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464" r:id="rId2"/>
    <p:sldId id="450" r:id="rId3"/>
    <p:sldId id="264" r:id="rId4"/>
    <p:sldId id="461" r:id="rId5"/>
    <p:sldId id="265" r:id="rId6"/>
    <p:sldId id="462" r:id="rId7"/>
    <p:sldId id="267" r:id="rId8"/>
    <p:sldId id="268" r:id="rId9"/>
    <p:sldId id="269" r:id="rId10"/>
    <p:sldId id="439" r:id="rId11"/>
    <p:sldId id="270" r:id="rId12"/>
    <p:sldId id="272" r:id="rId13"/>
    <p:sldId id="273" r:id="rId14"/>
    <p:sldId id="274" r:id="rId15"/>
    <p:sldId id="275" r:id="rId16"/>
    <p:sldId id="276" r:id="rId17"/>
    <p:sldId id="277" r:id="rId18"/>
    <p:sldId id="278" r:id="rId19"/>
    <p:sldId id="279" r:id="rId20"/>
    <p:sldId id="280" r:id="rId21"/>
    <p:sldId id="281" r:id="rId22"/>
    <p:sldId id="282" r:id="rId23"/>
    <p:sldId id="303" r:id="rId24"/>
    <p:sldId id="283" r:id="rId25"/>
    <p:sldId id="284" r:id="rId26"/>
    <p:sldId id="286" r:id="rId27"/>
    <p:sldId id="290" r:id="rId28"/>
    <p:sldId id="287" r:id="rId29"/>
    <p:sldId id="288" r:id="rId30"/>
    <p:sldId id="291" r:id="rId31"/>
    <p:sldId id="292" r:id="rId32"/>
    <p:sldId id="293" r:id="rId33"/>
    <p:sldId id="294" r:id="rId34"/>
    <p:sldId id="295" r:id="rId35"/>
    <p:sldId id="296" r:id="rId36"/>
    <p:sldId id="297" r:id="rId37"/>
    <p:sldId id="298" r:id="rId38"/>
  </p:sldIdLst>
  <p:sldSz cx="12192000" cy="6858000"/>
  <p:notesSz cx="7026275" cy="9312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35E21CE9-FCD6-4534-B4FF-26F7806020F8}">
          <p14:sldIdLst>
            <p14:sldId id="464"/>
            <p14:sldId id="450"/>
            <p14:sldId id="264"/>
            <p14:sldId id="461"/>
            <p14:sldId id="265"/>
            <p14:sldId id="462"/>
            <p14:sldId id="267"/>
            <p14:sldId id="268"/>
            <p14:sldId id="269"/>
            <p14:sldId id="439"/>
            <p14:sldId id="270"/>
            <p14:sldId id="272"/>
            <p14:sldId id="273"/>
            <p14:sldId id="274"/>
            <p14:sldId id="275"/>
            <p14:sldId id="276"/>
            <p14:sldId id="277"/>
            <p14:sldId id="278"/>
            <p14:sldId id="279"/>
            <p14:sldId id="280"/>
            <p14:sldId id="281"/>
            <p14:sldId id="282"/>
            <p14:sldId id="303"/>
            <p14:sldId id="283"/>
            <p14:sldId id="284"/>
            <p14:sldId id="286"/>
            <p14:sldId id="290"/>
            <p14:sldId id="287"/>
            <p14:sldId id="288"/>
            <p14:sldId id="291"/>
            <p14:sldId id="292"/>
            <p14:sldId id="293"/>
            <p14:sldId id="294"/>
            <p14:sldId id="295"/>
            <p14:sldId id="296"/>
            <p14:sldId id="297"/>
            <p14:sldId id="29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861D"/>
    <a:srgbClr val="410ADC"/>
    <a:srgbClr val="D39907"/>
    <a:srgbClr val="F35F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D03C56-3573-4044-88A0-7AF228E31A42}" v="66" dt="2026-09-03T22:02:29.983"/>
    <p1510:client id="{F109ABD9-C924-4434-B8F3-489618FC73A4}" v="2" dt="2026-09-04T17:16:14.0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929" autoAdjust="0"/>
    <p:restoredTop sz="93302" autoAdjust="0"/>
  </p:normalViewPr>
  <p:slideViewPr>
    <p:cSldViewPr snapToGrid="0">
      <p:cViewPr varScale="1">
        <p:scale>
          <a:sx n="33" d="100"/>
          <a:sy n="33" d="100"/>
        </p:scale>
        <p:origin x="36" y="115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Cook" userId="d1c7cfb340f2c7ab" providerId="LiveId" clId="{36966580-FC72-460E-9995-D2B4237D7D64}"/>
    <pc:docChg chg="custSel addSld delSld modSld modSection">
      <pc:chgData name="Tim Cook" userId="d1c7cfb340f2c7ab" providerId="LiveId" clId="{36966580-FC72-460E-9995-D2B4237D7D64}" dt="2026-09-04T17:16:14.056" v="135"/>
      <pc:docMkLst>
        <pc:docMk/>
      </pc:docMkLst>
      <pc:sldChg chg="del">
        <pc:chgData name="Tim Cook" userId="d1c7cfb340f2c7ab" providerId="LiveId" clId="{36966580-FC72-460E-9995-D2B4237D7D64}" dt="2026-09-04T17:14:48.277" v="130" actId="47"/>
        <pc:sldMkLst>
          <pc:docMk/>
          <pc:sldMk cId="2288112704" sldId="263"/>
        </pc:sldMkLst>
      </pc:sldChg>
      <pc:sldChg chg="add">
        <pc:chgData name="Tim Cook" userId="d1c7cfb340f2c7ab" providerId="LiveId" clId="{36966580-FC72-460E-9995-D2B4237D7D64}" dt="2026-09-04T17:16:14.056" v="135"/>
        <pc:sldMkLst>
          <pc:docMk/>
          <pc:sldMk cId="3289097408" sldId="275"/>
        </pc:sldMkLst>
      </pc:sldChg>
      <pc:sldChg chg="add">
        <pc:chgData name="Tim Cook" userId="d1c7cfb340f2c7ab" providerId="LiveId" clId="{36966580-FC72-460E-9995-D2B4237D7D64}" dt="2026-09-04T17:16:14.056" v="135"/>
        <pc:sldMkLst>
          <pc:docMk/>
          <pc:sldMk cId="1431325054" sldId="276"/>
        </pc:sldMkLst>
      </pc:sldChg>
      <pc:sldChg chg="add">
        <pc:chgData name="Tim Cook" userId="d1c7cfb340f2c7ab" providerId="LiveId" clId="{36966580-FC72-460E-9995-D2B4237D7D64}" dt="2026-09-04T17:16:14.056" v="135"/>
        <pc:sldMkLst>
          <pc:docMk/>
          <pc:sldMk cId="904794846" sldId="277"/>
        </pc:sldMkLst>
      </pc:sldChg>
      <pc:sldChg chg="add">
        <pc:chgData name="Tim Cook" userId="d1c7cfb340f2c7ab" providerId="LiveId" clId="{36966580-FC72-460E-9995-D2B4237D7D64}" dt="2026-09-04T17:16:14.056" v="135"/>
        <pc:sldMkLst>
          <pc:docMk/>
          <pc:sldMk cId="4277575411" sldId="278"/>
        </pc:sldMkLst>
      </pc:sldChg>
      <pc:sldChg chg="add">
        <pc:chgData name="Tim Cook" userId="d1c7cfb340f2c7ab" providerId="LiveId" clId="{36966580-FC72-460E-9995-D2B4237D7D64}" dt="2026-09-04T17:16:14.056" v="135"/>
        <pc:sldMkLst>
          <pc:docMk/>
          <pc:sldMk cId="1404178106" sldId="279"/>
        </pc:sldMkLst>
      </pc:sldChg>
      <pc:sldChg chg="add">
        <pc:chgData name="Tim Cook" userId="d1c7cfb340f2c7ab" providerId="LiveId" clId="{36966580-FC72-460E-9995-D2B4237D7D64}" dt="2026-09-04T17:16:14.056" v="135"/>
        <pc:sldMkLst>
          <pc:docMk/>
          <pc:sldMk cId="1186758355" sldId="280"/>
        </pc:sldMkLst>
      </pc:sldChg>
      <pc:sldChg chg="add">
        <pc:chgData name="Tim Cook" userId="d1c7cfb340f2c7ab" providerId="LiveId" clId="{36966580-FC72-460E-9995-D2B4237D7D64}" dt="2026-09-04T17:16:14.056" v="135"/>
        <pc:sldMkLst>
          <pc:docMk/>
          <pc:sldMk cId="1772406889" sldId="281"/>
        </pc:sldMkLst>
      </pc:sldChg>
      <pc:sldChg chg="add">
        <pc:chgData name="Tim Cook" userId="d1c7cfb340f2c7ab" providerId="LiveId" clId="{36966580-FC72-460E-9995-D2B4237D7D64}" dt="2026-09-04T17:16:14.056" v="135"/>
        <pc:sldMkLst>
          <pc:docMk/>
          <pc:sldMk cId="2131035106" sldId="282"/>
        </pc:sldMkLst>
      </pc:sldChg>
      <pc:sldChg chg="add">
        <pc:chgData name="Tim Cook" userId="d1c7cfb340f2c7ab" providerId="LiveId" clId="{36966580-FC72-460E-9995-D2B4237D7D64}" dt="2026-09-04T17:16:14.056" v="135"/>
        <pc:sldMkLst>
          <pc:docMk/>
          <pc:sldMk cId="190885271" sldId="283"/>
        </pc:sldMkLst>
      </pc:sldChg>
      <pc:sldChg chg="add">
        <pc:chgData name="Tim Cook" userId="d1c7cfb340f2c7ab" providerId="LiveId" clId="{36966580-FC72-460E-9995-D2B4237D7D64}" dt="2026-09-04T17:16:14.056" v="135"/>
        <pc:sldMkLst>
          <pc:docMk/>
          <pc:sldMk cId="3593151178" sldId="284"/>
        </pc:sldMkLst>
      </pc:sldChg>
      <pc:sldChg chg="add">
        <pc:chgData name="Tim Cook" userId="d1c7cfb340f2c7ab" providerId="LiveId" clId="{36966580-FC72-460E-9995-D2B4237D7D64}" dt="2026-09-04T17:16:14.056" v="135"/>
        <pc:sldMkLst>
          <pc:docMk/>
          <pc:sldMk cId="1596666751" sldId="286"/>
        </pc:sldMkLst>
      </pc:sldChg>
      <pc:sldChg chg="add">
        <pc:chgData name="Tim Cook" userId="d1c7cfb340f2c7ab" providerId="LiveId" clId="{36966580-FC72-460E-9995-D2B4237D7D64}" dt="2026-09-04T17:16:14.056" v="135"/>
        <pc:sldMkLst>
          <pc:docMk/>
          <pc:sldMk cId="2536700722" sldId="287"/>
        </pc:sldMkLst>
      </pc:sldChg>
      <pc:sldChg chg="add">
        <pc:chgData name="Tim Cook" userId="d1c7cfb340f2c7ab" providerId="LiveId" clId="{36966580-FC72-460E-9995-D2B4237D7D64}" dt="2026-09-04T17:16:14.056" v="135"/>
        <pc:sldMkLst>
          <pc:docMk/>
          <pc:sldMk cId="1616082048" sldId="288"/>
        </pc:sldMkLst>
      </pc:sldChg>
      <pc:sldChg chg="add">
        <pc:chgData name="Tim Cook" userId="d1c7cfb340f2c7ab" providerId="LiveId" clId="{36966580-FC72-460E-9995-D2B4237D7D64}" dt="2026-09-04T17:16:14.056" v="135"/>
        <pc:sldMkLst>
          <pc:docMk/>
          <pc:sldMk cId="1901220895" sldId="290"/>
        </pc:sldMkLst>
      </pc:sldChg>
      <pc:sldChg chg="add">
        <pc:chgData name="Tim Cook" userId="d1c7cfb340f2c7ab" providerId="LiveId" clId="{36966580-FC72-460E-9995-D2B4237D7D64}" dt="2026-09-04T17:16:14.056" v="135"/>
        <pc:sldMkLst>
          <pc:docMk/>
          <pc:sldMk cId="2339100224" sldId="291"/>
        </pc:sldMkLst>
      </pc:sldChg>
      <pc:sldChg chg="add">
        <pc:chgData name="Tim Cook" userId="d1c7cfb340f2c7ab" providerId="LiveId" clId="{36966580-FC72-460E-9995-D2B4237D7D64}" dt="2026-09-04T17:16:14.056" v="135"/>
        <pc:sldMkLst>
          <pc:docMk/>
          <pc:sldMk cId="2166400476" sldId="292"/>
        </pc:sldMkLst>
      </pc:sldChg>
      <pc:sldChg chg="add">
        <pc:chgData name="Tim Cook" userId="d1c7cfb340f2c7ab" providerId="LiveId" clId="{36966580-FC72-460E-9995-D2B4237D7D64}" dt="2026-09-04T17:16:14.056" v="135"/>
        <pc:sldMkLst>
          <pc:docMk/>
          <pc:sldMk cId="1571255008" sldId="293"/>
        </pc:sldMkLst>
      </pc:sldChg>
      <pc:sldChg chg="add">
        <pc:chgData name="Tim Cook" userId="d1c7cfb340f2c7ab" providerId="LiveId" clId="{36966580-FC72-460E-9995-D2B4237D7D64}" dt="2026-09-04T17:16:14.056" v="135"/>
        <pc:sldMkLst>
          <pc:docMk/>
          <pc:sldMk cId="1227137447" sldId="294"/>
        </pc:sldMkLst>
      </pc:sldChg>
      <pc:sldChg chg="add">
        <pc:chgData name="Tim Cook" userId="d1c7cfb340f2c7ab" providerId="LiveId" clId="{36966580-FC72-460E-9995-D2B4237D7D64}" dt="2026-09-04T17:16:14.056" v="135"/>
        <pc:sldMkLst>
          <pc:docMk/>
          <pc:sldMk cId="831281206" sldId="295"/>
        </pc:sldMkLst>
      </pc:sldChg>
      <pc:sldChg chg="add">
        <pc:chgData name="Tim Cook" userId="d1c7cfb340f2c7ab" providerId="LiveId" clId="{36966580-FC72-460E-9995-D2B4237D7D64}" dt="2026-09-04T17:16:14.056" v="135"/>
        <pc:sldMkLst>
          <pc:docMk/>
          <pc:sldMk cId="2687543769" sldId="296"/>
        </pc:sldMkLst>
      </pc:sldChg>
      <pc:sldChg chg="add">
        <pc:chgData name="Tim Cook" userId="d1c7cfb340f2c7ab" providerId="LiveId" clId="{36966580-FC72-460E-9995-D2B4237D7D64}" dt="2026-09-04T17:16:14.056" v="135"/>
        <pc:sldMkLst>
          <pc:docMk/>
          <pc:sldMk cId="1248107441" sldId="297"/>
        </pc:sldMkLst>
      </pc:sldChg>
      <pc:sldChg chg="add">
        <pc:chgData name="Tim Cook" userId="d1c7cfb340f2c7ab" providerId="LiveId" clId="{36966580-FC72-460E-9995-D2B4237D7D64}" dt="2026-09-04T17:16:14.056" v="135"/>
        <pc:sldMkLst>
          <pc:docMk/>
          <pc:sldMk cId="2447815930" sldId="298"/>
        </pc:sldMkLst>
      </pc:sldChg>
      <pc:sldChg chg="add">
        <pc:chgData name="Tim Cook" userId="d1c7cfb340f2c7ab" providerId="LiveId" clId="{36966580-FC72-460E-9995-D2B4237D7D64}" dt="2026-09-04T17:16:14.056" v="135"/>
        <pc:sldMkLst>
          <pc:docMk/>
          <pc:sldMk cId="3447715334" sldId="303"/>
        </pc:sldMkLst>
      </pc:sldChg>
      <pc:sldChg chg="del">
        <pc:chgData name="Tim Cook" userId="d1c7cfb340f2c7ab" providerId="LiveId" clId="{36966580-FC72-460E-9995-D2B4237D7D64}" dt="2026-09-04T17:14:41.824" v="118" actId="47"/>
        <pc:sldMkLst>
          <pc:docMk/>
          <pc:sldMk cId="316928889" sldId="310"/>
        </pc:sldMkLst>
      </pc:sldChg>
      <pc:sldChg chg="del">
        <pc:chgData name="Tim Cook" userId="d1c7cfb340f2c7ab" providerId="LiveId" clId="{36966580-FC72-460E-9995-D2B4237D7D64}" dt="2026-09-04T17:14:42.925" v="123" actId="47"/>
        <pc:sldMkLst>
          <pc:docMk/>
          <pc:sldMk cId="2912632778" sldId="316"/>
        </pc:sldMkLst>
      </pc:sldChg>
      <pc:sldChg chg="del">
        <pc:chgData name="Tim Cook" userId="d1c7cfb340f2c7ab" providerId="LiveId" clId="{36966580-FC72-460E-9995-D2B4237D7D64}" dt="2026-09-04T17:14:43.185" v="124" actId="47"/>
        <pc:sldMkLst>
          <pc:docMk/>
          <pc:sldMk cId="3442033569" sldId="317"/>
        </pc:sldMkLst>
      </pc:sldChg>
      <pc:sldChg chg="del">
        <pc:chgData name="Tim Cook" userId="d1c7cfb340f2c7ab" providerId="LiveId" clId="{36966580-FC72-460E-9995-D2B4237D7D64}" dt="2026-09-04T17:14:43.761" v="125" actId="47"/>
        <pc:sldMkLst>
          <pc:docMk/>
          <pc:sldMk cId="2953890212" sldId="318"/>
        </pc:sldMkLst>
      </pc:sldChg>
      <pc:sldChg chg="del">
        <pc:chgData name="Tim Cook" userId="d1c7cfb340f2c7ab" providerId="LiveId" clId="{36966580-FC72-460E-9995-D2B4237D7D64}" dt="2026-09-04T17:14:44.807" v="127" actId="47"/>
        <pc:sldMkLst>
          <pc:docMk/>
          <pc:sldMk cId="3425072392" sldId="321"/>
        </pc:sldMkLst>
      </pc:sldChg>
      <pc:sldChg chg="del">
        <pc:chgData name="Tim Cook" userId="d1c7cfb340f2c7ab" providerId="LiveId" clId="{36966580-FC72-460E-9995-D2B4237D7D64}" dt="2026-09-04T17:14:44.134" v="126" actId="47"/>
        <pc:sldMkLst>
          <pc:docMk/>
          <pc:sldMk cId="3140606262" sldId="322"/>
        </pc:sldMkLst>
      </pc:sldChg>
      <pc:sldChg chg="del">
        <pc:chgData name="Tim Cook" userId="d1c7cfb340f2c7ab" providerId="LiveId" clId="{36966580-FC72-460E-9995-D2B4237D7D64}" dt="2026-09-04T17:14:45.293" v="128" actId="47"/>
        <pc:sldMkLst>
          <pc:docMk/>
          <pc:sldMk cId="1721237563" sldId="333"/>
        </pc:sldMkLst>
      </pc:sldChg>
      <pc:sldChg chg="del">
        <pc:chgData name="Tim Cook" userId="d1c7cfb340f2c7ab" providerId="LiveId" clId="{36966580-FC72-460E-9995-D2B4237D7D64}" dt="2026-09-04T17:14:45.853" v="129" actId="47"/>
        <pc:sldMkLst>
          <pc:docMk/>
          <pc:sldMk cId="2355185965" sldId="334"/>
        </pc:sldMkLst>
      </pc:sldChg>
      <pc:sldChg chg="del">
        <pc:chgData name="Tim Cook" userId="d1c7cfb340f2c7ab" providerId="LiveId" clId="{36966580-FC72-460E-9995-D2B4237D7D64}" dt="2026-09-04T17:14:40.983" v="116" actId="47"/>
        <pc:sldMkLst>
          <pc:docMk/>
          <pc:sldMk cId="4201174580" sldId="437"/>
        </pc:sldMkLst>
      </pc:sldChg>
      <pc:sldChg chg="del">
        <pc:chgData name="Tim Cook" userId="d1c7cfb340f2c7ab" providerId="LiveId" clId="{36966580-FC72-460E-9995-D2B4237D7D64}" dt="2026-09-04T17:14:41.464" v="117" actId="47"/>
        <pc:sldMkLst>
          <pc:docMk/>
          <pc:sldMk cId="1732212683" sldId="438"/>
        </pc:sldMkLst>
      </pc:sldChg>
      <pc:sldChg chg="del">
        <pc:chgData name="Tim Cook" userId="d1c7cfb340f2c7ab" providerId="LiveId" clId="{36966580-FC72-460E-9995-D2B4237D7D64}" dt="2026-09-04T17:14:42.290" v="120" actId="47"/>
        <pc:sldMkLst>
          <pc:docMk/>
          <pc:sldMk cId="1038341801" sldId="440"/>
        </pc:sldMkLst>
      </pc:sldChg>
      <pc:sldChg chg="del">
        <pc:chgData name="Tim Cook" userId="d1c7cfb340f2c7ab" providerId="LiveId" clId="{36966580-FC72-460E-9995-D2B4237D7D64}" dt="2026-09-04T17:14:42.490" v="121" actId="47"/>
        <pc:sldMkLst>
          <pc:docMk/>
          <pc:sldMk cId="200104494" sldId="441"/>
        </pc:sldMkLst>
      </pc:sldChg>
      <pc:sldChg chg="del">
        <pc:chgData name="Tim Cook" userId="d1c7cfb340f2c7ab" providerId="LiveId" clId="{36966580-FC72-460E-9995-D2B4237D7D64}" dt="2026-09-04T17:14:42.698" v="122" actId="47"/>
        <pc:sldMkLst>
          <pc:docMk/>
          <pc:sldMk cId="3710387714" sldId="443"/>
        </pc:sldMkLst>
      </pc:sldChg>
      <pc:sldChg chg="modSp mod">
        <pc:chgData name="Tim Cook" userId="d1c7cfb340f2c7ab" providerId="LiveId" clId="{36966580-FC72-460E-9995-D2B4237D7D64}" dt="2026-09-04T17:15:41.466" v="134" actId="1076"/>
        <pc:sldMkLst>
          <pc:docMk/>
          <pc:sldMk cId="4150272888" sldId="450"/>
        </pc:sldMkLst>
        <pc:spChg chg="mod">
          <ac:chgData name="Tim Cook" userId="d1c7cfb340f2c7ab" providerId="LiveId" clId="{36966580-FC72-460E-9995-D2B4237D7D64}" dt="2026-09-04T17:15:41.466" v="134" actId="1076"/>
          <ac:spMkLst>
            <pc:docMk/>
            <pc:sldMk cId="4150272888" sldId="450"/>
            <ac:spMk id="3" creationId="{0E46651E-5443-F281-9B7D-C84BDC4FE69F}"/>
          </ac:spMkLst>
        </pc:spChg>
      </pc:sldChg>
      <pc:sldChg chg="del">
        <pc:chgData name="Tim Cook" userId="d1c7cfb340f2c7ab" providerId="LiveId" clId="{36966580-FC72-460E-9995-D2B4237D7D64}" dt="2026-09-04T17:14:42.091" v="119" actId="47"/>
        <pc:sldMkLst>
          <pc:docMk/>
          <pc:sldMk cId="704908368" sldId="463"/>
        </pc:sldMkLst>
      </pc:sldChg>
      <pc:sldChg chg="modSp mod">
        <pc:chgData name="Tim Cook" userId="d1c7cfb340f2c7ab" providerId="LiveId" clId="{36966580-FC72-460E-9995-D2B4237D7D64}" dt="2026-09-04T17:14:27.895" v="112" actId="20577"/>
        <pc:sldMkLst>
          <pc:docMk/>
          <pc:sldMk cId="2722478900" sldId="464"/>
        </pc:sldMkLst>
        <pc:spChg chg="mod">
          <ac:chgData name="Tim Cook" userId="d1c7cfb340f2c7ab" providerId="LiveId" clId="{36966580-FC72-460E-9995-D2B4237D7D64}" dt="2026-09-04T17:13:45.125" v="8" actId="20577"/>
          <ac:spMkLst>
            <pc:docMk/>
            <pc:sldMk cId="2722478900" sldId="464"/>
            <ac:spMk id="8" creationId="{B518445D-DF3F-3ABF-6BEA-10AB156D9224}"/>
          </ac:spMkLst>
        </pc:spChg>
        <pc:spChg chg="mod">
          <ac:chgData name="Tim Cook" userId="d1c7cfb340f2c7ab" providerId="LiveId" clId="{36966580-FC72-460E-9995-D2B4237D7D64}" dt="2026-09-04T17:14:27.895" v="112" actId="20577"/>
          <ac:spMkLst>
            <pc:docMk/>
            <pc:sldMk cId="2722478900" sldId="464"/>
            <ac:spMk id="10" creationId="{4B7A387B-4576-75EB-1165-19C636EBA1FC}"/>
          </ac:spMkLst>
        </pc:spChg>
      </pc:sldChg>
    </pc:docChg>
  </pc:docChgLst>
  <pc:docChgLst>
    <pc:chgData name="Tim Cook" userId="d1c7cfb340f2c7ab" providerId="LiveId" clId="{094216BE-705F-4266-94AD-17FE22B80578}"/>
    <pc:docChg chg="custSel addSld delSld modSld modSection">
      <pc:chgData name="Tim Cook" userId="d1c7cfb340f2c7ab" providerId="LiveId" clId="{094216BE-705F-4266-94AD-17FE22B80578}" dt="2026-09-03T22:02:30.021" v="887" actId="27636"/>
      <pc:docMkLst>
        <pc:docMk/>
      </pc:docMkLst>
      <pc:sldChg chg="modSp">
        <pc:chgData name="Tim Cook" userId="d1c7cfb340f2c7ab" providerId="LiveId" clId="{094216BE-705F-4266-94AD-17FE22B80578}" dt="2026-09-03T21:42:36.659" v="314" actId="20577"/>
        <pc:sldMkLst>
          <pc:docMk/>
          <pc:sldMk cId="2288112704" sldId="263"/>
        </pc:sldMkLst>
        <pc:spChg chg="mod">
          <ac:chgData name="Tim Cook" userId="d1c7cfb340f2c7ab" providerId="LiveId" clId="{094216BE-705F-4266-94AD-17FE22B80578}" dt="2026-09-03T21:42:36.659" v="314" actId="20577"/>
          <ac:spMkLst>
            <pc:docMk/>
            <pc:sldMk cId="2288112704" sldId="263"/>
            <ac:spMk id="3" creationId="{00000000-0000-0000-0000-000000000000}"/>
          </ac:spMkLst>
        </pc:spChg>
      </pc:sldChg>
      <pc:sldChg chg="modNotesTx">
        <pc:chgData name="Tim Cook" userId="d1c7cfb340f2c7ab" providerId="LiveId" clId="{094216BE-705F-4266-94AD-17FE22B80578}" dt="2026-09-03T21:50:14.419" v="882" actId="20577"/>
        <pc:sldMkLst>
          <pc:docMk/>
          <pc:sldMk cId="3565544307" sldId="264"/>
        </pc:sldMkLst>
      </pc:sldChg>
      <pc:sldChg chg="add del">
        <pc:chgData name="Tim Cook" userId="d1c7cfb340f2c7ab" providerId="LiveId" clId="{094216BE-705F-4266-94AD-17FE22B80578}" dt="2026-08-30T20:40:28.809" v="21"/>
        <pc:sldMkLst>
          <pc:docMk/>
          <pc:sldMk cId="905889144" sldId="265"/>
        </pc:sldMkLst>
      </pc:sldChg>
      <pc:sldChg chg="add del">
        <pc:chgData name="Tim Cook" userId="d1c7cfb340f2c7ab" providerId="LiveId" clId="{094216BE-705F-4266-94AD-17FE22B80578}" dt="2026-08-30T20:40:28.809" v="21"/>
        <pc:sldMkLst>
          <pc:docMk/>
          <pc:sldMk cId="2633507193" sldId="267"/>
        </pc:sldMkLst>
      </pc:sldChg>
      <pc:sldChg chg="add del">
        <pc:chgData name="Tim Cook" userId="d1c7cfb340f2c7ab" providerId="LiveId" clId="{094216BE-705F-4266-94AD-17FE22B80578}" dt="2026-08-30T20:40:28.809" v="21"/>
        <pc:sldMkLst>
          <pc:docMk/>
          <pc:sldMk cId="1801638349" sldId="268"/>
        </pc:sldMkLst>
      </pc:sldChg>
      <pc:sldChg chg="add del">
        <pc:chgData name="Tim Cook" userId="d1c7cfb340f2c7ab" providerId="LiveId" clId="{094216BE-705F-4266-94AD-17FE22B80578}" dt="2026-08-30T20:40:28.809" v="21"/>
        <pc:sldMkLst>
          <pc:docMk/>
          <pc:sldMk cId="4105637662" sldId="269"/>
        </pc:sldMkLst>
      </pc:sldChg>
      <pc:sldChg chg="add">
        <pc:chgData name="Tim Cook" userId="d1c7cfb340f2c7ab" providerId="LiveId" clId="{094216BE-705F-4266-94AD-17FE22B80578}" dt="2026-08-30T20:40:28.809" v="21"/>
        <pc:sldMkLst>
          <pc:docMk/>
          <pc:sldMk cId="3708536084" sldId="270"/>
        </pc:sldMkLst>
      </pc:sldChg>
      <pc:sldChg chg="modSp add modAnim">
        <pc:chgData name="Tim Cook" userId="d1c7cfb340f2c7ab" providerId="LiveId" clId="{094216BE-705F-4266-94AD-17FE22B80578}" dt="2026-08-30T20:45:05.410" v="47" actId="20577"/>
        <pc:sldMkLst>
          <pc:docMk/>
          <pc:sldMk cId="4229061077" sldId="272"/>
        </pc:sldMkLst>
        <pc:spChg chg="mod">
          <ac:chgData name="Tim Cook" userId="d1c7cfb340f2c7ab" providerId="LiveId" clId="{094216BE-705F-4266-94AD-17FE22B80578}" dt="2026-08-30T20:45:05.410" v="47" actId="20577"/>
          <ac:spMkLst>
            <pc:docMk/>
            <pc:sldMk cId="4229061077" sldId="272"/>
            <ac:spMk id="3" creationId="{00000000-0000-0000-0000-000000000000}"/>
          </ac:spMkLst>
        </pc:spChg>
      </pc:sldChg>
      <pc:sldChg chg="add">
        <pc:chgData name="Tim Cook" userId="d1c7cfb340f2c7ab" providerId="LiveId" clId="{094216BE-705F-4266-94AD-17FE22B80578}" dt="2026-08-30T20:40:28.809" v="21"/>
        <pc:sldMkLst>
          <pc:docMk/>
          <pc:sldMk cId="746744964" sldId="273"/>
        </pc:sldMkLst>
      </pc:sldChg>
      <pc:sldChg chg="add">
        <pc:chgData name="Tim Cook" userId="d1c7cfb340f2c7ab" providerId="LiveId" clId="{094216BE-705F-4266-94AD-17FE22B80578}" dt="2026-08-30T20:40:28.809" v="21"/>
        <pc:sldMkLst>
          <pc:docMk/>
          <pc:sldMk cId="2305730162" sldId="274"/>
        </pc:sldMkLst>
      </pc:sldChg>
      <pc:sldChg chg="add del">
        <pc:chgData name="Tim Cook" userId="d1c7cfb340f2c7ab" providerId="LiveId" clId="{094216BE-705F-4266-94AD-17FE22B80578}" dt="2026-09-03T21:36:03.628" v="266" actId="47"/>
        <pc:sldMkLst>
          <pc:docMk/>
          <pc:sldMk cId="3289097408" sldId="275"/>
        </pc:sldMkLst>
      </pc:sldChg>
      <pc:sldChg chg="add del">
        <pc:chgData name="Tim Cook" userId="d1c7cfb340f2c7ab" providerId="LiveId" clId="{094216BE-705F-4266-94AD-17FE22B80578}" dt="2026-09-03T21:36:04.105" v="267" actId="47"/>
        <pc:sldMkLst>
          <pc:docMk/>
          <pc:sldMk cId="1431325054" sldId="276"/>
        </pc:sldMkLst>
      </pc:sldChg>
      <pc:sldChg chg="add del">
        <pc:chgData name="Tim Cook" userId="d1c7cfb340f2c7ab" providerId="LiveId" clId="{094216BE-705F-4266-94AD-17FE22B80578}" dt="2026-09-03T21:36:04.579" v="268" actId="47"/>
        <pc:sldMkLst>
          <pc:docMk/>
          <pc:sldMk cId="904794846" sldId="277"/>
        </pc:sldMkLst>
      </pc:sldChg>
      <pc:sldChg chg="add del">
        <pc:chgData name="Tim Cook" userId="d1c7cfb340f2c7ab" providerId="LiveId" clId="{094216BE-705F-4266-94AD-17FE22B80578}" dt="2026-09-03T21:36:05.269" v="269" actId="47"/>
        <pc:sldMkLst>
          <pc:docMk/>
          <pc:sldMk cId="4277575411" sldId="278"/>
        </pc:sldMkLst>
      </pc:sldChg>
      <pc:sldChg chg="add del">
        <pc:chgData name="Tim Cook" userId="d1c7cfb340f2c7ab" providerId="LiveId" clId="{094216BE-705F-4266-94AD-17FE22B80578}" dt="2026-09-03T21:36:05.775" v="270" actId="47"/>
        <pc:sldMkLst>
          <pc:docMk/>
          <pc:sldMk cId="1404178106" sldId="279"/>
        </pc:sldMkLst>
      </pc:sldChg>
      <pc:sldChg chg="add del">
        <pc:chgData name="Tim Cook" userId="d1c7cfb340f2c7ab" providerId="LiveId" clId="{094216BE-705F-4266-94AD-17FE22B80578}" dt="2026-09-03T21:36:06.317" v="271" actId="47"/>
        <pc:sldMkLst>
          <pc:docMk/>
          <pc:sldMk cId="1186758355" sldId="280"/>
        </pc:sldMkLst>
      </pc:sldChg>
      <pc:sldChg chg="add del">
        <pc:chgData name="Tim Cook" userId="d1c7cfb340f2c7ab" providerId="LiveId" clId="{094216BE-705F-4266-94AD-17FE22B80578}" dt="2026-09-03T21:36:06.788" v="272" actId="47"/>
        <pc:sldMkLst>
          <pc:docMk/>
          <pc:sldMk cId="1772406889" sldId="281"/>
        </pc:sldMkLst>
      </pc:sldChg>
      <pc:sldChg chg="add del">
        <pc:chgData name="Tim Cook" userId="d1c7cfb340f2c7ab" providerId="LiveId" clId="{094216BE-705F-4266-94AD-17FE22B80578}" dt="2026-09-03T21:36:07.295" v="273" actId="47"/>
        <pc:sldMkLst>
          <pc:docMk/>
          <pc:sldMk cId="2131035106" sldId="282"/>
        </pc:sldMkLst>
      </pc:sldChg>
      <pc:sldChg chg="add del">
        <pc:chgData name="Tim Cook" userId="d1c7cfb340f2c7ab" providerId="LiveId" clId="{094216BE-705F-4266-94AD-17FE22B80578}" dt="2026-09-03T21:36:08.288" v="275" actId="47"/>
        <pc:sldMkLst>
          <pc:docMk/>
          <pc:sldMk cId="190885271" sldId="283"/>
        </pc:sldMkLst>
      </pc:sldChg>
      <pc:sldChg chg="add del">
        <pc:chgData name="Tim Cook" userId="d1c7cfb340f2c7ab" providerId="LiveId" clId="{094216BE-705F-4266-94AD-17FE22B80578}" dt="2026-09-03T21:36:08.832" v="276" actId="47"/>
        <pc:sldMkLst>
          <pc:docMk/>
          <pc:sldMk cId="3593151178" sldId="284"/>
        </pc:sldMkLst>
      </pc:sldChg>
      <pc:sldChg chg="add del">
        <pc:chgData name="Tim Cook" userId="d1c7cfb340f2c7ab" providerId="LiveId" clId="{094216BE-705F-4266-94AD-17FE22B80578}" dt="2026-09-03T21:36:09.581" v="277" actId="47"/>
        <pc:sldMkLst>
          <pc:docMk/>
          <pc:sldMk cId="1596666751" sldId="286"/>
        </pc:sldMkLst>
      </pc:sldChg>
      <pc:sldChg chg="add del">
        <pc:chgData name="Tim Cook" userId="d1c7cfb340f2c7ab" providerId="LiveId" clId="{094216BE-705F-4266-94AD-17FE22B80578}" dt="2026-09-03T21:36:10.939" v="279" actId="47"/>
        <pc:sldMkLst>
          <pc:docMk/>
          <pc:sldMk cId="2536700722" sldId="287"/>
        </pc:sldMkLst>
      </pc:sldChg>
      <pc:sldChg chg="add del">
        <pc:chgData name="Tim Cook" userId="d1c7cfb340f2c7ab" providerId="LiveId" clId="{094216BE-705F-4266-94AD-17FE22B80578}" dt="2026-09-03T21:36:11.750" v="280" actId="47"/>
        <pc:sldMkLst>
          <pc:docMk/>
          <pc:sldMk cId="1616082048" sldId="288"/>
        </pc:sldMkLst>
      </pc:sldChg>
      <pc:sldChg chg="add del">
        <pc:chgData name="Tim Cook" userId="d1c7cfb340f2c7ab" providerId="LiveId" clId="{094216BE-705F-4266-94AD-17FE22B80578}" dt="2026-09-03T21:36:10.293" v="278" actId="47"/>
        <pc:sldMkLst>
          <pc:docMk/>
          <pc:sldMk cId="1901220895" sldId="290"/>
        </pc:sldMkLst>
      </pc:sldChg>
      <pc:sldChg chg="add del">
        <pc:chgData name="Tim Cook" userId="d1c7cfb340f2c7ab" providerId="LiveId" clId="{094216BE-705F-4266-94AD-17FE22B80578}" dt="2026-09-03T21:36:12.521" v="281" actId="47"/>
        <pc:sldMkLst>
          <pc:docMk/>
          <pc:sldMk cId="2339100224" sldId="291"/>
        </pc:sldMkLst>
      </pc:sldChg>
      <pc:sldChg chg="add del">
        <pc:chgData name="Tim Cook" userId="d1c7cfb340f2c7ab" providerId="LiveId" clId="{094216BE-705F-4266-94AD-17FE22B80578}" dt="2026-09-03T21:36:13.295" v="282" actId="47"/>
        <pc:sldMkLst>
          <pc:docMk/>
          <pc:sldMk cId="2166400476" sldId="292"/>
        </pc:sldMkLst>
      </pc:sldChg>
      <pc:sldChg chg="add del">
        <pc:chgData name="Tim Cook" userId="d1c7cfb340f2c7ab" providerId="LiveId" clId="{094216BE-705F-4266-94AD-17FE22B80578}" dt="2026-09-03T21:36:13.949" v="283" actId="47"/>
        <pc:sldMkLst>
          <pc:docMk/>
          <pc:sldMk cId="1571255008" sldId="293"/>
        </pc:sldMkLst>
      </pc:sldChg>
      <pc:sldChg chg="add del">
        <pc:chgData name="Tim Cook" userId="d1c7cfb340f2c7ab" providerId="LiveId" clId="{094216BE-705F-4266-94AD-17FE22B80578}" dt="2026-09-03T21:36:14.748" v="284" actId="47"/>
        <pc:sldMkLst>
          <pc:docMk/>
          <pc:sldMk cId="1227137447" sldId="294"/>
        </pc:sldMkLst>
      </pc:sldChg>
      <pc:sldChg chg="add del">
        <pc:chgData name="Tim Cook" userId="d1c7cfb340f2c7ab" providerId="LiveId" clId="{094216BE-705F-4266-94AD-17FE22B80578}" dt="2026-09-03T21:36:15.292" v="285" actId="47"/>
        <pc:sldMkLst>
          <pc:docMk/>
          <pc:sldMk cId="831281206" sldId="295"/>
        </pc:sldMkLst>
      </pc:sldChg>
      <pc:sldChg chg="add del">
        <pc:chgData name="Tim Cook" userId="d1c7cfb340f2c7ab" providerId="LiveId" clId="{094216BE-705F-4266-94AD-17FE22B80578}" dt="2026-09-03T21:36:16.086" v="286" actId="47"/>
        <pc:sldMkLst>
          <pc:docMk/>
          <pc:sldMk cId="2687543769" sldId="296"/>
        </pc:sldMkLst>
      </pc:sldChg>
      <pc:sldChg chg="add del">
        <pc:chgData name="Tim Cook" userId="d1c7cfb340f2c7ab" providerId="LiveId" clId="{094216BE-705F-4266-94AD-17FE22B80578}" dt="2026-09-03T21:36:16.629" v="287" actId="47"/>
        <pc:sldMkLst>
          <pc:docMk/>
          <pc:sldMk cId="1248107441" sldId="297"/>
        </pc:sldMkLst>
      </pc:sldChg>
      <pc:sldChg chg="add del">
        <pc:chgData name="Tim Cook" userId="d1c7cfb340f2c7ab" providerId="LiveId" clId="{094216BE-705F-4266-94AD-17FE22B80578}" dt="2026-09-03T21:36:17.540" v="288" actId="47"/>
        <pc:sldMkLst>
          <pc:docMk/>
          <pc:sldMk cId="2447815930" sldId="298"/>
        </pc:sldMkLst>
      </pc:sldChg>
      <pc:sldChg chg="add del">
        <pc:chgData name="Tim Cook" userId="d1c7cfb340f2c7ab" providerId="LiveId" clId="{094216BE-705F-4266-94AD-17FE22B80578}" dt="2026-09-03T21:36:07.768" v="274" actId="47"/>
        <pc:sldMkLst>
          <pc:docMk/>
          <pc:sldMk cId="3447715334" sldId="303"/>
        </pc:sldMkLst>
      </pc:sldChg>
      <pc:sldChg chg="add">
        <pc:chgData name="Tim Cook" userId="d1c7cfb340f2c7ab" providerId="LiveId" clId="{094216BE-705F-4266-94AD-17FE22B80578}" dt="2026-09-03T21:26:27.651" v="62"/>
        <pc:sldMkLst>
          <pc:docMk/>
          <pc:sldMk cId="316928889" sldId="310"/>
        </pc:sldMkLst>
      </pc:sldChg>
      <pc:sldChg chg="add">
        <pc:chgData name="Tim Cook" userId="d1c7cfb340f2c7ab" providerId="LiveId" clId="{094216BE-705F-4266-94AD-17FE22B80578}" dt="2026-09-03T21:26:27.651" v="62"/>
        <pc:sldMkLst>
          <pc:docMk/>
          <pc:sldMk cId="2912632778" sldId="316"/>
        </pc:sldMkLst>
      </pc:sldChg>
      <pc:sldChg chg="add">
        <pc:chgData name="Tim Cook" userId="d1c7cfb340f2c7ab" providerId="LiveId" clId="{094216BE-705F-4266-94AD-17FE22B80578}" dt="2026-09-03T21:26:27.651" v="62"/>
        <pc:sldMkLst>
          <pc:docMk/>
          <pc:sldMk cId="3442033569" sldId="317"/>
        </pc:sldMkLst>
      </pc:sldChg>
      <pc:sldChg chg="add">
        <pc:chgData name="Tim Cook" userId="d1c7cfb340f2c7ab" providerId="LiveId" clId="{094216BE-705F-4266-94AD-17FE22B80578}" dt="2026-09-03T21:26:27.651" v="62"/>
        <pc:sldMkLst>
          <pc:docMk/>
          <pc:sldMk cId="2953890212" sldId="318"/>
        </pc:sldMkLst>
      </pc:sldChg>
      <pc:sldChg chg="add">
        <pc:chgData name="Tim Cook" userId="d1c7cfb340f2c7ab" providerId="LiveId" clId="{094216BE-705F-4266-94AD-17FE22B80578}" dt="2026-09-03T21:26:27.651" v="62"/>
        <pc:sldMkLst>
          <pc:docMk/>
          <pc:sldMk cId="3425072392" sldId="321"/>
        </pc:sldMkLst>
      </pc:sldChg>
      <pc:sldChg chg="add">
        <pc:chgData name="Tim Cook" userId="d1c7cfb340f2c7ab" providerId="LiveId" clId="{094216BE-705F-4266-94AD-17FE22B80578}" dt="2026-09-03T21:26:27.651" v="62"/>
        <pc:sldMkLst>
          <pc:docMk/>
          <pc:sldMk cId="3140606262" sldId="322"/>
        </pc:sldMkLst>
      </pc:sldChg>
      <pc:sldChg chg="modSp mod modAnim">
        <pc:chgData name="Tim Cook" userId="d1c7cfb340f2c7ab" providerId="LiveId" clId="{094216BE-705F-4266-94AD-17FE22B80578}" dt="2026-08-30T20:43:40.980" v="37" actId="1076"/>
        <pc:sldMkLst>
          <pc:docMk/>
          <pc:sldMk cId="1721237563" sldId="333"/>
        </pc:sldMkLst>
        <pc:spChg chg="mod">
          <ac:chgData name="Tim Cook" userId="d1c7cfb340f2c7ab" providerId="LiveId" clId="{094216BE-705F-4266-94AD-17FE22B80578}" dt="2026-08-30T20:43:40.980" v="37" actId="1076"/>
          <ac:spMkLst>
            <pc:docMk/>
            <pc:sldMk cId="1721237563" sldId="333"/>
            <ac:spMk id="56322" creationId="{00000000-0000-0000-0000-000000000000}"/>
          </ac:spMkLst>
        </pc:spChg>
      </pc:sldChg>
      <pc:sldChg chg="add">
        <pc:chgData name="Tim Cook" userId="d1c7cfb340f2c7ab" providerId="LiveId" clId="{094216BE-705F-4266-94AD-17FE22B80578}" dt="2026-09-03T21:26:27.651" v="62"/>
        <pc:sldMkLst>
          <pc:docMk/>
          <pc:sldMk cId="4201174580" sldId="437"/>
        </pc:sldMkLst>
      </pc:sldChg>
      <pc:sldChg chg="add">
        <pc:chgData name="Tim Cook" userId="d1c7cfb340f2c7ab" providerId="LiveId" clId="{094216BE-705F-4266-94AD-17FE22B80578}" dt="2026-09-03T21:26:27.651" v="62"/>
        <pc:sldMkLst>
          <pc:docMk/>
          <pc:sldMk cId="1732212683" sldId="438"/>
        </pc:sldMkLst>
      </pc:sldChg>
      <pc:sldChg chg="modSp add del">
        <pc:chgData name="Tim Cook" userId="d1c7cfb340f2c7ab" providerId="LiveId" clId="{094216BE-705F-4266-94AD-17FE22B80578}" dt="2026-08-30T20:50:05.546" v="58" actId="20577"/>
        <pc:sldMkLst>
          <pc:docMk/>
          <pc:sldMk cId="1031375133" sldId="439"/>
        </pc:sldMkLst>
        <pc:spChg chg="mod">
          <ac:chgData name="Tim Cook" userId="d1c7cfb340f2c7ab" providerId="LiveId" clId="{094216BE-705F-4266-94AD-17FE22B80578}" dt="2026-08-30T20:50:05.546" v="58" actId="20577"/>
          <ac:spMkLst>
            <pc:docMk/>
            <pc:sldMk cId="1031375133" sldId="439"/>
            <ac:spMk id="3" creationId="{214473B2-BFC7-AF58-6DFE-E2E038D81402}"/>
          </ac:spMkLst>
        </pc:spChg>
      </pc:sldChg>
      <pc:sldChg chg="add">
        <pc:chgData name="Tim Cook" userId="d1c7cfb340f2c7ab" providerId="LiveId" clId="{094216BE-705F-4266-94AD-17FE22B80578}" dt="2026-09-03T21:26:27.651" v="62"/>
        <pc:sldMkLst>
          <pc:docMk/>
          <pc:sldMk cId="1038341801" sldId="440"/>
        </pc:sldMkLst>
      </pc:sldChg>
      <pc:sldChg chg="add">
        <pc:chgData name="Tim Cook" userId="d1c7cfb340f2c7ab" providerId="LiveId" clId="{094216BE-705F-4266-94AD-17FE22B80578}" dt="2026-09-03T21:26:27.651" v="62"/>
        <pc:sldMkLst>
          <pc:docMk/>
          <pc:sldMk cId="200104494" sldId="441"/>
        </pc:sldMkLst>
      </pc:sldChg>
      <pc:sldChg chg="add">
        <pc:chgData name="Tim Cook" userId="d1c7cfb340f2c7ab" providerId="LiveId" clId="{094216BE-705F-4266-94AD-17FE22B80578}" dt="2026-09-03T21:26:27.651" v="62"/>
        <pc:sldMkLst>
          <pc:docMk/>
          <pc:sldMk cId="3710387714" sldId="443"/>
        </pc:sldMkLst>
      </pc:sldChg>
      <pc:sldChg chg="modSp mod">
        <pc:chgData name="Tim Cook" userId="d1c7cfb340f2c7ab" providerId="LiveId" clId="{094216BE-705F-4266-94AD-17FE22B80578}" dt="2026-09-03T21:51:01.714" v="885" actId="14100"/>
        <pc:sldMkLst>
          <pc:docMk/>
          <pc:sldMk cId="4150272888" sldId="450"/>
        </pc:sldMkLst>
        <pc:spChg chg="mod">
          <ac:chgData name="Tim Cook" userId="d1c7cfb340f2c7ab" providerId="LiveId" clId="{094216BE-705F-4266-94AD-17FE22B80578}" dt="2026-09-03T21:51:01.714" v="885" actId="14100"/>
          <ac:spMkLst>
            <pc:docMk/>
            <pc:sldMk cId="4150272888" sldId="450"/>
            <ac:spMk id="3" creationId="{0E46651E-5443-F281-9B7D-C84BDC4FE69F}"/>
          </ac:spMkLst>
        </pc:spChg>
      </pc:sldChg>
      <pc:sldChg chg="modSp del mod">
        <pc:chgData name="Tim Cook" userId="d1c7cfb340f2c7ab" providerId="LiveId" clId="{094216BE-705F-4266-94AD-17FE22B80578}" dt="2026-09-03T21:27:00.394" v="86" actId="47"/>
        <pc:sldMkLst>
          <pc:docMk/>
          <pc:sldMk cId="1305560745" sldId="458"/>
        </pc:sldMkLst>
        <pc:spChg chg="mod">
          <ac:chgData name="Tim Cook" userId="d1c7cfb340f2c7ab" providerId="LiveId" clId="{094216BE-705F-4266-94AD-17FE22B80578}" dt="2026-09-03T21:26:49.547" v="84" actId="27636"/>
          <ac:spMkLst>
            <pc:docMk/>
            <pc:sldMk cId="1305560745" sldId="458"/>
            <ac:spMk id="10" creationId="{4B7A387B-4576-75EB-1165-19C636EBA1FC}"/>
          </ac:spMkLst>
        </pc:spChg>
      </pc:sldChg>
      <pc:sldChg chg="add">
        <pc:chgData name="Tim Cook" userId="d1c7cfb340f2c7ab" providerId="LiveId" clId="{094216BE-705F-4266-94AD-17FE22B80578}" dt="2026-08-30T20:40:28.809" v="21"/>
        <pc:sldMkLst>
          <pc:docMk/>
          <pc:sldMk cId="1625298607" sldId="462"/>
        </pc:sldMkLst>
      </pc:sldChg>
      <pc:sldChg chg="add">
        <pc:chgData name="Tim Cook" userId="d1c7cfb340f2c7ab" providerId="LiveId" clId="{094216BE-705F-4266-94AD-17FE22B80578}" dt="2026-09-03T21:26:27.651" v="62"/>
        <pc:sldMkLst>
          <pc:docMk/>
          <pc:sldMk cId="704908368" sldId="463"/>
        </pc:sldMkLst>
      </pc:sldChg>
      <pc:sldChg chg="modSp add mod">
        <pc:chgData name="Tim Cook" userId="d1c7cfb340f2c7ab" providerId="LiveId" clId="{094216BE-705F-4266-94AD-17FE22B80578}" dt="2026-09-03T22:02:30.021" v="887" actId="27636"/>
        <pc:sldMkLst>
          <pc:docMk/>
          <pc:sldMk cId="2722478900" sldId="464"/>
        </pc:sldMkLst>
        <pc:spChg chg="mod">
          <ac:chgData name="Tim Cook" userId="d1c7cfb340f2c7ab" providerId="LiveId" clId="{094216BE-705F-4266-94AD-17FE22B80578}" dt="2026-09-03T21:31:15.378" v="257" actId="13926"/>
          <ac:spMkLst>
            <pc:docMk/>
            <pc:sldMk cId="2722478900" sldId="464"/>
            <ac:spMk id="8" creationId="{B518445D-DF3F-3ABF-6BEA-10AB156D9224}"/>
          </ac:spMkLst>
        </pc:spChg>
        <pc:spChg chg="mod">
          <ac:chgData name="Tim Cook" userId="d1c7cfb340f2c7ab" providerId="LiveId" clId="{094216BE-705F-4266-94AD-17FE22B80578}" dt="2026-09-03T22:02:30.021" v="887" actId="27636"/>
          <ac:spMkLst>
            <pc:docMk/>
            <pc:sldMk cId="2722478900" sldId="464"/>
            <ac:spMk id="10" creationId="{4B7A387B-4576-75EB-1165-19C636EBA1F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7231"/>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idx="1"/>
          </p:nvPr>
        </p:nvSpPr>
        <p:spPr>
          <a:xfrm>
            <a:off x="3979930" y="0"/>
            <a:ext cx="3044719" cy="467231"/>
          </a:xfrm>
          <a:prstGeom prst="rect">
            <a:avLst/>
          </a:prstGeom>
        </p:spPr>
        <p:txBody>
          <a:bodyPr vert="horz" lIns="93360" tIns="46680" rIns="93360" bIns="46680" rtlCol="0"/>
          <a:lstStyle>
            <a:lvl1pPr algn="r">
              <a:defRPr sz="1200"/>
            </a:lvl1pPr>
          </a:lstStyle>
          <a:p>
            <a:fld id="{3CB18FF1-9FAE-4562-A1F2-F9C38D874FFA}" type="datetimeFigureOut">
              <a:rPr lang="en-US" smtClean="0"/>
              <a:t>9/4/2026</a:t>
            </a:fld>
            <a:endParaRPr lang="en-US"/>
          </a:p>
        </p:txBody>
      </p:sp>
      <p:sp>
        <p:nvSpPr>
          <p:cNvPr id="4" name="Slide Image Placeholder 3"/>
          <p:cNvSpPr>
            <a:spLocks noGrp="1" noRot="1" noChangeAspect="1"/>
          </p:cNvSpPr>
          <p:nvPr>
            <p:ph type="sldImg" idx="2"/>
          </p:nvPr>
        </p:nvSpPr>
        <p:spPr>
          <a:xfrm>
            <a:off x="719138" y="1163638"/>
            <a:ext cx="5588000" cy="3143250"/>
          </a:xfrm>
          <a:prstGeom prst="rect">
            <a:avLst/>
          </a:prstGeom>
          <a:noFill/>
          <a:ln w="12700">
            <a:solidFill>
              <a:prstClr val="black"/>
            </a:solidFill>
          </a:ln>
        </p:spPr>
        <p:txBody>
          <a:bodyPr vert="horz" lIns="93360" tIns="46680" rIns="93360" bIns="46680" rtlCol="0" anchor="ctr"/>
          <a:lstStyle/>
          <a:p>
            <a:endParaRPr lang="en-US"/>
          </a:p>
        </p:txBody>
      </p:sp>
      <p:sp>
        <p:nvSpPr>
          <p:cNvPr id="5" name="Notes Placeholder 4"/>
          <p:cNvSpPr>
            <a:spLocks noGrp="1"/>
          </p:cNvSpPr>
          <p:nvPr>
            <p:ph type="body" sz="quarter" idx="3"/>
          </p:nvPr>
        </p:nvSpPr>
        <p:spPr>
          <a:xfrm>
            <a:off x="702628" y="4481532"/>
            <a:ext cx="5621020" cy="3666708"/>
          </a:xfrm>
          <a:prstGeom prst="rect">
            <a:avLst/>
          </a:prstGeom>
        </p:spPr>
        <p:txBody>
          <a:bodyPr vert="horz" lIns="93360" tIns="46680" rIns="93360" bIns="466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5046"/>
            <a:ext cx="3044719" cy="467230"/>
          </a:xfrm>
          <a:prstGeom prst="rect">
            <a:avLst/>
          </a:prstGeom>
        </p:spPr>
        <p:txBody>
          <a:bodyPr vert="horz" lIns="93360" tIns="46680" rIns="93360" bIns="46680" rtlCol="0" anchor="b"/>
          <a:lstStyle>
            <a:lvl1pPr algn="l">
              <a:defRPr sz="1200"/>
            </a:lvl1pPr>
          </a:lstStyle>
          <a:p>
            <a:endParaRPr lang="en-US"/>
          </a:p>
        </p:txBody>
      </p:sp>
      <p:sp>
        <p:nvSpPr>
          <p:cNvPr id="7" name="Slide Number Placeholder 6"/>
          <p:cNvSpPr>
            <a:spLocks noGrp="1"/>
          </p:cNvSpPr>
          <p:nvPr>
            <p:ph type="sldNum" sz="quarter" idx="5"/>
          </p:nvPr>
        </p:nvSpPr>
        <p:spPr>
          <a:xfrm>
            <a:off x="3979930" y="8845046"/>
            <a:ext cx="3044719" cy="467230"/>
          </a:xfrm>
          <a:prstGeom prst="rect">
            <a:avLst/>
          </a:prstGeom>
        </p:spPr>
        <p:txBody>
          <a:bodyPr vert="horz" lIns="93360" tIns="46680" rIns="93360" bIns="46680" rtlCol="0" anchor="b"/>
          <a:lstStyle>
            <a:lvl1pPr algn="r">
              <a:defRPr sz="1200"/>
            </a:lvl1pPr>
          </a:lstStyle>
          <a:p>
            <a:fld id="{6769E4AE-64C2-4C31-89AC-445F3B10971E}" type="slidenum">
              <a:rPr lang="en-US" smtClean="0"/>
              <a:t>‹#›</a:t>
            </a:fld>
            <a:endParaRPr lang="en-US"/>
          </a:p>
        </p:txBody>
      </p:sp>
    </p:spTree>
    <p:extLst>
      <p:ext uri="{BB962C8B-B14F-4D97-AF65-F5344CB8AC3E}">
        <p14:creationId xmlns:p14="http://schemas.microsoft.com/office/powerpoint/2010/main" val="3651772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between – Jabir ibn Hayyan (ca. 800CE) was cooking like mad, still on the Grecian 4 elements paradigm. But no one really knew what each other was saying in the alchemy world and experiments were often not reproducible. The theory was far from cohesive but a lot of experiential knowledge of substances came about (</a:t>
            </a:r>
            <a:r>
              <a:rPr lang="en-US" dirty="0" err="1"/>
              <a:t>ie</a:t>
            </a:r>
            <a:r>
              <a:rPr lang="en-US" dirty="0"/>
              <a:t> strong acids, metallurgy, sulfur and mercury, </a:t>
            </a:r>
            <a:r>
              <a:rPr lang="en-US" dirty="0" err="1"/>
              <a:t>etc</a:t>
            </a:r>
            <a:r>
              <a:rPr lang="en-US" dirty="0"/>
              <a:t>).</a:t>
            </a:r>
          </a:p>
        </p:txBody>
      </p:sp>
      <p:sp>
        <p:nvSpPr>
          <p:cNvPr id="4" name="Slide Number Placeholder 3"/>
          <p:cNvSpPr>
            <a:spLocks noGrp="1"/>
          </p:cNvSpPr>
          <p:nvPr>
            <p:ph type="sldNum" sz="quarter" idx="5"/>
          </p:nvPr>
        </p:nvSpPr>
        <p:spPr/>
        <p:txBody>
          <a:bodyPr/>
          <a:lstStyle/>
          <a:p>
            <a:fld id="{6769E4AE-64C2-4C31-89AC-445F3B10971E}" type="slidenum">
              <a:rPr lang="en-US" smtClean="0"/>
              <a:t>3</a:t>
            </a:fld>
            <a:endParaRPr lang="en-US"/>
          </a:p>
        </p:txBody>
      </p:sp>
    </p:spTree>
    <p:extLst>
      <p:ext uri="{BB962C8B-B14F-4D97-AF65-F5344CB8AC3E}">
        <p14:creationId xmlns:p14="http://schemas.microsoft.com/office/powerpoint/2010/main" val="1286370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A9ECBE-22AC-4724-8015-B3AB1B3F42E7}" type="slidenum">
              <a:rPr lang="en-US" smtClean="0"/>
              <a:t>25</a:t>
            </a:fld>
            <a:endParaRPr lang="en-US" dirty="0"/>
          </a:p>
        </p:txBody>
      </p:sp>
    </p:spTree>
    <p:extLst>
      <p:ext uri="{BB962C8B-B14F-4D97-AF65-F5344CB8AC3E}">
        <p14:creationId xmlns:p14="http://schemas.microsoft.com/office/powerpoint/2010/main" val="2928065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52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dirty="0"/>
          </a:p>
        </p:txBody>
      </p:sp>
      <p:sp>
        <p:nvSpPr>
          <p:cNvPr id="55299" name="Slide Number Placeholder 3"/>
          <p:cNvSpPr>
            <a:spLocks noGrp="1"/>
          </p:cNvSpPr>
          <p:nvPr>
            <p:ph type="sldNum" sz="quarter" idx="5"/>
          </p:nvPr>
        </p:nvSpPr>
        <p:spPr bwMode="auto">
          <a:ln>
            <a:miter lim="800000"/>
            <a:headEnd/>
            <a:tailEnd/>
          </a:ln>
        </p:spPr>
        <p:txBody>
          <a:bodyPr/>
          <a:lstStyle>
            <a:lvl1pPr>
              <a:defRPr sz="2400">
                <a:solidFill>
                  <a:schemeClr val="tx1"/>
                </a:solidFill>
                <a:latin typeface="Arial" charset="0"/>
                <a:ea typeface="ヒラギノ角ゴ Pro W3" charset="0"/>
                <a:cs typeface="ヒラギノ角ゴ Pro W3" charset="0"/>
              </a:defRPr>
            </a:lvl1pPr>
            <a:lvl2pPr marL="37931725" indent="-37474525">
              <a:defRPr sz="2400">
                <a:solidFill>
                  <a:schemeClr val="tx1"/>
                </a:solidFill>
                <a:latin typeface="Arial" charset="0"/>
                <a:ea typeface="ヒラギノ角ゴ Pro W3" charset="0"/>
                <a:cs typeface="ヒラギノ角ゴ Pro W3" charset="0"/>
              </a:defRPr>
            </a:lvl2pPr>
            <a:lvl3pPr>
              <a:defRPr sz="2400">
                <a:solidFill>
                  <a:schemeClr val="tx1"/>
                </a:solidFill>
                <a:latin typeface="Arial" charset="0"/>
                <a:ea typeface="ヒラギノ角ゴ Pro W3" charset="0"/>
                <a:cs typeface="ヒラギノ角ゴ Pro W3" charset="0"/>
              </a:defRPr>
            </a:lvl3pPr>
            <a:lvl4pPr>
              <a:defRPr sz="2400">
                <a:solidFill>
                  <a:schemeClr val="tx1"/>
                </a:solidFill>
                <a:latin typeface="Arial" charset="0"/>
                <a:ea typeface="ヒラギノ角ゴ Pro W3" charset="0"/>
                <a:cs typeface="ヒラギノ角ゴ Pro W3" charset="0"/>
              </a:defRPr>
            </a:lvl4pPr>
            <a:lvl5pPr>
              <a:defRPr sz="2400">
                <a:solidFill>
                  <a:schemeClr val="tx1"/>
                </a:solidFill>
                <a:latin typeface="Arial" charset="0"/>
                <a:ea typeface="ヒラギノ角ゴ Pro W3" charset="0"/>
                <a:cs typeface="ヒラギノ角ゴ Pro W3" charset="0"/>
              </a:defRPr>
            </a:lvl5pPr>
            <a:lvl6pPr marL="457200" fontAlgn="base">
              <a:spcBef>
                <a:spcPct val="0"/>
              </a:spcBef>
              <a:spcAft>
                <a:spcPct val="0"/>
              </a:spcAft>
              <a:defRPr sz="2400">
                <a:solidFill>
                  <a:schemeClr val="tx1"/>
                </a:solidFill>
                <a:latin typeface="Arial" charset="0"/>
                <a:ea typeface="ヒラギノ角ゴ Pro W3" charset="0"/>
                <a:cs typeface="ヒラギノ角ゴ Pro W3" charset="0"/>
              </a:defRPr>
            </a:lvl6pPr>
            <a:lvl7pPr marL="914400" fontAlgn="base">
              <a:spcBef>
                <a:spcPct val="0"/>
              </a:spcBef>
              <a:spcAft>
                <a:spcPct val="0"/>
              </a:spcAft>
              <a:defRPr sz="2400">
                <a:solidFill>
                  <a:schemeClr val="tx1"/>
                </a:solidFill>
                <a:latin typeface="Arial" charset="0"/>
                <a:ea typeface="ヒラギノ角ゴ Pro W3" charset="0"/>
                <a:cs typeface="ヒラギノ角ゴ Pro W3" charset="0"/>
              </a:defRPr>
            </a:lvl7pPr>
            <a:lvl8pPr marL="1371600" fontAlgn="base">
              <a:spcBef>
                <a:spcPct val="0"/>
              </a:spcBef>
              <a:spcAft>
                <a:spcPct val="0"/>
              </a:spcAft>
              <a:defRPr sz="2400">
                <a:solidFill>
                  <a:schemeClr val="tx1"/>
                </a:solidFill>
                <a:latin typeface="Arial" charset="0"/>
                <a:ea typeface="ヒラギノ角ゴ Pro W3" charset="0"/>
                <a:cs typeface="ヒラギノ角ゴ Pro W3" charset="0"/>
              </a:defRPr>
            </a:lvl8pPr>
            <a:lvl9pPr marL="1828800" fontAlgn="base">
              <a:spcBef>
                <a:spcPct val="0"/>
              </a:spcBef>
              <a:spcAft>
                <a:spcPct val="0"/>
              </a:spcAft>
              <a:defRPr sz="2400">
                <a:solidFill>
                  <a:schemeClr val="tx1"/>
                </a:solidFill>
                <a:latin typeface="Arial" charset="0"/>
                <a:ea typeface="ヒラギノ角ゴ Pro W3" charset="0"/>
                <a:cs typeface="ヒラギノ角ゴ Pro W3" charset="0"/>
              </a:defRPr>
            </a:lvl9pPr>
          </a:lstStyle>
          <a:p>
            <a:fld id="{8C7DC6F8-7CB3-4E45-A4B6-0810D13CCF8F}" type="slidenum">
              <a:rPr lang="en-US" sz="1200"/>
              <a:pPr/>
              <a:t>30</a:t>
            </a:fld>
            <a:endParaRPr lang="en-US" sz="1200"/>
          </a:p>
        </p:txBody>
      </p:sp>
      <p:sp>
        <p:nvSpPr>
          <p:cNvPr id="2" name="Footer Placeholder 1"/>
          <p:cNvSpPr>
            <a:spLocks noGrp="1"/>
          </p:cNvSpPr>
          <p:nvPr>
            <p:ph type="ftr" sz="quarter" idx="10"/>
          </p:nvPr>
        </p:nvSpPr>
        <p:spPr/>
        <p:txBody>
          <a:bodyPr/>
          <a:lstStyle/>
          <a:p>
            <a:r>
              <a:rPr lang="en-US"/>
              <a:t>© 2015 Pearson Education, Inc. </a:t>
            </a:r>
          </a:p>
        </p:txBody>
      </p:sp>
    </p:spTree>
    <p:extLst>
      <p:ext uri="{BB962C8B-B14F-4D97-AF65-F5344CB8AC3E}">
        <p14:creationId xmlns:p14="http://schemas.microsoft.com/office/powerpoint/2010/main" val="3697020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A9ECBE-22AC-4724-8015-B3AB1B3F42E7}" type="slidenum">
              <a:rPr lang="en-US" smtClean="0"/>
              <a:t>36</a:t>
            </a:fld>
            <a:endParaRPr lang="en-US" dirty="0"/>
          </a:p>
        </p:txBody>
      </p:sp>
    </p:spTree>
    <p:extLst>
      <p:ext uri="{BB962C8B-B14F-4D97-AF65-F5344CB8AC3E}">
        <p14:creationId xmlns:p14="http://schemas.microsoft.com/office/powerpoint/2010/main" val="2451700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A9ECBE-22AC-4724-8015-B3AB1B3F42E7}" type="slidenum">
              <a:rPr lang="en-US" smtClean="0"/>
              <a:t>37</a:t>
            </a:fld>
            <a:endParaRPr lang="en-US" dirty="0"/>
          </a:p>
        </p:txBody>
      </p:sp>
    </p:spTree>
    <p:extLst>
      <p:ext uri="{BB962C8B-B14F-4D97-AF65-F5344CB8AC3E}">
        <p14:creationId xmlns:p14="http://schemas.microsoft.com/office/powerpoint/2010/main" val="3768353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A9ECBE-22AC-4724-8015-B3AB1B3F42E7}" type="slidenum">
              <a:rPr lang="en-US" smtClean="0"/>
              <a:t>7</a:t>
            </a:fld>
            <a:endParaRPr lang="en-US" dirty="0"/>
          </a:p>
        </p:txBody>
      </p:sp>
    </p:spTree>
    <p:extLst>
      <p:ext uri="{BB962C8B-B14F-4D97-AF65-F5344CB8AC3E}">
        <p14:creationId xmlns:p14="http://schemas.microsoft.com/office/powerpoint/2010/main" val="3725127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Nagaoka had abandoned his idea by 1908!</a:t>
            </a:r>
          </a:p>
        </p:txBody>
      </p:sp>
      <p:sp>
        <p:nvSpPr>
          <p:cNvPr id="4" name="Slide Number Placeholder 3"/>
          <p:cNvSpPr>
            <a:spLocks noGrp="1"/>
          </p:cNvSpPr>
          <p:nvPr>
            <p:ph type="sldNum" sz="quarter" idx="5"/>
          </p:nvPr>
        </p:nvSpPr>
        <p:spPr/>
        <p:txBody>
          <a:bodyPr/>
          <a:lstStyle/>
          <a:p>
            <a:fld id="{6769E4AE-64C2-4C31-89AC-445F3B10971E}" type="slidenum">
              <a:rPr lang="en-US" smtClean="0"/>
              <a:t>8</a:t>
            </a:fld>
            <a:endParaRPr lang="en-US"/>
          </a:p>
        </p:txBody>
      </p:sp>
    </p:spTree>
    <p:extLst>
      <p:ext uri="{BB962C8B-B14F-4D97-AF65-F5344CB8AC3E}">
        <p14:creationId xmlns:p14="http://schemas.microsoft.com/office/powerpoint/2010/main" val="931331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lgn="ctr" eaLnBrk="1" hangingPunct="1">
              <a:spcBef>
                <a:spcPct val="0"/>
              </a:spcBef>
            </a:pPr>
            <a:endParaRPr lang="en-US" altLang="en-US" sz="2400">
              <a:solidFill>
                <a:srgbClr val="FF0000"/>
              </a:solidFill>
            </a:endParaRPr>
          </a:p>
        </p:txBody>
      </p:sp>
      <p:sp>
        <p:nvSpPr>
          <p:cNvPr id="2662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r>
              <a:rPr lang="en-US" altLang="en-US">
                <a:solidFill>
                  <a:srgbClr val="FF0000"/>
                </a:solidFill>
              </a:rPr>
              <a:t>13</a:t>
            </a:r>
          </a:p>
        </p:txBody>
      </p:sp>
      <p:sp>
        <p:nvSpPr>
          <p:cNvPr id="2662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lgn="ctr" eaLnBrk="1" hangingPunct="1">
              <a:spcBef>
                <a:spcPct val="0"/>
              </a:spcBef>
            </a:pPr>
            <a:endParaRPr lang="en-US" altLang="en-US" sz="2400">
              <a:solidFill>
                <a:srgbClr val="FF0000"/>
              </a:solidFill>
            </a:endParaRPr>
          </a:p>
        </p:txBody>
      </p:sp>
      <p:sp>
        <p:nvSpPr>
          <p:cNvPr id="2662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lgn="ctr" eaLnBrk="1" hangingPunct="1">
              <a:spcBef>
                <a:spcPct val="0"/>
              </a:spcBef>
            </a:pPr>
            <a:endParaRPr lang="en-US" altLang="en-US" sz="2400">
              <a:solidFill>
                <a:srgbClr val="FF0000"/>
              </a:solidFill>
            </a:endParaRPr>
          </a:p>
        </p:txBody>
      </p:sp>
      <p:sp>
        <p:nvSpPr>
          <p:cNvPr id="26630" name="Rectangle 6"/>
          <p:cNvSpPr>
            <a:spLocks noGrp="1" noRot="1" noChangeAspect="1" noChangeArrowheads="1" noTextEdit="1"/>
          </p:cNvSpPr>
          <p:nvPr>
            <p:ph type="sldImg"/>
          </p:nvPr>
        </p:nvSpPr>
        <p:spPr>
          <a:xfrm>
            <a:off x="393700" y="692150"/>
            <a:ext cx="6070600" cy="3416300"/>
          </a:xfrm>
          <a:ln cap="flat"/>
        </p:spPr>
      </p:sp>
      <p:sp>
        <p:nvSpPr>
          <p:cNvPr id="26631"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Tree>
    <p:extLst>
      <p:ext uri="{BB962C8B-B14F-4D97-AF65-F5344CB8AC3E}">
        <p14:creationId xmlns:p14="http://schemas.microsoft.com/office/powerpoint/2010/main" val="2037612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Left off here </a:t>
            </a:r>
            <a:r>
              <a:rPr lang="en-US"/>
              <a:t>on Thursday</a:t>
            </a:r>
            <a:endParaRPr lang="en-US" dirty="0"/>
          </a:p>
        </p:txBody>
      </p:sp>
      <p:sp>
        <p:nvSpPr>
          <p:cNvPr id="4" name="Slide Number Placeholder 3"/>
          <p:cNvSpPr>
            <a:spLocks noGrp="1"/>
          </p:cNvSpPr>
          <p:nvPr>
            <p:ph type="sldNum" sz="quarter" idx="10"/>
          </p:nvPr>
        </p:nvSpPr>
        <p:spPr/>
        <p:txBody>
          <a:bodyPr/>
          <a:lstStyle/>
          <a:p>
            <a:fld id="{DEA9ECBE-22AC-4724-8015-B3AB1B3F42E7}" type="slidenum">
              <a:rPr lang="en-US" smtClean="0"/>
              <a:t>18</a:t>
            </a:fld>
            <a:endParaRPr lang="en-US" dirty="0"/>
          </a:p>
        </p:txBody>
      </p:sp>
    </p:spTree>
    <p:extLst>
      <p:ext uri="{BB962C8B-B14F-4D97-AF65-F5344CB8AC3E}">
        <p14:creationId xmlns:p14="http://schemas.microsoft.com/office/powerpoint/2010/main" val="4060903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A9ECBE-22AC-4724-8015-B3AB1B3F42E7}" type="slidenum">
              <a:rPr lang="en-US" smtClean="0"/>
              <a:t>19</a:t>
            </a:fld>
            <a:endParaRPr lang="en-US" dirty="0"/>
          </a:p>
        </p:txBody>
      </p:sp>
    </p:spTree>
    <p:extLst>
      <p:ext uri="{BB962C8B-B14F-4D97-AF65-F5344CB8AC3E}">
        <p14:creationId xmlns:p14="http://schemas.microsoft.com/office/powerpoint/2010/main" val="1900121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Left</a:t>
            </a:r>
            <a:r>
              <a:rPr lang="en-US" baseline="0" dirty="0"/>
              <a:t> off here Monday</a:t>
            </a:r>
          </a:p>
          <a:p>
            <a:endParaRPr lang="en-US" dirty="0"/>
          </a:p>
        </p:txBody>
      </p:sp>
      <p:sp>
        <p:nvSpPr>
          <p:cNvPr id="4" name="Slide Number Placeholder 3"/>
          <p:cNvSpPr>
            <a:spLocks noGrp="1"/>
          </p:cNvSpPr>
          <p:nvPr>
            <p:ph type="sldNum" sz="quarter" idx="10"/>
          </p:nvPr>
        </p:nvSpPr>
        <p:spPr/>
        <p:txBody>
          <a:bodyPr/>
          <a:lstStyle/>
          <a:p>
            <a:fld id="{DEA9ECBE-22AC-4724-8015-B3AB1B3F42E7}" type="slidenum">
              <a:rPr lang="en-US" smtClean="0"/>
              <a:t>20</a:t>
            </a:fld>
            <a:endParaRPr lang="en-US" dirty="0"/>
          </a:p>
        </p:txBody>
      </p:sp>
    </p:spTree>
    <p:extLst>
      <p:ext uri="{BB962C8B-B14F-4D97-AF65-F5344CB8AC3E}">
        <p14:creationId xmlns:p14="http://schemas.microsoft.com/office/powerpoint/2010/main" val="38889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A9ECBE-22AC-4724-8015-B3AB1B3F42E7}" type="slidenum">
              <a:rPr lang="en-US" smtClean="0"/>
              <a:t>22</a:t>
            </a:fld>
            <a:endParaRPr lang="en-US" dirty="0"/>
          </a:p>
        </p:txBody>
      </p:sp>
    </p:spTree>
    <p:extLst>
      <p:ext uri="{BB962C8B-B14F-4D97-AF65-F5344CB8AC3E}">
        <p14:creationId xmlns:p14="http://schemas.microsoft.com/office/powerpoint/2010/main" val="1261682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A9ECBE-22AC-4724-8015-B3AB1B3F42E7}" type="slidenum">
              <a:rPr lang="en-US" smtClean="0"/>
              <a:t>24</a:t>
            </a:fld>
            <a:endParaRPr lang="en-US" dirty="0"/>
          </a:p>
        </p:txBody>
      </p:sp>
    </p:spTree>
    <p:extLst>
      <p:ext uri="{BB962C8B-B14F-4D97-AF65-F5344CB8AC3E}">
        <p14:creationId xmlns:p14="http://schemas.microsoft.com/office/powerpoint/2010/main" val="2505768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E9DD9-A298-4835-BFDE-F026955F8B3B}"/>
              </a:ext>
            </a:extLst>
          </p:cNvPr>
          <p:cNvSpPr>
            <a:spLocks noGrp="1"/>
          </p:cNvSpPr>
          <p:nvPr>
            <p:ph type="ctrTitle" hasCustomPrompt="1"/>
          </p:nvPr>
        </p:nvSpPr>
        <p:spPr>
          <a:xfrm>
            <a:off x="1524000" y="1122363"/>
            <a:ext cx="9144000" cy="2387600"/>
          </a:xfrm>
        </p:spPr>
        <p:txBody>
          <a:bodyPr anchor="b">
            <a:normAutofit/>
          </a:bodyPr>
          <a:lstStyle>
            <a:lvl1pPr algn="ctr">
              <a:defRPr sz="4000"/>
            </a:lvl1pPr>
          </a:lstStyle>
          <a:p>
            <a:br>
              <a:rPr lang="en-US"/>
            </a:br>
            <a:endParaRPr lang="en-US"/>
          </a:p>
        </p:txBody>
      </p:sp>
      <p:sp>
        <p:nvSpPr>
          <p:cNvPr id="3" name="Subtitle 2">
            <a:extLst>
              <a:ext uri="{FF2B5EF4-FFF2-40B4-BE49-F238E27FC236}">
                <a16:creationId xmlns:a16="http://schemas.microsoft.com/office/drawing/2014/main" id="{86344164-E7F6-64DE-19E5-A1A0DA407D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D31E1F-86DF-50DF-D076-D7FF84587380}"/>
              </a:ext>
            </a:extLst>
          </p:cNvPr>
          <p:cNvSpPr>
            <a:spLocks noGrp="1"/>
          </p:cNvSpPr>
          <p:nvPr>
            <p:ph type="dt" sz="half" idx="10"/>
          </p:nvPr>
        </p:nvSpPr>
        <p:spPr/>
        <p:txBody>
          <a:bodyPr/>
          <a:lstStyle/>
          <a:p>
            <a:fld id="{FB73CAE8-47F3-40C6-B9E0-30A10AF9F4EA}" type="datetimeFigureOut">
              <a:rPr lang="en-US" smtClean="0"/>
              <a:t>9/4/2026</a:t>
            </a:fld>
            <a:endParaRPr lang="en-US"/>
          </a:p>
        </p:txBody>
      </p:sp>
      <p:sp>
        <p:nvSpPr>
          <p:cNvPr id="5" name="Footer Placeholder 4">
            <a:extLst>
              <a:ext uri="{FF2B5EF4-FFF2-40B4-BE49-F238E27FC236}">
                <a16:creationId xmlns:a16="http://schemas.microsoft.com/office/drawing/2014/main" id="{FB22F4E3-AEFB-E011-22AE-FDA5EAE924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DEB562-B0A2-3AB7-D3B2-06590E644A46}"/>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3175079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37BFC-DE54-4D86-650E-1B4B06B371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68B062-C767-F893-656D-C141937624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8A3045-E0F2-89C7-6847-1A3A374783C3}"/>
              </a:ext>
            </a:extLst>
          </p:cNvPr>
          <p:cNvSpPr>
            <a:spLocks noGrp="1"/>
          </p:cNvSpPr>
          <p:nvPr>
            <p:ph type="dt" sz="half" idx="10"/>
          </p:nvPr>
        </p:nvSpPr>
        <p:spPr/>
        <p:txBody>
          <a:bodyPr/>
          <a:lstStyle/>
          <a:p>
            <a:fld id="{FB73CAE8-47F3-40C6-B9E0-30A10AF9F4EA}" type="datetimeFigureOut">
              <a:rPr lang="en-US" smtClean="0"/>
              <a:t>9/4/2026</a:t>
            </a:fld>
            <a:endParaRPr lang="en-US"/>
          </a:p>
        </p:txBody>
      </p:sp>
      <p:sp>
        <p:nvSpPr>
          <p:cNvPr id="5" name="Footer Placeholder 4">
            <a:extLst>
              <a:ext uri="{FF2B5EF4-FFF2-40B4-BE49-F238E27FC236}">
                <a16:creationId xmlns:a16="http://schemas.microsoft.com/office/drawing/2014/main" id="{2BBCE470-32EF-5EDE-5D4D-2C61776988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A33055-16DB-2A2F-1E7F-6D24CDCFC023}"/>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320653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5BC7FA-E732-EAAC-1DE7-934448A5F87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A16CB33-CFD8-A2D8-34A2-40C80E9D72E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3A29C7-E976-4AF4-D13A-576C360075B9}"/>
              </a:ext>
            </a:extLst>
          </p:cNvPr>
          <p:cNvSpPr>
            <a:spLocks noGrp="1"/>
          </p:cNvSpPr>
          <p:nvPr>
            <p:ph type="dt" sz="half" idx="10"/>
          </p:nvPr>
        </p:nvSpPr>
        <p:spPr/>
        <p:txBody>
          <a:bodyPr/>
          <a:lstStyle/>
          <a:p>
            <a:fld id="{FB73CAE8-47F3-40C6-B9E0-30A10AF9F4EA}" type="datetimeFigureOut">
              <a:rPr lang="en-US" smtClean="0"/>
              <a:t>9/4/2026</a:t>
            </a:fld>
            <a:endParaRPr lang="en-US"/>
          </a:p>
        </p:txBody>
      </p:sp>
      <p:sp>
        <p:nvSpPr>
          <p:cNvPr id="5" name="Footer Placeholder 4">
            <a:extLst>
              <a:ext uri="{FF2B5EF4-FFF2-40B4-BE49-F238E27FC236}">
                <a16:creationId xmlns:a16="http://schemas.microsoft.com/office/drawing/2014/main" id="{FADF2A4E-158E-7C56-C712-B84A6889BD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82BB9F-DA4A-664A-537B-EF5AE3FFA5D4}"/>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147483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3DBA3-8B9A-26F6-B489-BA31DD255A04}"/>
              </a:ext>
            </a:extLst>
          </p:cNvPr>
          <p:cNvSpPr>
            <a:spLocks noGrp="1"/>
          </p:cNvSpPr>
          <p:nvPr>
            <p:ph type="title"/>
          </p:nvPr>
        </p:nvSpPr>
        <p:spPr>
          <a:xfrm>
            <a:off x="838200" y="29731"/>
            <a:ext cx="10515600" cy="624090"/>
          </a:xfrm>
        </p:spPr>
        <p:txBody>
          <a:bodyPr>
            <a:normAutofit/>
          </a:bodyPr>
          <a:lstStyle>
            <a:lvl1pPr>
              <a:defRPr sz="2900" b="0">
                <a:latin typeface="Calibri Light" panose="020F0302020204030204" pitchFamily="34" charset="0"/>
                <a:cs typeface="Calibri Light" panose="020F030202020403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F6CE0E95-CE4B-0BE8-3BF1-8C2AF3B0BAD2}"/>
              </a:ext>
            </a:extLst>
          </p:cNvPr>
          <p:cNvSpPr>
            <a:spLocks noGrp="1"/>
          </p:cNvSpPr>
          <p:nvPr>
            <p:ph idx="1"/>
          </p:nvPr>
        </p:nvSpPr>
        <p:spPr>
          <a:xfrm>
            <a:off x="838200" y="811472"/>
            <a:ext cx="10515600" cy="4351338"/>
          </a:xfrm>
        </p:spPr>
        <p:txBody>
          <a:bodyPr/>
          <a:lstStyle>
            <a:lvl1pPr>
              <a:defRPr sz="2000">
                <a:latin typeface="Times New Roman" panose="02020603050405020304" pitchFamily="18" charset="0"/>
                <a:cs typeface="Times New Roman" panose="02020603050405020304" pitchFamily="18" charset="0"/>
              </a:defRPr>
            </a:lvl1pPr>
            <a:lvl2pPr>
              <a:defRPr sz="1800">
                <a:latin typeface="Times New Roman" panose="02020603050405020304" pitchFamily="18" charset="0"/>
                <a:cs typeface="Times New Roman" panose="02020603050405020304" pitchFamily="18" charset="0"/>
              </a:defRPr>
            </a:lvl2pPr>
            <a:lvl3pPr>
              <a:defRPr sz="1600">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83F72C-AE22-0A2A-9065-1131E87094A9}"/>
              </a:ext>
            </a:extLst>
          </p:cNvPr>
          <p:cNvSpPr>
            <a:spLocks noGrp="1"/>
          </p:cNvSpPr>
          <p:nvPr>
            <p:ph type="dt" sz="half" idx="10"/>
          </p:nvPr>
        </p:nvSpPr>
        <p:spPr/>
        <p:txBody>
          <a:bodyPr/>
          <a:lstStyle/>
          <a:p>
            <a:fld id="{FB73CAE8-47F3-40C6-B9E0-30A10AF9F4EA}" type="datetimeFigureOut">
              <a:rPr lang="en-US" smtClean="0"/>
              <a:t>9/4/2026</a:t>
            </a:fld>
            <a:endParaRPr lang="en-US"/>
          </a:p>
        </p:txBody>
      </p:sp>
      <p:sp>
        <p:nvSpPr>
          <p:cNvPr id="5" name="Footer Placeholder 4">
            <a:extLst>
              <a:ext uri="{FF2B5EF4-FFF2-40B4-BE49-F238E27FC236}">
                <a16:creationId xmlns:a16="http://schemas.microsoft.com/office/drawing/2014/main" id="{FB5AA089-D6F3-CD80-00C5-809903559B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08F93A-DB18-FBD5-3B39-5B939F4FDB7A}"/>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997862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DA66D-4CED-A304-A6C8-6806C45849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F9A1976-1BF2-BB34-A841-347FF0B335D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50E674-9C2B-9E18-A207-027D517AEC62}"/>
              </a:ext>
            </a:extLst>
          </p:cNvPr>
          <p:cNvSpPr>
            <a:spLocks noGrp="1"/>
          </p:cNvSpPr>
          <p:nvPr>
            <p:ph type="dt" sz="half" idx="10"/>
          </p:nvPr>
        </p:nvSpPr>
        <p:spPr/>
        <p:txBody>
          <a:bodyPr/>
          <a:lstStyle/>
          <a:p>
            <a:fld id="{FB73CAE8-47F3-40C6-B9E0-30A10AF9F4EA}" type="datetimeFigureOut">
              <a:rPr lang="en-US" smtClean="0"/>
              <a:t>9/4/2026</a:t>
            </a:fld>
            <a:endParaRPr lang="en-US"/>
          </a:p>
        </p:txBody>
      </p:sp>
      <p:sp>
        <p:nvSpPr>
          <p:cNvPr id="5" name="Footer Placeholder 4">
            <a:extLst>
              <a:ext uri="{FF2B5EF4-FFF2-40B4-BE49-F238E27FC236}">
                <a16:creationId xmlns:a16="http://schemas.microsoft.com/office/drawing/2014/main" id="{A129A90B-3925-1A41-503B-EA67806993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862E7F-1D7D-9CAD-AF21-F2D91AF6DDB1}"/>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900849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3E6C3-A28E-D0FB-E8D2-BB700AF2AB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030569-C785-5FF3-F24F-F83CEB2E32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550215-6990-643C-E385-DA2E3E464C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1BDC1E-D899-B49D-E9B5-B4BA01D94942}"/>
              </a:ext>
            </a:extLst>
          </p:cNvPr>
          <p:cNvSpPr>
            <a:spLocks noGrp="1"/>
          </p:cNvSpPr>
          <p:nvPr>
            <p:ph type="dt" sz="half" idx="10"/>
          </p:nvPr>
        </p:nvSpPr>
        <p:spPr/>
        <p:txBody>
          <a:bodyPr/>
          <a:lstStyle/>
          <a:p>
            <a:fld id="{FB73CAE8-47F3-40C6-B9E0-30A10AF9F4EA}" type="datetimeFigureOut">
              <a:rPr lang="en-US" smtClean="0"/>
              <a:t>9/4/2026</a:t>
            </a:fld>
            <a:endParaRPr lang="en-US"/>
          </a:p>
        </p:txBody>
      </p:sp>
      <p:sp>
        <p:nvSpPr>
          <p:cNvPr id="6" name="Footer Placeholder 5">
            <a:extLst>
              <a:ext uri="{FF2B5EF4-FFF2-40B4-BE49-F238E27FC236}">
                <a16:creationId xmlns:a16="http://schemas.microsoft.com/office/drawing/2014/main" id="{21E9E7C2-054A-A8F4-DB05-755DC3C5EE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023D7-6508-1261-6FB0-2D552DD20EF2}"/>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3424537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7BCB5-2F0C-1381-52E6-DB8B9AAEC2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99070E-23AA-B9F1-DCF0-B25673F52D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3FDC24-9C9F-80F3-0AF3-0FC87FAEDA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FA96C0-A8D2-BA8E-E76B-B1CB5D34B4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4F664C-608E-2193-B19D-1D2169FF78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CE65A3-9AD4-A7AB-324B-2D715324105A}"/>
              </a:ext>
            </a:extLst>
          </p:cNvPr>
          <p:cNvSpPr>
            <a:spLocks noGrp="1"/>
          </p:cNvSpPr>
          <p:nvPr>
            <p:ph type="dt" sz="half" idx="10"/>
          </p:nvPr>
        </p:nvSpPr>
        <p:spPr/>
        <p:txBody>
          <a:bodyPr/>
          <a:lstStyle/>
          <a:p>
            <a:fld id="{FB73CAE8-47F3-40C6-B9E0-30A10AF9F4EA}" type="datetimeFigureOut">
              <a:rPr lang="en-US" smtClean="0"/>
              <a:t>9/4/2026</a:t>
            </a:fld>
            <a:endParaRPr lang="en-US"/>
          </a:p>
        </p:txBody>
      </p:sp>
      <p:sp>
        <p:nvSpPr>
          <p:cNvPr id="8" name="Footer Placeholder 7">
            <a:extLst>
              <a:ext uri="{FF2B5EF4-FFF2-40B4-BE49-F238E27FC236}">
                <a16:creationId xmlns:a16="http://schemas.microsoft.com/office/drawing/2014/main" id="{8EDC8025-F26C-70C4-932E-016FC7FF2BE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B46150-0446-5E64-9301-084D340CE462}"/>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2001287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D353F-D94B-614D-37D4-5769C51AA3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C3FA3F9-B64E-CE6C-A18E-72125707ECB9}"/>
              </a:ext>
            </a:extLst>
          </p:cNvPr>
          <p:cNvSpPr>
            <a:spLocks noGrp="1"/>
          </p:cNvSpPr>
          <p:nvPr>
            <p:ph type="dt" sz="half" idx="10"/>
          </p:nvPr>
        </p:nvSpPr>
        <p:spPr/>
        <p:txBody>
          <a:bodyPr/>
          <a:lstStyle/>
          <a:p>
            <a:fld id="{FB73CAE8-47F3-40C6-B9E0-30A10AF9F4EA}" type="datetimeFigureOut">
              <a:rPr lang="en-US" smtClean="0"/>
              <a:t>9/4/2026</a:t>
            </a:fld>
            <a:endParaRPr lang="en-US"/>
          </a:p>
        </p:txBody>
      </p:sp>
      <p:sp>
        <p:nvSpPr>
          <p:cNvPr id="4" name="Footer Placeholder 3">
            <a:extLst>
              <a:ext uri="{FF2B5EF4-FFF2-40B4-BE49-F238E27FC236}">
                <a16:creationId xmlns:a16="http://schemas.microsoft.com/office/drawing/2014/main" id="{BBC585B3-50E4-12A6-5CD6-1141B9D459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13865E1-4A23-4610-47B7-F2EC1F4E64F6}"/>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187195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61BD4B-7BFD-920D-84FC-EBAA4859C4CD}"/>
              </a:ext>
            </a:extLst>
          </p:cNvPr>
          <p:cNvSpPr>
            <a:spLocks noGrp="1"/>
          </p:cNvSpPr>
          <p:nvPr>
            <p:ph type="dt" sz="half" idx="10"/>
          </p:nvPr>
        </p:nvSpPr>
        <p:spPr/>
        <p:txBody>
          <a:bodyPr/>
          <a:lstStyle/>
          <a:p>
            <a:fld id="{FB73CAE8-47F3-40C6-B9E0-30A10AF9F4EA}" type="datetimeFigureOut">
              <a:rPr lang="en-US" smtClean="0"/>
              <a:t>9/4/2026</a:t>
            </a:fld>
            <a:endParaRPr lang="en-US"/>
          </a:p>
        </p:txBody>
      </p:sp>
      <p:sp>
        <p:nvSpPr>
          <p:cNvPr id="3" name="Footer Placeholder 2">
            <a:extLst>
              <a:ext uri="{FF2B5EF4-FFF2-40B4-BE49-F238E27FC236}">
                <a16:creationId xmlns:a16="http://schemas.microsoft.com/office/drawing/2014/main" id="{B4AFDE2B-AB7C-6685-5A2E-D8E3346AC0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1DEF79A-5115-0B75-F3FA-57A705D3AEC0}"/>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3877453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584F2-4879-1234-1E1B-1AADD63937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9E2DD2-E3F0-5348-B3AB-D820CD1597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6D3705-A1DF-7A29-BB19-D8F138A6FD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24CCD8-61D5-20DB-98AE-D9BCB3FD372D}"/>
              </a:ext>
            </a:extLst>
          </p:cNvPr>
          <p:cNvSpPr>
            <a:spLocks noGrp="1"/>
          </p:cNvSpPr>
          <p:nvPr>
            <p:ph type="dt" sz="half" idx="10"/>
          </p:nvPr>
        </p:nvSpPr>
        <p:spPr/>
        <p:txBody>
          <a:bodyPr/>
          <a:lstStyle/>
          <a:p>
            <a:fld id="{FB73CAE8-47F3-40C6-B9E0-30A10AF9F4EA}" type="datetimeFigureOut">
              <a:rPr lang="en-US" smtClean="0"/>
              <a:t>9/4/2026</a:t>
            </a:fld>
            <a:endParaRPr lang="en-US"/>
          </a:p>
        </p:txBody>
      </p:sp>
      <p:sp>
        <p:nvSpPr>
          <p:cNvPr id="6" name="Footer Placeholder 5">
            <a:extLst>
              <a:ext uri="{FF2B5EF4-FFF2-40B4-BE49-F238E27FC236}">
                <a16:creationId xmlns:a16="http://schemas.microsoft.com/office/drawing/2014/main" id="{0AE74E9B-9E91-9E47-85A2-007B0B64D2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34DA48-9095-7E0E-9170-94C1E2DBE982}"/>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1404219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02F93-CE70-0E36-5D34-FB3916438C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BBF0B1-32ED-7857-FE6C-A6065517AD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1F3031-6478-6874-BE87-F2670A5ACB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1F0201-CDF3-E5B1-7545-73F2BBF6C5F2}"/>
              </a:ext>
            </a:extLst>
          </p:cNvPr>
          <p:cNvSpPr>
            <a:spLocks noGrp="1"/>
          </p:cNvSpPr>
          <p:nvPr>
            <p:ph type="dt" sz="half" idx="10"/>
          </p:nvPr>
        </p:nvSpPr>
        <p:spPr/>
        <p:txBody>
          <a:bodyPr/>
          <a:lstStyle/>
          <a:p>
            <a:fld id="{FB73CAE8-47F3-40C6-B9E0-30A10AF9F4EA}" type="datetimeFigureOut">
              <a:rPr lang="en-US" smtClean="0"/>
              <a:t>9/4/2026</a:t>
            </a:fld>
            <a:endParaRPr lang="en-US"/>
          </a:p>
        </p:txBody>
      </p:sp>
      <p:sp>
        <p:nvSpPr>
          <p:cNvPr id="6" name="Footer Placeholder 5">
            <a:extLst>
              <a:ext uri="{FF2B5EF4-FFF2-40B4-BE49-F238E27FC236}">
                <a16:creationId xmlns:a16="http://schemas.microsoft.com/office/drawing/2014/main" id="{D56A0FB2-FB00-54CF-4368-1FB1452ABB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8E07B9-E18A-D016-ED38-758EF8277F67}"/>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354811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AE72A8-30C6-8A42-6254-01FD4BDE3191}"/>
              </a:ext>
            </a:extLst>
          </p:cNvPr>
          <p:cNvSpPr>
            <a:spLocks noGrp="1"/>
          </p:cNvSpPr>
          <p:nvPr>
            <p:ph type="title"/>
          </p:nvPr>
        </p:nvSpPr>
        <p:spPr>
          <a:xfrm>
            <a:off x="838200" y="132368"/>
            <a:ext cx="10515600" cy="57421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15922C-2484-4D6B-94C3-19C6F59E987F}"/>
              </a:ext>
            </a:extLst>
          </p:cNvPr>
          <p:cNvSpPr>
            <a:spLocks noGrp="1"/>
          </p:cNvSpPr>
          <p:nvPr>
            <p:ph type="body" idx="1"/>
          </p:nvPr>
        </p:nvSpPr>
        <p:spPr>
          <a:xfrm>
            <a:off x="838200" y="828098"/>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F630DE-6B7B-A0B5-1589-71CA8E4F23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B73CAE8-47F3-40C6-B9E0-30A10AF9F4EA}" type="datetimeFigureOut">
              <a:rPr lang="en-US" smtClean="0"/>
              <a:t>9/4/2026</a:t>
            </a:fld>
            <a:endParaRPr lang="en-US"/>
          </a:p>
        </p:txBody>
      </p:sp>
      <p:sp>
        <p:nvSpPr>
          <p:cNvPr id="5" name="Footer Placeholder 4">
            <a:extLst>
              <a:ext uri="{FF2B5EF4-FFF2-40B4-BE49-F238E27FC236}">
                <a16:creationId xmlns:a16="http://schemas.microsoft.com/office/drawing/2014/main" id="{AA581B10-076D-8B1B-A640-05BBF4D5ED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6A692F6-05ED-F4DC-9C0C-C0F4F0B8EC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DAEFB9E-DA7E-4F44-91F6-D6E9343EABEA}" type="slidenum">
              <a:rPr lang="en-US" smtClean="0"/>
              <a:t>‹#›</a:t>
            </a:fld>
            <a:endParaRPr lang="en-US"/>
          </a:p>
        </p:txBody>
      </p:sp>
    </p:spTree>
    <p:extLst>
      <p:ext uri="{BB962C8B-B14F-4D97-AF65-F5344CB8AC3E}">
        <p14:creationId xmlns:p14="http://schemas.microsoft.com/office/powerpoint/2010/main" val="3105101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280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brynmawr.edu/inside/offices-services/q-center/q-center-schedul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90DF7-5D8E-DF0D-C8AC-12C746F51243}"/>
              </a:ext>
            </a:extLst>
          </p:cNvPr>
          <p:cNvSpPr>
            <a:spLocks noGrp="1"/>
          </p:cNvSpPr>
          <p:nvPr>
            <p:ph type="ctrTitle"/>
          </p:nvPr>
        </p:nvSpPr>
        <p:spPr>
          <a:xfrm>
            <a:off x="8130637" y="-878307"/>
            <a:ext cx="4061363" cy="1365421"/>
          </a:xfrm>
        </p:spPr>
        <p:txBody>
          <a:bodyPr>
            <a:normAutofit/>
          </a:bodyPr>
          <a:lstStyle/>
          <a:p>
            <a:pPr eaLnBrk="0" fontAlgn="base" hangingPunct="0">
              <a:spcBef>
                <a:spcPct val="0"/>
              </a:spcBef>
              <a:spcAft>
                <a:spcPct val="0"/>
              </a:spcAft>
            </a:pPr>
            <a:r>
              <a:rPr kumimoji="0" lang="en-US" altLang="en-US" sz="1400" b="1" i="0" u="none" strike="noStrike" cap="none" normalizeH="0" baseline="0" dirty="0">
                <a:ln>
                  <a:noFill/>
                </a:ln>
                <a:solidFill>
                  <a:srgbClr val="000000"/>
                </a:solidFill>
                <a:effectLst/>
                <a:latin typeface="TimesNewRomanPSMT"/>
                <a:cs typeface="Times New Roman" panose="02020603050405020304" pitchFamily="18" charset="0"/>
              </a:rPr>
              <a:t>Q-cente</a:t>
            </a:r>
            <a:r>
              <a:rPr lang="en-US" altLang="en-US" sz="1400" b="1" dirty="0">
                <a:solidFill>
                  <a:srgbClr val="000000"/>
                </a:solidFill>
                <a:latin typeface="TimesNewRomanPSMT"/>
                <a:cs typeface="Times New Roman" panose="02020603050405020304" pitchFamily="18" charset="0"/>
              </a:rPr>
              <a:t>r: </a:t>
            </a:r>
            <a:r>
              <a:rPr kumimoji="0" lang="en-US" altLang="en-US" sz="1400" b="0" i="0" u="none" strike="noStrike" cap="none" normalizeH="0" baseline="0" dirty="0">
                <a:ln>
                  <a:noFill/>
                </a:ln>
                <a:solidFill>
                  <a:srgbClr val="000000"/>
                </a:solidFill>
                <a:effectLst/>
                <a:latin typeface="TimesNewRomanPSMT"/>
                <a:cs typeface="Times New Roman" panose="02020603050405020304" pitchFamily="18" charset="0"/>
                <a:hlinkClick r:id="rId2"/>
              </a:rPr>
              <a:t>https://www.brynmawr.edu/inside/offices-services/q-center/q-center-schedule</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B518445D-DF3F-3ABF-6BEA-10AB156D9224}"/>
              </a:ext>
            </a:extLst>
          </p:cNvPr>
          <p:cNvSpPr txBox="1"/>
          <p:nvPr/>
        </p:nvSpPr>
        <p:spPr>
          <a:xfrm>
            <a:off x="4341986" y="0"/>
            <a:ext cx="4621209" cy="95410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TimesNewRomanPSMT"/>
                <a:cs typeface="Times New Roman" panose="02020603050405020304" pitchFamily="18" charset="0"/>
              </a:rPr>
              <a:t>TA Hours w/ Dana:  </a:t>
            </a:r>
            <a:r>
              <a:rPr lang="en-US" altLang="en-US" sz="1400" dirty="0">
                <a:solidFill>
                  <a:srgbClr val="000000"/>
                </a:solidFill>
                <a:latin typeface="TimesNewRomanPSMT"/>
                <a:cs typeface="Times New Roman" panose="02020603050405020304" pitchFamily="18" charset="0"/>
              </a:rPr>
              <a:t>Th 6:00pm – 7:00pm</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TimesNewRomanPSMT"/>
                <a:cs typeface="Times New Roman" panose="02020603050405020304" pitchFamily="18" charset="0"/>
              </a:rPr>
              <a:t>(in Park 273)</a:t>
            </a:r>
            <a:r>
              <a:rPr lang="en-US" altLang="en-US" sz="1400" dirty="0">
                <a:solidFill>
                  <a:srgbClr val="000000"/>
                </a:solidFill>
                <a:latin typeface="TimesNewRomanPSMT"/>
                <a:cs typeface="Times New Roman" panose="02020603050405020304" pitchFamily="18" charset="0"/>
              </a:rPr>
              <a:t>               F 4:30pm – 6:00pm</a:t>
            </a:r>
            <a:endParaRPr kumimoji="0" lang="en-US" altLang="en-US" sz="1400" b="0" i="0" u="none" strike="noStrike" cap="none" normalizeH="0" baseline="0" dirty="0">
              <a:ln>
                <a:noFill/>
              </a:ln>
              <a:solidFill>
                <a:srgbClr val="000000"/>
              </a:solidFill>
              <a:effectLst/>
              <a:latin typeface="TimesNewRomanPSMT"/>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400" dirty="0">
              <a:solidFill>
                <a:srgbClr val="000000"/>
              </a:solidFill>
              <a:latin typeface="TimesNewRomanPSMT"/>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cxnSp>
        <p:nvCxnSpPr>
          <p:cNvPr id="7" name="Straight Connector 6">
            <a:extLst>
              <a:ext uri="{FF2B5EF4-FFF2-40B4-BE49-F238E27FC236}">
                <a16:creationId xmlns:a16="http://schemas.microsoft.com/office/drawing/2014/main" id="{7F28D090-C17E-4FCF-A1CD-AEFB8FDB3F79}"/>
              </a:ext>
            </a:extLst>
          </p:cNvPr>
          <p:cNvCxnSpPr/>
          <p:nvPr/>
        </p:nvCxnSpPr>
        <p:spPr>
          <a:xfrm>
            <a:off x="0" y="1403149"/>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Subtitle 2">
            <a:extLst>
              <a:ext uri="{FF2B5EF4-FFF2-40B4-BE49-F238E27FC236}">
                <a16:creationId xmlns:a16="http://schemas.microsoft.com/office/drawing/2014/main" id="{4B7A387B-4576-75EB-1165-19C636EBA1FC}"/>
              </a:ext>
            </a:extLst>
          </p:cNvPr>
          <p:cNvSpPr>
            <a:spLocks noGrp="1"/>
          </p:cNvSpPr>
          <p:nvPr/>
        </p:nvSpPr>
        <p:spPr>
          <a:xfrm>
            <a:off x="1251923" y="1943227"/>
            <a:ext cx="9919930" cy="4258518"/>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alibri" panose="020F0502020204030204" pitchFamily="34" charset="0"/>
                <a:ea typeface="+mn-ea"/>
                <a:cs typeface="Calibri" panose="020F050202020403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3700" dirty="0"/>
          </a:p>
          <a:p>
            <a:r>
              <a:rPr lang="en-US" sz="3700" dirty="0"/>
              <a:t>Brief History of Atomic Theory</a:t>
            </a:r>
          </a:p>
          <a:p>
            <a:endParaRPr lang="en-US" sz="3700" dirty="0"/>
          </a:p>
          <a:p>
            <a:r>
              <a:rPr lang="en-US" sz="3700" dirty="0"/>
              <a:t>Atoms and the Periodic Table</a:t>
            </a:r>
            <a:br>
              <a:rPr lang="en-US" sz="3700" dirty="0"/>
            </a:br>
            <a:endParaRPr lang="en-US" sz="3700" dirty="0"/>
          </a:p>
          <a:p>
            <a:r>
              <a:rPr lang="en-US" sz="2200" dirty="0"/>
              <a:t>9/9/2026</a:t>
            </a:r>
          </a:p>
          <a:p>
            <a:endParaRPr lang="en-US" sz="2200" dirty="0"/>
          </a:p>
          <a:p>
            <a:endParaRPr lang="en-US" sz="2200" dirty="0"/>
          </a:p>
          <a:p>
            <a:r>
              <a:rPr lang="en-US" sz="2200" dirty="0"/>
              <a:t>Achieve HW #2 due Monday 9/14 at 10:00am</a:t>
            </a:r>
          </a:p>
          <a:p>
            <a:r>
              <a:rPr lang="en-US" sz="2200" dirty="0"/>
              <a:t>Quiz #1 in Recitation Friday (9/11) – all material up through unit conversions</a:t>
            </a:r>
          </a:p>
          <a:p>
            <a:endParaRPr lang="en-US" sz="2200" dirty="0"/>
          </a:p>
          <a:p>
            <a:endParaRPr lang="en-US" sz="2200" dirty="0"/>
          </a:p>
          <a:p>
            <a:endParaRPr lang="en-US" dirty="0"/>
          </a:p>
        </p:txBody>
      </p:sp>
      <p:sp>
        <p:nvSpPr>
          <p:cNvPr id="4" name="Rectangle 1">
            <a:extLst>
              <a:ext uri="{FF2B5EF4-FFF2-40B4-BE49-F238E27FC236}">
                <a16:creationId xmlns:a16="http://schemas.microsoft.com/office/drawing/2014/main" id="{CCC13954-FFA6-175C-6778-4256E64D6FC7}"/>
              </a:ext>
            </a:extLst>
          </p:cNvPr>
          <p:cNvSpPr>
            <a:spLocks noChangeArrowheads="1"/>
          </p:cNvSpPr>
          <p:nvPr/>
        </p:nvSpPr>
        <p:spPr bwMode="auto">
          <a:xfrm>
            <a:off x="50480" y="10060"/>
            <a:ext cx="4213653" cy="95410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1D2125"/>
                </a:solidFill>
                <a:effectLst/>
                <a:latin typeface="Times New Roman" panose="02020603050405020304" pitchFamily="18" charset="0"/>
                <a:cs typeface="Times New Roman" panose="02020603050405020304" pitchFamily="18" charset="0"/>
              </a:rPr>
              <a:t>Office Hours:</a:t>
            </a:r>
            <a:r>
              <a:rPr kumimoji="0" lang="en-US" altLang="en-US" sz="1400" b="0" i="0" u="none" strike="noStrike" cap="none" normalizeH="0" baseline="0" dirty="0">
                <a:ln>
                  <a:noFill/>
                </a:ln>
                <a:solidFill>
                  <a:srgbClr val="1D2125"/>
                </a:solidFill>
                <a:effectLst/>
                <a:latin typeface="Times New Roman" panose="02020603050405020304" pitchFamily="18" charset="0"/>
                <a:cs typeface="Times New Roman" panose="02020603050405020304" pitchFamily="18" charset="0"/>
              </a:rPr>
              <a:t>  </a:t>
            </a:r>
            <a:r>
              <a:rPr lang="en-US" altLang="en-US" sz="1400" dirty="0">
                <a:solidFill>
                  <a:srgbClr val="1D2125"/>
                </a:solidFill>
                <a:latin typeface="Times New Roman" panose="02020603050405020304" pitchFamily="18" charset="0"/>
                <a:cs typeface="Times New Roman" panose="02020603050405020304" pitchFamily="18" charset="0"/>
              </a:rPr>
              <a:t>M 1:30pm – 3:00pm </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dirty="0">
                <a:solidFill>
                  <a:srgbClr val="1D2125"/>
                </a:solidFill>
                <a:latin typeface="Times New Roman" panose="02020603050405020304" pitchFamily="18" charset="0"/>
                <a:cs typeface="Times New Roman" panose="02020603050405020304" pitchFamily="18" charset="0"/>
              </a:rPr>
              <a:t>(in Park 169)    W 11:00am – 12:00pm</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dirty="0">
                <a:solidFill>
                  <a:srgbClr val="1D2125"/>
                </a:solidFill>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a:ln>
                  <a:noFill/>
                </a:ln>
                <a:solidFill>
                  <a:srgbClr val="1D2125"/>
                </a:solidFill>
                <a:effectLst/>
                <a:latin typeface="Times New Roman" panose="02020603050405020304" pitchFamily="18" charset="0"/>
                <a:cs typeface="Times New Roman" panose="02020603050405020304" pitchFamily="18" charset="0"/>
              </a:rPr>
              <a:t>     or by appointment (email me)</a:t>
            </a:r>
            <a:br>
              <a:rPr kumimoji="0" lang="en-US" altLang="en-US" sz="1400" b="0" i="0" u="none" strike="noStrike" cap="none" normalizeH="0" baseline="0" dirty="0">
                <a:ln>
                  <a:noFill/>
                </a:ln>
                <a:solidFill>
                  <a:srgbClr val="1D2125"/>
                </a:solidFill>
                <a:effectLst/>
                <a:latin typeface="Times New Roman" panose="02020603050405020304" pitchFamily="18" charset="0"/>
                <a:cs typeface="Times New Roman" panose="02020603050405020304" pitchFamily="18" charset="0"/>
              </a:rPr>
            </a:br>
            <a:r>
              <a:rPr kumimoji="0" lang="en-US" altLang="en-US" sz="1400" b="0" i="0" u="none" strike="noStrike" cap="none" normalizeH="0" baseline="0" dirty="0">
                <a:ln>
                  <a:noFill/>
                </a:ln>
                <a:solidFill>
                  <a:srgbClr val="1D2125"/>
                </a:solidFill>
                <a:effectLst/>
                <a:latin typeface="Times New Roman" panose="02020603050405020304" pitchFamily="18" charset="0"/>
                <a:cs typeface="Times New Roman" panose="02020603050405020304" pitchFamily="18" charset="0"/>
              </a:rPr>
              <a:t>	     or just email me with questions!</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22478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89826-CF63-ED9B-1AA9-9B6467A5484F}"/>
              </a:ext>
            </a:extLst>
          </p:cNvPr>
          <p:cNvSpPr>
            <a:spLocks noGrp="1"/>
          </p:cNvSpPr>
          <p:nvPr>
            <p:ph type="title"/>
          </p:nvPr>
        </p:nvSpPr>
        <p:spPr/>
        <p:txBody>
          <a:bodyPr/>
          <a:lstStyle/>
          <a:p>
            <a:r>
              <a:rPr lang="en-US" dirty="0">
                <a:solidFill>
                  <a:srgbClr val="0070C0"/>
                </a:solidFill>
              </a:rPr>
              <a:t>James Chadwick and the Neutron</a:t>
            </a:r>
          </a:p>
        </p:txBody>
      </p:sp>
      <p:sp>
        <p:nvSpPr>
          <p:cNvPr id="3" name="Content Placeholder 2">
            <a:extLst>
              <a:ext uri="{FF2B5EF4-FFF2-40B4-BE49-F238E27FC236}">
                <a16:creationId xmlns:a16="http://schemas.microsoft.com/office/drawing/2014/main" id="{214473B2-BFC7-AF58-6DFE-E2E038D81402}"/>
              </a:ext>
            </a:extLst>
          </p:cNvPr>
          <p:cNvSpPr>
            <a:spLocks noGrp="1"/>
          </p:cNvSpPr>
          <p:nvPr>
            <p:ph sz="half" idx="1"/>
          </p:nvPr>
        </p:nvSpPr>
        <p:spPr>
          <a:xfrm>
            <a:off x="530086" y="1087581"/>
            <a:ext cx="5900530" cy="4941743"/>
          </a:xfrm>
        </p:spPr>
        <p:txBody>
          <a:bodyPr>
            <a:normAutofit/>
          </a:bodyPr>
          <a:lstStyle/>
          <a:p>
            <a:pPr marL="0" indent="0">
              <a:buNone/>
            </a:pPr>
            <a:r>
              <a:rPr lang="en-US" dirty="0">
                <a:latin typeface="Times New Roman" panose="02020603050405020304" pitchFamily="18" charset="0"/>
                <a:cs typeface="Times New Roman" panose="02020603050405020304" pitchFamily="18" charset="0"/>
              </a:rPr>
              <a:t>Experiments to this point had determined:</a:t>
            </a:r>
          </a:p>
          <a:p>
            <a:pPr marL="0" indent="0">
              <a:buNone/>
            </a:pPr>
            <a:endParaRPr lang="en-US" dirty="0">
              <a:latin typeface="Times New Roman" panose="02020603050405020304" pitchFamily="18" charset="0"/>
              <a:cs typeface="Times New Roman" panose="02020603050405020304" pitchFamily="18" charset="0"/>
            </a:endParaRPr>
          </a:p>
          <a:p>
            <a:pPr lvl="1"/>
            <a:r>
              <a:rPr lang="en-US" sz="1900" dirty="0">
                <a:latin typeface="Times New Roman" panose="02020603050405020304" pitchFamily="18" charset="0"/>
                <a:cs typeface="Times New Roman" panose="02020603050405020304" pitchFamily="18" charset="0"/>
              </a:rPr>
              <a:t>Atoms contain </a:t>
            </a:r>
            <a:r>
              <a:rPr lang="en-US" sz="1900" dirty="0">
                <a:solidFill>
                  <a:srgbClr val="D5861D"/>
                </a:solidFill>
                <a:latin typeface="Times New Roman" panose="02020603050405020304" pitchFamily="18" charset="0"/>
                <a:cs typeface="Times New Roman" panose="02020603050405020304" pitchFamily="18" charset="0"/>
              </a:rPr>
              <a:t>negatively (-) charged e</a:t>
            </a:r>
            <a:r>
              <a:rPr lang="en-US" sz="1900" baseline="30000" dirty="0">
                <a:solidFill>
                  <a:srgbClr val="D5861D"/>
                </a:solidFill>
                <a:latin typeface="Times New Roman" panose="02020603050405020304" pitchFamily="18" charset="0"/>
                <a:cs typeface="Times New Roman" panose="02020603050405020304" pitchFamily="18" charset="0"/>
              </a:rPr>
              <a:t>-</a:t>
            </a:r>
            <a:br>
              <a:rPr lang="en-US" sz="1900" dirty="0">
                <a:latin typeface="Times New Roman" panose="02020603050405020304" pitchFamily="18" charset="0"/>
                <a:cs typeface="Times New Roman" panose="02020603050405020304" pitchFamily="18" charset="0"/>
              </a:rPr>
            </a:br>
            <a:r>
              <a:rPr lang="en-US" sz="1900" dirty="0">
                <a:latin typeface="Times New Roman" panose="02020603050405020304" pitchFamily="18" charset="0"/>
                <a:cs typeface="Times New Roman" panose="02020603050405020304" pitchFamily="18" charset="0"/>
              </a:rPr>
              <a:t>which have very little mass.</a:t>
            </a:r>
            <a:br>
              <a:rPr lang="en-US" sz="1900" dirty="0">
                <a:latin typeface="Times New Roman" panose="02020603050405020304" pitchFamily="18" charset="0"/>
                <a:cs typeface="Times New Roman" panose="02020603050405020304" pitchFamily="18" charset="0"/>
              </a:rPr>
            </a:br>
            <a:endParaRPr lang="en-US" sz="1900" dirty="0">
              <a:latin typeface="Times New Roman" panose="02020603050405020304" pitchFamily="18" charset="0"/>
              <a:cs typeface="Times New Roman" panose="02020603050405020304" pitchFamily="18" charset="0"/>
            </a:endParaRPr>
          </a:p>
          <a:p>
            <a:pPr lvl="1"/>
            <a:r>
              <a:rPr lang="en-US" sz="1900" dirty="0">
                <a:latin typeface="Times New Roman" panose="02020603050405020304" pitchFamily="18" charset="0"/>
                <a:cs typeface="Times New Roman" panose="02020603050405020304" pitchFamily="18" charset="0"/>
              </a:rPr>
              <a:t>Most of an </a:t>
            </a:r>
            <a:r>
              <a:rPr lang="en-US" sz="1900" dirty="0">
                <a:solidFill>
                  <a:srgbClr val="7030A0"/>
                </a:solidFill>
                <a:latin typeface="Times New Roman" panose="02020603050405020304" pitchFamily="18" charset="0"/>
                <a:cs typeface="Times New Roman" panose="02020603050405020304" pitchFamily="18" charset="0"/>
              </a:rPr>
              <a:t>atom’s mass is in the nucleus</a:t>
            </a:r>
            <a:br>
              <a:rPr lang="en-US" sz="1900" dirty="0">
                <a:latin typeface="Times New Roman" panose="02020603050405020304" pitchFamily="18" charset="0"/>
                <a:cs typeface="Times New Roman" panose="02020603050405020304" pitchFamily="18" charset="0"/>
              </a:rPr>
            </a:br>
            <a:endParaRPr lang="en-US" sz="1900" dirty="0">
              <a:latin typeface="Times New Roman" panose="02020603050405020304" pitchFamily="18" charset="0"/>
              <a:cs typeface="Times New Roman" panose="02020603050405020304" pitchFamily="18" charset="0"/>
            </a:endParaRPr>
          </a:p>
          <a:p>
            <a:pPr lvl="1"/>
            <a:r>
              <a:rPr lang="en-US" sz="1900" dirty="0">
                <a:latin typeface="Times New Roman" panose="02020603050405020304" pitchFamily="18" charset="0"/>
                <a:cs typeface="Times New Roman" panose="02020603050405020304" pitchFamily="18" charset="0"/>
              </a:rPr>
              <a:t>The nucleus contains </a:t>
            </a:r>
            <a:r>
              <a:rPr lang="en-US" sz="1900" dirty="0">
                <a:solidFill>
                  <a:srgbClr val="FF0000"/>
                </a:solidFill>
                <a:latin typeface="Times New Roman" panose="02020603050405020304" pitchFamily="18" charset="0"/>
                <a:cs typeface="Times New Roman" panose="02020603050405020304" pitchFamily="18" charset="0"/>
              </a:rPr>
              <a:t>positive (+) charged protons</a:t>
            </a:r>
            <a:br>
              <a:rPr lang="en-US" sz="1900" dirty="0">
                <a:latin typeface="Times New Roman" panose="02020603050405020304" pitchFamily="18" charset="0"/>
                <a:cs typeface="Times New Roman" panose="02020603050405020304" pitchFamily="18" charset="0"/>
              </a:rPr>
            </a:br>
            <a:endParaRPr lang="en-US" sz="1900" dirty="0">
              <a:latin typeface="Times New Roman" panose="02020603050405020304" pitchFamily="18" charset="0"/>
              <a:cs typeface="Times New Roman" panose="02020603050405020304" pitchFamily="18" charset="0"/>
            </a:endParaRPr>
          </a:p>
          <a:p>
            <a:pPr lvl="1"/>
            <a:r>
              <a:rPr lang="en-US" sz="1900" dirty="0">
                <a:latin typeface="Times New Roman" panose="02020603050405020304" pitchFamily="18" charset="0"/>
                <a:cs typeface="Times New Roman" panose="02020603050405020304" pitchFamily="18" charset="0"/>
              </a:rPr>
              <a:t>An atom of Helium is 4x as heavy as Hydrogen,</a:t>
            </a:r>
            <a:br>
              <a:rPr lang="en-US" sz="1900" dirty="0">
                <a:latin typeface="Times New Roman" panose="02020603050405020304" pitchFamily="18" charset="0"/>
                <a:cs typeface="Times New Roman" panose="02020603050405020304" pitchFamily="18" charset="0"/>
              </a:rPr>
            </a:br>
            <a:r>
              <a:rPr lang="en-US" sz="1900" dirty="0">
                <a:latin typeface="Times New Roman" panose="02020603050405020304" pitchFamily="18" charset="0"/>
                <a:cs typeface="Times New Roman" panose="02020603050405020304" pitchFamily="18" charset="0"/>
              </a:rPr>
              <a:t>but the nucleus only has 2x as much (+) charge.</a:t>
            </a:r>
          </a:p>
          <a:p>
            <a:pPr lvl="1"/>
            <a:endParaRPr lang="en-US" sz="1900"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Data suggested there was a ___________ particle contributing to the nucleus mass!</a:t>
            </a:r>
          </a:p>
        </p:txBody>
      </p:sp>
      <p:pic>
        <p:nvPicPr>
          <p:cNvPr id="1026" name="Picture 2">
            <a:extLst>
              <a:ext uri="{FF2B5EF4-FFF2-40B4-BE49-F238E27FC236}">
                <a16:creationId xmlns:a16="http://schemas.microsoft.com/office/drawing/2014/main" id="{69778CB6-8E4D-B319-DBF5-624363D2AF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9815" y="684842"/>
            <a:ext cx="5499772" cy="2744158"/>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E6C14E49-2D31-FF39-723E-A6B89E40D352}"/>
              </a:ext>
            </a:extLst>
          </p:cNvPr>
          <p:cNvSpPr txBox="1">
            <a:spLocks/>
          </p:cNvSpPr>
          <p:nvPr/>
        </p:nvSpPr>
        <p:spPr>
          <a:xfrm>
            <a:off x="6216098" y="4249882"/>
            <a:ext cx="560649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br>
              <a:rPr lang="en-US" dirty="0"/>
            </a:br>
            <a:endParaRPr lang="en-US" dirty="0"/>
          </a:p>
        </p:txBody>
      </p:sp>
      <p:sp>
        <p:nvSpPr>
          <p:cNvPr id="6" name="Content Placeholder 2">
            <a:extLst>
              <a:ext uri="{FF2B5EF4-FFF2-40B4-BE49-F238E27FC236}">
                <a16:creationId xmlns:a16="http://schemas.microsoft.com/office/drawing/2014/main" id="{35782D6D-EFFC-F175-7253-E20ACE4C0D85}"/>
              </a:ext>
            </a:extLst>
          </p:cNvPr>
          <p:cNvSpPr txBox="1">
            <a:spLocks/>
          </p:cNvSpPr>
          <p:nvPr/>
        </p:nvSpPr>
        <p:spPr>
          <a:xfrm>
            <a:off x="6893617" y="3936515"/>
            <a:ext cx="4768297" cy="22366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u="sng" dirty="0">
                <a:latin typeface="Times New Roman" panose="02020603050405020304" pitchFamily="18" charset="0"/>
                <a:cs typeface="Times New Roman" panose="02020603050405020304" pitchFamily="18" charset="0"/>
              </a:rPr>
              <a:t>1932 CE</a:t>
            </a:r>
            <a:r>
              <a:rPr lang="en-US" dirty="0">
                <a:latin typeface="Times New Roman" panose="02020603050405020304" pitchFamily="18" charset="0"/>
                <a:cs typeface="Times New Roman" panose="02020603050405020304" pitchFamily="18" charset="0"/>
              </a:rPr>
              <a:t>: James Chadwick discovered a new type of radiation.</a:t>
            </a:r>
          </a:p>
          <a:p>
            <a:pPr marL="0" indent="0">
              <a:buFont typeface="Arial" panose="020B0604020202020204" pitchFamily="34" charset="0"/>
              <a:buNone/>
            </a:pPr>
            <a:endParaRPr lang="en-US" b="1" u="sng"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dirty="0">
                <a:latin typeface="Times New Roman" panose="02020603050405020304" pitchFamily="18" charset="0"/>
                <a:cs typeface="Times New Roman" panose="02020603050405020304" pitchFamily="18" charset="0"/>
              </a:rPr>
              <a:t>Particles had similar mass to a Hydrogen nucleus, but no charge.</a:t>
            </a:r>
          </a:p>
        </p:txBody>
      </p:sp>
    </p:spTree>
    <p:extLst>
      <p:ext uri="{BB962C8B-B14F-4D97-AF65-F5344CB8AC3E}">
        <p14:creationId xmlns:p14="http://schemas.microsoft.com/office/powerpoint/2010/main" val="1031375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3153" y="-23242"/>
            <a:ext cx="8229600" cy="818372"/>
          </a:xfrm>
        </p:spPr>
        <p:txBody>
          <a:bodyPr>
            <a:normAutofit/>
          </a:bodyPr>
          <a:lstStyle/>
          <a:p>
            <a:r>
              <a:rPr lang="en-US" b="1" dirty="0">
                <a:solidFill>
                  <a:srgbClr val="0070C0"/>
                </a:solidFill>
              </a:rPr>
              <a:t>Protons, Neutrons, &amp; Electrons (Subatomic Particles)</a:t>
            </a:r>
          </a:p>
        </p:txBody>
      </p:sp>
      <p:sp>
        <p:nvSpPr>
          <p:cNvPr id="3" name="Content Placeholder 2"/>
          <p:cNvSpPr>
            <a:spLocks noGrp="1"/>
          </p:cNvSpPr>
          <p:nvPr>
            <p:ph idx="1"/>
          </p:nvPr>
        </p:nvSpPr>
        <p:spPr>
          <a:xfrm>
            <a:off x="1493153" y="1198984"/>
            <a:ext cx="10185325" cy="2068109"/>
          </a:xfrm>
        </p:spPr>
        <p:txBody>
          <a:bodyPr>
            <a:normAutofit/>
          </a:bodyPr>
          <a:lstStyle/>
          <a:p>
            <a:pPr marL="0" lvl="0" indent="0">
              <a:buNone/>
            </a:pPr>
            <a:r>
              <a:rPr lang="en-US" dirty="0">
                <a:solidFill>
                  <a:srgbClr val="FF0000"/>
                </a:solidFill>
              </a:rPr>
              <a:t>Protons</a:t>
            </a:r>
            <a:r>
              <a:rPr lang="en-US" dirty="0">
                <a:solidFill>
                  <a:srgbClr val="0070C0"/>
                </a:solidFill>
              </a:rPr>
              <a:t> </a:t>
            </a:r>
            <a:r>
              <a:rPr lang="en-US" dirty="0">
                <a:solidFill>
                  <a:srgbClr val="FF0000"/>
                </a:solidFill>
              </a:rPr>
              <a:t>(+ charge) </a:t>
            </a:r>
            <a:r>
              <a:rPr lang="en-US" dirty="0"/>
              <a:t>and</a:t>
            </a:r>
            <a:r>
              <a:rPr lang="en-US" dirty="0">
                <a:solidFill>
                  <a:srgbClr val="0070C0"/>
                </a:solidFill>
              </a:rPr>
              <a:t> neutrons (neutral) </a:t>
            </a:r>
            <a:r>
              <a:rPr lang="en-US" dirty="0"/>
              <a:t>make up </a:t>
            </a:r>
            <a:r>
              <a:rPr lang="en-US" dirty="0">
                <a:solidFill>
                  <a:srgbClr val="7030A0"/>
                </a:solidFill>
              </a:rPr>
              <a:t>nucleus</a:t>
            </a:r>
            <a:r>
              <a:rPr lang="en-US" dirty="0"/>
              <a:t> (99.9% of atom’s mass)</a:t>
            </a:r>
          </a:p>
          <a:p>
            <a:pPr lvl="0"/>
            <a:endParaRPr lang="en-US" dirty="0"/>
          </a:p>
          <a:p>
            <a:pPr marL="0" lvl="0" indent="0">
              <a:buNone/>
            </a:pPr>
            <a:r>
              <a:rPr lang="en-US" dirty="0">
                <a:solidFill>
                  <a:srgbClr val="D5861D"/>
                </a:solidFill>
              </a:rPr>
              <a:t>Electrons (- charge): </a:t>
            </a:r>
            <a:r>
              <a:rPr lang="en-US" dirty="0"/>
              <a:t>cloud of negatively charged particles around nucleus; very little mass</a:t>
            </a:r>
          </a:p>
          <a:p>
            <a:pPr lvl="0"/>
            <a:endParaRPr lang="en-US" dirty="0"/>
          </a:p>
        </p:txBody>
      </p:sp>
      <p:pic>
        <p:nvPicPr>
          <p:cNvPr id="4" name="Picture 2" descr="C:\Documents and Settings\GEX\Desktop\IRDVD\52036 LECTURES\Ch04\04_06_Figure.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661"/>
          <a:stretch/>
        </p:blipFill>
        <p:spPr bwMode="auto">
          <a:xfrm>
            <a:off x="7662849" y="3087901"/>
            <a:ext cx="3774017" cy="277911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493153" y="2928875"/>
            <a:ext cx="5116369" cy="4185761"/>
          </a:xfrm>
          <a:prstGeom prst="rect">
            <a:avLst/>
          </a:prstGeom>
        </p:spPr>
        <p:txBody>
          <a:bodyPr wrap="square">
            <a:spAutoFit/>
          </a:bodyPr>
          <a:lstStyle/>
          <a:p>
            <a:pPr lvl="0"/>
            <a:r>
              <a:rPr lang="en-US" sz="2000" dirty="0">
                <a:solidFill>
                  <a:srgbClr val="0070C0"/>
                </a:solidFill>
                <a:latin typeface="Times New Roman" panose="02020603050405020304" pitchFamily="18" charset="0"/>
                <a:cs typeface="Times New Roman" panose="02020603050405020304" pitchFamily="18" charset="0"/>
              </a:rPr>
              <a:t>Atomic mass unit (amu):</a:t>
            </a:r>
            <a:r>
              <a:rPr lang="en-US" sz="2000" dirty="0">
                <a:latin typeface="Times New Roman" panose="02020603050405020304" pitchFamily="18" charset="0"/>
                <a:cs typeface="Times New Roman" panose="02020603050405020304" pitchFamily="18" charset="0"/>
              </a:rPr>
              <a:t> convenient unit for the mass of subatomic particles</a:t>
            </a:r>
          </a:p>
          <a:p>
            <a:pPr lvl="0"/>
            <a:endParaRPr lang="en-US" sz="2000"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1 amu = 1.66x10</a:t>
            </a:r>
            <a:r>
              <a:rPr lang="en-US" sz="2000" baseline="30000" dirty="0">
                <a:latin typeface="Times New Roman" panose="02020603050405020304" pitchFamily="18" charset="0"/>
                <a:cs typeface="Times New Roman" panose="02020603050405020304" pitchFamily="18" charset="0"/>
              </a:rPr>
              <a:t>-27</a:t>
            </a:r>
            <a:r>
              <a:rPr lang="en-US" sz="2000" dirty="0">
                <a:latin typeface="Times New Roman" panose="02020603050405020304" pitchFamily="18" charset="0"/>
                <a:cs typeface="Times New Roman" panose="02020603050405020304" pitchFamily="18" charset="0"/>
              </a:rPr>
              <a:t> kg</a:t>
            </a:r>
          </a:p>
          <a:p>
            <a:pPr lvl="0"/>
            <a:endParaRPr lang="en-US" sz="2000" dirty="0">
              <a:latin typeface="Times New Roman" panose="02020603050405020304" pitchFamily="18" charset="0"/>
              <a:cs typeface="Times New Roman" panose="02020603050405020304" pitchFamily="18" charset="0"/>
            </a:endParaRPr>
          </a:p>
          <a:p>
            <a:pPr lvl="0"/>
            <a:endParaRPr lang="en-US" sz="2000"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Based on 1/12 mass of a </a:t>
            </a:r>
            <a:r>
              <a:rPr lang="en-US" sz="2000" baseline="30000" dirty="0">
                <a:latin typeface="Times New Roman" panose="02020603050405020304" pitchFamily="18" charset="0"/>
                <a:cs typeface="Times New Roman" panose="02020603050405020304" pitchFamily="18" charset="0"/>
              </a:rPr>
              <a:t>12</a:t>
            </a:r>
            <a:r>
              <a:rPr lang="en-US" sz="2000" dirty="0">
                <a:latin typeface="Times New Roman" panose="02020603050405020304" pitchFamily="18" charset="0"/>
                <a:cs typeface="Times New Roman" panose="02020603050405020304" pitchFamily="18" charset="0"/>
              </a:rPr>
              <a:t>C atom.</a:t>
            </a:r>
          </a:p>
          <a:p>
            <a:pPr lvl="0"/>
            <a:endParaRPr lang="en-US" sz="2000" dirty="0">
              <a:latin typeface="Times New Roman" panose="02020603050405020304" pitchFamily="18" charset="0"/>
              <a:cs typeface="Times New Roman" panose="02020603050405020304" pitchFamily="18" charset="0"/>
            </a:endParaRPr>
          </a:p>
          <a:p>
            <a:pPr lvl="0"/>
            <a:endParaRPr lang="en-US" sz="2000"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amu is also called ______________ , especially</a:t>
            </a:r>
            <a:br>
              <a:rPr lang="en-US" sz="2000" dirty="0">
                <a:latin typeface="Times New Roman" panose="02020603050405020304" pitchFamily="18" charset="0"/>
                <a:cs typeface="Times New Roman" panose="02020603050405020304" pitchFamily="18" charset="0"/>
              </a:rPr>
            </a:b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by _________________.</a:t>
            </a:r>
          </a:p>
          <a:p>
            <a:pPr lvl="0"/>
            <a:endParaRPr lang="en-US" sz="2600" dirty="0"/>
          </a:p>
        </p:txBody>
      </p:sp>
    </p:spTree>
    <p:extLst>
      <p:ext uri="{BB962C8B-B14F-4D97-AF65-F5344CB8AC3E}">
        <p14:creationId xmlns:p14="http://schemas.microsoft.com/office/powerpoint/2010/main" val="370853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56860" y="3655676"/>
            <a:ext cx="7460975" cy="2655672"/>
          </a:xfrm>
        </p:spPr>
        <p:txBody>
          <a:bodyPr/>
          <a:lstStyle/>
          <a:p>
            <a:pPr marL="0" indent="0">
              <a:buNone/>
            </a:pPr>
            <a:r>
              <a:rPr lang="en-US" dirty="0">
                <a:latin typeface="Times New Roman" panose="02020603050405020304" pitchFamily="18" charset="0"/>
                <a:cs typeface="Times New Roman" panose="02020603050405020304" pitchFamily="18" charset="0"/>
              </a:rPr>
              <a:t>If a </a:t>
            </a:r>
            <a:r>
              <a:rPr lang="en-US" dirty="0">
                <a:solidFill>
                  <a:srgbClr val="FF0000"/>
                </a:solidFill>
                <a:latin typeface="Times New Roman" panose="02020603050405020304" pitchFamily="18" charset="0"/>
                <a:cs typeface="Times New Roman" panose="02020603050405020304" pitchFamily="18" charset="0"/>
              </a:rPr>
              <a:t>proton</a:t>
            </a:r>
            <a:r>
              <a:rPr lang="en-US" dirty="0">
                <a:latin typeface="Times New Roman" panose="02020603050405020304" pitchFamily="18" charset="0"/>
                <a:cs typeface="Times New Roman" panose="02020603050405020304" pitchFamily="18" charset="0"/>
              </a:rPr>
              <a:t> had the mass of a </a:t>
            </a:r>
            <a:r>
              <a:rPr lang="en-US" dirty="0">
                <a:solidFill>
                  <a:srgbClr val="FF0000"/>
                </a:solidFill>
                <a:latin typeface="Times New Roman" panose="02020603050405020304" pitchFamily="18" charset="0"/>
                <a:cs typeface="Times New Roman" panose="02020603050405020304" pitchFamily="18" charset="0"/>
              </a:rPr>
              <a:t>baseball</a:t>
            </a: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an </a:t>
            </a:r>
            <a:r>
              <a:rPr lang="en-US" dirty="0">
                <a:solidFill>
                  <a:srgbClr val="D39907"/>
                </a:solidFill>
                <a:latin typeface="Times New Roman" panose="02020603050405020304" pitchFamily="18" charset="0"/>
                <a:cs typeface="Times New Roman" panose="02020603050405020304" pitchFamily="18" charset="0"/>
              </a:rPr>
              <a:t>electron</a:t>
            </a:r>
            <a:r>
              <a:rPr lang="en-US" dirty="0">
                <a:latin typeface="Times New Roman" panose="02020603050405020304" pitchFamily="18" charset="0"/>
                <a:cs typeface="Times New Roman" panose="02020603050405020304" pitchFamily="18" charset="0"/>
              </a:rPr>
              <a:t> would have the mass of a </a:t>
            </a:r>
            <a:r>
              <a:rPr lang="en-US" dirty="0">
                <a:solidFill>
                  <a:srgbClr val="D39907"/>
                </a:solidFill>
                <a:latin typeface="Times New Roman" panose="02020603050405020304" pitchFamily="18" charset="0"/>
                <a:cs typeface="Times New Roman" panose="02020603050405020304" pitchFamily="18" charset="0"/>
              </a:rPr>
              <a:t>grain of rice</a:t>
            </a:r>
            <a:r>
              <a:rPr lang="en-US"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A </a:t>
            </a:r>
            <a:r>
              <a:rPr lang="en-US" dirty="0">
                <a:solidFill>
                  <a:srgbClr val="FF0000"/>
                </a:solidFill>
                <a:latin typeface="Times New Roman" panose="02020603050405020304" pitchFamily="18" charset="0"/>
                <a:cs typeface="Times New Roman" panose="02020603050405020304" pitchFamily="18" charset="0"/>
              </a:rPr>
              <a:t>proton </a:t>
            </a:r>
            <a:r>
              <a:rPr lang="en-US" dirty="0">
                <a:latin typeface="Times New Roman" panose="02020603050405020304" pitchFamily="18" charset="0"/>
                <a:cs typeface="Times New Roman" panose="02020603050405020304" pitchFamily="18" charset="0"/>
              </a:rPr>
              <a:t>is nearly </a:t>
            </a:r>
            <a:r>
              <a:rPr lang="en-US" dirty="0">
                <a:solidFill>
                  <a:srgbClr val="FF0000"/>
                </a:solidFill>
                <a:latin typeface="Times New Roman" panose="02020603050405020304" pitchFamily="18" charset="0"/>
                <a:cs typeface="Times New Roman" panose="02020603050405020304" pitchFamily="18" charset="0"/>
              </a:rPr>
              <a:t>2000 times more massive</a:t>
            </a:r>
            <a:r>
              <a:rPr lang="en-US" dirty="0">
                <a:latin typeface="Times New Roman" panose="02020603050405020304" pitchFamily="18" charset="0"/>
                <a:cs typeface="Times New Roman" panose="02020603050405020304" pitchFamily="18" charset="0"/>
              </a:rPr>
              <a:t> than an </a:t>
            </a:r>
            <a:r>
              <a:rPr lang="en-US" dirty="0">
                <a:solidFill>
                  <a:srgbClr val="D39907"/>
                </a:solidFill>
                <a:latin typeface="Times New Roman" panose="02020603050405020304" pitchFamily="18" charset="0"/>
                <a:cs typeface="Times New Roman" panose="02020603050405020304" pitchFamily="18" charset="0"/>
              </a:rPr>
              <a:t>electron</a:t>
            </a:r>
            <a:r>
              <a:rPr lang="en-US" dirty="0">
                <a:latin typeface="Times New Roman" panose="02020603050405020304" pitchFamily="18" charset="0"/>
                <a:cs typeface="Times New Roman" panose="02020603050405020304" pitchFamily="18" charset="0"/>
              </a:rPr>
              <a:t>.</a:t>
            </a:r>
          </a:p>
        </p:txBody>
      </p:sp>
      <p:sp>
        <p:nvSpPr>
          <p:cNvPr id="5" name="TextBox 4"/>
          <p:cNvSpPr txBox="1"/>
          <p:nvPr/>
        </p:nvSpPr>
        <p:spPr>
          <a:xfrm>
            <a:off x="927650" y="53424"/>
            <a:ext cx="4419415" cy="646331"/>
          </a:xfrm>
          <a:prstGeom prst="rect">
            <a:avLst/>
          </a:prstGeom>
          <a:noFill/>
        </p:spPr>
        <p:txBody>
          <a:bodyPr wrap="none" rtlCol="0">
            <a:spAutoFit/>
          </a:bodyPr>
          <a:lstStyle/>
          <a:p>
            <a:r>
              <a:rPr lang="en-US" sz="3600" b="1" dirty="0">
                <a:solidFill>
                  <a:schemeClr val="tx2">
                    <a:lumMod val="60000"/>
                    <a:lumOff val="40000"/>
                  </a:schemeClr>
                </a:solidFill>
              </a:rPr>
              <a:t>Subatomic Particles</a:t>
            </a:r>
          </a:p>
        </p:txBody>
      </p:sp>
      <p:pic>
        <p:nvPicPr>
          <p:cNvPr id="7" name="Picture 2" descr="C:\Documents and Settings\GEX\Desktop\IRDVD\52036 LECTURES\Ch04\04_Pg99_UnFigure.jpg"/>
          <p:cNvPicPr>
            <a:picLocks noChangeAspect="1" noChangeArrowheads="1"/>
          </p:cNvPicPr>
          <p:nvPr/>
        </p:nvPicPr>
        <p:blipFill rotWithShape="1">
          <a:blip r:embed="rId2">
            <a:extLst>
              <a:ext uri="{28A0092B-C50C-407E-A947-70E740481C1C}">
                <a14:useLocalDpi xmlns:a14="http://schemas.microsoft.com/office/drawing/2010/main" val="0"/>
              </a:ext>
            </a:extLst>
          </a:blip>
          <a:srcRect t="13313" b="14070"/>
          <a:stretch/>
        </p:blipFill>
        <p:spPr bwMode="auto">
          <a:xfrm>
            <a:off x="9182917" y="3655676"/>
            <a:ext cx="2830780" cy="30532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Content Placeholder 3">
            <a:extLst>
              <a:ext uri="{FF2B5EF4-FFF2-40B4-BE49-F238E27FC236}">
                <a16:creationId xmlns:a16="http://schemas.microsoft.com/office/drawing/2014/main" id="{4C5124E4-7667-70B1-7ADE-AE39FC160FA7}"/>
              </a:ext>
            </a:extLst>
          </p:cNvPr>
          <p:cNvGraphicFramePr>
            <a:graphicFrameLocks/>
          </p:cNvGraphicFramePr>
          <p:nvPr/>
        </p:nvGraphicFramePr>
        <p:xfrm>
          <a:off x="921025" y="1125214"/>
          <a:ext cx="7460975" cy="1878327"/>
        </p:xfrm>
        <a:graphic>
          <a:graphicData uri="http://schemas.openxmlformats.org/drawingml/2006/table">
            <a:tbl>
              <a:tblPr firstRow="1" firstCol="1" lastRow="1" lastCol="1" bandRow="1" bandCol="1">
                <a:tableStyleId>{5C22544A-7EE6-4342-B048-85BDC9FD1C3A}</a:tableStyleId>
              </a:tblPr>
              <a:tblGrid>
                <a:gridCol w="1311525">
                  <a:extLst>
                    <a:ext uri="{9D8B030D-6E8A-4147-A177-3AD203B41FA5}">
                      <a16:colId xmlns:a16="http://schemas.microsoft.com/office/drawing/2014/main" val="20000"/>
                    </a:ext>
                  </a:extLst>
                </a:gridCol>
                <a:gridCol w="2597415">
                  <a:extLst>
                    <a:ext uri="{9D8B030D-6E8A-4147-A177-3AD203B41FA5}">
                      <a16:colId xmlns:a16="http://schemas.microsoft.com/office/drawing/2014/main" val="20001"/>
                    </a:ext>
                  </a:extLst>
                </a:gridCol>
                <a:gridCol w="1852497">
                  <a:extLst>
                    <a:ext uri="{9D8B030D-6E8A-4147-A177-3AD203B41FA5}">
                      <a16:colId xmlns:a16="http://schemas.microsoft.com/office/drawing/2014/main" val="20002"/>
                    </a:ext>
                  </a:extLst>
                </a:gridCol>
                <a:gridCol w="1699538">
                  <a:extLst>
                    <a:ext uri="{9D8B030D-6E8A-4147-A177-3AD203B41FA5}">
                      <a16:colId xmlns:a16="http://schemas.microsoft.com/office/drawing/2014/main" val="20003"/>
                    </a:ext>
                  </a:extLst>
                </a:gridCol>
              </a:tblGrid>
              <a:tr h="504189">
                <a:tc>
                  <a:txBody>
                    <a:bodyPr/>
                    <a:lstStyle/>
                    <a:p>
                      <a:pPr marL="0" marR="0" algn="ctr">
                        <a:spcBef>
                          <a:spcPts val="0"/>
                        </a:spcBef>
                        <a:spcAft>
                          <a:spcPts val="0"/>
                        </a:spcAft>
                      </a:pPr>
                      <a:r>
                        <a:rPr lang="en-US" sz="2400" dirty="0">
                          <a:effectLst/>
                        </a:rPr>
                        <a:t> </a:t>
                      </a:r>
                      <a:endParaRPr lang="en-US" sz="24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400">
                          <a:effectLst/>
                        </a:rPr>
                        <a:t>Mass (kg)</a:t>
                      </a:r>
                      <a:endParaRPr lang="en-US"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400" dirty="0">
                          <a:effectLst/>
                        </a:rPr>
                        <a:t>Mass (</a:t>
                      </a:r>
                      <a:r>
                        <a:rPr lang="en-US" sz="2400" dirty="0" err="1">
                          <a:effectLst/>
                        </a:rPr>
                        <a:t>amu</a:t>
                      </a:r>
                      <a:r>
                        <a:rPr lang="en-US" sz="2400" dirty="0">
                          <a:effectLst/>
                        </a:rPr>
                        <a:t>)</a:t>
                      </a:r>
                      <a:endParaRPr lang="en-US" sz="24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400" dirty="0">
                          <a:effectLst/>
                        </a:rPr>
                        <a:t>Charge</a:t>
                      </a:r>
                      <a:endParaRPr lang="en-US" sz="24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504189">
                <a:tc>
                  <a:txBody>
                    <a:bodyPr/>
                    <a:lstStyle/>
                    <a:p>
                      <a:pPr marL="0" marR="0" algn="ctr">
                        <a:spcBef>
                          <a:spcPts val="0"/>
                        </a:spcBef>
                        <a:spcAft>
                          <a:spcPts val="0"/>
                        </a:spcAft>
                      </a:pPr>
                      <a:r>
                        <a:rPr lang="en-US" sz="2400">
                          <a:effectLst/>
                        </a:rPr>
                        <a:t>Proton</a:t>
                      </a:r>
                      <a:endParaRPr lang="en-US"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400" b="1" dirty="0">
                          <a:solidFill>
                            <a:srgbClr val="002060"/>
                          </a:solidFill>
                          <a:effectLst/>
                        </a:rPr>
                        <a:t>1.67273 x 10</a:t>
                      </a:r>
                      <a:r>
                        <a:rPr lang="en-US" sz="2400" b="1" baseline="30000" dirty="0">
                          <a:solidFill>
                            <a:srgbClr val="002060"/>
                          </a:solidFill>
                          <a:effectLst/>
                        </a:rPr>
                        <a:t>-27</a:t>
                      </a:r>
                      <a:endParaRPr lang="en-US" sz="2400" b="1" dirty="0">
                        <a:solidFill>
                          <a:srgbClr val="002060"/>
                        </a:solidFill>
                        <a:effectLst/>
                        <a:latin typeface="Times New Roman"/>
                        <a:ea typeface="Times New Roman"/>
                      </a:endParaRPr>
                    </a:p>
                  </a:txBody>
                  <a:tcPr marL="68580" marR="68580" marT="0" marB="0" anchor="ctr">
                    <a:solidFill>
                      <a:srgbClr val="92D050"/>
                    </a:solidFill>
                  </a:tcPr>
                </a:tc>
                <a:tc>
                  <a:txBody>
                    <a:bodyPr/>
                    <a:lstStyle/>
                    <a:p>
                      <a:pPr marL="0" marR="0" algn="ctr">
                        <a:spcBef>
                          <a:spcPts val="0"/>
                        </a:spcBef>
                        <a:spcAft>
                          <a:spcPts val="0"/>
                        </a:spcAft>
                      </a:pPr>
                      <a:r>
                        <a:rPr lang="en-US" sz="2400" b="1" dirty="0">
                          <a:solidFill>
                            <a:srgbClr val="002060"/>
                          </a:solidFill>
                          <a:effectLst/>
                        </a:rPr>
                        <a:t>1.0073</a:t>
                      </a:r>
                      <a:endParaRPr lang="en-US" sz="2400" b="1" dirty="0">
                        <a:solidFill>
                          <a:srgbClr val="002060"/>
                        </a:solidFill>
                        <a:effectLst/>
                        <a:latin typeface="Times New Roman"/>
                        <a:ea typeface="Times New Roman"/>
                      </a:endParaRPr>
                    </a:p>
                  </a:txBody>
                  <a:tcPr marL="68580" marR="68580" marT="0" marB="0" anchor="ctr">
                    <a:solidFill>
                      <a:srgbClr val="92D050"/>
                    </a:solidFill>
                  </a:tcPr>
                </a:tc>
                <a:tc>
                  <a:txBody>
                    <a:bodyPr/>
                    <a:lstStyle/>
                    <a:p>
                      <a:pPr marL="0" marR="0" algn="ctr">
                        <a:spcBef>
                          <a:spcPts val="0"/>
                        </a:spcBef>
                        <a:spcAft>
                          <a:spcPts val="0"/>
                        </a:spcAft>
                      </a:pPr>
                      <a:r>
                        <a:rPr lang="en-US" sz="2400" b="1">
                          <a:solidFill>
                            <a:srgbClr val="002060"/>
                          </a:solidFill>
                          <a:effectLst/>
                        </a:rPr>
                        <a:t>+1</a:t>
                      </a:r>
                      <a:endParaRPr lang="en-US" sz="2400" b="1">
                        <a:solidFill>
                          <a:srgbClr val="002060"/>
                        </a:solidFill>
                        <a:effectLst/>
                        <a:latin typeface="Times New Roman"/>
                        <a:ea typeface="Times New Roman"/>
                      </a:endParaRPr>
                    </a:p>
                  </a:txBody>
                  <a:tcPr marL="68580" marR="68580" marT="0" marB="0" anchor="ctr">
                    <a:solidFill>
                      <a:srgbClr val="92D050"/>
                    </a:solidFill>
                  </a:tcPr>
                </a:tc>
                <a:extLst>
                  <a:ext uri="{0D108BD9-81ED-4DB2-BD59-A6C34878D82A}">
                    <a16:rowId xmlns:a16="http://schemas.microsoft.com/office/drawing/2014/main" val="10001"/>
                  </a:ext>
                </a:extLst>
              </a:tr>
              <a:tr h="504189">
                <a:tc>
                  <a:txBody>
                    <a:bodyPr/>
                    <a:lstStyle/>
                    <a:p>
                      <a:pPr marL="0" marR="0" algn="ctr">
                        <a:spcBef>
                          <a:spcPts val="0"/>
                        </a:spcBef>
                        <a:spcAft>
                          <a:spcPts val="0"/>
                        </a:spcAft>
                      </a:pPr>
                      <a:r>
                        <a:rPr lang="en-US" sz="2400" dirty="0">
                          <a:effectLst/>
                        </a:rPr>
                        <a:t>Neutron</a:t>
                      </a:r>
                      <a:endParaRPr lang="en-US" sz="24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400" b="1" dirty="0">
                          <a:solidFill>
                            <a:srgbClr val="002060"/>
                          </a:solidFill>
                          <a:effectLst/>
                        </a:rPr>
                        <a:t>1.67493 x 10</a:t>
                      </a:r>
                      <a:r>
                        <a:rPr lang="en-US" sz="2400" b="1" baseline="30000" dirty="0">
                          <a:solidFill>
                            <a:srgbClr val="002060"/>
                          </a:solidFill>
                          <a:effectLst/>
                        </a:rPr>
                        <a:t>-27</a:t>
                      </a:r>
                      <a:endParaRPr lang="en-US" sz="2400" b="1" dirty="0">
                        <a:solidFill>
                          <a:srgbClr val="002060"/>
                        </a:solidFill>
                        <a:effectLst/>
                        <a:latin typeface="Times New Roman"/>
                        <a:ea typeface="Times New Roman"/>
                      </a:endParaRPr>
                    </a:p>
                  </a:txBody>
                  <a:tcPr marL="68580" marR="68580" marT="0" marB="0" anchor="ctr">
                    <a:solidFill>
                      <a:srgbClr val="92D050"/>
                    </a:solidFill>
                  </a:tcPr>
                </a:tc>
                <a:tc>
                  <a:txBody>
                    <a:bodyPr/>
                    <a:lstStyle/>
                    <a:p>
                      <a:pPr marL="0" marR="0" algn="ctr">
                        <a:spcBef>
                          <a:spcPts val="0"/>
                        </a:spcBef>
                        <a:spcAft>
                          <a:spcPts val="0"/>
                        </a:spcAft>
                      </a:pPr>
                      <a:r>
                        <a:rPr lang="en-US" sz="2400" b="1" dirty="0">
                          <a:solidFill>
                            <a:srgbClr val="002060"/>
                          </a:solidFill>
                          <a:effectLst/>
                        </a:rPr>
                        <a:t>1.0087</a:t>
                      </a:r>
                      <a:endParaRPr lang="en-US" sz="2400" b="1" dirty="0">
                        <a:solidFill>
                          <a:srgbClr val="002060"/>
                        </a:solidFill>
                        <a:effectLst/>
                        <a:latin typeface="Times New Roman"/>
                        <a:ea typeface="Times New Roman"/>
                      </a:endParaRPr>
                    </a:p>
                  </a:txBody>
                  <a:tcPr marL="68580" marR="68580" marT="0" marB="0" anchor="ctr">
                    <a:solidFill>
                      <a:srgbClr val="92D050"/>
                    </a:solidFill>
                  </a:tcPr>
                </a:tc>
                <a:tc>
                  <a:txBody>
                    <a:bodyPr/>
                    <a:lstStyle/>
                    <a:p>
                      <a:pPr marL="0" marR="0" algn="ctr">
                        <a:spcBef>
                          <a:spcPts val="0"/>
                        </a:spcBef>
                        <a:spcAft>
                          <a:spcPts val="0"/>
                        </a:spcAft>
                      </a:pPr>
                      <a:r>
                        <a:rPr lang="en-US" sz="2400" b="1" dirty="0">
                          <a:solidFill>
                            <a:srgbClr val="002060"/>
                          </a:solidFill>
                          <a:effectLst/>
                        </a:rPr>
                        <a:t>0</a:t>
                      </a:r>
                      <a:endParaRPr lang="en-US" sz="2400" b="1" dirty="0">
                        <a:solidFill>
                          <a:srgbClr val="002060"/>
                        </a:solidFill>
                        <a:effectLst/>
                        <a:latin typeface="Times New Roman"/>
                        <a:ea typeface="Times New Roman"/>
                      </a:endParaRPr>
                    </a:p>
                  </a:txBody>
                  <a:tcPr marL="68580" marR="68580" marT="0" marB="0" anchor="ctr">
                    <a:solidFill>
                      <a:srgbClr val="92D050"/>
                    </a:solidFill>
                  </a:tcPr>
                </a:tc>
                <a:extLst>
                  <a:ext uri="{0D108BD9-81ED-4DB2-BD59-A6C34878D82A}">
                    <a16:rowId xmlns:a16="http://schemas.microsoft.com/office/drawing/2014/main" val="10002"/>
                  </a:ext>
                </a:extLst>
              </a:tr>
              <a:tr h="295395">
                <a:tc>
                  <a:txBody>
                    <a:bodyPr/>
                    <a:lstStyle/>
                    <a:p>
                      <a:pPr marL="0" marR="0" algn="ctr">
                        <a:spcBef>
                          <a:spcPts val="0"/>
                        </a:spcBef>
                        <a:spcAft>
                          <a:spcPts val="0"/>
                        </a:spcAft>
                      </a:pPr>
                      <a:r>
                        <a:rPr lang="en-US" sz="2400">
                          <a:effectLst/>
                        </a:rPr>
                        <a:t>Electron</a:t>
                      </a:r>
                      <a:endParaRPr lang="en-US"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400" b="1" dirty="0">
                          <a:solidFill>
                            <a:srgbClr val="002060"/>
                          </a:solidFill>
                          <a:effectLst/>
                        </a:rPr>
                        <a:t>9.1 x 10</a:t>
                      </a:r>
                      <a:r>
                        <a:rPr lang="en-US" sz="2400" b="1" baseline="30000" dirty="0">
                          <a:solidFill>
                            <a:srgbClr val="002060"/>
                          </a:solidFill>
                          <a:effectLst/>
                        </a:rPr>
                        <a:t>-31</a:t>
                      </a:r>
                      <a:endParaRPr lang="en-US" sz="2400" b="1" dirty="0">
                        <a:solidFill>
                          <a:srgbClr val="002060"/>
                        </a:solidFill>
                        <a:effectLst/>
                        <a:latin typeface="Times New Roman"/>
                        <a:ea typeface="Times New Roman"/>
                      </a:endParaRPr>
                    </a:p>
                  </a:txBody>
                  <a:tcPr marL="68580" marR="68580" marT="0" marB="0" anchor="ctr">
                    <a:solidFill>
                      <a:srgbClr val="92D050"/>
                    </a:solidFill>
                  </a:tcPr>
                </a:tc>
                <a:tc>
                  <a:txBody>
                    <a:bodyPr/>
                    <a:lstStyle/>
                    <a:p>
                      <a:pPr marL="0" marR="0" algn="ctr">
                        <a:spcBef>
                          <a:spcPts val="0"/>
                        </a:spcBef>
                        <a:spcAft>
                          <a:spcPts val="0"/>
                        </a:spcAft>
                      </a:pPr>
                      <a:r>
                        <a:rPr lang="en-US" sz="2400" b="1" dirty="0">
                          <a:solidFill>
                            <a:srgbClr val="002060"/>
                          </a:solidFill>
                          <a:effectLst/>
                        </a:rPr>
                        <a:t>0.00055</a:t>
                      </a:r>
                      <a:endParaRPr lang="en-US" sz="2400" b="1" dirty="0">
                        <a:solidFill>
                          <a:srgbClr val="002060"/>
                        </a:solidFill>
                        <a:effectLst/>
                        <a:latin typeface="Times New Roman"/>
                        <a:ea typeface="Times New Roman"/>
                      </a:endParaRPr>
                    </a:p>
                  </a:txBody>
                  <a:tcPr marL="68580" marR="68580" marT="0" marB="0" anchor="ctr">
                    <a:solidFill>
                      <a:srgbClr val="92D050"/>
                    </a:solidFill>
                  </a:tcPr>
                </a:tc>
                <a:tc>
                  <a:txBody>
                    <a:bodyPr/>
                    <a:lstStyle/>
                    <a:p>
                      <a:pPr marL="0" marR="0" algn="ctr">
                        <a:spcBef>
                          <a:spcPts val="0"/>
                        </a:spcBef>
                        <a:spcAft>
                          <a:spcPts val="0"/>
                        </a:spcAft>
                      </a:pPr>
                      <a:r>
                        <a:rPr lang="en-US" sz="2400" b="1" dirty="0">
                          <a:solidFill>
                            <a:srgbClr val="002060"/>
                          </a:solidFill>
                          <a:effectLst/>
                        </a:rPr>
                        <a:t>-1</a:t>
                      </a:r>
                      <a:endParaRPr lang="en-US" sz="2400" b="1" dirty="0">
                        <a:solidFill>
                          <a:srgbClr val="002060"/>
                        </a:solidFill>
                        <a:effectLst/>
                        <a:latin typeface="Times New Roman"/>
                        <a:ea typeface="Times New Roman"/>
                      </a:endParaRPr>
                    </a:p>
                  </a:txBody>
                  <a:tcPr marL="68580" marR="68580" marT="0" marB="0" anchor="ctr">
                    <a:solidFill>
                      <a:srgbClr val="92D050"/>
                    </a:solidFill>
                  </a:tcPr>
                </a:tc>
                <a:extLst>
                  <a:ext uri="{0D108BD9-81ED-4DB2-BD59-A6C34878D82A}">
                    <a16:rowId xmlns:a16="http://schemas.microsoft.com/office/drawing/2014/main" val="10003"/>
                  </a:ext>
                </a:extLst>
              </a:tr>
            </a:tbl>
          </a:graphicData>
        </a:graphic>
      </p:graphicFrame>
      <p:pic>
        <p:nvPicPr>
          <p:cNvPr id="4" name="Picture 2" descr="C:\Documents and Settings\GEX\Desktop\IRDVD\52036 LECTURES\Ch04\04_07_Figure.jpg">
            <a:extLst>
              <a:ext uri="{FF2B5EF4-FFF2-40B4-BE49-F238E27FC236}">
                <a16:creationId xmlns:a16="http://schemas.microsoft.com/office/drawing/2014/main" id="{CF0A7285-396D-242B-6F49-794A3563871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682"/>
          <a:stretch/>
        </p:blipFill>
        <p:spPr bwMode="auto">
          <a:xfrm>
            <a:off x="9399781" y="231214"/>
            <a:ext cx="2397052" cy="2971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906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4487" y="-152400"/>
            <a:ext cx="8229600" cy="1143000"/>
          </a:xfrm>
        </p:spPr>
        <p:txBody>
          <a:bodyPr>
            <a:normAutofit/>
          </a:bodyPr>
          <a:lstStyle/>
          <a:p>
            <a:r>
              <a:rPr lang="en-US" u="sng" dirty="0">
                <a:solidFill>
                  <a:srgbClr val="0070C0"/>
                </a:solidFill>
              </a:rPr>
              <a:t>Atomic Numbers &amp; Symbols</a:t>
            </a:r>
            <a:endParaRPr lang="en-US" dirty="0">
              <a:solidFill>
                <a:srgbClr val="0070C0"/>
              </a:solidFill>
            </a:endParaRPr>
          </a:p>
        </p:txBody>
      </p:sp>
      <p:sp>
        <p:nvSpPr>
          <p:cNvPr id="3" name="Content Placeholder 2"/>
          <p:cNvSpPr>
            <a:spLocks noGrp="1"/>
          </p:cNvSpPr>
          <p:nvPr>
            <p:ph idx="1"/>
          </p:nvPr>
        </p:nvSpPr>
        <p:spPr>
          <a:xfrm>
            <a:off x="1444486" y="1280492"/>
            <a:ext cx="8107017" cy="4953000"/>
          </a:xfrm>
        </p:spPr>
        <p:txBody>
          <a:bodyPr>
            <a:normAutofit/>
          </a:bodyPr>
          <a:lstStyle/>
          <a:p>
            <a:pPr marL="0" lvl="0" indent="0">
              <a:buNone/>
            </a:pPr>
            <a:r>
              <a:rPr lang="en-US" sz="2200" dirty="0"/>
              <a:t>Elements are defined by their number of protons</a:t>
            </a:r>
          </a:p>
          <a:p>
            <a:pPr lvl="0"/>
            <a:endParaRPr lang="en-US" sz="2200" dirty="0"/>
          </a:p>
          <a:p>
            <a:pPr marL="0" lvl="0" indent="0">
              <a:buNone/>
            </a:pPr>
            <a:r>
              <a:rPr lang="en-US" sz="2200" dirty="0">
                <a:solidFill>
                  <a:srgbClr val="FF0000"/>
                </a:solidFill>
              </a:rPr>
              <a:t>Atomic Number (Z) </a:t>
            </a:r>
            <a:r>
              <a:rPr lang="en-US" sz="2200" dirty="0"/>
              <a:t>=</a:t>
            </a:r>
            <a:r>
              <a:rPr lang="en-US" sz="2200" dirty="0">
                <a:solidFill>
                  <a:srgbClr val="FF0000"/>
                </a:solidFill>
              </a:rPr>
              <a:t> </a:t>
            </a:r>
            <a:r>
              <a:rPr lang="en-US" sz="2200" dirty="0"/>
              <a:t>number of </a:t>
            </a:r>
            <a:r>
              <a:rPr lang="en-US" sz="2200" dirty="0">
                <a:solidFill>
                  <a:srgbClr val="FF0000"/>
                </a:solidFill>
              </a:rPr>
              <a:t>protons</a:t>
            </a:r>
          </a:p>
          <a:p>
            <a:pPr lvl="0"/>
            <a:endParaRPr lang="en-US" sz="2200" dirty="0"/>
          </a:p>
          <a:p>
            <a:pPr marL="0" lvl="0" indent="0">
              <a:buNone/>
            </a:pPr>
            <a:r>
              <a:rPr lang="en-US" sz="2200" dirty="0">
                <a:solidFill>
                  <a:srgbClr val="0070C0"/>
                </a:solidFill>
              </a:rPr>
              <a:t>Chemical symbol </a:t>
            </a:r>
            <a:r>
              <a:rPr lang="en-US" sz="2200" dirty="0"/>
              <a:t>=</a:t>
            </a:r>
            <a:r>
              <a:rPr lang="en-US" sz="2200" dirty="0">
                <a:solidFill>
                  <a:srgbClr val="0070C0"/>
                </a:solidFill>
              </a:rPr>
              <a:t> </a:t>
            </a:r>
            <a:r>
              <a:rPr lang="en-US" sz="2200" dirty="0"/>
              <a:t>abbreviation for an element</a:t>
            </a:r>
          </a:p>
          <a:p>
            <a:pPr marL="0" lvl="0" indent="0">
              <a:buNone/>
            </a:pPr>
            <a:r>
              <a:rPr lang="en-US" sz="2200" dirty="0"/>
              <a:t>Example: Carbon (C), Silicon (Si), Lead (Pb), Mercury (Hg)</a:t>
            </a:r>
          </a:p>
          <a:p>
            <a:pPr lvl="0"/>
            <a:endParaRPr lang="en-US" sz="2200" dirty="0"/>
          </a:p>
          <a:p>
            <a:pPr marL="0" lvl="0" indent="0">
              <a:buNone/>
            </a:pPr>
            <a:r>
              <a:rPr lang="en-US" sz="2200" dirty="0"/>
              <a:t>Some symbols are based on the Latin names</a:t>
            </a:r>
          </a:p>
          <a:p>
            <a:endParaRPr lang="en-US" dirty="0"/>
          </a:p>
        </p:txBody>
      </p:sp>
      <p:pic>
        <p:nvPicPr>
          <p:cNvPr id="1026" name="Picture 2" descr="Periodic Table Element Mercury Stock Vector (Royalty Free) 467692421 |  Shutterstock">
            <a:extLst>
              <a:ext uri="{FF2B5EF4-FFF2-40B4-BE49-F238E27FC236}">
                <a16:creationId xmlns:a16="http://schemas.microsoft.com/office/drawing/2014/main" id="{DAA77598-73AC-5D3D-49D5-EDBB6C2004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752"/>
          <a:stretch>
            <a:fillRect/>
          </a:stretch>
        </p:blipFill>
        <p:spPr bwMode="auto">
          <a:xfrm>
            <a:off x="9674087" y="990600"/>
            <a:ext cx="2006084" cy="1949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744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icture1"/>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511040" y="1114572"/>
            <a:ext cx="2213165" cy="2433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215887" y="1125901"/>
            <a:ext cx="5741504" cy="3216265"/>
          </a:xfrm>
          <a:prstGeom prst="rect">
            <a:avLst/>
          </a:prstGeom>
        </p:spPr>
        <p:txBody>
          <a:bodyPr wrap="square">
            <a:spAutoFit/>
          </a:bodyPr>
          <a:lstStyle/>
          <a:p>
            <a:r>
              <a:rPr lang="en-US" sz="2900" dirty="0">
                <a:latin typeface="Times New Roman" panose="02020603050405020304" pitchFamily="18" charset="0"/>
                <a:cs typeface="Times New Roman" panose="02020603050405020304" pitchFamily="18" charset="0"/>
              </a:rPr>
              <a:t>2 = Atomic Number (Z)</a:t>
            </a:r>
            <a:br>
              <a:rPr lang="en-US" sz="2900" dirty="0">
                <a:latin typeface="Times New Roman" panose="02020603050405020304" pitchFamily="18" charset="0"/>
                <a:cs typeface="Times New Roman" panose="02020603050405020304" pitchFamily="18" charset="0"/>
              </a:rPr>
            </a:br>
            <a:endParaRPr lang="en-US" sz="2900" dirty="0">
              <a:latin typeface="Times New Roman" panose="02020603050405020304" pitchFamily="18" charset="0"/>
              <a:cs typeface="Times New Roman" panose="02020603050405020304" pitchFamily="18" charset="0"/>
            </a:endParaRPr>
          </a:p>
          <a:p>
            <a:r>
              <a:rPr lang="en-US" sz="2900" dirty="0">
                <a:latin typeface="Times New Roman" panose="02020603050405020304" pitchFamily="18" charset="0"/>
                <a:cs typeface="Times New Roman" panose="02020603050405020304" pitchFamily="18" charset="0"/>
              </a:rPr>
              <a:t>He = Chemical Symbol</a:t>
            </a:r>
            <a:br>
              <a:rPr lang="en-US" sz="2900" dirty="0">
                <a:latin typeface="Times New Roman" panose="02020603050405020304" pitchFamily="18" charset="0"/>
                <a:cs typeface="Times New Roman" panose="02020603050405020304" pitchFamily="18" charset="0"/>
              </a:rPr>
            </a:br>
            <a:endParaRPr lang="en-US" sz="2900" dirty="0">
              <a:latin typeface="Times New Roman" panose="02020603050405020304" pitchFamily="18" charset="0"/>
              <a:cs typeface="Times New Roman" panose="02020603050405020304" pitchFamily="18" charset="0"/>
            </a:endParaRPr>
          </a:p>
          <a:p>
            <a:r>
              <a:rPr lang="en-US" sz="2900" dirty="0">
                <a:latin typeface="Times New Roman" panose="02020603050405020304" pitchFamily="18" charset="0"/>
                <a:cs typeface="Times New Roman" panose="02020603050405020304" pitchFamily="18" charset="0"/>
              </a:rPr>
              <a:t>4.00 = Atomic Mass (in amu)</a:t>
            </a:r>
            <a:br>
              <a:rPr lang="en-US" sz="2900" dirty="0">
                <a:latin typeface="Times New Roman" panose="02020603050405020304" pitchFamily="18" charset="0"/>
                <a:cs typeface="Times New Roman" panose="02020603050405020304" pitchFamily="18" charset="0"/>
              </a:rPr>
            </a:br>
            <a:endParaRPr lang="en-US" sz="2900" dirty="0">
              <a:latin typeface="Times New Roman" panose="02020603050405020304" pitchFamily="18" charset="0"/>
              <a:cs typeface="Times New Roman" panose="02020603050405020304" pitchFamily="18" charset="0"/>
            </a:endParaRPr>
          </a:p>
          <a:p>
            <a:r>
              <a:rPr lang="en-US" sz="2900" dirty="0">
                <a:latin typeface="Times New Roman" panose="02020603050405020304" pitchFamily="18" charset="0"/>
                <a:cs typeface="Times New Roman" panose="02020603050405020304" pitchFamily="18" charset="0"/>
              </a:rPr>
              <a:t>Helium = Name</a:t>
            </a:r>
          </a:p>
        </p:txBody>
      </p:sp>
      <p:sp>
        <p:nvSpPr>
          <p:cNvPr id="6" name="Title 1"/>
          <p:cNvSpPr>
            <a:spLocks noGrp="1"/>
          </p:cNvSpPr>
          <p:nvPr>
            <p:ph type="title"/>
          </p:nvPr>
        </p:nvSpPr>
        <p:spPr>
          <a:xfrm>
            <a:off x="1215887" y="0"/>
            <a:ext cx="10515600" cy="624090"/>
          </a:xfrm>
        </p:spPr>
        <p:txBody>
          <a:bodyPr>
            <a:normAutofit/>
          </a:bodyPr>
          <a:lstStyle/>
          <a:p>
            <a:r>
              <a:rPr lang="en-US" b="1" u="sng" dirty="0">
                <a:solidFill>
                  <a:srgbClr val="0070C0"/>
                </a:solidFill>
              </a:rPr>
              <a:t>Atomic Numbers &amp; Symbols</a:t>
            </a:r>
            <a:endParaRPr lang="en-US" b="1" dirty="0">
              <a:solidFill>
                <a:srgbClr val="0070C0"/>
              </a:solidFill>
            </a:endParaRPr>
          </a:p>
        </p:txBody>
      </p:sp>
    </p:spTree>
    <p:extLst>
      <p:ext uri="{BB962C8B-B14F-4D97-AF65-F5344CB8AC3E}">
        <p14:creationId xmlns:p14="http://schemas.microsoft.com/office/powerpoint/2010/main" val="2305730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8229600" cy="1143000"/>
          </a:xfrm>
        </p:spPr>
        <p:txBody>
          <a:bodyPr>
            <a:normAutofit/>
          </a:bodyPr>
          <a:lstStyle/>
          <a:p>
            <a:r>
              <a:rPr lang="en-US" b="1" u="sng" dirty="0">
                <a:solidFill>
                  <a:srgbClr val="0070C0"/>
                </a:solidFill>
              </a:rPr>
              <a:t>Periodic Table</a:t>
            </a:r>
            <a:endParaRPr lang="en-US" b="1" dirty="0">
              <a:solidFill>
                <a:srgbClr val="0070C0"/>
              </a:solidFill>
            </a:endParaRPr>
          </a:p>
        </p:txBody>
      </p:sp>
      <p:sp>
        <p:nvSpPr>
          <p:cNvPr id="3" name="Content Placeholder 2"/>
          <p:cNvSpPr>
            <a:spLocks noGrp="1"/>
          </p:cNvSpPr>
          <p:nvPr>
            <p:ph idx="1"/>
          </p:nvPr>
        </p:nvSpPr>
        <p:spPr>
          <a:xfrm>
            <a:off x="1981200" y="914400"/>
            <a:ext cx="7888357" cy="4525963"/>
          </a:xfrm>
        </p:spPr>
        <p:txBody>
          <a:bodyPr/>
          <a:lstStyle/>
          <a:p>
            <a:pPr marL="0" lvl="0" indent="0">
              <a:buNone/>
            </a:pPr>
            <a:r>
              <a:rPr lang="en-US" dirty="0"/>
              <a:t>Organized by Dmitri Mendeleev (1869)</a:t>
            </a:r>
          </a:p>
          <a:p>
            <a:pPr marL="0" lvl="0" indent="0">
              <a:buNone/>
            </a:pPr>
            <a:r>
              <a:rPr lang="en-US" dirty="0"/>
              <a:t>When elements are </a:t>
            </a:r>
            <a:r>
              <a:rPr lang="en-US" dirty="0">
                <a:solidFill>
                  <a:srgbClr val="00B0F0"/>
                </a:solidFill>
              </a:rPr>
              <a:t>arranged in order of increasing mass</a:t>
            </a:r>
            <a:r>
              <a:rPr lang="en-US" dirty="0"/>
              <a:t>, certain sets of </a:t>
            </a:r>
            <a:r>
              <a:rPr lang="en-US" dirty="0">
                <a:solidFill>
                  <a:srgbClr val="00B0F0"/>
                </a:solidFill>
              </a:rPr>
              <a:t>properties recur periodically</a:t>
            </a:r>
          </a:p>
          <a:p>
            <a:endParaRPr lang="en-US" dirty="0"/>
          </a:p>
        </p:txBody>
      </p:sp>
      <p:pic>
        <p:nvPicPr>
          <p:cNvPr id="4" name="Picture 2" descr="C:\Documents and Settings\GEX\Desktop\IRDVD\52036 LECTURES\Ch04\04_10_Figure.jpg"/>
          <p:cNvPicPr>
            <a:picLocks noChangeAspect="1" noChangeArrowheads="1"/>
          </p:cNvPicPr>
          <p:nvPr/>
        </p:nvPicPr>
        <p:blipFill rotWithShape="1">
          <a:blip r:embed="rId2">
            <a:extLst>
              <a:ext uri="{28A0092B-C50C-407E-A947-70E740481C1C}">
                <a14:useLocalDpi xmlns:a14="http://schemas.microsoft.com/office/drawing/2010/main" val="0"/>
              </a:ext>
            </a:extLst>
          </a:blip>
          <a:srcRect b="15243"/>
          <a:stretch/>
        </p:blipFill>
        <p:spPr bwMode="auto">
          <a:xfrm>
            <a:off x="1676399" y="2433899"/>
            <a:ext cx="8534401" cy="8840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Documents and Settings\GEX\Desktop\IRDVD\52036 LECTURES\Ch04\04_11_Figur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629"/>
          <a:stretch/>
        </p:blipFill>
        <p:spPr bwMode="auto">
          <a:xfrm>
            <a:off x="6619461" y="3882706"/>
            <a:ext cx="3429000" cy="234160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060715" y="4363653"/>
            <a:ext cx="4217503" cy="1200329"/>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Arranged elements in rows so </a:t>
            </a:r>
            <a:r>
              <a:rPr lang="en-US" sz="2400" dirty="0">
                <a:solidFill>
                  <a:srgbClr val="00B0F0"/>
                </a:solidFill>
                <a:latin typeface="Times New Roman" panose="02020603050405020304" pitchFamily="18" charset="0"/>
                <a:cs typeface="Times New Roman" panose="02020603050405020304" pitchFamily="18" charset="0"/>
              </a:rPr>
              <a:t>vertical columns share similar properties. </a:t>
            </a:r>
          </a:p>
        </p:txBody>
      </p:sp>
    </p:spTree>
    <p:extLst>
      <p:ext uri="{BB962C8B-B14F-4D97-AF65-F5344CB8AC3E}">
        <p14:creationId xmlns:p14="http://schemas.microsoft.com/office/powerpoint/2010/main" val="3289097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16146" y="101026"/>
            <a:ext cx="7742255" cy="584775"/>
          </a:xfrm>
          <a:prstGeom prst="rect">
            <a:avLst/>
          </a:prstGeom>
          <a:noFill/>
        </p:spPr>
        <p:txBody>
          <a:bodyPr wrap="square" rtlCol="0">
            <a:spAutoFit/>
          </a:bodyPr>
          <a:lstStyle/>
          <a:p>
            <a:r>
              <a:rPr lang="en-US" sz="3200" b="1" dirty="0">
                <a:solidFill>
                  <a:srgbClr val="558ED5"/>
                </a:solidFill>
              </a:rPr>
              <a:t>Locating Metals, Nonmetals, Metalloids</a:t>
            </a:r>
          </a:p>
        </p:txBody>
      </p:sp>
      <p:pic>
        <p:nvPicPr>
          <p:cNvPr id="6" name="Picture 2" descr="C:\Documents and Settings\GEX\Desktop\IRDVD\52036 LECTURES\Ch04\04_12_Figure.jpg"/>
          <p:cNvPicPr>
            <a:picLocks noChangeAspect="1" noChangeArrowheads="1"/>
          </p:cNvPicPr>
          <p:nvPr/>
        </p:nvPicPr>
        <p:blipFill rotWithShape="1">
          <a:blip r:embed="rId2">
            <a:extLst>
              <a:ext uri="{28A0092B-C50C-407E-A947-70E740481C1C}">
                <a14:useLocalDpi xmlns:a14="http://schemas.microsoft.com/office/drawing/2010/main" val="0"/>
              </a:ext>
            </a:extLst>
          </a:blip>
          <a:srcRect b="8207"/>
          <a:stretch>
            <a:fillRect/>
          </a:stretch>
        </p:blipFill>
        <p:spPr bwMode="auto">
          <a:xfrm>
            <a:off x="1828800" y="990600"/>
            <a:ext cx="8488560" cy="4764157"/>
          </a:xfrm>
          <a:prstGeom prst="rect">
            <a:avLst/>
          </a:prstGeom>
          <a:noFill/>
          <a:extLst>
            <a:ext uri="{909E8E84-426E-40DD-AFC4-6F175D3DCCD1}">
              <a14:hiddenFill xmlns:a14="http://schemas.microsoft.com/office/drawing/2010/main">
                <a:solidFill>
                  <a:srgbClr val="FFFFFF"/>
                </a:solidFill>
              </a14:hiddenFill>
            </a:ext>
          </a:extLst>
        </p:spPr>
      </p:pic>
      <p:grpSp>
        <p:nvGrpSpPr>
          <p:cNvPr id="37889" name="Group 37888"/>
          <p:cNvGrpSpPr/>
          <p:nvPr/>
        </p:nvGrpSpPr>
        <p:grpSpPr>
          <a:xfrm>
            <a:off x="7952096" y="1828800"/>
            <a:ext cx="1828800" cy="2209800"/>
            <a:chOff x="6428096" y="1828800"/>
            <a:chExt cx="1828800" cy="2209800"/>
          </a:xfrm>
        </p:grpSpPr>
        <p:cxnSp>
          <p:nvCxnSpPr>
            <p:cNvPr id="23" name="Straight Connector 22"/>
            <p:cNvCxnSpPr/>
            <p:nvPr/>
          </p:nvCxnSpPr>
          <p:spPr>
            <a:xfrm>
              <a:off x="6428096" y="1828800"/>
              <a:ext cx="0" cy="457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6449704" y="2286000"/>
              <a:ext cx="457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6898944" y="2743200"/>
              <a:ext cx="457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7364104" y="3186752"/>
              <a:ext cx="457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7786048" y="3595048"/>
              <a:ext cx="457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920552" y="2286000"/>
              <a:ext cx="0" cy="457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342496" y="2721592"/>
              <a:ext cx="0" cy="457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7799696" y="3129888"/>
              <a:ext cx="0" cy="457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8256896" y="3581400"/>
              <a:ext cx="0" cy="457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7890" name="Rectangle 37889"/>
          <p:cNvSpPr/>
          <p:nvPr/>
        </p:nvSpPr>
        <p:spPr>
          <a:xfrm>
            <a:off x="1981200" y="1385248"/>
            <a:ext cx="533400" cy="457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7494500" y="1838468"/>
            <a:ext cx="2787208" cy="2223448"/>
            <a:chOff x="5970500" y="1838468"/>
            <a:chExt cx="2787208" cy="2223448"/>
          </a:xfrm>
        </p:grpSpPr>
        <p:grpSp>
          <p:nvGrpSpPr>
            <p:cNvPr id="37892" name="Group 37891"/>
            <p:cNvGrpSpPr/>
            <p:nvPr/>
          </p:nvGrpSpPr>
          <p:grpSpPr>
            <a:xfrm>
              <a:off x="5970500" y="1838468"/>
              <a:ext cx="2787208" cy="2223448"/>
              <a:chOff x="5943600" y="1828800"/>
              <a:chExt cx="2787208" cy="2223448"/>
            </a:xfrm>
          </p:grpSpPr>
          <p:cxnSp>
            <p:nvCxnSpPr>
              <p:cNvPr id="18" name="Straight Connector 17"/>
              <p:cNvCxnSpPr/>
              <p:nvPr/>
            </p:nvCxnSpPr>
            <p:spPr>
              <a:xfrm flipV="1">
                <a:off x="7328848" y="3643952"/>
                <a:ext cx="461323" cy="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7888" name="Group 37887"/>
              <p:cNvGrpSpPr/>
              <p:nvPr/>
            </p:nvGrpSpPr>
            <p:grpSpPr>
              <a:xfrm>
                <a:off x="5943600" y="1828800"/>
                <a:ext cx="2787208" cy="2223448"/>
                <a:chOff x="5943600" y="1828800"/>
                <a:chExt cx="2787208" cy="2223448"/>
              </a:xfrm>
            </p:grpSpPr>
            <p:cxnSp>
              <p:nvCxnSpPr>
                <p:cNvPr id="10" name="Straight Connector 9"/>
                <p:cNvCxnSpPr/>
                <p:nvPr/>
              </p:nvCxnSpPr>
              <p:spPr>
                <a:xfrm>
                  <a:off x="5943600" y="1828800"/>
                  <a:ext cx="0" cy="457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5943600" y="2286000"/>
                  <a:ext cx="457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400800" y="2286000"/>
                  <a:ext cx="0" cy="9144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6400800" y="3200400"/>
                  <a:ext cx="457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871648" y="3186752"/>
                  <a:ext cx="0" cy="457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6885296" y="3643952"/>
                  <a:ext cx="457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flipV="1">
                  <a:off x="7772400" y="4038600"/>
                  <a:ext cx="958408" cy="1364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cxnSp>
          <p:nvCxnSpPr>
            <p:cNvPr id="32" name="Straight Connector 31"/>
            <p:cNvCxnSpPr/>
            <p:nvPr/>
          </p:nvCxnSpPr>
          <p:spPr>
            <a:xfrm>
              <a:off x="7817071" y="3595048"/>
              <a:ext cx="0" cy="457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31325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88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8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66" name="Rectangle 34"/>
          <p:cNvSpPr>
            <a:spLocks noChangeArrowheads="1"/>
          </p:cNvSpPr>
          <p:nvPr/>
        </p:nvSpPr>
        <p:spPr bwMode="auto">
          <a:xfrm>
            <a:off x="6836134" y="2051372"/>
            <a:ext cx="36576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FontTx/>
              <a:buNone/>
            </a:pPr>
            <a:r>
              <a:rPr lang="en-US" altLang="en-US" sz="2400" dirty="0">
                <a:solidFill>
                  <a:srgbClr val="00B050"/>
                </a:solidFill>
              </a:rPr>
              <a:t>Thermal - Insulator</a:t>
            </a:r>
          </a:p>
        </p:txBody>
      </p:sp>
      <p:sp>
        <p:nvSpPr>
          <p:cNvPr id="69664" name="Rectangle 32"/>
          <p:cNvSpPr>
            <a:spLocks noChangeArrowheads="1"/>
          </p:cNvSpPr>
          <p:nvPr/>
        </p:nvSpPr>
        <p:spPr bwMode="auto">
          <a:xfrm>
            <a:off x="1345758" y="2027553"/>
            <a:ext cx="36576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FontTx/>
              <a:buNone/>
            </a:pPr>
            <a:r>
              <a:rPr lang="en-US" altLang="en-US" sz="2400" dirty="0">
                <a:solidFill>
                  <a:srgbClr val="0000FF"/>
                </a:solidFill>
              </a:rPr>
              <a:t>Thermal - Conductive</a:t>
            </a:r>
          </a:p>
        </p:txBody>
      </p:sp>
      <p:sp>
        <p:nvSpPr>
          <p:cNvPr id="69661" name="Rectangle 29"/>
          <p:cNvSpPr>
            <a:spLocks noChangeArrowheads="1"/>
          </p:cNvSpPr>
          <p:nvPr/>
        </p:nvSpPr>
        <p:spPr bwMode="auto">
          <a:xfrm>
            <a:off x="6836134" y="2778446"/>
            <a:ext cx="36576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FontTx/>
              <a:buNone/>
            </a:pPr>
            <a:r>
              <a:rPr lang="en-US" altLang="en-US" sz="2400" dirty="0">
                <a:solidFill>
                  <a:srgbClr val="00B050"/>
                </a:solidFill>
              </a:rPr>
              <a:t>No luster</a:t>
            </a:r>
          </a:p>
        </p:txBody>
      </p:sp>
      <p:sp>
        <p:nvSpPr>
          <p:cNvPr id="69659" name="Rectangle 27"/>
          <p:cNvSpPr>
            <a:spLocks noChangeArrowheads="1"/>
          </p:cNvSpPr>
          <p:nvPr/>
        </p:nvSpPr>
        <p:spPr bwMode="auto">
          <a:xfrm>
            <a:off x="1345758" y="2754627"/>
            <a:ext cx="36576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FontTx/>
              <a:buNone/>
            </a:pPr>
            <a:r>
              <a:rPr lang="en-US" altLang="en-US" sz="2400" dirty="0">
                <a:solidFill>
                  <a:srgbClr val="0000FF"/>
                </a:solidFill>
              </a:rPr>
              <a:t>Metallic gray luster</a:t>
            </a:r>
          </a:p>
        </p:txBody>
      </p:sp>
      <p:sp>
        <p:nvSpPr>
          <p:cNvPr id="69648" name="Rectangle 16"/>
          <p:cNvSpPr>
            <a:spLocks noChangeArrowheads="1"/>
          </p:cNvSpPr>
          <p:nvPr/>
        </p:nvSpPr>
        <p:spPr bwMode="auto">
          <a:xfrm>
            <a:off x="6836134" y="4886324"/>
            <a:ext cx="36576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FontTx/>
              <a:buNone/>
            </a:pPr>
            <a:r>
              <a:rPr lang="en-US" altLang="en-US" sz="2400" dirty="0">
                <a:solidFill>
                  <a:srgbClr val="00B050"/>
                </a:solidFill>
              </a:rPr>
              <a:t>Nonductile</a:t>
            </a:r>
          </a:p>
        </p:txBody>
      </p:sp>
      <p:sp>
        <p:nvSpPr>
          <p:cNvPr id="69647" name="Rectangle 15"/>
          <p:cNvSpPr>
            <a:spLocks noChangeArrowheads="1"/>
          </p:cNvSpPr>
          <p:nvPr/>
        </p:nvSpPr>
        <p:spPr bwMode="auto">
          <a:xfrm>
            <a:off x="1345758" y="4834651"/>
            <a:ext cx="36576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FontTx/>
              <a:buNone/>
            </a:pPr>
            <a:r>
              <a:rPr lang="en-US" altLang="en-US" sz="2400" dirty="0">
                <a:solidFill>
                  <a:srgbClr val="0000FF"/>
                </a:solidFill>
              </a:rPr>
              <a:t>Ductile – wires</a:t>
            </a:r>
          </a:p>
        </p:txBody>
      </p:sp>
      <p:sp>
        <p:nvSpPr>
          <p:cNvPr id="69646" name="Rectangle 14"/>
          <p:cNvSpPr>
            <a:spLocks noChangeArrowheads="1"/>
          </p:cNvSpPr>
          <p:nvPr/>
        </p:nvSpPr>
        <p:spPr bwMode="auto">
          <a:xfrm>
            <a:off x="6836134" y="4266171"/>
            <a:ext cx="36576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FontTx/>
              <a:buNone/>
            </a:pPr>
            <a:r>
              <a:rPr lang="en-US" altLang="en-US" sz="2400" dirty="0">
                <a:solidFill>
                  <a:srgbClr val="00B050"/>
                </a:solidFill>
              </a:rPr>
              <a:t>Brittle</a:t>
            </a:r>
          </a:p>
        </p:txBody>
      </p:sp>
      <p:sp>
        <p:nvSpPr>
          <p:cNvPr id="69645" name="Rectangle 13"/>
          <p:cNvSpPr>
            <a:spLocks noChangeArrowheads="1"/>
          </p:cNvSpPr>
          <p:nvPr/>
        </p:nvSpPr>
        <p:spPr bwMode="auto">
          <a:xfrm>
            <a:off x="1345758" y="4162424"/>
            <a:ext cx="36576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FontTx/>
              <a:buNone/>
            </a:pPr>
            <a:r>
              <a:rPr lang="en-US" altLang="en-US" sz="2400" dirty="0">
                <a:solidFill>
                  <a:srgbClr val="0000FF"/>
                </a:solidFill>
              </a:rPr>
              <a:t>Malleable - sheets</a:t>
            </a:r>
          </a:p>
        </p:txBody>
      </p:sp>
      <p:sp>
        <p:nvSpPr>
          <p:cNvPr id="69644" name="Rectangle 12"/>
          <p:cNvSpPr>
            <a:spLocks noChangeArrowheads="1"/>
          </p:cNvSpPr>
          <p:nvPr/>
        </p:nvSpPr>
        <p:spPr bwMode="auto">
          <a:xfrm>
            <a:off x="6836134" y="3539097"/>
            <a:ext cx="36576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FontTx/>
              <a:buNone/>
            </a:pPr>
            <a:r>
              <a:rPr lang="en-US" altLang="en-US" sz="2400" dirty="0">
                <a:solidFill>
                  <a:srgbClr val="00B050"/>
                </a:solidFill>
              </a:rPr>
              <a:t>All phases</a:t>
            </a:r>
          </a:p>
        </p:txBody>
      </p:sp>
      <p:sp>
        <p:nvSpPr>
          <p:cNvPr id="69643" name="Rectangle 11"/>
          <p:cNvSpPr>
            <a:spLocks noChangeArrowheads="1"/>
          </p:cNvSpPr>
          <p:nvPr/>
        </p:nvSpPr>
        <p:spPr bwMode="auto">
          <a:xfrm>
            <a:off x="1345758" y="3435350"/>
            <a:ext cx="36576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FontTx/>
              <a:buNone/>
            </a:pPr>
            <a:r>
              <a:rPr lang="en-US" altLang="en-US" sz="2400" dirty="0">
                <a:solidFill>
                  <a:srgbClr val="0000FF"/>
                </a:solidFill>
              </a:rPr>
              <a:t>Most are solids**</a:t>
            </a:r>
          </a:p>
        </p:txBody>
      </p:sp>
      <p:sp>
        <p:nvSpPr>
          <p:cNvPr id="69642" name="Rectangle 10"/>
          <p:cNvSpPr>
            <a:spLocks noChangeArrowheads="1"/>
          </p:cNvSpPr>
          <p:nvPr/>
        </p:nvSpPr>
        <p:spPr bwMode="auto">
          <a:xfrm>
            <a:off x="6836134" y="1327471"/>
            <a:ext cx="36576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FontTx/>
              <a:buNone/>
            </a:pPr>
            <a:r>
              <a:rPr lang="en-US" altLang="en-US" sz="2400" dirty="0">
                <a:solidFill>
                  <a:srgbClr val="00B050"/>
                </a:solidFill>
              </a:rPr>
              <a:t>Electrical - Insulator</a:t>
            </a:r>
          </a:p>
        </p:txBody>
      </p:sp>
      <p:sp>
        <p:nvSpPr>
          <p:cNvPr id="69641" name="Rectangle 9"/>
          <p:cNvSpPr>
            <a:spLocks noChangeArrowheads="1"/>
          </p:cNvSpPr>
          <p:nvPr/>
        </p:nvSpPr>
        <p:spPr bwMode="auto">
          <a:xfrm>
            <a:off x="1345758" y="1303652"/>
            <a:ext cx="36576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FontTx/>
              <a:buNone/>
            </a:pPr>
            <a:r>
              <a:rPr lang="en-US" altLang="en-US" sz="2400" dirty="0">
                <a:solidFill>
                  <a:srgbClr val="0000FF"/>
                </a:solidFill>
              </a:rPr>
              <a:t>Electrical - Conductive</a:t>
            </a:r>
          </a:p>
        </p:txBody>
      </p:sp>
      <p:sp>
        <p:nvSpPr>
          <p:cNvPr id="6158" name="Rectangle 8"/>
          <p:cNvSpPr>
            <a:spLocks noChangeArrowheads="1"/>
          </p:cNvSpPr>
          <p:nvPr/>
        </p:nvSpPr>
        <p:spPr bwMode="auto">
          <a:xfrm>
            <a:off x="6836134" y="330528"/>
            <a:ext cx="36576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FontTx/>
              <a:buNone/>
            </a:pPr>
            <a:r>
              <a:rPr lang="en-US" altLang="en-US" b="1" dirty="0">
                <a:solidFill>
                  <a:srgbClr val="2C7584"/>
                </a:solidFill>
              </a:rPr>
              <a:t>Nonmetals</a:t>
            </a:r>
          </a:p>
        </p:txBody>
      </p:sp>
      <p:sp>
        <p:nvSpPr>
          <p:cNvPr id="6159" name="Rectangle 7"/>
          <p:cNvSpPr>
            <a:spLocks noChangeArrowheads="1"/>
          </p:cNvSpPr>
          <p:nvPr/>
        </p:nvSpPr>
        <p:spPr bwMode="auto">
          <a:xfrm>
            <a:off x="1210587" y="276386"/>
            <a:ext cx="36576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FontTx/>
              <a:buNone/>
            </a:pPr>
            <a:r>
              <a:rPr lang="en-US" altLang="en-US" dirty="0">
                <a:solidFill>
                  <a:schemeClr val="bg2">
                    <a:lumMod val="50000"/>
                  </a:schemeClr>
                </a:solidFill>
              </a:rPr>
              <a:t>Metals</a:t>
            </a:r>
          </a:p>
        </p:txBody>
      </p:sp>
      <p:sp>
        <p:nvSpPr>
          <p:cNvPr id="6160" name="Line 17"/>
          <p:cNvSpPr>
            <a:spLocks noChangeShapeType="1"/>
          </p:cNvSpPr>
          <p:nvPr/>
        </p:nvSpPr>
        <p:spPr bwMode="auto">
          <a:xfrm>
            <a:off x="2514600" y="990600"/>
            <a:ext cx="36576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61" name="Line 22"/>
          <p:cNvSpPr>
            <a:spLocks noChangeShapeType="1"/>
          </p:cNvSpPr>
          <p:nvPr/>
        </p:nvSpPr>
        <p:spPr bwMode="auto">
          <a:xfrm>
            <a:off x="2514600" y="6070600"/>
            <a:ext cx="36576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62" name="Line 23"/>
          <p:cNvSpPr>
            <a:spLocks noChangeShapeType="1"/>
          </p:cNvSpPr>
          <p:nvPr/>
        </p:nvSpPr>
        <p:spPr bwMode="auto">
          <a:xfrm>
            <a:off x="2514600" y="990601"/>
            <a:ext cx="0" cy="7270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63" name="Line 25"/>
          <p:cNvSpPr>
            <a:spLocks noChangeShapeType="1"/>
          </p:cNvSpPr>
          <p:nvPr/>
        </p:nvSpPr>
        <p:spPr bwMode="auto">
          <a:xfrm>
            <a:off x="10108096" y="999097"/>
            <a:ext cx="0" cy="7270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64" name="Line 67"/>
          <p:cNvSpPr>
            <a:spLocks noChangeShapeType="1"/>
          </p:cNvSpPr>
          <p:nvPr/>
        </p:nvSpPr>
        <p:spPr bwMode="auto">
          <a:xfrm>
            <a:off x="6172200" y="990600"/>
            <a:ext cx="36576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65" name="Line 68"/>
          <p:cNvSpPr>
            <a:spLocks noChangeShapeType="1"/>
          </p:cNvSpPr>
          <p:nvPr/>
        </p:nvSpPr>
        <p:spPr bwMode="auto">
          <a:xfrm>
            <a:off x="2514600" y="1717675"/>
            <a:ext cx="0" cy="7239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66" name="Line 70"/>
          <p:cNvSpPr>
            <a:spLocks noChangeShapeType="1"/>
          </p:cNvSpPr>
          <p:nvPr/>
        </p:nvSpPr>
        <p:spPr bwMode="auto">
          <a:xfrm>
            <a:off x="10108096" y="1726171"/>
            <a:ext cx="0" cy="7239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67" name="Line 72"/>
          <p:cNvSpPr>
            <a:spLocks noChangeShapeType="1"/>
          </p:cNvSpPr>
          <p:nvPr/>
        </p:nvSpPr>
        <p:spPr bwMode="auto">
          <a:xfrm>
            <a:off x="2514600" y="2441576"/>
            <a:ext cx="0" cy="7270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68" name="Line 74"/>
          <p:cNvSpPr>
            <a:spLocks noChangeShapeType="1"/>
          </p:cNvSpPr>
          <p:nvPr/>
        </p:nvSpPr>
        <p:spPr bwMode="auto">
          <a:xfrm>
            <a:off x="10108096" y="2450072"/>
            <a:ext cx="0" cy="7270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69" name="Line 76"/>
          <p:cNvSpPr>
            <a:spLocks noChangeShapeType="1"/>
          </p:cNvSpPr>
          <p:nvPr/>
        </p:nvSpPr>
        <p:spPr bwMode="auto">
          <a:xfrm>
            <a:off x="2514600" y="3168650"/>
            <a:ext cx="0" cy="7239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70" name="Line 78"/>
          <p:cNvSpPr>
            <a:spLocks noChangeShapeType="1"/>
          </p:cNvSpPr>
          <p:nvPr/>
        </p:nvSpPr>
        <p:spPr bwMode="auto">
          <a:xfrm>
            <a:off x="10108096" y="3177146"/>
            <a:ext cx="0" cy="7239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71" name="Line 80"/>
          <p:cNvSpPr>
            <a:spLocks noChangeShapeType="1"/>
          </p:cNvSpPr>
          <p:nvPr/>
        </p:nvSpPr>
        <p:spPr bwMode="auto">
          <a:xfrm>
            <a:off x="2514600" y="3892551"/>
            <a:ext cx="0" cy="7270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72" name="Line 82"/>
          <p:cNvSpPr>
            <a:spLocks noChangeShapeType="1"/>
          </p:cNvSpPr>
          <p:nvPr/>
        </p:nvSpPr>
        <p:spPr bwMode="auto">
          <a:xfrm>
            <a:off x="10108096" y="3901047"/>
            <a:ext cx="0" cy="7270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73" name="Line 84"/>
          <p:cNvSpPr>
            <a:spLocks noChangeShapeType="1"/>
          </p:cNvSpPr>
          <p:nvPr/>
        </p:nvSpPr>
        <p:spPr bwMode="auto">
          <a:xfrm>
            <a:off x="2514600" y="4619625"/>
            <a:ext cx="0" cy="7239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74" name="Line 86"/>
          <p:cNvSpPr>
            <a:spLocks noChangeShapeType="1"/>
          </p:cNvSpPr>
          <p:nvPr/>
        </p:nvSpPr>
        <p:spPr bwMode="auto">
          <a:xfrm>
            <a:off x="10108096" y="4628121"/>
            <a:ext cx="0" cy="7239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75" name="Line 88"/>
          <p:cNvSpPr>
            <a:spLocks noChangeShapeType="1"/>
          </p:cNvSpPr>
          <p:nvPr/>
        </p:nvSpPr>
        <p:spPr bwMode="auto">
          <a:xfrm>
            <a:off x="2514600" y="5343526"/>
            <a:ext cx="0" cy="7270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76" name="Line 90"/>
          <p:cNvSpPr>
            <a:spLocks noChangeShapeType="1"/>
          </p:cNvSpPr>
          <p:nvPr/>
        </p:nvSpPr>
        <p:spPr bwMode="auto">
          <a:xfrm>
            <a:off x="10108096" y="5352022"/>
            <a:ext cx="0" cy="7270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6177" name="Line 92"/>
          <p:cNvSpPr>
            <a:spLocks noChangeShapeType="1"/>
          </p:cNvSpPr>
          <p:nvPr/>
        </p:nvSpPr>
        <p:spPr bwMode="auto">
          <a:xfrm>
            <a:off x="6172200" y="6070600"/>
            <a:ext cx="36576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a:p>
        </p:txBody>
      </p:sp>
      <p:sp>
        <p:nvSpPr>
          <p:cNvPr id="2" name="Rectangle 16">
            <a:extLst>
              <a:ext uri="{FF2B5EF4-FFF2-40B4-BE49-F238E27FC236}">
                <a16:creationId xmlns:a16="http://schemas.microsoft.com/office/drawing/2014/main" id="{A828CCA4-6B9D-A707-F7F3-FFFC50771335}"/>
              </a:ext>
            </a:extLst>
          </p:cNvPr>
          <p:cNvSpPr>
            <a:spLocks noChangeArrowheads="1"/>
          </p:cNvSpPr>
          <p:nvPr/>
        </p:nvSpPr>
        <p:spPr bwMode="auto">
          <a:xfrm>
            <a:off x="6580371" y="5495365"/>
            <a:ext cx="4265871"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FontTx/>
              <a:buNone/>
            </a:pPr>
            <a:r>
              <a:rPr lang="en-US" altLang="en-US" sz="2400" dirty="0">
                <a:solidFill>
                  <a:srgbClr val="00B050"/>
                </a:solidFill>
              </a:rPr>
              <a:t>Tend to form (-) ions, but</a:t>
            </a:r>
            <a:br>
              <a:rPr lang="en-US" altLang="en-US" sz="2400" dirty="0">
                <a:solidFill>
                  <a:srgbClr val="00B050"/>
                </a:solidFill>
              </a:rPr>
            </a:br>
            <a:r>
              <a:rPr lang="en-US" altLang="en-US" sz="2400" dirty="0">
                <a:solidFill>
                  <a:srgbClr val="00B050"/>
                </a:solidFill>
              </a:rPr>
              <a:t>(+) ions are not uncommon.</a:t>
            </a:r>
          </a:p>
        </p:txBody>
      </p:sp>
      <p:sp>
        <p:nvSpPr>
          <p:cNvPr id="3" name="Rectangle 15">
            <a:extLst>
              <a:ext uri="{FF2B5EF4-FFF2-40B4-BE49-F238E27FC236}">
                <a16:creationId xmlns:a16="http://schemas.microsoft.com/office/drawing/2014/main" id="{AC494BC0-E18F-4B87-B9E8-5CA9747B9B62}"/>
              </a:ext>
            </a:extLst>
          </p:cNvPr>
          <p:cNvSpPr>
            <a:spLocks noChangeArrowheads="1"/>
          </p:cNvSpPr>
          <p:nvPr/>
        </p:nvSpPr>
        <p:spPr bwMode="auto">
          <a:xfrm>
            <a:off x="1345758" y="5562285"/>
            <a:ext cx="36576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FontTx/>
              <a:buNone/>
            </a:pPr>
            <a:r>
              <a:rPr lang="en-US" altLang="en-US" sz="2400" dirty="0">
                <a:solidFill>
                  <a:srgbClr val="0000FF"/>
                </a:solidFill>
              </a:rPr>
              <a:t>Tend to form (+) ions</a:t>
            </a:r>
          </a:p>
        </p:txBody>
      </p:sp>
    </p:spTree>
    <p:extLst>
      <p:ext uri="{BB962C8B-B14F-4D97-AF65-F5344CB8AC3E}">
        <p14:creationId xmlns:p14="http://schemas.microsoft.com/office/powerpoint/2010/main" val="90479484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03120" y="87853"/>
            <a:ext cx="9905999" cy="523220"/>
          </a:xfrm>
          <a:prstGeom prst="rect">
            <a:avLst/>
          </a:prstGeom>
          <a:noFill/>
        </p:spPr>
        <p:txBody>
          <a:bodyPr wrap="square" rtlCol="0">
            <a:spAutoFit/>
          </a:bodyPr>
          <a:lstStyle/>
          <a:p>
            <a:r>
              <a:rPr lang="en-US" sz="2800" b="1" dirty="0">
                <a:solidFill>
                  <a:schemeClr val="tx2">
                    <a:lumMod val="60000"/>
                    <a:lumOff val="40000"/>
                  </a:schemeClr>
                </a:solidFill>
              </a:rPr>
              <a:t>Main Group Elements and Transition Elements</a:t>
            </a:r>
          </a:p>
        </p:txBody>
      </p:sp>
      <p:grpSp>
        <p:nvGrpSpPr>
          <p:cNvPr id="4" name="Group 3">
            <a:extLst>
              <a:ext uri="{FF2B5EF4-FFF2-40B4-BE49-F238E27FC236}">
                <a16:creationId xmlns:a16="http://schemas.microsoft.com/office/drawing/2014/main" id="{D78A1262-20E9-5DBA-D0C2-0F7A7BC01A08}"/>
              </a:ext>
            </a:extLst>
          </p:cNvPr>
          <p:cNvGrpSpPr/>
          <p:nvPr/>
        </p:nvGrpSpPr>
        <p:grpSpPr>
          <a:xfrm>
            <a:off x="2379559" y="1133476"/>
            <a:ext cx="7432882" cy="3868755"/>
            <a:chOff x="2379559" y="1030308"/>
            <a:chExt cx="7432882" cy="3868755"/>
          </a:xfrm>
        </p:grpSpPr>
        <p:pic>
          <p:nvPicPr>
            <p:cNvPr id="7" name="Picture 2" descr="C:\Documents and Settings\GEX\Desktop\IRDVD\52036 LECTURES\Ch04\04_13_Figure.jpg"/>
            <p:cNvPicPr>
              <a:picLocks noChangeAspect="1" noChangeArrowheads="1"/>
            </p:cNvPicPr>
            <p:nvPr/>
          </p:nvPicPr>
          <p:blipFill rotWithShape="1">
            <a:blip r:embed="rId3">
              <a:extLst>
                <a:ext uri="{28A0092B-C50C-407E-A947-70E740481C1C}">
                  <a14:useLocalDpi xmlns:a14="http://schemas.microsoft.com/office/drawing/2010/main" val="0"/>
                </a:ext>
              </a:extLst>
            </a:blip>
            <a:srcRect b="10577"/>
            <a:stretch>
              <a:fillRect/>
            </a:stretch>
          </p:blipFill>
          <p:spPr bwMode="auto">
            <a:xfrm>
              <a:off x="2379559" y="1030308"/>
              <a:ext cx="7432882" cy="3868755"/>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2792403" y="2075114"/>
              <a:ext cx="7020038" cy="2823949"/>
              <a:chOff x="1174844" y="1824251"/>
              <a:chExt cx="7020038" cy="2823949"/>
            </a:xfrm>
          </p:grpSpPr>
          <p:sp>
            <p:nvSpPr>
              <p:cNvPr id="2" name="Rectangle 1"/>
              <p:cNvSpPr/>
              <p:nvPr/>
            </p:nvSpPr>
            <p:spPr>
              <a:xfrm>
                <a:off x="1174844" y="2057400"/>
                <a:ext cx="838200" cy="25908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825613" y="1824251"/>
                <a:ext cx="2369269" cy="282394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 name="TextBox 7"/>
          <p:cNvSpPr txBox="1"/>
          <p:nvPr/>
        </p:nvSpPr>
        <p:spPr>
          <a:xfrm>
            <a:off x="2477936" y="5569983"/>
            <a:ext cx="9531183" cy="954107"/>
          </a:xfrm>
          <a:prstGeom prst="rect">
            <a:avLst/>
          </a:prstGeom>
          <a:noFill/>
        </p:spPr>
        <p:txBody>
          <a:bodyPr wrap="square" rtlCol="0">
            <a:spAutoFit/>
          </a:bodyPr>
          <a:lstStyle/>
          <a:p>
            <a:r>
              <a:rPr lang="en-US" sz="2800" dirty="0"/>
              <a:t>For main group elements, </a:t>
            </a:r>
            <a:r>
              <a:rPr lang="en-US" sz="2800" dirty="0">
                <a:solidFill>
                  <a:srgbClr val="0070C0"/>
                </a:solidFill>
              </a:rPr>
              <a:t>properties</a:t>
            </a:r>
            <a:r>
              <a:rPr lang="en-US" sz="2800" dirty="0"/>
              <a:t> can generally be predicted based on the </a:t>
            </a:r>
            <a:r>
              <a:rPr lang="en-US" sz="2800" dirty="0">
                <a:solidFill>
                  <a:srgbClr val="0070C0"/>
                </a:solidFill>
              </a:rPr>
              <a:t>element’s position</a:t>
            </a:r>
            <a:r>
              <a:rPr lang="en-US" sz="2800" dirty="0"/>
              <a:t>.</a:t>
            </a:r>
          </a:p>
        </p:txBody>
      </p:sp>
    </p:spTree>
    <p:extLst>
      <p:ext uri="{BB962C8B-B14F-4D97-AF65-F5344CB8AC3E}">
        <p14:creationId xmlns:p14="http://schemas.microsoft.com/office/powerpoint/2010/main" val="4277575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1" y="1"/>
            <a:ext cx="8686799" cy="584775"/>
          </a:xfrm>
          <a:prstGeom prst="rect">
            <a:avLst/>
          </a:prstGeom>
          <a:noFill/>
        </p:spPr>
        <p:txBody>
          <a:bodyPr wrap="square" rtlCol="0">
            <a:spAutoFit/>
          </a:bodyPr>
          <a:lstStyle/>
          <a:p>
            <a:r>
              <a:rPr lang="en-US" sz="3200" b="1" dirty="0">
                <a:solidFill>
                  <a:schemeClr val="tx2">
                    <a:lumMod val="60000"/>
                    <a:lumOff val="40000"/>
                  </a:schemeClr>
                </a:solidFill>
              </a:rPr>
              <a:t>Groups 1A, 2A, 7A, 8A Highlighted</a:t>
            </a:r>
          </a:p>
        </p:txBody>
      </p:sp>
      <p:pic>
        <p:nvPicPr>
          <p:cNvPr id="6" name="Picture 2" descr="C:\Documents and Settings\GEX\Desktop\IRDVD\52036 LECTURES\Ch04\04_Pg107_UnFigure_1.jpg"/>
          <p:cNvPicPr>
            <a:picLocks noChangeAspect="1" noChangeArrowheads="1"/>
          </p:cNvPicPr>
          <p:nvPr/>
        </p:nvPicPr>
        <p:blipFill rotWithShape="1">
          <a:blip r:embed="rId3">
            <a:extLst>
              <a:ext uri="{28A0092B-C50C-407E-A947-70E740481C1C}">
                <a14:useLocalDpi xmlns:a14="http://schemas.microsoft.com/office/drawing/2010/main" val="0"/>
              </a:ext>
            </a:extLst>
          </a:blip>
          <a:srcRect b="7114"/>
          <a:stretch>
            <a:fillRect/>
          </a:stretch>
        </p:blipFill>
        <p:spPr bwMode="auto">
          <a:xfrm>
            <a:off x="1752600" y="1190679"/>
            <a:ext cx="8534400" cy="489478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Documents and Settings\GEX\Desktop\IRDVD\52036 LECTURES\Ch04\04_Pg106_UnFigure_2.jpg"/>
          <p:cNvPicPr>
            <a:picLocks noChangeAspect="1" noChangeArrowheads="1"/>
          </p:cNvPicPr>
          <p:nvPr/>
        </p:nvPicPr>
        <p:blipFill rotWithShape="1">
          <a:blip r:embed="rId4">
            <a:extLst>
              <a:ext uri="{28A0092B-C50C-407E-A947-70E740481C1C}">
                <a14:useLocalDpi xmlns:a14="http://schemas.microsoft.com/office/drawing/2010/main" val="0"/>
              </a:ext>
            </a:extLst>
          </a:blip>
          <a:srcRect b="2648"/>
          <a:stretch/>
        </p:blipFill>
        <p:spPr bwMode="auto">
          <a:xfrm>
            <a:off x="4495801" y="685801"/>
            <a:ext cx="3908105" cy="5399667"/>
          </a:xfrm>
          <a:prstGeom prst="rect">
            <a:avLst/>
          </a:prstGeom>
          <a:noFill/>
          <a:ln>
            <a:solidFill>
              <a:srgbClr val="FF0000"/>
            </a:solidFill>
          </a:ln>
          <a:effectLst>
            <a:glow rad="1397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4178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CE7C5-B1A9-12F6-AD76-2E3DA29F9F2D}"/>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0E46651E-5443-F281-9B7D-C84BDC4FE69F}"/>
              </a:ext>
            </a:extLst>
          </p:cNvPr>
          <p:cNvSpPr>
            <a:spLocks noGrp="1"/>
          </p:cNvSpPr>
          <p:nvPr>
            <p:ph idx="1"/>
          </p:nvPr>
        </p:nvSpPr>
        <p:spPr>
          <a:xfrm>
            <a:off x="838200" y="851086"/>
            <a:ext cx="11023701" cy="5831068"/>
          </a:xfrm>
        </p:spPr>
        <p:txBody>
          <a:bodyPr>
            <a:normAutofit lnSpcReduction="10000"/>
          </a:bodyPr>
          <a:lstStyle/>
          <a:p>
            <a:r>
              <a:rPr lang="en-US" dirty="0"/>
              <a:t>Outline milestones in the development of modern atomic theory</a:t>
            </a:r>
          </a:p>
          <a:p>
            <a:r>
              <a:rPr lang="en-US" dirty="0"/>
              <a:t>Summarize and interpret the results of the experiments of Thomson, Millikan, Rutherford, and Chadwick</a:t>
            </a:r>
          </a:p>
          <a:p>
            <a:endParaRPr lang="en-US" dirty="0"/>
          </a:p>
          <a:p>
            <a:r>
              <a:rPr lang="en-US" dirty="0"/>
              <a:t>Write and interpret symbols that depict the atomic number, mass number, and charge of an atom or ion</a:t>
            </a:r>
          </a:p>
          <a:p>
            <a:r>
              <a:rPr lang="en-US" dirty="0"/>
              <a:t>Describe the three subatomic particles that compose atoms</a:t>
            </a:r>
          </a:p>
          <a:p>
            <a:r>
              <a:rPr lang="en-US" dirty="0"/>
              <a:t>Define isotopes and give examples for several elements</a:t>
            </a:r>
          </a:p>
          <a:p>
            <a:endParaRPr lang="en-US" dirty="0"/>
          </a:p>
          <a:p>
            <a:r>
              <a:rPr lang="en-US" dirty="0"/>
              <a:t>Write and interpret symbols that depict the atomic number, mass number, and charge of an atom or ion</a:t>
            </a:r>
          </a:p>
          <a:p>
            <a:r>
              <a:rPr lang="en-US" dirty="0"/>
              <a:t>Define the atomic mass unit and average atomic mass</a:t>
            </a:r>
          </a:p>
          <a:p>
            <a:r>
              <a:rPr lang="en-US" dirty="0"/>
              <a:t>Calculate average atomic mass and isotopic abundance</a:t>
            </a:r>
          </a:p>
          <a:p>
            <a:endParaRPr lang="en-US" dirty="0"/>
          </a:p>
          <a:p>
            <a:r>
              <a:rPr lang="en-US" dirty="0"/>
              <a:t>Explain the organization of elements in the periodic table</a:t>
            </a:r>
          </a:p>
          <a:p>
            <a:r>
              <a:rPr lang="en-US" dirty="0"/>
              <a:t>Predict the general properties of elements based on their location within the periodic table</a:t>
            </a:r>
          </a:p>
          <a:p>
            <a:pPr lvl="1"/>
            <a:r>
              <a:rPr lang="en-US" dirty="0"/>
              <a:t># of valence electrons, and most common ion formed</a:t>
            </a:r>
          </a:p>
          <a:p>
            <a:r>
              <a:rPr lang="en-US" dirty="0"/>
              <a:t>Identify metals, nonmetals, and metalloids by their properties and/or location on the periodic table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50272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1" y="1"/>
            <a:ext cx="8686799" cy="584775"/>
          </a:xfrm>
          <a:prstGeom prst="rect">
            <a:avLst/>
          </a:prstGeom>
          <a:noFill/>
        </p:spPr>
        <p:txBody>
          <a:bodyPr wrap="square" rtlCol="0">
            <a:spAutoFit/>
          </a:bodyPr>
          <a:lstStyle/>
          <a:p>
            <a:r>
              <a:rPr lang="en-US" sz="3200" b="1" dirty="0">
                <a:solidFill>
                  <a:schemeClr val="tx2">
                    <a:lumMod val="60000"/>
                    <a:lumOff val="40000"/>
                  </a:schemeClr>
                </a:solidFill>
              </a:rPr>
              <a:t>Groups 1A, 2A, 7A, 8A Highlighted</a:t>
            </a:r>
          </a:p>
        </p:txBody>
      </p:sp>
      <p:pic>
        <p:nvPicPr>
          <p:cNvPr id="6" name="Picture 2" descr="C:\Documents and Settings\GEX\Desktop\IRDVD\52036 LECTURES\Ch04\04_Pg107_UnFigure_1.jpg"/>
          <p:cNvPicPr>
            <a:picLocks noChangeAspect="1" noChangeArrowheads="1"/>
          </p:cNvPicPr>
          <p:nvPr/>
        </p:nvPicPr>
        <p:blipFill rotWithShape="1">
          <a:blip r:embed="rId3">
            <a:extLst>
              <a:ext uri="{28A0092B-C50C-407E-A947-70E740481C1C}">
                <a14:useLocalDpi xmlns:a14="http://schemas.microsoft.com/office/drawing/2010/main" val="0"/>
              </a:ext>
            </a:extLst>
          </a:blip>
          <a:srcRect b="7731"/>
          <a:stretch>
            <a:fillRect/>
          </a:stretch>
        </p:blipFill>
        <p:spPr bwMode="auto">
          <a:xfrm>
            <a:off x="1752600" y="1190679"/>
            <a:ext cx="8534400" cy="48622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Documents and Settings\GEX\Desktop\IRDVD\52036 LECTURES\Ch04\04_Pg107_UnFigure_2.jpg"/>
          <p:cNvPicPr>
            <a:picLocks noChangeAspect="1" noChangeArrowheads="1"/>
          </p:cNvPicPr>
          <p:nvPr/>
        </p:nvPicPr>
        <p:blipFill rotWithShape="1">
          <a:blip r:embed="rId4">
            <a:extLst>
              <a:ext uri="{28A0092B-C50C-407E-A947-70E740481C1C}">
                <a14:useLocalDpi xmlns:a14="http://schemas.microsoft.com/office/drawing/2010/main" val="0"/>
              </a:ext>
            </a:extLst>
          </a:blip>
          <a:srcRect b="2725"/>
          <a:stretch/>
        </p:blipFill>
        <p:spPr bwMode="auto">
          <a:xfrm>
            <a:off x="4419600" y="1054009"/>
            <a:ext cx="3200400" cy="5254134"/>
          </a:xfrm>
          <a:prstGeom prst="rect">
            <a:avLst/>
          </a:prstGeom>
          <a:noFill/>
          <a:ln>
            <a:solidFill>
              <a:srgbClr val="FF0000"/>
            </a:solidFill>
          </a:ln>
          <a:effectLst>
            <a:glow rad="139700">
              <a:schemeClr val="accent6">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758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1" y="1"/>
            <a:ext cx="8686799" cy="584775"/>
          </a:xfrm>
          <a:prstGeom prst="rect">
            <a:avLst/>
          </a:prstGeom>
          <a:noFill/>
        </p:spPr>
        <p:txBody>
          <a:bodyPr wrap="square" rtlCol="0">
            <a:spAutoFit/>
          </a:bodyPr>
          <a:lstStyle/>
          <a:p>
            <a:r>
              <a:rPr lang="en-US" sz="3200" b="1" dirty="0">
                <a:solidFill>
                  <a:schemeClr val="tx2">
                    <a:lumMod val="60000"/>
                    <a:lumOff val="40000"/>
                  </a:schemeClr>
                </a:solidFill>
              </a:rPr>
              <a:t>Groups 1A, 2A, 7A, 8A Highlighted</a:t>
            </a:r>
          </a:p>
        </p:txBody>
      </p:sp>
      <p:pic>
        <p:nvPicPr>
          <p:cNvPr id="6" name="Picture 2" descr="C:\Documents and Settings\GEX\Desktop\IRDVD\52036 LECTURES\Ch04\04_Pg107_UnFigure_1.jpg"/>
          <p:cNvPicPr>
            <a:picLocks noChangeAspect="1" noChangeArrowheads="1"/>
          </p:cNvPicPr>
          <p:nvPr/>
        </p:nvPicPr>
        <p:blipFill rotWithShape="1">
          <a:blip r:embed="rId2">
            <a:extLst>
              <a:ext uri="{28A0092B-C50C-407E-A947-70E740481C1C}">
                <a14:useLocalDpi xmlns:a14="http://schemas.microsoft.com/office/drawing/2010/main" val="0"/>
              </a:ext>
            </a:extLst>
          </a:blip>
          <a:srcRect b="6914"/>
          <a:stretch>
            <a:fillRect/>
          </a:stretch>
        </p:blipFill>
        <p:spPr bwMode="auto">
          <a:xfrm>
            <a:off x="1752600" y="1190680"/>
            <a:ext cx="8534400" cy="49053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Documents and Settings\GEX\Desktop\IRDVD\52036 LECTURES\Ch04\04_Pg107_UnFigure_3.jpg"/>
          <p:cNvPicPr>
            <a:picLocks noChangeAspect="1" noChangeArrowheads="1"/>
          </p:cNvPicPr>
          <p:nvPr/>
        </p:nvPicPr>
        <p:blipFill rotWithShape="1">
          <a:blip r:embed="rId3">
            <a:extLst>
              <a:ext uri="{28A0092B-C50C-407E-A947-70E740481C1C}">
                <a14:useLocalDpi xmlns:a14="http://schemas.microsoft.com/office/drawing/2010/main" val="0"/>
              </a:ext>
            </a:extLst>
          </a:blip>
          <a:srcRect b="2462"/>
          <a:stretch/>
        </p:blipFill>
        <p:spPr bwMode="auto">
          <a:xfrm>
            <a:off x="4953000" y="762001"/>
            <a:ext cx="3443680" cy="5760655"/>
          </a:xfrm>
          <a:prstGeom prst="rect">
            <a:avLst/>
          </a:prstGeom>
          <a:noFill/>
          <a:ln>
            <a:solidFill>
              <a:srgbClr val="4234F6"/>
            </a:solidFill>
          </a:ln>
          <a:effectLst>
            <a:glow rad="1397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2406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1" y="1"/>
            <a:ext cx="8686799" cy="584775"/>
          </a:xfrm>
          <a:prstGeom prst="rect">
            <a:avLst/>
          </a:prstGeom>
          <a:noFill/>
        </p:spPr>
        <p:txBody>
          <a:bodyPr wrap="square" rtlCol="0">
            <a:spAutoFit/>
          </a:bodyPr>
          <a:lstStyle/>
          <a:p>
            <a:r>
              <a:rPr lang="en-US" sz="3200" b="1" dirty="0">
                <a:solidFill>
                  <a:schemeClr val="tx2">
                    <a:lumMod val="60000"/>
                    <a:lumOff val="40000"/>
                  </a:schemeClr>
                </a:solidFill>
              </a:rPr>
              <a:t>Groups 1A, 2A, 7A, 8A Highlighted</a:t>
            </a:r>
          </a:p>
        </p:txBody>
      </p:sp>
      <p:pic>
        <p:nvPicPr>
          <p:cNvPr id="6" name="Picture 2" descr="C:\Documents and Settings\GEX\Desktop\IRDVD\52036 LECTURES\Ch04\04_Pg107_UnFigure_1.jpg"/>
          <p:cNvPicPr>
            <a:picLocks noChangeAspect="1" noChangeArrowheads="1"/>
          </p:cNvPicPr>
          <p:nvPr/>
        </p:nvPicPr>
        <p:blipFill rotWithShape="1">
          <a:blip r:embed="rId3">
            <a:extLst>
              <a:ext uri="{28A0092B-C50C-407E-A947-70E740481C1C}">
                <a14:useLocalDpi xmlns:a14="http://schemas.microsoft.com/office/drawing/2010/main" val="0"/>
              </a:ext>
            </a:extLst>
          </a:blip>
          <a:srcRect b="7354"/>
          <a:stretch>
            <a:fillRect/>
          </a:stretch>
        </p:blipFill>
        <p:spPr bwMode="auto">
          <a:xfrm>
            <a:off x="1752600" y="1190680"/>
            <a:ext cx="8534400" cy="488213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Documents and Settings\GEX\Desktop\IRDVD\52036 LECTURES\Ch04\04_Pg106_UnFigure_1.jpg"/>
          <p:cNvPicPr>
            <a:picLocks noChangeAspect="1" noChangeArrowheads="1"/>
          </p:cNvPicPr>
          <p:nvPr/>
        </p:nvPicPr>
        <p:blipFill rotWithShape="1">
          <a:blip r:embed="rId4">
            <a:extLst>
              <a:ext uri="{28A0092B-C50C-407E-A947-70E740481C1C}">
                <a14:useLocalDpi xmlns:a14="http://schemas.microsoft.com/office/drawing/2010/main" val="0"/>
              </a:ext>
            </a:extLst>
          </a:blip>
          <a:srcRect b="2319"/>
          <a:stretch/>
        </p:blipFill>
        <p:spPr bwMode="auto">
          <a:xfrm>
            <a:off x="4876800" y="919663"/>
            <a:ext cx="3911602" cy="5388480"/>
          </a:xfrm>
          <a:prstGeom prst="rect">
            <a:avLst/>
          </a:prstGeom>
          <a:noFill/>
          <a:ln>
            <a:solidFill>
              <a:srgbClr val="4234F6"/>
            </a:solidFill>
          </a:ln>
          <a:effectLst>
            <a:glow rad="1397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1035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2101" y="129382"/>
            <a:ext cx="8229600" cy="381000"/>
          </a:xfrm>
        </p:spPr>
        <p:txBody>
          <a:bodyPr>
            <a:noAutofit/>
          </a:bodyPr>
          <a:lstStyle/>
          <a:p>
            <a:r>
              <a:rPr lang="en-US" sz="3200" b="1" dirty="0">
                <a:solidFill>
                  <a:srgbClr val="0070C0"/>
                </a:solidFill>
              </a:rPr>
              <a:t>Valence Electrons </a:t>
            </a:r>
          </a:p>
        </p:txBody>
      </p:sp>
      <p:sp>
        <p:nvSpPr>
          <p:cNvPr id="3" name="Content Placeholder 2"/>
          <p:cNvSpPr>
            <a:spLocks noGrp="1"/>
          </p:cNvSpPr>
          <p:nvPr>
            <p:ph idx="1"/>
          </p:nvPr>
        </p:nvSpPr>
        <p:spPr>
          <a:xfrm>
            <a:off x="1072101" y="653021"/>
            <a:ext cx="9784080" cy="4525963"/>
          </a:xfrm>
        </p:spPr>
        <p:txBody>
          <a:bodyPr>
            <a:normAutofit/>
          </a:bodyPr>
          <a:lstStyle/>
          <a:p>
            <a:pPr marL="0" indent="0">
              <a:buNone/>
            </a:pPr>
            <a:r>
              <a:rPr lang="en-US" sz="2200" b="1" dirty="0">
                <a:solidFill>
                  <a:srgbClr val="D39907"/>
                </a:solidFill>
              </a:rPr>
              <a:t>Valence electrons</a:t>
            </a:r>
            <a:r>
              <a:rPr lang="en-US" sz="2200" dirty="0"/>
              <a:t>: located in the outer most shell of an atom. </a:t>
            </a:r>
          </a:p>
          <a:p>
            <a:pPr marL="0" indent="0">
              <a:buNone/>
            </a:pPr>
            <a:r>
              <a:rPr lang="en-US" sz="2200" dirty="0"/>
              <a:t>                               have the highest energy of all electrons in an atom. </a:t>
            </a:r>
          </a:p>
          <a:p>
            <a:pPr marL="0" indent="0">
              <a:buNone/>
            </a:pPr>
            <a:r>
              <a:rPr lang="en-US" sz="2200" dirty="0"/>
              <a:t>		     responsible for the </a:t>
            </a:r>
            <a:r>
              <a:rPr lang="en-US" sz="2200" b="1" dirty="0"/>
              <a:t>reactivity</a:t>
            </a:r>
            <a:r>
              <a:rPr lang="en-US" sz="2200" dirty="0"/>
              <a:t> and other properties of an atom.</a:t>
            </a:r>
          </a:p>
        </p:txBody>
      </p:sp>
      <p:sp>
        <p:nvSpPr>
          <p:cNvPr id="4" name="Rectangle 3"/>
          <p:cNvSpPr/>
          <p:nvPr/>
        </p:nvSpPr>
        <p:spPr>
          <a:xfrm>
            <a:off x="1072101" y="2284716"/>
            <a:ext cx="10964186" cy="1107996"/>
          </a:xfrm>
          <a:prstGeom prst="rect">
            <a:avLst/>
          </a:prstGeom>
        </p:spPr>
        <p:txBody>
          <a:bodyPr wrap="square">
            <a:spAutoFit/>
          </a:bodyPr>
          <a:lstStyle/>
          <a:p>
            <a:r>
              <a:rPr lang="en-US" sz="2200" dirty="0">
                <a:latin typeface="Times New Roman" panose="02020603050405020304" pitchFamily="18" charset="0"/>
                <a:cs typeface="Times New Roman" panose="02020603050405020304" pitchFamily="18" charset="0"/>
              </a:rPr>
              <a:t>Main Group Elements have same </a:t>
            </a:r>
            <a:r>
              <a:rPr lang="en-US" sz="2200" dirty="0">
                <a:solidFill>
                  <a:srgbClr val="D39907"/>
                </a:solidFill>
                <a:latin typeface="Times New Roman" panose="02020603050405020304" pitchFamily="18" charset="0"/>
                <a:cs typeface="Times New Roman" panose="02020603050405020304" pitchFamily="18" charset="0"/>
              </a:rPr>
              <a:t>number of </a:t>
            </a:r>
            <a:r>
              <a:rPr lang="en-US" sz="2200" u="sng" dirty="0">
                <a:solidFill>
                  <a:srgbClr val="D39907"/>
                </a:solidFill>
                <a:latin typeface="Times New Roman" panose="02020603050405020304" pitchFamily="18" charset="0"/>
                <a:cs typeface="Times New Roman" panose="02020603050405020304" pitchFamily="18" charset="0"/>
              </a:rPr>
              <a:t>valence</a:t>
            </a:r>
            <a:r>
              <a:rPr lang="en-US" sz="2200" dirty="0">
                <a:solidFill>
                  <a:srgbClr val="D39907"/>
                </a:solidFill>
                <a:latin typeface="Times New Roman" panose="02020603050405020304" pitchFamily="18" charset="0"/>
                <a:cs typeface="Times New Roman" panose="02020603050405020304" pitchFamily="18" charset="0"/>
              </a:rPr>
              <a:t> electrons</a:t>
            </a:r>
            <a:r>
              <a:rPr lang="en-US" sz="2200" dirty="0">
                <a:latin typeface="Times New Roman" panose="02020603050405020304" pitchFamily="18" charset="0"/>
                <a:cs typeface="Times New Roman" panose="02020603050405020304" pitchFamily="18" charset="0"/>
              </a:rPr>
              <a:t> as their </a:t>
            </a:r>
            <a:r>
              <a:rPr lang="en-US" sz="2200" dirty="0">
                <a:solidFill>
                  <a:srgbClr val="D39907"/>
                </a:solidFill>
                <a:latin typeface="Times New Roman" panose="02020603050405020304" pitchFamily="18" charset="0"/>
                <a:cs typeface="Times New Roman" panose="02020603050405020304" pitchFamily="18" charset="0"/>
              </a:rPr>
              <a:t>group number (column)</a:t>
            </a:r>
          </a:p>
          <a:p>
            <a:pPr lvl="1"/>
            <a:endParaRPr lang="en-US" sz="22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Li has 1 </a:t>
            </a:r>
            <a:r>
              <a:rPr lang="en-US" sz="2200" dirty="0">
                <a:solidFill>
                  <a:srgbClr val="D39907"/>
                </a:solidFill>
                <a:latin typeface="Times New Roman" panose="02020603050405020304" pitchFamily="18" charset="0"/>
                <a:cs typeface="Times New Roman" panose="02020603050405020304" pitchFamily="18" charset="0"/>
              </a:rPr>
              <a:t>valence e</a:t>
            </a:r>
            <a:r>
              <a:rPr lang="en-US" sz="2200" baseline="30000" dirty="0">
                <a:solidFill>
                  <a:srgbClr val="D39907"/>
                </a:solidFill>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Be has 2 </a:t>
            </a:r>
            <a:r>
              <a:rPr lang="en-US" sz="2200" dirty="0">
                <a:solidFill>
                  <a:srgbClr val="D39907"/>
                </a:solidFill>
                <a:latin typeface="Times New Roman" panose="02020603050405020304" pitchFamily="18" charset="0"/>
                <a:cs typeface="Times New Roman" panose="02020603050405020304" pitchFamily="18" charset="0"/>
              </a:rPr>
              <a:t>valence e</a:t>
            </a:r>
            <a:r>
              <a:rPr lang="en-US" sz="2200" baseline="30000" dirty="0">
                <a:solidFill>
                  <a:srgbClr val="D39907"/>
                </a:solidFill>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B has 3 </a:t>
            </a:r>
            <a:r>
              <a:rPr lang="en-US" sz="2200" dirty="0">
                <a:solidFill>
                  <a:srgbClr val="D39907"/>
                </a:solidFill>
                <a:latin typeface="Times New Roman" panose="02020603050405020304" pitchFamily="18" charset="0"/>
                <a:cs typeface="Times New Roman" panose="02020603050405020304" pitchFamily="18" charset="0"/>
              </a:rPr>
              <a:t>valence e</a:t>
            </a:r>
            <a:r>
              <a:rPr lang="en-US" sz="2200" baseline="30000" dirty="0">
                <a:solidFill>
                  <a:srgbClr val="D39907"/>
                </a:solidFill>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t>
            </a:r>
          </a:p>
        </p:txBody>
      </p:sp>
      <p:pic>
        <p:nvPicPr>
          <p:cNvPr id="5" name="Picture 2" descr="C:\Documents and Settings\GEX\Desktop\IRDVD\52036 LECTURES\Ch04\04_13_Figure.jpg">
            <a:extLst>
              <a:ext uri="{FF2B5EF4-FFF2-40B4-BE49-F238E27FC236}">
                <a16:creationId xmlns:a16="http://schemas.microsoft.com/office/drawing/2014/main" id="{CEB85A9B-432B-448F-B06E-53489B43C6D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31" t="18762" b="10577"/>
          <a:stretch>
            <a:fillRect/>
          </a:stretch>
        </p:blipFill>
        <p:spPr bwMode="auto">
          <a:xfrm>
            <a:off x="2900635" y="4018029"/>
            <a:ext cx="6390729" cy="2710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7715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743200" y="4319170"/>
            <a:ext cx="8229600" cy="1219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dirty="0"/>
              <a:t>Protons, neutron and electrons</a:t>
            </a:r>
          </a:p>
          <a:p>
            <a:pPr marL="0" indent="0" algn="ctr">
              <a:buNone/>
            </a:pPr>
            <a:r>
              <a:rPr lang="en-US" dirty="0"/>
              <a:t>	# Protons </a:t>
            </a:r>
            <a:r>
              <a:rPr lang="en-US" dirty="0">
                <a:solidFill>
                  <a:srgbClr val="00B050"/>
                </a:solidFill>
              </a:rPr>
              <a:t>≠</a:t>
            </a:r>
            <a:r>
              <a:rPr lang="en-US" dirty="0"/>
              <a:t> # Electrons</a:t>
            </a:r>
          </a:p>
        </p:txBody>
      </p:sp>
      <p:sp>
        <p:nvSpPr>
          <p:cNvPr id="5" name="Title 1"/>
          <p:cNvSpPr txBox="1">
            <a:spLocks/>
          </p:cNvSpPr>
          <p:nvPr/>
        </p:nvSpPr>
        <p:spPr>
          <a:xfrm>
            <a:off x="-152400" y="4210270"/>
            <a:ext cx="3676650" cy="77946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solidFill>
                  <a:srgbClr val="00B050"/>
                </a:solidFill>
              </a:rPr>
              <a:t>Ion</a:t>
            </a:r>
            <a:r>
              <a:rPr lang="en-US" dirty="0">
                <a:solidFill>
                  <a:srgbClr val="0070C0"/>
                </a:solidFill>
              </a:rPr>
              <a:t>  </a:t>
            </a:r>
          </a:p>
        </p:txBody>
      </p:sp>
      <p:sp>
        <p:nvSpPr>
          <p:cNvPr id="6" name="TextBox 5"/>
          <p:cNvSpPr txBox="1"/>
          <p:nvPr/>
        </p:nvSpPr>
        <p:spPr>
          <a:xfrm>
            <a:off x="4023360" y="5792900"/>
            <a:ext cx="7086600" cy="646331"/>
          </a:xfrm>
          <a:prstGeom prst="rect">
            <a:avLst/>
          </a:prstGeom>
          <a:noFill/>
        </p:spPr>
        <p:txBody>
          <a:bodyPr wrap="square" rtlCol="0">
            <a:spAutoFit/>
          </a:bodyPr>
          <a:lstStyle/>
          <a:p>
            <a:r>
              <a:rPr lang="en-US" sz="3600" dirty="0">
                <a:solidFill>
                  <a:srgbClr val="00B050"/>
                </a:solidFill>
              </a:rPr>
              <a:t>Ions are ___________ particles </a:t>
            </a:r>
          </a:p>
        </p:txBody>
      </p:sp>
      <p:sp>
        <p:nvSpPr>
          <p:cNvPr id="7" name="TextBox 6"/>
          <p:cNvSpPr txBox="1"/>
          <p:nvPr/>
        </p:nvSpPr>
        <p:spPr>
          <a:xfrm>
            <a:off x="3962400" y="2141129"/>
            <a:ext cx="7353300" cy="646331"/>
          </a:xfrm>
          <a:prstGeom prst="rect">
            <a:avLst/>
          </a:prstGeom>
          <a:noFill/>
        </p:spPr>
        <p:txBody>
          <a:bodyPr wrap="square" rtlCol="0">
            <a:spAutoFit/>
          </a:bodyPr>
          <a:lstStyle/>
          <a:p>
            <a:r>
              <a:rPr lang="en-US" sz="3600" dirty="0">
                <a:solidFill>
                  <a:srgbClr val="7030A0"/>
                </a:solidFill>
              </a:rPr>
              <a:t>Atoms are ___________ particles </a:t>
            </a:r>
          </a:p>
        </p:txBody>
      </p:sp>
      <p:sp>
        <p:nvSpPr>
          <p:cNvPr id="10" name="Title 1">
            <a:extLst>
              <a:ext uri="{FF2B5EF4-FFF2-40B4-BE49-F238E27FC236}">
                <a16:creationId xmlns:a16="http://schemas.microsoft.com/office/drawing/2014/main" id="{754F7E87-B710-0B7F-6DE3-96577DFD3588}"/>
              </a:ext>
            </a:extLst>
          </p:cNvPr>
          <p:cNvSpPr txBox="1">
            <a:spLocks/>
          </p:cNvSpPr>
          <p:nvPr/>
        </p:nvSpPr>
        <p:spPr>
          <a:xfrm>
            <a:off x="-152400" y="479210"/>
            <a:ext cx="4114800" cy="77946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solidFill>
                  <a:srgbClr val="7030A0"/>
                </a:solidFill>
              </a:rPr>
              <a:t>Atom</a:t>
            </a:r>
          </a:p>
        </p:txBody>
      </p:sp>
      <p:sp>
        <p:nvSpPr>
          <p:cNvPr id="11" name="Content Placeholder 2">
            <a:extLst>
              <a:ext uri="{FF2B5EF4-FFF2-40B4-BE49-F238E27FC236}">
                <a16:creationId xmlns:a16="http://schemas.microsoft.com/office/drawing/2014/main" id="{94640BF3-65BC-E6AD-C0B2-2F8EAD7BDCC9}"/>
              </a:ext>
            </a:extLst>
          </p:cNvPr>
          <p:cNvSpPr txBox="1">
            <a:spLocks/>
          </p:cNvSpPr>
          <p:nvPr/>
        </p:nvSpPr>
        <p:spPr>
          <a:xfrm>
            <a:off x="2621280" y="621921"/>
            <a:ext cx="8229600" cy="1219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dirty="0"/>
              <a:t>Protons, neutron and electrons</a:t>
            </a:r>
          </a:p>
          <a:p>
            <a:pPr marL="0" indent="0" algn="ctr">
              <a:buNone/>
            </a:pPr>
            <a:r>
              <a:rPr lang="en-US" dirty="0"/>
              <a:t>	# Protons </a:t>
            </a:r>
            <a:r>
              <a:rPr lang="en-US" dirty="0">
                <a:solidFill>
                  <a:srgbClr val="7030A0"/>
                </a:solidFill>
              </a:rPr>
              <a:t>=</a:t>
            </a:r>
            <a:r>
              <a:rPr lang="en-US" dirty="0"/>
              <a:t> # Electrons</a:t>
            </a:r>
          </a:p>
        </p:txBody>
      </p:sp>
    </p:spTree>
    <p:extLst>
      <p:ext uri="{BB962C8B-B14F-4D97-AF65-F5344CB8AC3E}">
        <p14:creationId xmlns:p14="http://schemas.microsoft.com/office/powerpoint/2010/main" val="190885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0"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2999" y="1017103"/>
            <a:ext cx="10575235" cy="4906619"/>
          </a:xfrm>
        </p:spPr>
        <p:txBody>
          <a:bodyPr>
            <a:normAutofit fontScale="92500" lnSpcReduction="10000"/>
          </a:bodyPr>
          <a:lstStyle/>
          <a:p>
            <a:pPr marL="0" lvl="0" indent="0">
              <a:buNone/>
            </a:pPr>
            <a:r>
              <a:rPr lang="en-US" sz="2800" b="1" i="1" dirty="0">
                <a:solidFill>
                  <a:srgbClr val="FF0000"/>
                </a:solidFill>
              </a:rPr>
              <a:t>Cation</a:t>
            </a:r>
            <a:r>
              <a:rPr lang="en-US" sz="2800" dirty="0"/>
              <a:t> – positively charged particle (</a:t>
            </a:r>
            <a:r>
              <a:rPr lang="en-US" sz="2800" dirty="0">
                <a:solidFill>
                  <a:srgbClr val="FF0000"/>
                </a:solidFill>
              </a:rPr>
              <a:t>atom has lost one or more electrons</a:t>
            </a:r>
            <a:r>
              <a:rPr lang="en-US" sz="2800" dirty="0"/>
              <a:t>)</a:t>
            </a:r>
          </a:p>
          <a:p>
            <a:pPr marL="457200" lvl="1" indent="0">
              <a:buNone/>
            </a:pPr>
            <a:endParaRPr lang="en-US" sz="2400" dirty="0">
              <a:solidFill>
                <a:srgbClr val="0070C0"/>
              </a:solidFill>
            </a:endParaRPr>
          </a:p>
          <a:p>
            <a:pPr marL="457200" lvl="1" indent="0">
              <a:buNone/>
            </a:pPr>
            <a:r>
              <a:rPr lang="en-US" sz="2400" dirty="0">
                <a:solidFill>
                  <a:srgbClr val="0070C0"/>
                </a:solidFill>
              </a:rPr>
              <a:t>Ex:  </a:t>
            </a:r>
            <a:r>
              <a:rPr lang="en-US" sz="2400" dirty="0"/>
              <a:t>Li </a:t>
            </a:r>
            <a:r>
              <a:rPr lang="en-US" sz="2400" dirty="0">
                <a:sym typeface="Wingdings" panose="05000000000000000000" pitchFamily="2" charset="2"/>
              </a:rPr>
              <a:t></a:t>
            </a:r>
            <a:r>
              <a:rPr lang="en-US" sz="2400" dirty="0"/>
              <a:t> Li</a:t>
            </a:r>
            <a:r>
              <a:rPr lang="en-US" sz="2400" baseline="30000" dirty="0"/>
              <a:t>+</a:t>
            </a:r>
            <a:r>
              <a:rPr lang="en-US" sz="2400" dirty="0"/>
              <a:t> + 1e</a:t>
            </a:r>
            <a:r>
              <a:rPr lang="en-US" sz="2400" baseline="30000" dirty="0"/>
              <a:t>-</a:t>
            </a:r>
            <a:r>
              <a:rPr lang="en-US" sz="2400" dirty="0"/>
              <a:t>	    Lithium ion charge = 1+</a:t>
            </a:r>
          </a:p>
          <a:p>
            <a:pPr lvl="0"/>
            <a:endParaRPr lang="en-US" sz="2800" dirty="0"/>
          </a:p>
          <a:p>
            <a:pPr lvl="0"/>
            <a:endParaRPr lang="en-US" sz="2800" dirty="0"/>
          </a:p>
          <a:p>
            <a:pPr lvl="0"/>
            <a:endParaRPr lang="en-US" sz="2800" dirty="0"/>
          </a:p>
          <a:p>
            <a:pPr marL="0" lvl="0" indent="0">
              <a:buNone/>
            </a:pPr>
            <a:r>
              <a:rPr lang="en-US" sz="2800" b="1" i="1" dirty="0">
                <a:solidFill>
                  <a:srgbClr val="D39907"/>
                </a:solidFill>
              </a:rPr>
              <a:t>Anion</a:t>
            </a:r>
            <a:r>
              <a:rPr lang="en-US" sz="2800" dirty="0"/>
              <a:t> – negatively charged particle (</a:t>
            </a:r>
            <a:r>
              <a:rPr lang="en-US" sz="2800" dirty="0">
                <a:solidFill>
                  <a:srgbClr val="D39907"/>
                </a:solidFill>
              </a:rPr>
              <a:t>atom has gained one or more electrons</a:t>
            </a:r>
            <a:r>
              <a:rPr lang="en-US" sz="2800" dirty="0"/>
              <a:t>)</a:t>
            </a:r>
          </a:p>
          <a:p>
            <a:pPr marL="457200" lvl="1" indent="0">
              <a:buNone/>
            </a:pPr>
            <a:endParaRPr lang="en-US" sz="2400" dirty="0">
              <a:solidFill>
                <a:srgbClr val="0070C0"/>
              </a:solidFill>
            </a:endParaRPr>
          </a:p>
          <a:p>
            <a:pPr marL="457200" lvl="1" indent="0">
              <a:buNone/>
            </a:pPr>
            <a:r>
              <a:rPr lang="en-US" sz="2400" dirty="0">
                <a:solidFill>
                  <a:srgbClr val="0070C0"/>
                </a:solidFill>
              </a:rPr>
              <a:t>Ex:  </a:t>
            </a:r>
            <a:r>
              <a:rPr lang="en-US" sz="2400" dirty="0"/>
              <a:t>F + 1e</a:t>
            </a:r>
            <a:r>
              <a:rPr lang="en-US" sz="2400" baseline="30000" dirty="0"/>
              <a:t>-</a:t>
            </a:r>
            <a:r>
              <a:rPr lang="en-US" sz="2400" dirty="0"/>
              <a:t> </a:t>
            </a:r>
            <a:r>
              <a:rPr lang="en-US" sz="2400" dirty="0">
                <a:sym typeface="Wingdings" panose="05000000000000000000" pitchFamily="2" charset="2"/>
              </a:rPr>
              <a:t></a:t>
            </a:r>
            <a:r>
              <a:rPr lang="en-US" sz="2400" dirty="0"/>
              <a:t> F</a:t>
            </a:r>
            <a:r>
              <a:rPr lang="en-US" sz="2400" baseline="30000" dirty="0"/>
              <a:t>-</a:t>
            </a:r>
            <a:r>
              <a:rPr lang="en-US" sz="2400" dirty="0"/>
              <a:t>	     Fluorine ion charge = 1-</a:t>
            </a:r>
          </a:p>
          <a:p>
            <a:pPr lvl="0"/>
            <a:endParaRPr lang="en-US" sz="2800" dirty="0"/>
          </a:p>
          <a:p>
            <a:pPr marL="0" indent="0">
              <a:buNone/>
            </a:pPr>
            <a:r>
              <a:rPr lang="en-US" sz="2800" dirty="0">
                <a:solidFill>
                  <a:srgbClr val="0070C0"/>
                </a:solidFill>
              </a:rPr>
              <a:t>	</a:t>
            </a:r>
          </a:p>
          <a:p>
            <a:pPr marL="0" indent="0">
              <a:buNone/>
            </a:pPr>
            <a:r>
              <a:rPr lang="en-US" sz="2800" dirty="0">
                <a:solidFill>
                  <a:srgbClr val="0070C0"/>
                </a:solidFill>
              </a:rPr>
              <a:t>	               </a:t>
            </a:r>
            <a:r>
              <a:rPr lang="en-US" sz="2800" b="1" dirty="0">
                <a:solidFill>
                  <a:schemeClr val="accent6">
                    <a:lumMod val="75000"/>
                  </a:schemeClr>
                </a:solidFill>
              </a:rPr>
              <a:t> Ion Charge = # protons - # electrons</a:t>
            </a:r>
          </a:p>
        </p:txBody>
      </p:sp>
      <p:sp>
        <p:nvSpPr>
          <p:cNvPr id="4" name="TextBox 3"/>
          <p:cNvSpPr txBox="1"/>
          <p:nvPr/>
        </p:nvSpPr>
        <p:spPr>
          <a:xfrm>
            <a:off x="1143000" y="0"/>
            <a:ext cx="4267200" cy="584775"/>
          </a:xfrm>
          <a:prstGeom prst="rect">
            <a:avLst/>
          </a:prstGeom>
          <a:noFill/>
        </p:spPr>
        <p:txBody>
          <a:bodyPr wrap="square" rtlCol="0">
            <a:spAutoFit/>
          </a:bodyPr>
          <a:lstStyle/>
          <a:p>
            <a:r>
              <a:rPr lang="en-US" sz="3200" dirty="0">
                <a:solidFill>
                  <a:schemeClr val="accent1"/>
                </a:solidFill>
              </a:rPr>
              <a:t>Cations vs Anions</a:t>
            </a:r>
          </a:p>
        </p:txBody>
      </p:sp>
    </p:spTree>
    <p:extLst>
      <p:ext uri="{BB962C8B-B14F-4D97-AF65-F5344CB8AC3E}">
        <p14:creationId xmlns:p14="http://schemas.microsoft.com/office/powerpoint/2010/main" val="359315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7261" y="796618"/>
            <a:ext cx="11744739" cy="5105737"/>
          </a:xfrm>
        </p:spPr>
        <p:txBody>
          <a:bodyPr>
            <a:normAutofit/>
          </a:bodyPr>
          <a:lstStyle/>
          <a:p>
            <a:pPr marL="0" lvl="0" indent="0">
              <a:buNone/>
            </a:pPr>
            <a:r>
              <a:rPr lang="en-US" dirty="0"/>
              <a:t>Main group elements tend to form ions that have the same number of </a:t>
            </a:r>
            <a:r>
              <a:rPr lang="en-US" b="1" dirty="0">
                <a:solidFill>
                  <a:srgbClr val="D5861D"/>
                </a:solidFill>
              </a:rPr>
              <a:t>valence electrons</a:t>
            </a:r>
            <a:r>
              <a:rPr lang="en-US" dirty="0"/>
              <a:t> as the nearest noble gas. </a:t>
            </a:r>
          </a:p>
          <a:p>
            <a:pPr lvl="0"/>
            <a:endParaRPr lang="en-US" dirty="0"/>
          </a:p>
          <a:p>
            <a:pPr lvl="1"/>
            <a:r>
              <a:rPr lang="en-US" dirty="0">
                <a:solidFill>
                  <a:srgbClr val="FF0000"/>
                </a:solidFill>
              </a:rPr>
              <a:t>Li tends to lose 1 electron (become Li</a:t>
            </a:r>
            <a:r>
              <a:rPr lang="en-US" baseline="30000" dirty="0">
                <a:solidFill>
                  <a:srgbClr val="FF0000"/>
                </a:solidFill>
              </a:rPr>
              <a:t>+</a:t>
            </a:r>
            <a:r>
              <a:rPr lang="en-US" dirty="0">
                <a:solidFill>
                  <a:srgbClr val="FF0000"/>
                </a:solidFill>
              </a:rPr>
              <a:t>) </a:t>
            </a:r>
          </a:p>
          <a:p>
            <a:pPr marL="457200" lvl="1" indent="0">
              <a:buNone/>
            </a:pPr>
            <a:r>
              <a:rPr lang="en-US" dirty="0">
                <a:solidFill>
                  <a:srgbClr val="FF0000"/>
                </a:solidFill>
              </a:rPr>
              <a:t>     to become like He</a:t>
            </a:r>
          </a:p>
          <a:p>
            <a:pPr lvl="1"/>
            <a:endParaRPr lang="en-US" dirty="0">
              <a:solidFill>
                <a:srgbClr val="FF0000"/>
              </a:solidFill>
            </a:endParaRPr>
          </a:p>
          <a:p>
            <a:pPr lvl="1"/>
            <a:r>
              <a:rPr lang="en-US" dirty="0">
                <a:solidFill>
                  <a:srgbClr val="FF0000"/>
                </a:solidFill>
              </a:rPr>
              <a:t>Be tends to lose 2 electrons (become Mg</a:t>
            </a:r>
            <a:r>
              <a:rPr lang="en-US" baseline="30000" dirty="0">
                <a:solidFill>
                  <a:srgbClr val="FF0000"/>
                </a:solidFill>
              </a:rPr>
              <a:t>2+</a:t>
            </a:r>
            <a:r>
              <a:rPr lang="en-US" dirty="0">
                <a:solidFill>
                  <a:srgbClr val="FF0000"/>
                </a:solidFill>
              </a:rPr>
              <a:t>) </a:t>
            </a:r>
          </a:p>
          <a:p>
            <a:pPr marL="457200" lvl="1" indent="0">
              <a:buNone/>
            </a:pPr>
            <a:r>
              <a:rPr lang="en-US" dirty="0">
                <a:solidFill>
                  <a:srgbClr val="FF0000"/>
                </a:solidFill>
              </a:rPr>
              <a:t>     to become like He</a:t>
            </a:r>
          </a:p>
          <a:p>
            <a:pPr lvl="1"/>
            <a:endParaRPr lang="en-US" dirty="0"/>
          </a:p>
          <a:p>
            <a:endParaRPr lang="en-US" dirty="0"/>
          </a:p>
        </p:txBody>
      </p:sp>
      <p:sp>
        <p:nvSpPr>
          <p:cNvPr id="4" name="Title 1"/>
          <p:cNvSpPr>
            <a:spLocks noGrp="1"/>
          </p:cNvSpPr>
          <p:nvPr>
            <p:ph type="title"/>
          </p:nvPr>
        </p:nvSpPr>
        <p:spPr>
          <a:xfrm>
            <a:off x="530087" y="140119"/>
            <a:ext cx="8229600" cy="411162"/>
          </a:xfrm>
        </p:spPr>
        <p:txBody>
          <a:bodyPr>
            <a:normAutofit fontScale="90000"/>
          </a:bodyPr>
          <a:lstStyle/>
          <a:p>
            <a:r>
              <a:rPr lang="en-US" sz="3200" u="sng" dirty="0">
                <a:solidFill>
                  <a:schemeClr val="accent1"/>
                </a:solidFill>
                <a:latin typeface="Times New Roman" panose="02020603050405020304" pitchFamily="18" charset="0"/>
                <a:ea typeface="Times New Roman" panose="02020603050405020304" pitchFamily="18" charset="0"/>
              </a:rPr>
              <a:t>Ions &amp; Periodic Table</a:t>
            </a:r>
            <a:endParaRPr lang="en-US" sz="3200" dirty="0">
              <a:solidFill>
                <a:schemeClr val="accent1"/>
              </a:solidFill>
            </a:endParaRPr>
          </a:p>
        </p:txBody>
      </p:sp>
      <p:pic>
        <p:nvPicPr>
          <p:cNvPr id="5" name="Picture 2" descr="C:\Documents and Settings\GEX\Desktop\IRDVD\52036 LECTURES\Ch04\04_13_Figure.jpg">
            <a:extLst>
              <a:ext uri="{FF2B5EF4-FFF2-40B4-BE49-F238E27FC236}">
                <a16:creationId xmlns:a16="http://schemas.microsoft.com/office/drawing/2014/main" id="{8745FB1B-D924-8FF9-F97B-862575B97A8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762" b="10577"/>
          <a:stretch>
            <a:fillRect/>
          </a:stretch>
        </p:blipFill>
        <p:spPr bwMode="auto">
          <a:xfrm>
            <a:off x="2379559" y="3632483"/>
            <a:ext cx="7432882" cy="305705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FC19A476-B6CF-98E7-A9A9-91857681C0AF}"/>
              </a:ext>
            </a:extLst>
          </p:cNvPr>
          <p:cNvSpPr txBox="1"/>
          <p:nvPr/>
        </p:nvSpPr>
        <p:spPr>
          <a:xfrm>
            <a:off x="6096000" y="1595160"/>
            <a:ext cx="4757530" cy="1754326"/>
          </a:xfrm>
          <a:prstGeom prst="rect">
            <a:avLst/>
          </a:prstGeom>
          <a:noFill/>
        </p:spPr>
        <p:txBody>
          <a:bodyPr wrap="square">
            <a:spAutoFit/>
          </a:bodyPr>
          <a:lstStyle/>
          <a:p>
            <a:pPr marL="742950" lvl="1" indent="-285750">
              <a:buFont typeface="Arial" panose="020B0604020202020204" pitchFamily="34" charset="0"/>
              <a:buChar char="•"/>
            </a:pPr>
            <a:r>
              <a:rPr lang="en-US" dirty="0">
                <a:solidFill>
                  <a:srgbClr val="0070C0"/>
                </a:solidFill>
                <a:latin typeface="Times New Roman" panose="02020603050405020304" pitchFamily="18" charset="0"/>
                <a:cs typeface="Times New Roman" panose="02020603050405020304" pitchFamily="18" charset="0"/>
              </a:rPr>
              <a:t>F tends to gain 1 electron (become F</a:t>
            </a:r>
            <a:r>
              <a:rPr lang="en-US" baseline="30000" dirty="0">
                <a:solidFill>
                  <a:srgbClr val="0070C0"/>
                </a:solidFill>
                <a:latin typeface="Times New Roman" panose="02020603050405020304" pitchFamily="18" charset="0"/>
                <a:cs typeface="Times New Roman" panose="02020603050405020304" pitchFamily="18" charset="0"/>
              </a:rPr>
              <a:t>-</a:t>
            </a:r>
            <a:r>
              <a:rPr lang="en-US" dirty="0">
                <a:solidFill>
                  <a:srgbClr val="0070C0"/>
                </a:solidFill>
                <a:latin typeface="Times New Roman" panose="02020603050405020304" pitchFamily="18" charset="0"/>
                <a:cs typeface="Times New Roman" panose="02020603050405020304" pitchFamily="18" charset="0"/>
              </a:rPr>
              <a:t>) to become like Ne</a:t>
            </a:r>
          </a:p>
          <a:p>
            <a:pPr lvl="1"/>
            <a:endParaRPr lang="en-US" dirty="0">
              <a:solidFill>
                <a:srgbClr val="0070C0"/>
              </a:solidFill>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r>
              <a:rPr lang="en-US" dirty="0">
                <a:solidFill>
                  <a:srgbClr val="0070C0"/>
                </a:solidFill>
                <a:latin typeface="Times New Roman" panose="02020603050405020304" pitchFamily="18" charset="0"/>
                <a:cs typeface="Times New Roman" panose="02020603050405020304" pitchFamily="18" charset="0"/>
              </a:rPr>
              <a:t>O tends to gain 2 electrons (become O</a:t>
            </a:r>
            <a:r>
              <a:rPr lang="en-US" baseline="30000" dirty="0">
                <a:solidFill>
                  <a:srgbClr val="0070C0"/>
                </a:solidFill>
                <a:latin typeface="Times New Roman" panose="02020603050405020304" pitchFamily="18" charset="0"/>
                <a:cs typeface="Times New Roman" panose="02020603050405020304" pitchFamily="18" charset="0"/>
              </a:rPr>
              <a:t>2-</a:t>
            </a:r>
            <a:r>
              <a:rPr lang="en-US" dirty="0">
                <a:solidFill>
                  <a:srgbClr val="0070C0"/>
                </a:solidFill>
                <a:latin typeface="Times New Roman" panose="02020603050405020304" pitchFamily="18" charset="0"/>
                <a:cs typeface="Times New Roman" panose="02020603050405020304" pitchFamily="18" charset="0"/>
              </a:rPr>
              <a:t>) to become like Ne</a:t>
            </a:r>
          </a:p>
          <a:p>
            <a:pPr marL="742950" lvl="1" indent="-285750">
              <a:buFont typeface="Arial" panose="020B0604020202020204" pitchFamily="34" charset="0"/>
              <a:buChar char="•"/>
            </a:pPr>
            <a:endParaRPr lang="en-US" dirty="0"/>
          </a:p>
        </p:txBody>
      </p:sp>
    </p:spTree>
    <p:extLst>
      <p:ext uri="{BB962C8B-B14F-4D97-AF65-F5344CB8AC3E}">
        <p14:creationId xmlns:p14="http://schemas.microsoft.com/office/powerpoint/2010/main" val="1596666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GEX\Desktop\IRDVD\52036 LECTURES\Ch04\04_14_Figure.jpg"/>
          <p:cNvPicPr>
            <a:picLocks noChangeAspect="1" noChangeArrowheads="1"/>
          </p:cNvPicPr>
          <p:nvPr/>
        </p:nvPicPr>
        <p:blipFill rotWithShape="1">
          <a:blip r:embed="rId2">
            <a:extLst>
              <a:ext uri="{28A0092B-C50C-407E-A947-70E740481C1C}">
                <a14:useLocalDpi xmlns:a14="http://schemas.microsoft.com/office/drawing/2010/main" val="0"/>
              </a:ext>
            </a:extLst>
          </a:blip>
          <a:srcRect b="4376"/>
          <a:stretch/>
        </p:blipFill>
        <p:spPr bwMode="auto">
          <a:xfrm>
            <a:off x="1828800" y="1547811"/>
            <a:ext cx="8534400" cy="350360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txBox="1">
            <a:spLocks noGrp="1"/>
          </p:cNvSpPr>
          <p:nvPr>
            <p:ph type="title"/>
          </p:nvPr>
        </p:nvSpPr>
        <p:spPr>
          <a:xfrm>
            <a:off x="838200" y="94785"/>
            <a:ext cx="4114909" cy="493981"/>
          </a:xfrm>
          <a:prstGeom prst="rect">
            <a:avLst/>
          </a:prstGeom>
          <a:noFill/>
        </p:spPr>
        <p:txBody>
          <a:bodyPr wrap="none" rtlCol="0">
            <a:spAutoFit/>
          </a:bodyPr>
          <a:lstStyle/>
          <a:p>
            <a:r>
              <a:rPr lang="en-US" b="1" dirty="0">
                <a:solidFill>
                  <a:srgbClr val="558ED5"/>
                </a:solidFill>
              </a:rPr>
              <a:t>Ions and the Periodic Table</a:t>
            </a:r>
          </a:p>
        </p:txBody>
      </p:sp>
      <p:sp>
        <p:nvSpPr>
          <p:cNvPr id="2" name="TextBox 1"/>
          <p:cNvSpPr txBox="1"/>
          <p:nvPr/>
        </p:nvSpPr>
        <p:spPr>
          <a:xfrm>
            <a:off x="2667000" y="5657672"/>
            <a:ext cx="6477000" cy="923330"/>
          </a:xfrm>
          <a:prstGeom prst="rect">
            <a:avLst/>
          </a:prstGeom>
          <a:noFill/>
        </p:spPr>
        <p:txBody>
          <a:bodyPr wrap="square" rtlCol="0">
            <a:spAutoFit/>
          </a:bodyPr>
          <a:lstStyle/>
          <a:p>
            <a:r>
              <a:rPr lang="en-US" dirty="0"/>
              <a:t>This is one of the most important slides in the entire class!!!</a:t>
            </a:r>
            <a:br>
              <a:rPr lang="en-US" dirty="0"/>
            </a:br>
            <a:br>
              <a:rPr lang="en-US" dirty="0"/>
            </a:br>
            <a:r>
              <a:rPr lang="en-US" dirty="0"/>
              <a:t>(memorize these charge rules ASAP, they will come up a lot)</a:t>
            </a:r>
          </a:p>
        </p:txBody>
      </p:sp>
    </p:spTree>
    <p:extLst>
      <p:ext uri="{BB962C8B-B14F-4D97-AF65-F5344CB8AC3E}">
        <p14:creationId xmlns:p14="http://schemas.microsoft.com/office/powerpoint/2010/main" val="19012208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381000"/>
            <a:ext cx="8610600" cy="6324600"/>
          </a:xfrm>
        </p:spPr>
        <p:txBody>
          <a:bodyPr>
            <a:normAutofit/>
          </a:bodyPr>
          <a:lstStyle/>
          <a:p>
            <a:pPr marL="0" indent="0">
              <a:buNone/>
            </a:pPr>
            <a:r>
              <a:rPr lang="en-US" dirty="0"/>
              <a:t>(a) How many protons does potassium (K) have? </a:t>
            </a:r>
          </a:p>
          <a:p>
            <a:pPr marL="0" indent="0">
              <a:buNone/>
            </a:pPr>
            <a:r>
              <a:rPr lang="en-US" dirty="0"/>
              <a:t> </a:t>
            </a:r>
          </a:p>
          <a:p>
            <a:pPr marL="0" indent="0">
              <a:buNone/>
            </a:pPr>
            <a:endParaRPr lang="en-US" dirty="0"/>
          </a:p>
          <a:p>
            <a:pPr marL="0" indent="0">
              <a:buNone/>
            </a:pPr>
            <a:endParaRPr lang="en-US" dirty="0"/>
          </a:p>
          <a:p>
            <a:pPr marL="0" indent="0">
              <a:buNone/>
            </a:pPr>
            <a:r>
              <a:rPr lang="en-US" dirty="0"/>
              <a:t>(b) What type of ion will K normally form?  </a:t>
            </a:r>
          </a:p>
          <a:p>
            <a:pPr marL="0" indent="0">
              <a:buNone/>
            </a:pPr>
            <a:endParaRPr lang="en-US" dirty="0"/>
          </a:p>
          <a:p>
            <a:pPr marL="0" indent="0">
              <a:buNone/>
            </a:pPr>
            <a:endParaRPr lang="en-US" dirty="0"/>
          </a:p>
          <a:p>
            <a:pPr marL="0" indent="0">
              <a:buNone/>
            </a:pPr>
            <a:endParaRPr lang="en-US" dirty="0"/>
          </a:p>
          <a:p>
            <a:pPr marL="0" indent="0">
              <a:buNone/>
            </a:pPr>
            <a:r>
              <a:rPr lang="en-US" dirty="0"/>
              <a:t>(c) Write a reaction showing a K atom forming this ion.</a:t>
            </a:r>
          </a:p>
          <a:p>
            <a:pPr marL="0" indent="0">
              <a:buNone/>
            </a:pPr>
            <a:endParaRPr lang="en-US" dirty="0"/>
          </a:p>
          <a:p>
            <a:pPr marL="0" indent="0">
              <a:buNone/>
            </a:pPr>
            <a:endParaRPr lang="en-US" dirty="0"/>
          </a:p>
          <a:p>
            <a:pPr marL="0" indent="0">
              <a:buNone/>
            </a:pPr>
            <a:endParaRPr lang="en-US" dirty="0"/>
          </a:p>
          <a:p>
            <a:pPr marL="0" indent="0">
              <a:buNone/>
            </a:pPr>
            <a:r>
              <a:rPr lang="en-US" dirty="0"/>
              <a:t>(d) What group/family does K belong to? </a:t>
            </a:r>
          </a:p>
          <a:p>
            <a:pPr marL="457200" lvl="1" indent="0">
              <a:buNone/>
            </a:pPr>
            <a:endParaRPr lang="en-US" dirty="0"/>
          </a:p>
        </p:txBody>
      </p:sp>
    </p:spTree>
    <p:extLst>
      <p:ext uri="{BB962C8B-B14F-4D97-AF65-F5344CB8AC3E}">
        <p14:creationId xmlns:p14="http://schemas.microsoft.com/office/powerpoint/2010/main" val="253670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4121" y="258418"/>
            <a:ext cx="8229600" cy="5211763"/>
          </a:xfrm>
        </p:spPr>
        <p:txBody>
          <a:bodyPr>
            <a:normAutofit/>
          </a:bodyPr>
          <a:lstStyle/>
          <a:p>
            <a:pPr marL="0" indent="0">
              <a:buNone/>
            </a:pPr>
            <a:endParaRPr lang="en-US" dirty="0"/>
          </a:p>
          <a:p>
            <a:pPr marL="0" indent="0">
              <a:buNone/>
            </a:pPr>
            <a:r>
              <a:rPr lang="en-US" dirty="0"/>
              <a:t>Determine the charge of a magnesium ion with 10 electrons</a:t>
            </a:r>
          </a:p>
          <a:p>
            <a:pPr marL="0" indent="0">
              <a:buNone/>
            </a:pPr>
            <a:r>
              <a:rPr lang="en-US" dirty="0"/>
              <a:t>	</a:t>
            </a:r>
          </a:p>
          <a:p>
            <a:endParaRPr lang="en-US" dirty="0"/>
          </a:p>
        </p:txBody>
      </p:sp>
    </p:spTree>
    <p:extLst>
      <p:ext uri="{BB962C8B-B14F-4D97-AF65-F5344CB8AC3E}">
        <p14:creationId xmlns:p14="http://schemas.microsoft.com/office/powerpoint/2010/main" val="1616082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5460" y="-177248"/>
            <a:ext cx="8229600" cy="1143000"/>
          </a:xfrm>
        </p:spPr>
        <p:txBody>
          <a:bodyPr>
            <a:normAutofit/>
          </a:bodyPr>
          <a:lstStyle/>
          <a:p>
            <a:r>
              <a:rPr lang="en-US" b="1" dirty="0">
                <a:solidFill>
                  <a:srgbClr val="0070C0"/>
                </a:solidFill>
              </a:rPr>
              <a:t>Atomic Theory</a:t>
            </a:r>
          </a:p>
        </p:txBody>
      </p:sp>
      <p:sp>
        <p:nvSpPr>
          <p:cNvPr id="3" name="Content Placeholder 2"/>
          <p:cNvSpPr>
            <a:spLocks noGrp="1"/>
          </p:cNvSpPr>
          <p:nvPr>
            <p:ph idx="1"/>
          </p:nvPr>
        </p:nvSpPr>
        <p:spPr>
          <a:xfrm>
            <a:off x="1285459" y="1045596"/>
            <a:ext cx="10542105" cy="5257800"/>
          </a:xfrm>
        </p:spPr>
        <p:txBody>
          <a:bodyPr>
            <a:normAutofit/>
          </a:bodyPr>
          <a:lstStyle/>
          <a:p>
            <a:pPr marL="0" lvl="0" indent="0">
              <a:buNone/>
            </a:pPr>
            <a:r>
              <a:rPr lang="en-US" b="1" u="sng" dirty="0"/>
              <a:t>1808 CE</a:t>
            </a:r>
            <a:r>
              <a:rPr lang="en-US" dirty="0"/>
              <a:t>: John Dalton’s Atomic Theory expanded on the centuries-old Greek philosophies…</a:t>
            </a:r>
            <a:endParaRPr lang="en-US" dirty="0">
              <a:solidFill>
                <a:srgbClr val="0070C0"/>
              </a:solidFill>
            </a:endParaRPr>
          </a:p>
          <a:p>
            <a:pPr marL="0" indent="0">
              <a:buNone/>
            </a:pPr>
            <a:endParaRPr lang="en-US" dirty="0">
              <a:solidFill>
                <a:srgbClr val="0070C0"/>
              </a:solidFill>
            </a:endParaRPr>
          </a:p>
          <a:p>
            <a:pPr marL="0" indent="0">
              <a:buNone/>
            </a:pPr>
            <a:r>
              <a:rPr lang="en-US" dirty="0"/>
              <a:t>1. </a:t>
            </a:r>
            <a:r>
              <a:rPr lang="en-US" b="1" dirty="0"/>
              <a:t>All</a:t>
            </a:r>
            <a:r>
              <a:rPr lang="en-US" dirty="0"/>
              <a:t> </a:t>
            </a:r>
            <a:r>
              <a:rPr lang="en-US" b="1" dirty="0"/>
              <a:t>matter</a:t>
            </a:r>
            <a:r>
              <a:rPr lang="en-US" dirty="0"/>
              <a:t> is composed of </a:t>
            </a:r>
            <a:r>
              <a:rPr lang="en-US" b="1" dirty="0"/>
              <a:t>atoms</a:t>
            </a:r>
            <a:r>
              <a:rPr lang="en-US" dirty="0"/>
              <a:t>.</a:t>
            </a:r>
            <a:endParaRPr lang="en-US" dirty="0">
              <a:solidFill>
                <a:srgbClr val="00B0F0"/>
              </a:solidFill>
            </a:endParaRPr>
          </a:p>
          <a:p>
            <a:pPr lvl="0"/>
            <a:endParaRPr lang="en-US" dirty="0"/>
          </a:p>
          <a:p>
            <a:pPr marL="0" indent="0">
              <a:buNone/>
            </a:pPr>
            <a:r>
              <a:rPr lang="en-US" dirty="0"/>
              <a:t>2. For a given</a:t>
            </a:r>
            <a:r>
              <a:rPr lang="en-US" dirty="0">
                <a:solidFill>
                  <a:srgbClr val="00B0F0"/>
                </a:solidFill>
              </a:rPr>
              <a:t> element</a:t>
            </a:r>
            <a:r>
              <a:rPr lang="en-US" dirty="0"/>
              <a:t>, all </a:t>
            </a:r>
            <a:r>
              <a:rPr lang="en-US" dirty="0">
                <a:solidFill>
                  <a:srgbClr val="00B0F0"/>
                </a:solidFill>
              </a:rPr>
              <a:t>atoms</a:t>
            </a:r>
            <a:r>
              <a:rPr lang="en-US" dirty="0"/>
              <a:t> have the </a:t>
            </a:r>
            <a:r>
              <a:rPr lang="en-US" dirty="0">
                <a:solidFill>
                  <a:srgbClr val="00B0F0"/>
                </a:solidFill>
              </a:rPr>
              <a:t>same mass and other properties.</a:t>
            </a:r>
          </a:p>
          <a:p>
            <a:pPr lvl="0"/>
            <a:endParaRPr lang="en-US" dirty="0"/>
          </a:p>
          <a:p>
            <a:pPr marL="0" indent="0">
              <a:buNone/>
            </a:pPr>
            <a:r>
              <a:rPr lang="en-US" dirty="0"/>
              <a:t>3. </a:t>
            </a:r>
            <a:r>
              <a:rPr lang="en-US" dirty="0">
                <a:solidFill>
                  <a:srgbClr val="00B050"/>
                </a:solidFill>
              </a:rPr>
              <a:t>Different elements </a:t>
            </a:r>
            <a:r>
              <a:rPr lang="en-US" dirty="0"/>
              <a:t>have atoms with </a:t>
            </a:r>
            <a:r>
              <a:rPr lang="en-US" dirty="0">
                <a:solidFill>
                  <a:srgbClr val="00B050"/>
                </a:solidFill>
              </a:rPr>
              <a:t>different properties</a:t>
            </a:r>
            <a:r>
              <a:rPr lang="en-US" dirty="0"/>
              <a:t>.</a:t>
            </a:r>
          </a:p>
          <a:p>
            <a:pPr marL="0" lvl="0" indent="0">
              <a:buNone/>
            </a:pPr>
            <a:endParaRPr lang="en-US" dirty="0"/>
          </a:p>
          <a:p>
            <a:pPr marL="0" lvl="0" indent="0">
              <a:buNone/>
            </a:pPr>
            <a:r>
              <a:rPr lang="en-US" dirty="0"/>
              <a:t>4. A </a:t>
            </a:r>
            <a:r>
              <a:rPr lang="en-US" dirty="0">
                <a:solidFill>
                  <a:srgbClr val="7030A0"/>
                </a:solidFill>
              </a:rPr>
              <a:t>compound</a:t>
            </a:r>
            <a:r>
              <a:rPr lang="en-US" dirty="0"/>
              <a:t> consists of atoms of </a:t>
            </a:r>
            <a:r>
              <a:rPr lang="en-US" dirty="0">
                <a:solidFill>
                  <a:srgbClr val="7030A0"/>
                </a:solidFill>
              </a:rPr>
              <a:t>two or more elements</a:t>
            </a:r>
            <a:r>
              <a:rPr lang="en-US" dirty="0"/>
              <a:t> combined in </a:t>
            </a:r>
            <a:r>
              <a:rPr lang="en-US" dirty="0">
                <a:solidFill>
                  <a:srgbClr val="7030A0"/>
                </a:solidFill>
              </a:rPr>
              <a:t>whole-number ratios</a:t>
            </a:r>
            <a:r>
              <a:rPr lang="en-US" dirty="0"/>
              <a:t>.</a:t>
            </a:r>
          </a:p>
          <a:p>
            <a:pPr marL="0" lvl="0" indent="0">
              <a:buNone/>
            </a:pPr>
            <a:r>
              <a:rPr lang="en-US" dirty="0"/>
              <a:t>	Example: Water </a:t>
            </a:r>
            <a:r>
              <a:rPr lang="en-US" dirty="0">
                <a:solidFill>
                  <a:srgbClr val="00B0F0"/>
                </a:solidFill>
              </a:rPr>
              <a:t>H</a:t>
            </a:r>
            <a:r>
              <a:rPr lang="en-US" baseline="-25000" dirty="0">
                <a:solidFill>
                  <a:srgbClr val="00B0F0"/>
                </a:solidFill>
              </a:rPr>
              <a:t>2</a:t>
            </a:r>
            <a:r>
              <a:rPr lang="en-US" dirty="0">
                <a:solidFill>
                  <a:srgbClr val="00B0F0"/>
                </a:solidFill>
              </a:rPr>
              <a:t>O </a:t>
            </a:r>
            <a:r>
              <a:rPr lang="en-US" dirty="0"/>
              <a:t>has 2 atoms of hydrogen for every 1 atom of water</a:t>
            </a:r>
          </a:p>
          <a:p>
            <a:pPr marL="0" indent="0">
              <a:buNone/>
            </a:pPr>
            <a:endParaRPr lang="en-US" dirty="0"/>
          </a:p>
          <a:p>
            <a:pPr marL="0" indent="0">
              <a:buNone/>
            </a:pPr>
            <a:r>
              <a:rPr lang="en-US" dirty="0"/>
              <a:t>5. </a:t>
            </a:r>
            <a:r>
              <a:rPr lang="en-US" dirty="0">
                <a:solidFill>
                  <a:srgbClr val="FF0000"/>
                </a:solidFill>
              </a:rPr>
              <a:t>Atoms are not created or destroyed</a:t>
            </a:r>
            <a:r>
              <a:rPr lang="en-US" dirty="0"/>
              <a:t> in a chemical change. They rearrange to make new compounds (with new ratios of atoms).</a:t>
            </a:r>
          </a:p>
        </p:txBody>
      </p:sp>
    </p:spTree>
    <p:extLst>
      <p:ext uri="{BB962C8B-B14F-4D97-AF65-F5344CB8AC3E}">
        <p14:creationId xmlns:p14="http://schemas.microsoft.com/office/powerpoint/2010/main" val="356554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1" y="1302113"/>
            <a:ext cx="8229600" cy="5900444"/>
          </a:xfrm>
        </p:spPr>
        <p:txBody>
          <a:bodyPr>
            <a:normAutofit/>
          </a:bodyPr>
          <a:lstStyle/>
          <a:p>
            <a:pPr eaLnBrk="1" hangingPunct="1">
              <a:lnSpc>
                <a:spcPct val="90000"/>
              </a:lnSpc>
            </a:pPr>
            <a:r>
              <a:rPr lang="en-US" dirty="0"/>
              <a:t>All atoms of a given element have the same number of protons.</a:t>
            </a:r>
          </a:p>
          <a:p>
            <a:pPr eaLnBrk="1" hangingPunct="1">
              <a:lnSpc>
                <a:spcPct val="90000"/>
              </a:lnSpc>
            </a:pPr>
            <a:endParaRPr lang="en-US" dirty="0"/>
          </a:p>
          <a:p>
            <a:pPr eaLnBrk="1" hangingPunct="1">
              <a:lnSpc>
                <a:spcPct val="90000"/>
              </a:lnSpc>
            </a:pPr>
            <a:r>
              <a:rPr lang="en-US" dirty="0"/>
              <a:t>They do not necessarily have the same number of neutrons. </a:t>
            </a:r>
          </a:p>
          <a:p>
            <a:pPr eaLnBrk="1" hangingPunct="1">
              <a:lnSpc>
                <a:spcPct val="90000"/>
              </a:lnSpc>
            </a:pPr>
            <a:endParaRPr lang="en-US" dirty="0"/>
          </a:p>
          <a:p>
            <a:pPr eaLnBrk="1" hangingPunct="1">
              <a:lnSpc>
                <a:spcPct val="90000"/>
              </a:lnSpc>
            </a:pPr>
            <a:r>
              <a:rPr lang="en-US" dirty="0"/>
              <a:t>Atoms with the </a:t>
            </a:r>
            <a:r>
              <a:rPr lang="en-US" dirty="0">
                <a:solidFill>
                  <a:srgbClr val="FF0000"/>
                </a:solidFill>
              </a:rPr>
              <a:t>same number of protons </a:t>
            </a:r>
            <a:r>
              <a:rPr lang="en-US" dirty="0"/>
              <a:t>but </a:t>
            </a:r>
            <a:r>
              <a:rPr lang="en-US" dirty="0">
                <a:solidFill>
                  <a:schemeClr val="accent1"/>
                </a:solidFill>
              </a:rPr>
              <a:t>different numbers of neutrons </a:t>
            </a:r>
            <a:r>
              <a:rPr lang="en-US" dirty="0"/>
              <a:t>are called </a:t>
            </a:r>
            <a:r>
              <a:rPr lang="en-US" b="1" dirty="0">
                <a:solidFill>
                  <a:schemeClr val="tx2">
                    <a:lumMod val="75000"/>
                    <a:lumOff val="25000"/>
                  </a:schemeClr>
                </a:solidFill>
              </a:rPr>
              <a:t>isotopes</a:t>
            </a:r>
            <a:r>
              <a:rPr lang="en-US" b="1" dirty="0"/>
              <a:t>.</a:t>
            </a:r>
          </a:p>
          <a:p>
            <a:pPr eaLnBrk="1" hangingPunct="1">
              <a:lnSpc>
                <a:spcPct val="90000"/>
              </a:lnSpc>
            </a:pPr>
            <a:endParaRPr lang="en-US" b="1" dirty="0"/>
          </a:p>
          <a:p>
            <a:pPr eaLnBrk="1" hangingPunct="1">
              <a:lnSpc>
                <a:spcPct val="90000"/>
              </a:lnSpc>
            </a:pPr>
            <a:r>
              <a:rPr lang="en-US" dirty="0"/>
              <a:t>All elements have their own unique percent </a:t>
            </a:r>
            <a:r>
              <a:rPr lang="en-US" b="1" dirty="0">
                <a:solidFill>
                  <a:schemeClr val="accent1"/>
                </a:solidFill>
              </a:rPr>
              <a:t>natural abundance</a:t>
            </a:r>
            <a:r>
              <a:rPr lang="en-US" dirty="0">
                <a:solidFill>
                  <a:schemeClr val="accent1"/>
                </a:solidFill>
              </a:rPr>
              <a:t> </a:t>
            </a:r>
            <a:r>
              <a:rPr lang="en-US" dirty="0"/>
              <a:t>of isotopes.  </a:t>
            </a:r>
          </a:p>
        </p:txBody>
      </p:sp>
      <p:sp>
        <p:nvSpPr>
          <p:cNvPr id="5" name="TextBox 4"/>
          <p:cNvSpPr txBox="1"/>
          <p:nvPr/>
        </p:nvSpPr>
        <p:spPr>
          <a:xfrm>
            <a:off x="1524001" y="238540"/>
            <a:ext cx="8929239" cy="584775"/>
          </a:xfrm>
          <a:prstGeom prst="rect">
            <a:avLst/>
          </a:prstGeom>
          <a:noFill/>
        </p:spPr>
        <p:txBody>
          <a:bodyPr wrap="none" rtlCol="0">
            <a:spAutoFit/>
          </a:bodyPr>
          <a:lstStyle/>
          <a:p>
            <a:r>
              <a:rPr lang="en-US" sz="3200" b="1" dirty="0">
                <a:solidFill>
                  <a:schemeClr val="tx2">
                    <a:lumMod val="60000"/>
                    <a:lumOff val="40000"/>
                  </a:schemeClr>
                </a:solidFill>
              </a:rPr>
              <a:t>Isotopes: When the Number of Neutrons Varies</a:t>
            </a:r>
            <a:endParaRPr lang="en-US" sz="3200" dirty="0">
              <a:solidFill>
                <a:schemeClr val="tx2">
                  <a:lumMod val="60000"/>
                  <a:lumOff val="40000"/>
                </a:schemeClr>
              </a:solidFill>
            </a:endParaRPr>
          </a:p>
        </p:txBody>
      </p:sp>
    </p:spTree>
    <p:extLst>
      <p:ext uri="{BB962C8B-B14F-4D97-AF65-F5344CB8AC3E}">
        <p14:creationId xmlns:p14="http://schemas.microsoft.com/office/powerpoint/2010/main" val="233910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6"/>
          <p:cNvSpPr>
            <a:spLocks noChangeArrowheads="1"/>
          </p:cNvSpPr>
          <p:nvPr/>
        </p:nvSpPr>
        <p:spPr bwMode="auto">
          <a:xfrm>
            <a:off x="1752600" y="861535"/>
            <a:ext cx="10065026"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600" dirty="0"/>
              <a:t>Naturally occurring neon contains three different isotopes: </a:t>
            </a:r>
          </a:p>
        </p:txBody>
      </p:sp>
      <p:sp>
        <p:nvSpPr>
          <p:cNvPr id="3" name="TextBox 2"/>
          <p:cNvSpPr txBox="1"/>
          <p:nvPr/>
        </p:nvSpPr>
        <p:spPr>
          <a:xfrm>
            <a:off x="1752600" y="0"/>
            <a:ext cx="9301329" cy="584775"/>
          </a:xfrm>
          <a:prstGeom prst="rect">
            <a:avLst/>
          </a:prstGeom>
          <a:noFill/>
        </p:spPr>
        <p:txBody>
          <a:bodyPr wrap="none" rtlCol="0">
            <a:spAutoFit/>
          </a:bodyPr>
          <a:lstStyle/>
          <a:p>
            <a:r>
              <a:rPr lang="en-US" sz="3200" b="1" dirty="0">
                <a:solidFill>
                  <a:srgbClr val="558ED5"/>
                </a:solidFill>
              </a:rPr>
              <a:t>Isotopes: Natural Abundance of Isotopes in Neon</a:t>
            </a:r>
            <a:endParaRPr lang="en-US" sz="3200" dirty="0">
              <a:solidFill>
                <a:srgbClr val="558ED5"/>
              </a:solidFill>
            </a:endParaRPr>
          </a:p>
        </p:txBody>
      </p:sp>
      <p:pic>
        <p:nvPicPr>
          <p:cNvPr id="6" name="Picture 2" descr="C:\Documents and Settings\GEX\Desktop\IRDVD\52036 LECTURES\Ch04\04_15_Figure.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814"/>
          <a:stretch/>
        </p:blipFill>
        <p:spPr bwMode="auto">
          <a:xfrm>
            <a:off x="3872948" y="3663463"/>
            <a:ext cx="4876800" cy="303627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p:cNvGraphicFramePr>
            <a:graphicFrameLocks noGrp="1"/>
          </p:cNvGraphicFramePr>
          <p:nvPr/>
        </p:nvGraphicFramePr>
        <p:xfrm>
          <a:off x="2974265" y="1630738"/>
          <a:ext cx="6857998" cy="1676400"/>
        </p:xfrm>
        <a:graphic>
          <a:graphicData uri="http://schemas.openxmlformats.org/drawingml/2006/table">
            <a:tbl>
              <a:tblPr firstRow="1" firstCol="1" lastRow="1" lastCol="1" bandRow="1" bandCol="1">
                <a:tableStyleId>{5C22544A-7EE6-4342-B048-85BDC9FD1C3A}</a:tableStyleId>
              </a:tblPr>
              <a:tblGrid>
                <a:gridCol w="919975">
                  <a:extLst>
                    <a:ext uri="{9D8B030D-6E8A-4147-A177-3AD203B41FA5}">
                      <a16:colId xmlns:a16="http://schemas.microsoft.com/office/drawing/2014/main" val="20000"/>
                    </a:ext>
                  </a:extLst>
                </a:gridCol>
                <a:gridCol w="1393901">
                  <a:extLst>
                    <a:ext uri="{9D8B030D-6E8A-4147-A177-3AD203B41FA5}">
                      <a16:colId xmlns:a16="http://schemas.microsoft.com/office/drawing/2014/main" val="20001"/>
                    </a:ext>
                  </a:extLst>
                </a:gridCol>
                <a:gridCol w="1115122">
                  <a:extLst>
                    <a:ext uri="{9D8B030D-6E8A-4147-A177-3AD203B41FA5}">
                      <a16:colId xmlns:a16="http://schemas.microsoft.com/office/drawing/2014/main" val="20002"/>
                    </a:ext>
                  </a:extLst>
                </a:gridCol>
                <a:gridCol w="1672683">
                  <a:extLst>
                    <a:ext uri="{9D8B030D-6E8A-4147-A177-3AD203B41FA5}">
                      <a16:colId xmlns:a16="http://schemas.microsoft.com/office/drawing/2014/main" val="20003"/>
                    </a:ext>
                  </a:extLst>
                </a:gridCol>
                <a:gridCol w="1756317">
                  <a:extLst>
                    <a:ext uri="{9D8B030D-6E8A-4147-A177-3AD203B41FA5}">
                      <a16:colId xmlns:a16="http://schemas.microsoft.com/office/drawing/2014/main" val="20004"/>
                    </a:ext>
                  </a:extLst>
                </a:gridCol>
              </a:tblGrid>
              <a:tr h="670560">
                <a:tc>
                  <a:txBody>
                    <a:bodyPr/>
                    <a:lstStyle/>
                    <a:p>
                      <a:pPr marL="0" marR="0" algn="ctr">
                        <a:spcBef>
                          <a:spcPts val="0"/>
                        </a:spcBef>
                        <a:spcAft>
                          <a:spcPts val="0"/>
                        </a:spcAft>
                      </a:pPr>
                      <a:r>
                        <a:rPr lang="en-US" sz="1800" b="1" dirty="0">
                          <a:effectLst/>
                        </a:rPr>
                        <a:t>	</a:t>
                      </a:r>
                      <a:endParaRPr lang="en-US" sz="18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 protons</a:t>
                      </a:r>
                      <a:endParaRPr lang="en-US" sz="18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 neutrons</a:t>
                      </a:r>
                      <a:endParaRPr lang="en-US" sz="18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Mass Number (A)</a:t>
                      </a:r>
                      <a:endParaRPr lang="en-US" sz="18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a:effectLst/>
                        </a:rPr>
                        <a:t>Percent Abundance</a:t>
                      </a:r>
                      <a:endParaRPr lang="en-US" sz="18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335280">
                <a:tc>
                  <a:txBody>
                    <a:bodyPr/>
                    <a:lstStyle/>
                    <a:p>
                      <a:pPr marL="0" marR="0" algn="ctr">
                        <a:spcBef>
                          <a:spcPts val="0"/>
                        </a:spcBef>
                        <a:spcAft>
                          <a:spcPts val="0"/>
                        </a:spcAft>
                      </a:pPr>
                      <a:r>
                        <a:rPr lang="en-US" sz="1800" b="1">
                          <a:effectLst/>
                        </a:rPr>
                        <a:t>Ne-20</a:t>
                      </a:r>
                      <a:endParaRPr lang="en-US" sz="1800" b="1">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tx1"/>
                          </a:solidFill>
                          <a:effectLst/>
                        </a:rPr>
                        <a:t>10</a:t>
                      </a:r>
                      <a:endParaRPr lang="en-US" sz="18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6">
                        <a:lumMod val="40000"/>
                        <a:lumOff val="60000"/>
                      </a:schemeClr>
                    </a:solidFill>
                  </a:tcPr>
                </a:tc>
                <a:tc>
                  <a:txBody>
                    <a:bodyPr/>
                    <a:lstStyle/>
                    <a:p>
                      <a:pPr marL="0" marR="0" algn="ctr">
                        <a:spcBef>
                          <a:spcPts val="0"/>
                        </a:spcBef>
                        <a:spcAft>
                          <a:spcPts val="0"/>
                        </a:spcAft>
                      </a:pPr>
                      <a:r>
                        <a:rPr lang="en-US" sz="1800" b="1">
                          <a:solidFill>
                            <a:schemeClr val="tx1"/>
                          </a:solidFill>
                          <a:effectLst/>
                        </a:rPr>
                        <a:t>10</a:t>
                      </a:r>
                      <a:endParaRPr lang="en-US" sz="1800" b="1">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6">
                        <a:lumMod val="40000"/>
                        <a:lumOff val="60000"/>
                      </a:schemeClr>
                    </a:solidFill>
                  </a:tcPr>
                </a:tc>
                <a:tc>
                  <a:txBody>
                    <a:bodyPr/>
                    <a:lstStyle/>
                    <a:p>
                      <a:pPr marL="0" marR="0" algn="ctr">
                        <a:spcBef>
                          <a:spcPts val="0"/>
                        </a:spcBef>
                        <a:spcAft>
                          <a:spcPts val="0"/>
                        </a:spcAft>
                      </a:pPr>
                      <a:r>
                        <a:rPr lang="en-US" sz="1800" b="1">
                          <a:solidFill>
                            <a:schemeClr val="tx1"/>
                          </a:solidFill>
                          <a:effectLst/>
                        </a:rPr>
                        <a:t>20</a:t>
                      </a:r>
                      <a:endParaRPr lang="en-US" sz="1800" b="1">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6">
                        <a:lumMod val="40000"/>
                        <a:lumOff val="60000"/>
                      </a:schemeClr>
                    </a:solidFill>
                  </a:tcPr>
                </a:tc>
                <a:tc>
                  <a:txBody>
                    <a:bodyPr/>
                    <a:lstStyle/>
                    <a:p>
                      <a:pPr marL="0" marR="0" algn="ctr">
                        <a:spcBef>
                          <a:spcPts val="0"/>
                        </a:spcBef>
                        <a:spcAft>
                          <a:spcPts val="0"/>
                        </a:spcAft>
                      </a:pPr>
                      <a:r>
                        <a:rPr lang="en-US" sz="1800" b="1">
                          <a:solidFill>
                            <a:schemeClr val="tx1"/>
                          </a:solidFill>
                          <a:effectLst/>
                        </a:rPr>
                        <a:t>90.48%</a:t>
                      </a:r>
                      <a:endParaRPr lang="en-US" sz="1800" b="1">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6">
                        <a:lumMod val="40000"/>
                        <a:lumOff val="60000"/>
                      </a:schemeClr>
                    </a:solidFill>
                  </a:tcPr>
                </a:tc>
                <a:extLst>
                  <a:ext uri="{0D108BD9-81ED-4DB2-BD59-A6C34878D82A}">
                    <a16:rowId xmlns:a16="http://schemas.microsoft.com/office/drawing/2014/main" val="10001"/>
                  </a:ext>
                </a:extLst>
              </a:tr>
              <a:tr h="335280">
                <a:tc>
                  <a:txBody>
                    <a:bodyPr/>
                    <a:lstStyle/>
                    <a:p>
                      <a:pPr marL="0" marR="0" algn="ctr">
                        <a:spcBef>
                          <a:spcPts val="0"/>
                        </a:spcBef>
                        <a:spcAft>
                          <a:spcPts val="0"/>
                        </a:spcAft>
                      </a:pPr>
                      <a:r>
                        <a:rPr lang="en-US" sz="1800" b="1">
                          <a:effectLst/>
                        </a:rPr>
                        <a:t>Ne-21</a:t>
                      </a:r>
                      <a:endParaRPr lang="en-US" sz="1800" b="1">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tx1"/>
                          </a:solidFill>
                          <a:effectLst/>
                        </a:rPr>
                        <a:t>10</a:t>
                      </a:r>
                      <a:endParaRPr lang="en-US" sz="18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6">
                        <a:lumMod val="40000"/>
                        <a:lumOff val="60000"/>
                      </a:schemeClr>
                    </a:solidFill>
                  </a:tcPr>
                </a:tc>
                <a:tc>
                  <a:txBody>
                    <a:bodyPr/>
                    <a:lstStyle/>
                    <a:p>
                      <a:pPr marL="0" marR="0" algn="ctr">
                        <a:spcBef>
                          <a:spcPts val="0"/>
                        </a:spcBef>
                        <a:spcAft>
                          <a:spcPts val="0"/>
                        </a:spcAft>
                      </a:pPr>
                      <a:r>
                        <a:rPr lang="en-US" sz="1800" b="1" dirty="0">
                          <a:solidFill>
                            <a:schemeClr val="tx1"/>
                          </a:solidFill>
                          <a:effectLst/>
                        </a:rPr>
                        <a:t>11</a:t>
                      </a:r>
                      <a:endParaRPr lang="en-US" sz="18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6">
                        <a:lumMod val="40000"/>
                        <a:lumOff val="60000"/>
                      </a:schemeClr>
                    </a:solidFill>
                  </a:tcPr>
                </a:tc>
                <a:tc>
                  <a:txBody>
                    <a:bodyPr/>
                    <a:lstStyle/>
                    <a:p>
                      <a:pPr marL="0" marR="0" algn="ctr">
                        <a:spcBef>
                          <a:spcPts val="0"/>
                        </a:spcBef>
                        <a:spcAft>
                          <a:spcPts val="0"/>
                        </a:spcAft>
                      </a:pPr>
                      <a:r>
                        <a:rPr lang="en-US" sz="1800" b="1" dirty="0">
                          <a:solidFill>
                            <a:schemeClr val="tx1"/>
                          </a:solidFill>
                          <a:effectLst/>
                        </a:rPr>
                        <a:t>21</a:t>
                      </a:r>
                      <a:endParaRPr lang="en-US" sz="18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6">
                        <a:lumMod val="40000"/>
                        <a:lumOff val="60000"/>
                      </a:schemeClr>
                    </a:solidFill>
                  </a:tcPr>
                </a:tc>
                <a:tc>
                  <a:txBody>
                    <a:bodyPr/>
                    <a:lstStyle/>
                    <a:p>
                      <a:pPr marL="0" marR="0" algn="ctr">
                        <a:spcBef>
                          <a:spcPts val="0"/>
                        </a:spcBef>
                        <a:spcAft>
                          <a:spcPts val="0"/>
                        </a:spcAft>
                      </a:pPr>
                      <a:r>
                        <a:rPr lang="en-US" sz="1800" b="1" dirty="0">
                          <a:solidFill>
                            <a:schemeClr val="tx1"/>
                          </a:solidFill>
                          <a:effectLst/>
                        </a:rPr>
                        <a:t>0.27%</a:t>
                      </a:r>
                      <a:endParaRPr lang="en-US" sz="18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6">
                        <a:lumMod val="40000"/>
                        <a:lumOff val="60000"/>
                      </a:schemeClr>
                    </a:solidFill>
                  </a:tcPr>
                </a:tc>
                <a:extLst>
                  <a:ext uri="{0D108BD9-81ED-4DB2-BD59-A6C34878D82A}">
                    <a16:rowId xmlns:a16="http://schemas.microsoft.com/office/drawing/2014/main" val="10002"/>
                  </a:ext>
                </a:extLst>
              </a:tr>
              <a:tr h="335280">
                <a:tc>
                  <a:txBody>
                    <a:bodyPr/>
                    <a:lstStyle/>
                    <a:p>
                      <a:pPr marL="0" marR="0" algn="ctr">
                        <a:spcBef>
                          <a:spcPts val="0"/>
                        </a:spcBef>
                        <a:spcAft>
                          <a:spcPts val="0"/>
                        </a:spcAft>
                      </a:pPr>
                      <a:r>
                        <a:rPr lang="en-US" sz="1800" b="1" dirty="0">
                          <a:effectLst/>
                        </a:rPr>
                        <a:t>Ne-22</a:t>
                      </a:r>
                      <a:endParaRPr lang="en-US" sz="18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tx1"/>
                          </a:solidFill>
                          <a:effectLst/>
                        </a:rPr>
                        <a:t>10</a:t>
                      </a:r>
                      <a:endParaRPr lang="en-US" sz="18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6">
                        <a:lumMod val="40000"/>
                        <a:lumOff val="60000"/>
                      </a:schemeClr>
                    </a:solidFill>
                  </a:tcPr>
                </a:tc>
                <a:tc>
                  <a:txBody>
                    <a:bodyPr/>
                    <a:lstStyle/>
                    <a:p>
                      <a:pPr marL="0" marR="0" algn="ctr">
                        <a:spcBef>
                          <a:spcPts val="0"/>
                        </a:spcBef>
                        <a:spcAft>
                          <a:spcPts val="0"/>
                        </a:spcAft>
                      </a:pPr>
                      <a:r>
                        <a:rPr lang="en-US" sz="1800" b="1" dirty="0">
                          <a:solidFill>
                            <a:schemeClr val="tx1"/>
                          </a:solidFill>
                          <a:effectLst/>
                        </a:rPr>
                        <a:t>12</a:t>
                      </a:r>
                      <a:endParaRPr lang="en-US" sz="18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6">
                        <a:lumMod val="40000"/>
                        <a:lumOff val="60000"/>
                      </a:schemeClr>
                    </a:solidFill>
                  </a:tcPr>
                </a:tc>
                <a:tc>
                  <a:txBody>
                    <a:bodyPr/>
                    <a:lstStyle/>
                    <a:p>
                      <a:pPr marL="0" marR="0" algn="ctr">
                        <a:spcBef>
                          <a:spcPts val="0"/>
                        </a:spcBef>
                        <a:spcAft>
                          <a:spcPts val="0"/>
                        </a:spcAft>
                      </a:pPr>
                      <a:r>
                        <a:rPr lang="en-US" sz="1800" b="1" dirty="0">
                          <a:solidFill>
                            <a:schemeClr val="tx1"/>
                          </a:solidFill>
                          <a:effectLst/>
                        </a:rPr>
                        <a:t>22</a:t>
                      </a:r>
                      <a:endParaRPr lang="en-US" sz="18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6">
                        <a:lumMod val="40000"/>
                        <a:lumOff val="60000"/>
                      </a:schemeClr>
                    </a:solidFill>
                  </a:tcPr>
                </a:tc>
                <a:tc>
                  <a:txBody>
                    <a:bodyPr/>
                    <a:lstStyle/>
                    <a:p>
                      <a:pPr marL="0" marR="0" algn="ctr">
                        <a:spcBef>
                          <a:spcPts val="0"/>
                        </a:spcBef>
                        <a:spcAft>
                          <a:spcPts val="0"/>
                        </a:spcAft>
                      </a:pPr>
                      <a:r>
                        <a:rPr lang="en-US" sz="1800" b="1" dirty="0">
                          <a:solidFill>
                            <a:schemeClr val="tx1"/>
                          </a:solidFill>
                          <a:effectLst/>
                        </a:rPr>
                        <a:t>9.25%</a:t>
                      </a:r>
                      <a:endParaRPr lang="en-US" sz="18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6">
                        <a:lumMod val="40000"/>
                        <a:lumOff val="6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66400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TextBox 7"/>
          <p:cNvSpPr txBox="1">
            <a:spLocks noChangeArrowheads="1"/>
          </p:cNvSpPr>
          <p:nvPr/>
        </p:nvSpPr>
        <p:spPr bwMode="auto">
          <a:xfrm>
            <a:off x="2123661" y="3681472"/>
            <a:ext cx="77835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ヒラギノ角ゴ Pro W3" charset="0"/>
                <a:cs typeface="ヒラギノ角ゴ Pro W3" charset="0"/>
              </a:defRPr>
            </a:lvl1pPr>
            <a:lvl2pPr marL="37931725" indent="-37474525">
              <a:defRPr sz="2400">
                <a:solidFill>
                  <a:schemeClr val="tx1"/>
                </a:solidFill>
                <a:latin typeface="Arial" charset="0"/>
                <a:ea typeface="ヒラギノ角ゴ Pro W3" charset="0"/>
                <a:cs typeface="ヒラギノ角ゴ Pro W3" charset="0"/>
              </a:defRPr>
            </a:lvl2pPr>
            <a:lvl3pPr>
              <a:defRPr sz="2400">
                <a:solidFill>
                  <a:schemeClr val="tx1"/>
                </a:solidFill>
                <a:latin typeface="Arial" charset="0"/>
                <a:ea typeface="ヒラギノ角ゴ Pro W3" charset="0"/>
                <a:cs typeface="ヒラギノ角ゴ Pro W3" charset="0"/>
              </a:defRPr>
            </a:lvl3pPr>
            <a:lvl4pPr>
              <a:defRPr sz="2400">
                <a:solidFill>
                  <a:schemeClr val="tx1"/>
                </a:solidFill>
                <a:latin typeface="Arial" charset="0"/>
                <a:ea typeface="ヒラギノ角ゴ Pro W3" charset="0"/>
                <a:cs typeface="ヒラギノ角ゴ Pro W3" charset="0"/>
              </a:defRPr>
            </a:lvl4pPr>
            <a:lvl5pPr>
              <a:defRPr sz="2400">
                <a:solidFill>
                  <a:schemeClr val="tx1"/>
                </a:solidFill>
                <a:latin typeface="Arial" charset="0"/>
                <a:ea typeface="ヒラギノ角ゴ Pro W3" charset="0"/>
                <a:cs typeface="ヒラギノ角ゴ Pro W3" charset="0"/>
              </a:defRPr>
            </a:lvl5pPr>
            <a:lvl6pPr marL="457200" fontAlgn="base">
              <a:spcBef>
                <a:spcPct val="0"/>
              </a:spcBef>
              <a:spcAft>
                <a:spcPct val="0"/>
              </a:spcAft>
              <a:defRPr sz="2400">
                <a:solidFill>
                  <a:schemeClr val="tx1"/>
                </a:solidFill>
                <a:latin typeface="Arial" charset="0"/>
                <a:ea typeface="ヒラギノ角ゴ Pro W3" charset="0"/>
                <a:cs typeface="ヒラギノ角ゴ Pro W3" charset="0"/>
              </a:defRPr>
            </a:lvl6pPr>
            <a:lvl7pPr marL="914400" fontAlgn="base">
              <a:spcBef>
                <a:spcPct val="0"/>
              </a:spcBef>
              <a:spcAft>
                <a:spcPct val="0"/>
              </a:spcAft>
              <a:defRPr sz="2400">
                <a:solidFill>
                  <a:schemeClr val="tx1"/>
                </a:solidFill>
                <a:latin typeface="Arial" charset="0"/>
                <a:ea typeface="ヒラギノ角ゴ Pro W3" charset="0"/>
                <a:cs typeface="ヒラギノ角ゴ Pro W3" charset="0"/>
              </a:defRPr>
            </a:lvl7pPr>
            <a:lvl8pPr marL="1371600" fontAlgn="base">
              <a:spcBef>
                <a:spcPct val="0"/>
              </a:spcBef>
              <a:spcAft>
                <a:spcPct val="0"/>
              </a:spcAft>
              <a:defRPr sz="2400">
                <a:solidFill>
                  <a:schemeClr val="tx1"/>
                </a:solidFill>
                <a:latin typeface="Arial" charset="0"/>
                <a:ea typeface="ヒラギノ角ゴ Pro W3" charset="0"/>
                <a:cs typeface="ヒラギノ角ゴ Pro W3" charset="0"/>
              </a:defRPr>
            </a:lvl8pPr>
            <a:lvl9pPr marL="1828800" fontAlgn="base">
              <a:spcBef>
                <a:spcPct val="0"/>
              </a:spcBef>
              <a:spcAft>
                <a:spcPct val="0"/>
              </a:spcAft>
              <a:defRPr sz="2400">
                <a:solidFill>
                  <a:schemeClr val="tx1"/>
                </a:solidFill>
                <a:latin typeface="Arial" charset="0"/>
                <a:ea typeface="ヒラギノ角ゴ Pro W3" charset="0"/>
                <a:cs typeface="ヒラギノ角ゴ Pro W3" charset="0"/>
              </a:defRPr>
            </a:lvl9pPr>
          </a:lstStyle>
          <a:p>
            <a:r>
              <a:rPr lang="en-US" sz="2800" dirty="0"/>
              <a:t>Isotopes of Neon:</a:t>
            </a:r>
          </a:p>
        </p:txBody>
      </p:sp>
      <p:sp>
        <p:nvSpPr>
          <p:cNvPr id="4" name="TextBox 3"/>
          <p:cNvSpPr txBox="1"/>
          <p:nvPr/>
        </p:nvSpPr>
        <p:spPr>
          <a:xfrm>
            <a:off x="1981200" y="0"/>
            <a:ext cx="5382820" cy="646331"/>
          </a:xfrm>
          <a:prstGeom prst="rect">
            <a:avLst/>
          </a:prstGeom>
          <a:noFill/>
        </p:spPr>
        <p:txBody>
          <a:bodyPr wrap="none" rtlCol="0">
            <a:spAutoFit/>
          </a:bodyPr>
          <a:lstStyle/>
          <a:p>
            <a:r>
              <a:rPr lang="en-US" sz="3600" b="1" dirty="0">
                <a:solidFill>
                  <a:schemeClr val="tx2">
                    <a:lumMod val="60000"/>
                    <a:lumOff val="40000"/>
                  </a:schemeClr>
                </a:solidFill>
              </a:rPr>
              <a:t>Isotope Symbol Notation</a:t>
            </a:r>
            <a:endParaRPr lang="en-US" sz="3600" dirty="0">
              <a:solidFill>
                <a:schemeClr val="tx2">
                  <a:lumMod val="60000"/>
                  <a:lumOff val="40000"/>
                </a:schemeClr>
              </a:solidFill>
            </a:endParaRPr>
          </a:p>
        </p:txBody>
      </p:sp>
      <p:pic>
        <p:nvPicPr>
          <p:cNvPr id="12290" name="Picture 2" descr="C:\Documents and Settings\GEX\Desktop\IRDVD\52036 LECTURES\Ch04\04_Pg112_UnFigure_1.jpg"/>
          <p:cNvPicPr>
            <a:picLocks noChangeAspect="1" noChangeArrowheads="1"/>
          </p:cNvPicPr>
          <p:nvPr/>
        </p:nvPicPr>
        <p:blipFill rotWithShape="1">
          <a:blip r:embed="rId2">
            <a:extLst>
              <a:ext uri="{28A0092B-C50C-407E-A947-70E740481C1C}">
                <a14:useLocalDpi xmlns:a14="http://schemas.microsoft.com/office/drawing/2010/main" val="0"/>
              </a:ext>
            </a:extLst>
          </a:blip>
          <a:srcRect b="7471"/>
          <a:stretch/>
        </p:blipFill>
        <p:spPr bwMode="auto">
          <a:xfrm>
            <a:off x="2501348" y="1107130"/>
            <a:ext cx="6675692" cy="1500569"/>
          </a:xfrm>
          <a:prstGeom prst="rect">
            <a:avLst/>
          </a:prstGeom>
          <a:noFill/>
          <a:extLst>
            <a:ext uri="{909E8E84-426E-40DD-AFC4-6F175D3DCCD1}">
              <a14:hiddenFill xmlns:a14="http://schemas.microsoft.com/office/drawing/2010/main">
                <a:solidFill>
                  <a:srgbClr val="FFFFFF"/>
                </a:solidFill>
              </a14:hiddenFill>
            </a:ext>
          </a:extLst>
        </p:spPr>
      </p:pic>
      <p:pic>
        <p:nvPicPr>
          <p:cNvPr id="12291" name="Picture 3" descr="Z:\52036 Tro Itro Chem 5e IR DVD\Working Files 52036\Lectures\Component\ch4 lecture\ch4 pg11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9674" y="3672303"/>
            <a:ext cx="3775122" cy="53238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123661" y="5269297"/>
            <a:ext cx="8915400" cy="584775"/>
          </a:xfrm>
          <a:prstGeom prst="rect">
            <a:avLst/>
          </a:prstGeom>
        </p:spPr>
        <p:txBody>
          <a:bodyPr wrap="square">
            <a:spAutoFit/>
          </a:bodyPr>
          <a:lstStyle/>
          <a:p>
            <a:pPr lvl="0">
              <a:spcBef>
                <a:spcPct val="20000"/>
              </a:spcBef>
            </a:pPr>
            <a:r>
              <a:rPr lang="en-US" sz="3200" dirty="0">
                <a:solidFill>
                  <a:schemeClr val="accent1"/>
                </a:solidFill>
              </a:rPr>
              <a:t>Mass number (A) = # protons + # neutrons</a:t>
            </a:r>
          </a:p>
        </p:txBody>
      </p:sp>
    </p:spTree>
    <p:extLst>
      <p:ext uri="{BB962C8B-B14F-4D97-AF65-F5344CB8AC3E}">
        <p14:creationId xmlns:p14="http://schemas.microsoft.com/office/powerpoint/2010/main" val="15712550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8320" y="121921"/>
            <a:ext cx="8229600" cy="5207001"/>
          </a:xfrm>
        </p:spPr>
        <p:txBody>
          <a:bodyPr>
            <a:normAutofit/>
          </a:bodyPr>
          <a:lstStyle/>
          <a:p>
            <a:pPr marL="0" indent="0">
              <a:buNone/>
            </a:pPr>
            <a:r>
              <a:rPr lang="en-US" dirty="0"/>
              <a:t>How many protons and neutrons are in this isotope of Uranium?</a:t>
            </a:r>
          </a:p>
          <a:p>
            <a:pPr marL="0" indent="0">
              <a:buNone/>
            </a:pPr>
            <a:r>
              <a:rPr lang="en-US" sz="3600" dirty="0"/>
              <a:t>	</a:t>
            </a:r>
          </a:p>
        </p:txBody>
      </p:sp>
      <p:pic>
        <p:nvPicPr>
          <p:cNvPr id="1026" name="Picture 2" descr="http://physicsnet.co.uk/wp-content/uploads/2010/05/uranium-238.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4370" y="807720"/>
            <a:ext cx="142875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7137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82019"/>
            <a:ext cx="10515600" cy="624090"/>
          </a:xfrm>
        </p:spPr>
        <p:txBody>
          <a:bodyPr>
            <a:noAutofit/>
          </a:bodyPr>
          <a:lstStyle/>
          <a:p>
            <a:pPr algn="l"/>
            <a:r>
              <a:rPr lang="en-US" sz="2800" dirty="0"/>
              <a:t>If an atom has a mass number of 32 and has 17 neutrons, it is an isotope of which element?</a:t>
            </a:r>
            <a:br>
              <a:rPr lang="en-US" sz="2800" dirty="0"/>
            </a:br>
            <a:endParaRPr lang="en-US" sz="2800" dirty="0"/>
          </a:p>
        </p:txBody>
      </p:sp>
      <p:sp>
        <p:nvSpPr>
          <p:cNvPr id="3" name="Content Placeholder 2"/>
          <p:cNvSpPr>
            <a:spLocks noGrp="1"/>
          </p:cNvSpPr>
          <p:nvPr>
            <p:ph idx="1"/>
          </p:nvPr>
        </p:nvSpPr>
        <p:spPr>
          <a:xfrm>
            <a:off x="838200" y="2153254"/>
            <a:ext cx="10515600" cy="4351338"/>
          </a:xfrm>
        </p:spPr>
        <p:txBody>
          <a:bodyPr>
            <a:normAutofit/>
          </a:bodyPr>
          <a:lstStyle/>
          <a:p>
            <a:pPr marL="0" indent="0">
              <a:buNone/>
            </a:pPr>
            <a:r>
              <a:rPr lang="en-US" sz="2800" dirty="0"/>
              <a:t>What is unique for each element?	</a:t>
            </a:r>
          </a:p>
          <a:p>
            <a:pPr marL="0" indent="0">
              <a:buNone/>
            </a:pPr>
            <a:endParaRPr lang="en-US" sz="2800" dirty="0"/>
          </a:p>
          <a:p>
            <a:pPr marL="0" indent="0">
              <a:buNone/>
            </a:pPr>
            <a:r>
              <a:rPr lang="en-US" sz="2800" dirty="0"/>
              <a:t>	</a:t>
            </a:r>
          </a:p>
        </p:txBody>
      </p:sp>
    </p:spTree>
    <p:extLst>
      <p:ext uri="{BB962C8B-B14F-4D97-AF65-F5344CB8AC3E}">
        <p14:creationId xmlns:p14="http://schemas.microsoft.com/office/powerpoint/2010/main" val="831281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9771"/>
            <a:ext cx="10515600" cy="624090"/>
          </a:xfrm>
        </p:spPr>
        <p:txBody>
          <a:bodyPr>
            <a:noAutofit/>
          </a:bodyPr>
          <a:lstStyle/>
          <a:p>
            <a:pPr algn="l"/>
            <a:r>
              <a:rPr lang="en-US" sz="2800" dirty="0"/>
              <a:t>What are the atomic number, mass number, and symbols for the chlorine isotope with 18 neutrons?</a:t>
            </a:r>
            <a:br>
              <a:rPr lang="en-US" sz="2800" dirty="0"/>
            </a:br>
            <a:endParaRPr lang="en-US" sz="2800" dirty="0"/>
          </a:p>
        </p:txBody>
      </p:sp>
    </p:spTree>
    <p:extLst>
      <p:ext uri="{BB962C8B-B14F-4D97-AF65-F5344CB8AC3E}">
        <p14:creationId xmlns:p14="http://schemas.microsoft.com/office/powerpoint/2010/main" val="26875437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7080" y="0"/>
            <a:ext cx="8229600" cy="487362"/>
          </a:xfrm>
        </p:spPr>
        <p:txBody>
          <a:bodyPr>
            <a:normAutofit fontScale="90000"/>
          </a:bodyPr>
          <a:lstStyle/>
          <a:p>
            <a:r>
              <a:rPr lang="en-US" sz="3200" u="sng" dirty="0">
                <a:solidFill>
                  <a:srgbClr val="0070C0"/>
                </a:solidFill>
              </a:rPr>
              <a:t>Atomic Mass</a:t>
            </a:r>
            <a:endParaRPr lang="en-US" sz="3200" dirty="0">
              <a:solidFill>
                <a:srgbClr val="0070C0"/>
              </a:solidFill>
            </a:endParaRPr>
          </a:p>
        </p:txBody>
      </p:sp>
      <p:sp>
        <p:nvSpPr>
          <p:cNvPr id="3" name="Content Placeholder 2"/>
          <p:cNvSpPr>
            <a:spLocks noGrp="1"/>
          </p:cNvSpPr>
          <p:nvPr>
            <p:ph idx="1"/>
          </p:nvPr>
        </p:nvSpPr>
        <p:spPr>
          <a:xfrm>
            <a:off x="1063486" y="728109"/>
            <a:ext cx="10277062" cy="4525963"/>
          </a:xfrm>
        </p:spPr>
        <p:txBody>
          <a:bodyPr>
            <a:normAutofit/>
          </a:bodyPr>
          <a:lstStyle/>
          <a:p>
            <a:pPr marL="0" lvl="0" indent="0">
              <a:buNone/>
            </a:pPr>
            <a:r>
              <a:rPr lang="en-US" sz="2400" dirty="0"/>
              <a:t>Atomic mass: mass of element listed in periodic table</a:t>
            </a:r>
          </a:p>
          <a:p>
            <a:pPr marL="0" lvl="0" indent="0">
              <a:buNone/>
            </a:pPr>
            <a:endParaRPr lang="en-US" sz="2400" dirty="0"/>
          </a:p>
          <a:p>
            <a:pPr marL="0" lvl="0" indent="0">
              <a:buNone/>
            </a:pPr>
            <a:r>
              <a:rPr lang="en-US" sz="2400" dirty="0"/>
              <a:t>Atomic mass on periodic table is a _______________ __________  </a:t>
            </a:r>
          </a:p>
          <a:p>
            <a:pPr marL="0" lvl="0" indent="0">
              <a:buNone/>
            </a:pPr>
            <a:r>
              <a:rPr lang="en-US" sz="2400" dirty="0"/>
              <a:t>based on the natural abundance of each </a:t>
            </a:r>
            <a:r>
              <a:rPr lang="en-US" sz="2400" b="1" dirty="0">
                <a:solidFill>
                  <a:srgbClr val="0070C0"/>
                </a:solidFill>
              </a:rPr>
              <a:t>isotope!</a:t>
            </a:r>
          </a:p>
          <a:p>
            <a:endParaRPr lang="en-US" sz="2800" dirty="0"/>
          </a:p>
        </p:txBody>
      </p:sp>
      <p:graphicFrame>
        <p:nvGraphicFramePr>
          <p:cNvPr id="4" name="Table 3"/>
          <p:cNvGraphicFramePr>
            <a:graphicFrameLocks noGrp="1"/>
          </p:cNvGraphicFramePr>
          <p:nvPr/>
        </p:nvGraphicFramePr>
        <p:xfrm>
          <a:off x="1157080" y="3127549"/>
          <a:ext cx="7810499" cy="1295400"/>
        </p:xfrm>
        <a:graphic>
          <a:graphicData uri="http://schemas.openxmlformats.org/drawingml/2006/table">
            <a:tbl>
              <a:tblPr firstRow="1" firstCol="1" lastRow="1" lastCol="1" bandRow="1" bandCol="1"/>
              <a:tblGrid>
                <a:gridCol w="767263">
                  <a:extLst>
                    <a:ext uri="{9D8B030D-6E8A-4147-A177-3AD203B41FA5}">
                      <a16:colId xmlns:a16="http://schemas.microsoft.com/office/drawing/2014/main" val="20000"/>
                    </a:ext>
                  </a:extLst>
                </a:gridCol>
                <a:gridCol w="955204">
                  <a:extLst>
                    <a:ext uri="{9D8B030D-6E8A-4147-A177-3AD203B41FA5}">
                      <a16:colId xmlns:a16="http://schemas.microsoft.com/office/drawing/2014/main" val="20001"/>
                    </a:ext>
                  </a:extLst>
                </a:gridCol>
                <a:gridCol w="1039420">
                  <a:extLst>
                    <a:ext uri="{9D8B030D-6E8A-4147-A177-3AD203B41FA5}">
                      <a16:colId xmlns:a16="http://schemas.microsoft.com/office/drawing/2014/main" val="20002"/>
                    </a:ext>
                  </a:extLst>
                </a:gridCol>
                <a:gridCol w="1633375">
                  <a:extLst>
                    <a:ext uri="{9D8B030D-6E8A-4147-A177-3AD203B41FA5}">
                      <a16:colId xmlns:a16="http://schemas.microsoft.com/office/drawing/2014/main" val="20003"/>
                    </a:ext>
                  </a:extLst>
                </a:gridCol>
                <a:gridCol w="1484886">
                  <a:extLst>
                    <a:ext uri="{9D8B030D-6E8A-4147-A177-3AD203B41FA5}">
                      <a16:colId xmlns:a16="http://schemas.microsoft.com/office/drawing/2014/main" val="20004"/>
                    </a:ext>
                  </a:extLst>
                </a:gridCol>
                <a:gridCol w="1930351">
                  <a:extLst>
                    <a:ext uri="{9D8B030D-6E8A-4147-A177-3AD203B41FA5}">
                      <a16:colId xmlns:a16="http://schemas.microsoft.com/office/drawing/2014/main" val="20005"/>
                    </a:ext>
                  </a:extLst>
                </a:gridCol>
              </a:tblGrid>
              <a:tr h="647700">
                <a:tc>
                  <a:txBody>
                    <a:bodyPr/>
                    <a:lstStyle/>
                    <a:p>
                      <a:pPr marL="0" marR="0" algn="ctr">
                        <a:spcBef>
                          <a:spcPts val="0"/>
                        </a:spcBef>
                        <a:spcAft>
                          <a:spcPts val="0"/>
                        </a:spcAft>
                      </a:pPr>
                      <a:r>
                        <a:rPr lang="en-US" sz="20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Times New Roman" panose="02020603050405020304" pitchFamily="18" charset="0"/>
                        </a:rPr>
                        <a:t># protons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ea typeface="Times New Roman" panose="02020603050405020304" pitchFamily="18" charset="0"/>
                        </a:rPr>
                        <a:t># neutrons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ea typeface="Times New Roman" panose="02020603050405020304" pitchFamily="18" charset="0"/>
                        </a:rPr>
                        <a:t>Mass Number (A)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ea typeface="Times New Roman" panose="02020603050405020304" pitchFamily="18" charset="0"/>
                        </a:rPr>
                        <a:t>Mass (amu)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Times New Roman" panose="02020603050405020304" pitchFamily="18" charset="0"/>
                        </a:rPr>
                        <a:t>Percent Abundance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3850">
                <a:tc>
                  <a:txBody>
                    <a:bodyPr/>
                    <a:lstStyle/>
                    <a:p>
                      <a:pPr marL="0" marR="0" algn="ctr">
                        <a:spcBef>
                          <a:spcPts val="0"/>
                        </a:spcBef>
                        <a:spcAft>
                          <a:spcPts val="0"/>
                        </a:spcAft>
                      </a:pPr>
                      <a:r>
                        <a:rPr lang="en-US" sz="2000" dirty="0">
                          <a:solidFill>
                            <a:srgbClr val="0070C0"/>
                          </a:solidFill>
                          <a:effectLst/>
                          <a:latin typeface="Times New Roman" panose="02020603050405020304" pitchFamily="18" charset="0"/>
                          <a:ea typeface="Times New Roman" panose="02020603050405020304" pitchFamily="18" charset="0"/>
                        </a:rPr>
                        <a:t>Cl-35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70C0"/>
                          </a:solidFill>
                          <a:effectLst/>
                          <a:latin typeface="Times New Roman" panose="02020603050405020304" pitchFamily="18" charset="0"/>
                          <a:ea typeface="Times New Roman" panose="02020603050405020304" pitchFamily="18" charset="0"/>
                        </a:rPr>
                        <a:t>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70C0"/>
                          </a:solidFill>
                          <a:effectLst/>
                          <a:latin typeface="Times New Roman" panose="02020603050405020304" pitchFamily="18" charset="0"/>
                          <a:ea typeface="Times New Roman" panose="02020603050405020304" pitchFamily="18" charset="0"/>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70C0"/>
                          </a:solidFill>
                          <a:effectLst/>
                          <a:latin typeface="Times New Roman" panose="02020603050405020304" pitchFamily="18" charset="0"/>
                          <a:ea typeface="Times New Roman" panose="02020603050405020304" pitchFamily="18" charset="0"/>
                        </a:rPr>
                        <a:t>35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70C0"/>
                          </a:solidFill>
                          <a:effectLst/>
                          <a:latin typeface="Times New Roman" panose="02020603050405020304" pitchFamily="18" charset="0"/>
                          <a:ea typeface="Times New Roman" panose="02020603050405020304" pitchFamily="18" charset="0"/>
                        </a:rPr>
                        <a:t>34.45 </a:t>
                      </a:r>
                      <a:r>
                        <a:rPr lang="en-US" sz="2000" dirty="0" err="1">
                          <a:solidFill>
                            <a:srgbClr val="0070C0"/>
                          </a:solidFill>
                          <a:effectLst/>
                          <a:latin typeface="Times New Roman" panose="02020603050405020304" pitchFamily="18" charset="0"/>
                          <a:ea typeface="Times New Roman" panose="02020603050405020304" pitchFamily="18" charset="0"/>
                        </a:rPr>
                        <a:t>amu</a:t>
                      </a:r>
                      <a:endParaRPr lang="en-US" sz="2000" dirty="0">
                        <a:solidFill>
                          <a:srgbClr val="0070C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70C0"/>
                          </a:solidFill>
                          <a:effectLst/>
                          <a:latin typeface="Times New Roman" panose="02020603050405020304" pitchFamily="18" charset="0"/>
                          <a:ea typeface="Times New Roman" panose="02020603050405020304" pitchFamily="18" charset="0"/>
                        </a:rPr>
                        <a:t>75.77%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3850">
                <a:tc>
                  <a:txBody>
                    <a:bodyPr/>
                    <a:lstStyle/>
                    <a:p>
                      <a:pPr marL="0" marR="0" algn="ctr">
                        <a:spcBef>
                          <a:spcPts val="0"/>
                        </a:spcBef>
                        <a:spcAft>
                          <a:spcPts val="0"/>
                        </a:spcAft>
                      </a:pPr>
                      <a:r>
                        <a:rPr lang="en-US" sz="2000">
                          <a:effectLst/>
                          <a:latin typeface="Times New Roman" panose="02020603050405020304" pitchFamily="18" charset="0"/>
                          <a:ea typeface="Times New Roman" panose="02020603050405020304" pitchFamily="18" charset="0"/>
                        </a:rPr>
                        <a:t>Cl-37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Times New Roman" panose="02020603050405020304" pitchFamily="18" charset="0"/>
                        </a:rPr>
                        <a:t>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ea typeface="Times New Roman" panose="02020603050405020304" pitchFamily="18" charset="0"/>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Times New Roman" panose="02020603050405020304" pitchFamily="18" charset="0"/>
                        </a:rPr>
                        <a:t>37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ea typeface="Times New Roman" panose="02020603050405020304" pitchFamily="18" charset="0"/>
                        </a:rPr>
                        <a:t>36.97 amu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Times New Roman" panose="02020603050405020304" pitchFamily="18" charset="0"/>
                        </a:rPr>
                        <a:t>24.23%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5" name="Rectangle 4"/>
          <p:cNvSpPr/>
          <p:nvPr/>
        </p:nvSpPr>
        <p:spPr>
          <a:xfrm>
            <a:off x="1063486" y="4975729"/>
            <a:ext cx="9448800" cy="461665"/>
          </a:xfrm>
          <a:prstGeom prst="rect">
            <a:avLst/>
          </a:prstGeom>
        </p:spPr>
        <p:txBody>
          <a:bodyPr wrap="square">
            <a:spAutoFit/>
          </a:bodyPr>
          <a:lstStyle/>
          <a:p>
            <a:r>
              <a:rPr lang="en-US" sz="2400" dirty="0">
                <a:latin typeface="Times New Roman" panose="02020603050405020304" pitchFamily="18" charset="0"/>
                <a:ea typeface="Times New Roman" panose="02020603050405020304" pitchFamily="18" charset="0"/>
              </a:rPr>
              <a:t>Atomic mass = (75.77% x 34.45 </a:t>
            </a:r>
            <a:r>
              <a:rPr lang="en-US" sz="2400" dirty="0" err="1">
                <a:latin typeface="Times New Roman" panose="02020603050405020304" pitchFamily="18" charset="0"/>
                <a:ea typeface="Times New Roman" panose="02020603050405020304" pitchFamily="18" charset="0"/>
              </a:rPr>
              <a:t>amu</a:t>
            </a:r>
            <a:r>
              <a:rPr lang="en-US" sz="2400" dirty="0">
                <a:latin typeface="Times New Roman" panose="02020603050405020304" pitchFamily="18" charset="0"/>
                <a:ea typeface="Times New Roman" panose="02020603050405020304" pitchFamily="18" charset="0"/>
              </a:rPr>
              <a:t>) + (24.23% x 36.97 </a:t>
            </a:r>
            <a:r>
              <a:rPr lang="en-US" sz="2400" dirty="0" err="1">
                <a:latin typeface="Times New Roman" panose="02020603050405020304" pitchFamily="18" charset="0"/>
                <a:ea typeface="Times New Roman" panose="02020603050405020304" pitchFamily="18" charset="0"/>
              </a:rPr>
              <a:t>amu</a:t>
            </a:r>
            <a:r>
              <a:rPr lang="en-US" sz="2400" dirty="0">
                <a:latin typeface="Times New Roman" panose="02020603050405020304" pitchFamily="18" charset="0"/>
                <a:ea typeface="Times New Roman" panose="02020603050405020304" pitchFamily="18" charset="0"/>
              </a:rPr>
              <a:t>)</a:t>
            </a:r>
            <a:endParaRPr lang="en-US" sz="2400" dirty="0"/>
          </a:p>
        </p:txBody>
      </p:sp>
      <p:sp>
        <p:nvSpPr>
          <p:cNvPr id="6" name="Rectangle 5"/>
          <p:cNvSpPr/>
          <p:nvPr/>
        </p:nvSpPr>
        <p:spPr>
          <a:xfrm>
            <a:off x="2732432" y="5668226"/>
            <a:ext cx="9365974" cy="46166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 (0.7577 x 34.45 </a:t>
            </a:r>
            <a:r>
              <a:rPr lang="en-US" sz="2400" dirty="0" err="1">
                <a:latin typeface="Times New Roman" panose="02020603050405020304" pitchFamily="18" charset="0"/>
                <a:cs typeface="Times New Roman" panose="02020603050405020304" pitchFamily="18" charset="0"/>
              </a:rPr>
              <a:t>amu</a:t>
            </a:r>
            <a:r>
              <a:rPr lang="en-US" sz="2400" dirty="0">
                <a:latin typeface="Times New Roman" panose="02020603050405020304" pitchFamily="18" charset="0"/>
                <a:cs typeface="Times New Roman" panose="02020603050405020304" pitchFamily="18" charset="0"/>
              </a:rPr>
              <a:t>) + (0.2423 x 36.97 </a:t>
            </a:r>
            <a:r>
              <a:rPr lang="en-US" sz="2400" dirty="0" err="1">
                <a:latin typeface="Times New Roman" panose="02020603050405020304" pitchFamily="18" charset="0"/>
                <a:cs typeface="Times New Roman" panose="02020603050405020304" pitchFamily="18" charset="0"/>
              </a:rPr>
              <a:t>amu</a:t>
            </a:r>
            <a:r>
              <a:rPr lang="en-US" sz="2400" dirty="0">
                <a:latin typeface="Times New Roman" panose="02020603050405020304" pitchFamily="18" charset="0"/>
                <a:cs typeface="Times New Roman" panose="02020603050405020304" pitchFamily="18" charset="0"/>
              </a:rPr>
              <a:t>) = 35.45 </a:t>
            </a:r>
            <a:r>
              <a:rPr lang="en-US" sz="2400" dirty="0" err="1">
                <a:latin typeface="Times New Roman" panose="02020603050405020304" pitchFamily="18" charset="0"/>
                <a:cs typeface="Times New Roman" panose="02020603050405020304" pitchFamily="18" charset="0"/>
              </a:rPr>
              <a:t>amu</a:t>
            </a:r>
            <a:endParaRPr lang="en-US" sz="2400" dirty="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7A441984-1B48-7FC3-A830-AC7988E24B9B}"/>
              </a:ext>
            </a:extLst>
          </p:cNvPr>
          <p:cNvPicPr>
            <a:picLocks noChangeAspect="1"/>
          </p:cNvPicPr>
          <p:nvPr/>
        </p:nvPicPr>
        <p:blipFill>
          <a:blip r:embed="rId3"/>
          <a:stretch>
            <a:fillRect/>
          </a:stretch>
        </p:blipFill>
        <p:spPr>
          <a:xfrm>
            <a:off x="10284656" y="341183"/>
            <a:ext cx="1687715" cy="1673824"/>
          </a:xfrm>
          <a:prstGeom prst="rect">
            <a:avLst/>
          </a:prstGeom>
        </p:spPr>
      </p:pic>
    </p:spTree>
    <p:extLst>
      <p:ext uri="{BB962C8B-B14F-4D97-AF65-F5344CB8AC3E}">
        <p14:creationId xmlns:p14="http://schemas.microsoft.com/office/powerpoint/2010/main" val="1248107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8300" y="457203"/>
            <a:ext cx="8229600" cy="2286000"/>
          </a:xfrm>
        </p:spPr>
        <p:txBody>
          <a:bodyPr/>
          <a:lstStyle/>
          <a:p>
            <a:pPr marL="0" indent="0">
              <a:buNone/>
            </a:pPr>
            <a:r>
              <a:rPr lang="en-US" dirty="0"/>
              <a:t>Calculate the atomic mass of magnesium:</a:t>
            </a:r>
          </a:p>
          <a:p>
            <a:pPr lvl="1"/>
            <a:r>
              <a:rPr lang="en-US" dirty="0"/>
              <a:t>isotope 1:  23.99 </a:t>
            </a:r>
            <a:r>
              <a:rPr lang="en-US" dirty="0" err="1"/>
              <a:t>amu</a:t>
            </a:r>
            <a:r>
              <a:rPr lang="en-US" dirty="0"/>
              <a:t>, 78.99% abundance</a:t>
            </a:r>
          </a:p>
          <a:p>
            <a:pPr lvl="1"/>
            <a:r>
              <a:rPr lang="en-US" dirty="0"/>
              <a:t>isotope 2:  24.99 </a:t>
            </a:r>
            <a:r>
              <a:rPr lang="en-US" dirty="0" err="1"/>
              <a:t>amu</a:t>
            </a:r>
            <a:r>
              <a:rPr lang="en-US" dirty="0"/>
              <a:t>, 10.00% abundance</a:t>
            </a:r>
          </a:p>
          <a:p>
            <a:pPr lvl="1"/>
            <a:r>
              <a:rPr lang="en-US" dirty="0"/>
              <a:t>isotope 3:  25.98 </a:t>
            </a:r>
            <a:r>
              <a:rPr lang="en-US" dirty="0" err="1"/>
              <a:t>amu</a:t>
            </a:r>
            <a:r>
              <a:rPr lang="en-US" dirty="0"/>
              <a:t>, 11.01% abundance</a:t>
            </a:r>
          </a:p>
          <a:p>
            <a:endParaRPr lang="en-US" dirty="0"/>
          </a:p>
        </p:txBody>
      </p:sp>
      <p:sp>
        <p:nvSpPr>
          <p:cNvPr id="4" name="Rectangle 3"/>
          <p:cNvSpPr/>
          <p:nvPr/>
        </p:nvSpPr>
        <p:spPr>
          <a:xfrm>
            <a:off x="1752600" y="3352801"/>
            <a:ext cx="9677400" cy="2246769"/>
          </a:xfrm>
          <a:prstGeom prst="rect">
            <a:avLst/>
          </a:prstGeom>
        </p:spPr>
        <p:txBody>
          <a:bodyPr wrap="square">
            <a:spAutoFit/>
          </a:bodyPr>
          <a:lstStyle/>
          <a:p>
            <a:r>
              <a:rPr lang="en-US" sz="2000" dirty="0"/>
              <a:t>Atomic mass = (78.99% x 23.99) + (10.00% x 24.99) + (11.01% x 25.98)</a:t>
            </a:r>
          </a:p>
          <a:p>
            <a:endParaRPr lang="en-US" sz="2000" dirty="0"/>
          </a:p>
          <a:p>
            <a:r>
              <a:rPr lang="en-US" sz="2000" dirty="0"/>
              <a:t>	        = (0.7899 x 23.99) + (0.10000 x 24.99) + (0.1101 x 25.98)</a:t>
            </a:r>
          </a:p>
          <a:p>
            <a:endParaRPr lang="en-US" sz="2000" dirty="0"/>
          </a:p>
          <a:p>
            <a:r>
              <a:rPr lang="en-US" sz="2000" dirty="0"/>
              <a:t>	        = 18.9497 + 2.499 + 2.860398</a:t>
            </a:r>
          </a:p>
          <a:p>
            <a:endParaRPr lang="en-US" sz="2000" dirty="0"/>
          </a:p>
          <a:p>
            <a:r>
              <a:rPr lang="en-US" sz="2000" dirty="0"/>
              <a:t>	        = 24.309099 = 24.31 </a:t>
            </a:r>
            <a:r>
              <a:rPr lang="en-US" sz="2000" dirty="0" err="1"/>
              <a:t>amu</a:t>
            </a:r>
            <a:endParaRPr lang="en-US" sz="2000" dirty="0"/>
          </a:p>
        </p:txBody>
      </p:sp>
      <p:sp>
        <p:nvSpPr>
          <p:cNvPr id="2" name="Rectangle 1"/>
          <p:cNvSpPr/>
          <p:nvPr/>
        </p:nvSpPr>
        <p:spPr>
          <a:xfrm>
            <a:off x="1752600" y="3276600"/>
            <a:ext cx="7696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28800" y="3962399"/>
            <a:ext cx="7696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905000" y="4571998"/>
            <a:ext cx="7696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047875" y="5217437"/>
            <a:ext cx="7696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781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03C91-DF3A-31F9-A21D-1DF8ED3238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62415D-1F28-346E-2FB9-225680A6AACF}"/>
              </a:ext>
            </a:extLst>
          </p:cNvPr>
          <p:cNvSpPr>
            <a:spLocks noGrp="1"/>
          </p:cNvSpPr>
          <p:nvPr>
            <p:ph type="title"/>
          </p:nvPr>
        </p:nvSpPr>
        <p:spPr>
          <a:xfrm>
            <a:off x="1043608" y="-218661"/>
            <a:ext cx="8229600" cy="1143000"/>
          </a:xfrm>
        </p:spPr>
        <p:txBody>
          <a:bodyPr>
            <a:normAutofit/>
          </a:bodyPr>
          <a:lstStyle/>
          <a:p>
            <a:r>
              <a:rPr lang="en-US" b="1" dirty="0">
                <a:solidFill>
                  <a:srgbClr val="0070C0"/>
                </a:solidFill>
              </a:rPr>
              <a:t>Revising Dalton’s Atomic Theory</a:t>
            </a:r>
          </a:p>
        </p:txBody>
      </p:sp>
      <p:sp>
        <p:nvSpPr>
          <p:cNvPr id="3" name="Content Placeholder 2">
            <a:extLst>
              <a:ext uri="{FF2B5EF4-FFF2-40B4-BE49-F238E27FC236}">
                <a16:creationId xmlns:a16="http://schemas.microsoft.com/office/drawing/2014/main" id="{8241C40A-1F83-9052-8B5E-9171FE4AD6F6}"/>
              </a:ext>
            </a:extLst>
          </p:cNvPr>
          <p:cNvSpPr>
            <a:spLocks noGrp="1"/>
          </p:cNvSpPr>
          <p:nvPr>
            <p:ph idx="1"/>
          </p:nvPr>
        </p:nvSpPr>
        <p:spPr>
          <a:xfrm>
            <a:off x="1732722" y="924339"/>
            <a:ext cx="9296401" cy="6023113"/>
          </a:xfrm>
        </p:spPr>
        <p:txBody>
          <a:bodyPr>
            <a:normAutofit fontScale="92500" lnSpcReduction="20000"/>
          </a:bodyPr>
          <a:lstStyle/>
          <a:p>
            <a:pPr marL="0" lvl="0" indent="0">
              <a:buNone/>
            </a:pPr>
            <a:r>
              <a:rPr lang="en-US" b="1" u="sng" dirty="0"/>
              <a:t>1897 CE</a:t>
            </a:r>
            <a:r>
              <a:rPr lang="en-US" b="1" dirty="0"/>
              <a:t>: </a:t>
            </a:r>
            <a:r>
              <a:rPr lang="en-US" dirty="0"/>
              <a:t>J.J. Thompson built on (and challenged) Dalton’s atomic theory</a:t>
            </a:r>
          </a:p>
          <a:p>
            <a:pPr marL="0" lvl="0" indent="0">
              <a:buNone/>
            </a:pPr>
            <a:endParaRPr lang="en-US" dirty="0"/>
          </a:p>
          <a:p>
            <a:pPr marL="0" lvl="0" indent="0">
              <a:buNone/>
            </a:pPr>
            <a:endParaRPr lang="en-US" dirty="0"/>
          </a:p>
          <a:p>
            <a:pPr marL="0" lvl="0" indent="0">
              <a:buNone/>
            </a:pPr>
            <a:endParaRPr lang="en-US" dirty="0"/>
          </a:p>
          <a:p>
            <a:pPr marL="0" lvl="0" indent="0">
              <a:buNone/>
            </a:pPr>
            <a:endParaRPr lang="en-US" dirty="0"/>
          </a:p>
          <a:p>
            <a:pPr marL="0" lvl="0" indent="0">
              <a:buNone/>
            </a:pPr>
            <a:endParaRPr lang="en-US" dirty="0"/>
          </a:p>
          <a:p>
            <a:pPr marL="0" lvl="0" indent="0">
              <a:buNone/>
            </a:pPr>
            <a:endParaRPr lang="en-US" dirty="0"/>
          </a:p>
          <a:p>
            <a:pPr marL="0" lvl="0" indent="0">
              <a:buNone/>
            </a:pPr>
            <a:endParaRPr lang="en-US" dirty="0"/>
          </a:p>
          <a:p>
            <a:pPr marL="0" lvl="0" indent="0">
              <a:buNone/>
            </a:pPr>
            <a:endParaRPr lang="en-US" dirty="0"/>
          </a:p>
          <a:p>
            <a:pPr marL="0" lvl="0" indent="0">
              <a:buNone/>
            </a:pPr>
            <a:endParaRPr lang="en-US" dirty="0"/>
          </a:p>
          <a:p>
            <a:pPr lvl="0"/>
            <a:r>
              <a:rPr lang="en-US" dirty="0"/>
              <a:t>Electricity applied in a vacuum generates a beam of negatively charged particles.</a:t>
            </a:r>
          </a:p>
          <a:p>
            <a:pPr lvl="0"/>
            <a:endParaRPr lang="en-US" dirty="0"/>
          </a:p>
          <a:p>
            <a:pPr lvl="0"/>
            <a:r>
              <a:rPr lang="en-US" dirty="0"/>
              <a:t>Experimentation allowed calculation of the mass-to-charge ratio of these particles.</a:t>
            </a:r>
          </a:p>
          <a:p>
            <a:pPr lvl="0"/>
            <a:endParaRPr lang="en-US" dirty="0"/>
          </a:p>
          <a:p>
            <a:pPr lvl="0"/>
            <a:r>
              <a:rPr lang="en-US" dirty="0"/>
              <a:t>They were negatively charged, and much lighter than any atoms that had been observed!</a:t>
            </a:r>
          </a:p>
          <a:p>
            <a:pPr lvl="0"/>
            <a:endParaRPr lang="en-US" dirty="0">
              <a:solidFill>
                <a:srgbClr val="00B0F0"/>
              </a:solidFill>
            </a:endParaRPr>
          </a:p>
          <a:p>
            <a:pPr lvl="0"/>
            <a:r>
              <a:rPr lang="en-US" dirty="0"/>
              <a:t>Atomic theory was revised to account for new observations.</a:t>
            </a:r>
          </a:p>
          <a:p>
            <a:pPr lvl="0"/>
            <a:endParaRPr lang="en-US" dirty="0"/>
          </a:p>
          <a:p>
            <a:pPr lvl="0"/>
            <a:endParaRPr lang="en-US" dirty="0"/>
          </a:p>
          <a:p>
            <a:endParaRPr lang="en-US" dirty="0"/>
          </a:p>
        </p:txBody>
      </p:sp>
      <p:pic>
        <p:nvPicPr>
          <p:cNvPr id="6" name="Picture 5">
            <a:extLst>
              <a:ext uri="{FF2B5EF4-FFF2-40B4-BE49-F238E27FC236}">
                <a16:creationId xmlns:a16="http://schemas.microsoft.com/office/drawing/2014/main" id="{37297457-7481-393E-34AA-A18E65FAA2FD}"/>
              </a:ext>
            </a:extLst>
          </p:cNvPr>
          <p:cNvPicPr>
            <a:picLocks noChangeAspect="1"/>
          </p:cNvPicPr>
          <p:nvPr/>
        </p:nvPicPr>
        <p:blipFill>
          <a:blip r:embed="rId2"/>
          <a:stretch>
            <a:fillRect/>
          </a:stretch>
        </p:blipFill>
        <p:spPr>
          <a:xfrm>
            <a:off x="2993335" y="1578208"/>
            <a:ext cx="6205329" cy="2114178"/>
          </a:xfrm>
          <a:prstGeom prst="rect">
            <a:avLst/>
          </a:prstGeom>
        </p:spPr>
      </p:pic>
    </p:spTree>
    <p:extLst>
      <p:ext uri="{BB962C8B-B14F-4D97-AF65-F5344CB8AC3E}">
        <p14:creationId xmlns:p14="http://schemas.microsoft.com/office/powerpoint/2010/main" val="2724332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624" y="112553"/>
            <a:ext cx="5441425" cy="662669"/>
          </a:xfrm>
        </p:spPr>
        <p:txBody>
          <a:bodyPr>
            <a:normAutofit/>
          </a:bodyPr>
          <a:lstStyle/>
          <a:p>
            <a:r>
              <a:rPr lang="en-US" b="1" dirty="0">
                <a:solidFill>
                  <a:srgbClr val="0070C0"/>
                </a:solidFill>
              </a:rPr>
              <a:t>Plum Pudding Model of the Atom</a:t>
            </a:r>
          </a:p>
        </p:txBody>
      </p:sp>
      <p:sp>
        <p:nvSpPr>
          <p:cNvPr id="3" name="Content Placeholder 2"/>
          <p:cNvSpPr>
            <a:spLocks noGrp="1"/>
          </p:cNvSpPr>
          <p:nvPr>
            <p:ph idx="1"/>
          </p:nvPr>
        </p:nvSpPr>
        <p:spPr>
          <a:xfrm>
            <a:off x="1075703" y="1009650"/>
            <a:ext cx="6355825" cy="2895600"/>
          </a:xfrm>
        </p:spPr>
        <p:txBody>
          <a:bodyPr>
            <a:normAutofit/>
          </a:bodyPr>
          <a:lstStyle/>
          <a:p>
            <a:pPr marL="0" lvl="0" indent="0">
              <a:buNone/>
            </a:pPr>
            <a:r>
              <a:rPr lang="en-US" dirty="0">
                <a:solidFill>
                  <a:srgbClr val="00B0F0"/>
                </a:solidFill>
              </a:rPr>
              <a:t>Atoms</a:t>
            </a:r>
            <a:r>
              <a:rPr lang="en-US" dirty="0"/>
              <a:t> were known to be </a:t>
            </a:r>
            <a:r>
              <a:rPr lang="en-US" dirty="0">
                <a:solidFill>
                  <a:srgbClr val="00B0F0"/>
                </a:solidFill>
              </a:rPr>
              <a:t>neutral</a:t>
            </a:r>
            <a:r>
              <a:rPr lang="en-US" dirty="0"/>
              <a:t> so there must be positive charges to balance these negatively charged “electrons”</a:t>
            </a:r>
          </a:p>
          <a:p>
            <a:pPr marL="0" indent="0">
              <a:buNone/>
            </a:pPr>
            <a:endParaRPr lang="en-US" dirty="0"/>
          </a:p>
          <a:p>
            <a:pPr marL="0" indent="0">
              <a:buNone/>
            </a:pPr>
            <a:endParaRPr lang="en-US" dirty="0"/>
          </a:p>
          <a:p>
            <a:pPr marL="0" lvl="0" indent="0">
              <a:buNone/>
            </a:pPr>
            <a:r>
              <a:rPr lang="en-US" b="1" u="sng" dirty="0"/>
              <a:t>1904 CE</a:t>
            </a:r>
            <a:r>
              <a:rPr lang="en-US" dirty="0"/>
              <a:t>: “Plum Pudding Model”</a:t>
            </a:r>
          </a:p>
          <a:p>
            <a:pPr marL="0" lvl="0" indent="0">
              <a:buNone/>
            </a:pPr>
            <a:r>
              <a:rPr lang="en-US" dirty="0"/>
              <a:t>Atom is a </a:t>
            </a:r>
            <a:r>
              <a:rPr lang="en-US" dirty="0">
                <a:solidFill>
                  <a:srgbClr val="00B0F0"/>
                </a:solidFill>
              </a:rPr>
              <a:t>sphere of positive charge </a:t>
            </a:r>
            <a:r>
              <a:rPr lang="en-US" dirty="0"/>
              <a:t>with </a:t>
            </a:r>
            <a:r>
              <a:rPr lang="en-US" dirty="0">
                <a:solidFill>
                  <a:srgbClr val="00B0F0"/>
                </a:solidFill>
              </a:rPr>
              <a:t>negative particles (electrons) mixed in</a:t>
            </a:r>
          </a:p>
          <a:p>
            <a:pPr lvl="0"/>
            <a:endParaRPr lang="en-US" dirty="0"/>
          </a:p>
          <a:p>
            <a:pPr lvl="0"/>
            <a:endParaRPr lang="en-US" dirty="0"/>
          </a:p>
          <a:p>
            <a:endParaRPr lang="en-US" dirty="0"/>
          </a:p>
        </p:txBody>
      </p:sp>
      <p:pic>
        <p:nvPicPr>
          <p:cNvPr id="4" name="Picture 2" descr="C:\Documents and Settings\GEX\Desktop\IRDVD\52036 LECTURES\Ch04\04_03_Figure.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748"/>
          <a:stretch/>
        </p:blipFill>
        <p:spPr bwMode="auto">
          <a:xfrm>
            <a:off x="8367009" y="775222"/>
            <a:ext cx="2770367" cy="25317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919A919-2E1D-6613-635F-BEFCDEDBA96D}"/>
              </a:ext>
            </a:extLst>
          </p:cNvPr>
          <p:cNvPicPr>
            <a:picLocks noChangeAspect="1"/>
          </p:cNvPicPr>
          <p:nvPr/>
        </p:nvPicPr>
        <p:blipFill>
          <a:blip r:embed="rId3"/>
          <a:stretch>
            <a:fillRect/>
          </a:stretch>
        </p:blipFill>
        <p:spPr>
          <a:xfrm>
            <a:off x="3947986" y="3999543"/>
            <a:ext cx="3815637" cy="2531737"/>
          </a:xfrm>
          <a:prstGeom prst="rect">
            <a:avLst/>
          </a:prstGeom>
        </p:spPr>
      </p:pic>
    </p:spTree>
    <p:extLst>
      <p:ext uri="{BB962C8B-B14F-4D97-AF65-F5344CB8AC3E}">
        <p14:creationId xmlns:p14="http://schemas.microsoft.com/office/powerpoint/2010/main" val="90588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521E1-C938-3F74-7ED0-9A811FC5AA07}"/>
              </a:ext>
            </a:extLst>
          </p:cNvPr>
          <p:cNvSpPr>
            <a:spLocks noGrp="1"/>
          </p:cNvSpPr>
          <p:nvPr>
            <p:ph type="title"/>
          </p:nvPr>
        </p:nvSpPr>
        <p:spPr>
          <a:xfrm>
            <a:off x="1121466" y="25642"/>
            <a:ext cx="7012884" cy="624090"/>
          </a:xfrm>
        </p:spPr>
        <p:txBody>
          <a:bodyPr/>
          <a:lstStyle/>
          <a:p>
            <a:r>
              <a:rPr lang="en-US" b="1" dirty="0">
                <a:solidFill>
                  <a:srgbClr val="0070C0"/>
                </a:solidFill>
              </a:rPr>
              <a:t>Millikan’s Oil Drop Experiment</a:t>
            </a:r>
          </a:p>
        </p:txBody>
      </p:sp>
      <p:sp>
        <p:nvSpPr>
          <p:cNvPr id="3" name="Content Placeholder 2">
            <a:extLst>
              <a:ext uri="{FF2B5EF4-FFF2-40B4-BE49-F238E27FC236}">
                <a16:creationId xmlns:a16="http://schemas.microsoft.com/office/drawing/2014/main" id="{C4FFEA13-D944-8CEC-80F5-936438609B6E}"/>
              </a:ext>
            </a:extLst>
          </p:cNvPr>
          <p:cNvSpPr>
            <a:spLocks noGrp="1"/>
          </p:cNvSpPr>
          <p:nvPr>
            <p:ph idx="1"/>
          </p:nvPr>
        </p:nvSpPr>
        <p:spPr>
          <a:xfrm>
            <a:off x="1121466" y="977124"/>
            <a:ext cx="4459357" cy="5208552"/>
          </a:xfrm>
        </p:spPr>
        <p:txBody>
          <a:bodyPr/>
          <a:lstStyle/>
          <a:p>
            <a:pPr marL="0" indent="0">
              <a:buNone/>
            </a:pPr>
            <a:r>
              <a:rPr lang="en-US" b="1" u="sng" dirty="0"/>
              <a:t>1909 CE</a:t>
            </a:r>
            <a:r>
              <a:rPr lang="en-US" dirty="0"/>
              <a:t>: Further investigation into negatively charged electrons.</a:t>
            </a:r>
          </a:p>
          <a:p>
            <a:endParaRPr lang="en-US" dirty="0"/>
          </a:p>
          <a:p>
            <a:pPr marL="0" indent="0">
              <a:buNone/>
            </a:pPr>
            <a:r>
              <a:rPr lang="en-US" dirty="0"/>
              <a:t>Experiments produced tiny oil droplets with slight negative charges</a:t>
            </a:r>
          </a:p>
          <a:p>
            <a:endParaRPr lang="en-US" dirty="0"/>
          </a:p>
          <a:p>
            <a:pPr marL="0" indent="0">
              <a:buNone/>
            </a:pPr>
            <a:r>
              <a:rPr lang="en-US" dirty="0"/>
              <a:t>Observed that charge on droplets was always a multiple of the same number!</a:t>
            </a:r>
          </a:p>
          <a:p>
            <a:endParaRPr lang="en-US" dirty="0"/>
          </a:p>
          <a:p>
            <a:endParaRPr lang="en-US" dirty="0"/>
          </a:p>
          <a:p>
            <a:endParaRPr lang="en-US" dirty="0"/>
          </a:p>
          <a:p>
            <a:endParaRPr lang="en-US" dirty="0"/>
          </a:p>
          <a:p>
            <a:endParaRPr lang="en-US" dirty="0"/>
          </a:p>
        </p:txBody>
      </p:sp>
      <p:sp>
        <p:nvSpPr>
          <p:cNvPr id="4" name="AutoShape 2" descr="The experimental apparatus consists of an oil atomizer which sprays fine oil droplets into a large, sealed container. The sprayed oil lands on a positively charged brass plate with a pinhole at the center. As the drops fall through the pinhole, they travel through X-rays that are emitted within the container. This gives the oil droplets an electrical charge. The oil droplets land on a brass plate that is negatively charged. A telescopic eyepiece penetrates the inside of the container so that the user can observe how the charged oil droplets respond to the negatively charged brass plate. The table that accompanies this figure gives the charge, in coulombs or C, for 5 oil drops. Oil drop A has a charge of 4.8 times 10 to the negative 19 power. Oil drop B has a charge of 3.2 times 10 to the negative 19 power. Oil drop C has a charge of 6.4 times 10 to the negative 19 power. Oil drop D has a charge of 1.6 times 10 to the negative 19 power. Oil drop E has a charge of 4.8 times 10 to the negative 19 power.">
            <a:extLst>
              <a:ext uri="{FF2B5EF4-FFF2-40B4-BE49-F238E27FC236}">
                <a16:creationId xmlns:a16="http://schemas.microsoft.com/office/drawing/2014/main" id="{039EFA95-9C7C-0986-C02B-C68969A5C15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F0C32F2C-8D08-65AD-16D0-EB7767757343}"/>
              </a:ext>
            </a:extLst>
          </p:cNvPr>
          <p:cNvPicPr>
            <a:picLocks noChangeAspect="1"/>
          </p:cNvPicPr>
          <p:nvPr/>
        </p:nvPicPr>
        <p:blipFill>
          <a:blip r:embed="rId2"/>
          <a:stretch>
            <a:fillRect/>
          </a:stretch>
        </p:blipFill>
        <p:spPr>
          <a:xfrm>
            <a:off x="6611177" y="0"/>
            <a:ext cx="5428422" cy="4460390"/>
          </a:xfrm>
          <a:prstGeom prst="rect">
            <a:avLst/>
          </a:prstGeom>
        </p:spPr>
      </p:pic>
      <p:pic>
        <p:nvPicPr>
          <p:cNvPr id="9" name="Picture 8">
            <a:extLst>
              <a:ext uri="{FF2B5EF4-FFF2-40B4-BE49-F238E27FC236}">
                <a16:creationId xmlns:a16="http://schemas.microsoft.com/office/drawing/2014/main" id="{20A5596C-F8D8-0415-A1D1-BA536B668BC3}"/>
              </a:ext>
            </a:extLst>
          </p:cNvPr>
          <p:cNvPicPr>
            <a:picLocks noChangeAspect="1"/>
          </p:cNvPicPr>
          <p:nvPr/>
        </p:nvPicPr>
        <p:blipFill>
          <a:blip r:embed="rId3"/>
          <a:stretch>
            <a:fillRect/>
          </a:stretch>
        </p:blipFill>
        <p:spPr>
          <a:xfrm>
            <a:off x="1238250" y="4175992"/>
            <a:ext cx="1946504" cy="2474129"/>
          </a:xfrm>
          <a:prstGeom prst="rect">
            <a:avLst/>
          </a:prstGeom>
        </p:spPr>
      </p:pic>
      <p:sp>
        <p:nvSpPr>
          <p:cNvPr id="10" name="Content Placeholder 2">
            <a:extLst>
              <a:ext uri="{FF2B5EF4-FFF2-40B4-BE49-F238E27FC236}">
                <a16:creationId xmlns:a16="http://schemas.microsoft.com/office/drawing/2014/main" id="{3890A440-20D4-07B7-947A-E9D5FF1D1CE5}"/>
              </a:ext>
            </a:extLst>
          </p:cNvPr>
          <p:cNvSpPr txBox="1">
            <a:spLocks/>
          </p:cNvSpPr>
          <p:nvPr/>
        </p:nvSpPr>
        <p:spPr>
          <a:xfrm>
            <a:off x="3644245" y="4711201"/>
            <a:ext cx="4903509" cy="21211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Determined the </a:t>
            </a:r>
            <a:r>
              <a:rPr lang="en-US" dirty="0">
                <a:solidFill>
                  <a:srgbClr val="D39907"/>
                </a:solidFill>
              </a:rPr>
              <a:t>smallest unit of negative charge must be 1.6 x 10</a:t>
            </a:r>
            <a:r>
              <a:rPr lang="en-US" baseline="30000" dirty="0">
                <a:solidFill>
                  <a:srgbClr val="D39907"/>
                </a:solidFill>
              </a:rPr>
              <a:t>-19 </a:t>
            </a:r>
            <a:r>
              <a:rPr lang="en-US" dirty="0">
                <a:solidFill>
                  <a:srgbClr val="D39907"/>
                </a:solidFill>
              </a:rPr>
              <a:t>C</a:t>
            </a:r>
          </a:p>
          <a:p>
            <a:endParaRPr lang="en-US" dirty="0"/>
          </a:p>
          <a:p>
            <a:pPr marL="0" indent="0">
              <a:buNone/>
            </a:pPr>
            <a:r>
              <a:rPr lang="en-US" dirty="0"/>
              <a:t>Combined with Thompson’s data, allowed </a:t>
            </a:r>
            <a:r>
              <a:rPr lang="en-US" dirty="0">
                <a:solidFill>
                  <a:srgbClr val="D39907"/>
                </a:solidFill>
              </a:rPr>
              <a:t>calculation of mass of one electron</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625298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4"/>
          <p:cNvSpPr>
            <a:spLocks noChangeArrowheads="1"/>
          </p:cNvSpPr>
          <p:nvPr/>
        </p:nvSpPr>
        <p:spPr bwMode="auto">
          <a:xfrm>
            <a:off x="960783" y="1056286"/>
            <a:ext cx="77061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b="1" u="sng" dirty="0">
                <a:latin typeface="Times New Roman" panose="02020603050405020304" pitchFamily="18" charset="0"/>
                <a:cs typeface="Times New Roman" panose="02020603050405020304" pitchFamily="18" charset="0"/>
              </a:rPr>
              <a:t>ca. 1909 CE</a:t>
            </a:r>
            <a:r>
              <a:rPr lang="en-US" sz="2400" dirty="0">
                <a:latin typeface="Times New Roman" panose="02020603050405020304" pitchFamily="18" charset="0"/>
                <a:cs typeface="Times New Roman" panose="02020603050405020304" pitchFamily="18" charset="0"/>
              </a:rPr>
              <a:t>: Ernest Rutherford and co. tried to confirm Thompson’s Plum Pudding Model</a:t>
            </a:r>
            <a:endParaRPr lang="en-US" sz="2400" dirty="0">
              <a:solidFill>
                <a:srgbClr val="00B0F0"/>
              </a:solidFill>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Tiny </a:t>
            </a:r>
            <a:r>
              <a:rPr lang="en-US" sz="2400" dirty="0">
                <a:solidFill>
                  <a:srgbClr val="7030A0"/>
                </a:solidFill>
                <a:latin typeface="Times New Roman" panose="02020603050405020304" pitchFamily="18" charset="0"/>
                <a:cs typeface="Times New Roman" panose="02020603050405020304" pitchFamily="18" charset="0"/>
              </a:rPr>
              <a:t>alpha-particles</a:t>
            </a:r>
            <a:r>
              <a:rPr lang="en-US" sz="2400" dirty="0">
                <a:solidFill>
                  <a:srgbClr val="00B0F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were directed at a thin sheet of gold foil.</a:t>
            </a:r>
          </a:p>
        </p:txBody>
      </p:sp>
      <p:sp>
        <p:nvSpPr>
          <p:cNvPr id="23556" name="TextBox 6"/>
          <p:cNvSpPr txBox="1">
            <a:spLocks noChangeArrowheads="1"/>
          </p:cNvSpPr>
          <p:nvPr/>
        </p:nvSpPr>
        <p:spPr bwMode="auto">
          <a:xfrm>
            <a:off x="1172818" y="3649197"/>
            <a:ext cx="435665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ヒラギノ角ゴ Pro W3" charset="0"/>
                <a:cs typeface="ヒラギノ角ゴ Pro W3" charset="0"/>
              </a:defRPr>
            </a:lvl1pPr>
            <a:lvl2pPr marL="37931725" indent="-37474525">
              <a:defRPr sz="2400">
                <a:solidFill>
                  <a:schemeClr val="tx1"/>
                </a:solidFill>
                <a:latin typeface="Arial" charset="0"/>
                <a:ea typeface="ヒラギノ角ゴ Pro W3" charset="0"/>
                <a:cs typeface="ヒラギノ角ゴ Pro W3" charset="0"/>
              </a:defRPr>
            </a:lvl2pPr>
            <a:lvl3pPr>
              <a:defRPr sz="2400">
                <a:solidFill>
                  <a:schemeClr val="tx1"/>
                </a:solidFill>
                <a:latin typeface="Arial" charset="0"/>
                <a:ea typeface="ヒラギノ角ゴ Pro W3" charset="0"/>
                <a:cs typeface="ヒラギノ角ゴ Pro W3" charset="0"/>
              </a:defRPr>
            </a:lvl3pPr>
            <a:lvl4pPr>
              <a:defRPr sz="2400">
                <a:solidFill>
                  <a:schemeClr val="tx1"/>
                </a:solidFill>
                <a:latin typeface="Arial" charset="0"/>
                <a:ea typeface="ヒラギノ角ゴ Pro W3" charset="0"/>
                <a:cs typeface="ヒラギノ角ゴ Pro W3" charset="0"/>
              </a:defRPr>
            </a:lvl4pPr>
            <a:lvl5pPr>
              <a:defRPr sz="2400">
                <a:solidFill>
                  <a:schemeClr val="tx1"/>
                </a:solidFill>
                <a:latin typeface="Arial" charset="0"/>
                <a:ea typeface="ヒラギノ角ゴ Pro W3" charset="0"/>
                <a:cs typeface="ヒラギノ角ゴ Pro W3" charset="0"/>
              </a:defRPr>
            </a:lvl5pPr>
            <a:lvl6pPr marL="457200" fontAlgn="base">
              <a:spcBef>
                <a:spcPct val="0"/>
              </a:spcBef>
              <a:spcAft>
                <a:spcPct val="0"/>
              </a:spcAft>
              <a:defRPr sz="2400">
                <a:solidFill>
                  <a:schemeClr val="tx1"/>
                </a:solidFill>
                <a:latin typeface="Arial" charset="0"/>
                <a:ea typeface="ヒラギノ角ゴ Pro W3" charset="0"/>
                <a:cs typeface="ヒラギノ角ゴ Pro W3" charset="0"/>
              </a:defRPr>
            </a:lvl6pPr>
            <a:lvl7pPr marL="914400" fontAlgn="base">
              <a:spcBef>
                <a:spcPct val="0"/>
              </a:spcBef>
              <a:spcAft>
                <a:spcPct val="0"/>
              </a:spcAft>
              <a:defRPr sz="2400">
                <a:solidFill>
                  <a:schemeClr val="tx1"/>
                </a:solidFill>
                <a:latin typeface="Arial" charset="0"/>
                <a:ea typeface="ヒラギノ角ゴ Pro W3" charset="0"/>
                <a:cs typeface="ヒラギノ角ゴ Pro W3" charset="0"/>
              </a:defRPr>
            </a:lvl7pPr>
            <a:lvl8pPr marL="1371600" fontAlgn="base">
              <a:spcBef>
                <a:spcPct val="0"/>
              </a:spcBef>
              <a:spcAft>
                <a:spcPct val="0"/>
              </a:spcAft>
              <a:defRPr sz="2400">
                <a:solidFill>
                  <a:schemeClr val="tx1"/>
                </a:solidFill>
                <a:latin typeface="Arial" charset="0"/>
                <a:ea typeface="ヒラギノ角ゴ Pro W3" charset="0"/>
                <a:cs typeface="ヒラギノ角ゴ Pro W3" charset="0"/>
              </a:defRPr>
            </a:lvl8pPr>
            <a:lvl9pPr marL="1828800" fontAlgn="base">
              <a:spcBef>
                <a:spcPct val="0"/>
              </a:spcBef>
              <a:spcAft>
                <a:spcPct val="0"/>
              </a:spcAft>
              <a:defRPr sz="2400">
                <a:solidFill>
                  <a:schemeClr val="tx1"/>
                </a:solidFill>
                <a:latin typeface="Arial" charset="0"/>
                <a:ea typeface="ヒラギノ角ゴ Pro W3" charset="0"/>
                <a:cs typeface="ヒラギノ角ゴ Pro W3" charset="0"/>
              </a:defRPr>
            </a:lvl9pPr>
          </a:lstStyle>
          <a:p>
            <a:r>
              <a:rPr lang="en-US" dirty="0">
                <a:latin typeface="Times New Roman" panose="02020603050405020304" pitchFamily="18" charset="0"/>
                <a:cs typeface="Times New Roman" panose="02020603050405020304" pitchFamily="18" charset="0"/>
              </a:rPr>
              <a:t>Most of the particles passed directly through the foil.</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 few were deflected, some of them at sharp angles. </a:t>
            </a:r>
          </a:p>
        </p:txBody>
      </p:sp>
      <p:sp>
        <p:nvSpPr>
          <p:cNvPr id="3" name="TextBox 2"/>
          <p:cNvSpPr txBox="1"/>
          <p:nvPr/>
        </p:nvSpPr>
        <p:spPr>
          <a:xfrm>
            <a:off x="960783" y="145785"/>
            <a:ext cx="5750036" cy="553998"/>
          </a:xfrm>
          <a:prstGeom prst="rect">
            <a:avLst/>
          </a:prstGeom>
          <a:noFill/>
        </p:spPr>
        <p:txBody>
          <a:bodyPr wrap="none" rtlCol="0">
            <a:spAutoFit/>
          </a:bodyPr>
          <a:lstStyle/>
          <a:p>
            <a:r>
              <a:rPr lang="en-US" sz="3000" dirty="0">
                <a:solidFill>
                  <a:schemeClr val="tx2">
                    <a:lumMod val="60000"/>
                    <a:lumOff val="40000"/>
                  </a:schemeClr>
                </a:solidFill>
              </a:rPr>
              <a:t>Rutherford’s Gold Foil Experiment</a:t>
            </a:r>
          </a:p>
        </p:txBody>
      </p:sp>
      <p:pic>
        <p:nvPicPr>
          <p:cNvPr id="7" name="Picture 2" descr="C:\Documents and Settings\GEX\Desktop\IRDVD\52036 LECTURES\Ch04\04_04_Figur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3574"/>
          <a:stretch/>
        </p:blipFill>
        <p:spPr bwMode="auto">
          <a:xfrm>
            <a:off x="6107480" y="3635449"/>
            <a:ext cx="4427998" cy="279976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Documents and Settings\GEX\Desktop\IRDVD\52036 LECTURES\Ch04\04_05_Figure.jpg">
            <a:extLst>
              <a:ext uri="{FF2B5EF4-FFF2-40B4-BE49-F238E27FC236}">
                <a16:creationId xmlns:a16="http://schemas.microsoft.com/office/drawing/2014/main" id="{07BB44F4-FD47-0A4A-A8CF-4C87E3152A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54692"/>
          <a:stretch>
            <a:fillRect/>
          </a:stretch>
        </p:blipFill>
        <p:spPr bwMode="auto">
          <a:xfrm>
            <a:off x="9149064" y="422784"/>
            <a:ext cx="2597653" cy="2218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50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5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944930" y="1087993"/>
            <a:ext cx="4731970" cy="5191124"/>
          </a:xfrm>
        </p:spPr>
        <p:txBody>
          <a:bodyPr>
            <a:normAutofit/>
          </a:bodyPr>
          <a:lstStyle/>
          <a:p>
            <a:pPr marL="0" indent="0">
              <a:lnSpc>
                <a:spcPct val="80000"/>
              </a:lnSpc>
              <a:buNone/>
            </a:pPr>
            <a:r>
              <a:rPr lang="en-US" dirty="0"/>
              <a:t> </a:t>
            </a:r>
            <a:r>
              <a:rPr lang="en-US" b="1" dirty="0"/>
              <a:t>a)</a:t>
            </a:r>
            <a:r>
              <a:rPr lang="en-US" dirty="0"/>
              <a:t> </a:t>
            </a:r>
            <a:r>
              <a:rPr lang="en-US" dirty="0">
                <a:solidFill>
                  <a:srgbClr val="0070C0"/>
                </a:solidFill>
              </a:rPr>
              <a:t>Rutherford’s Expected result:</a:t>
            </a:r>
          </a:p>
          <a:p>
            <a:pPr marL="0" indent="0">
              <a:lnSpc>
                <a:spcPct val="80000"/>
              </a:lnSpc>
              <a:buNone/>
            </a:pPr>
            <a:r>
              <a:rPr lang="en-US" dirty="0"/>
              <a:t>Alpha-particles should pass through gold foil with minimal deflection. </a:t>
            </a:r>
          </a:p>
          <a:p>
            <a:pPr marL="0" indent="0">
              <a:lnSpc>
                <a:spcPct val="80000"/>
              </a:lnSpc>
              <a:buNone/>
            </a:pPr>
            <a:endParaRPr lang="en-US" dirty="0"/>
          </a:p>
          <a:p>
            <a:pPr marL="0" indent="0">
              <a:lnSpc>
                <a:spcPct val="80000"/>
              </a:lnSpc>
              <a:buNone/>
            </a:pPr>
            <a:r>
              <a:rPr lang="en-US" dirty="0"/>
              <a:t>Deflections should be roughly uniform.</a:t>
            </a:r>
          </a:p>
          <a:p>
            <a:pPr marL="569913" indent="-569913">
              <a:lnSpc>
                <a:spcPct val="80000"/>
              </a:lnSpc>
            </a:pPr>
            <a:endParaRPr lang="en-US" dirty="0"/>
          </a:p>
          <a:p>
            <a:pPr marL="569913" indent="-569913">
              <a:lnSpc>
                <a:spcPct val="80000"/>
              </a:lnSpc>
            </a:pPr>
            <a:endParaRPr lang="en-US" dirty="0"/>
          </a:p>
          <a:p>
            <a:pPr marL="0" indent="0">
              <a:lnSpc>
                <a:spcPct val="80000"/>
              </a:lnSpc>
              <a:buNone/>
            </a:pPr>
            <a:r>
              <a:rPr lang="en-US" dirty="0"/>
              <a:t> </a:t>
            </a:r>
          </a:p>
          <a:p>
            <a:pPr marL="569913" indent="-569913">
              <a:lnSpc>
                <a:spcPct val="80000"/>
              </a:lnSpc>
              <a:buNone/>
            </a:pPr>
            <a:r>
              <a:rPr lang="en-US" b="1" dirty="0"/>
              <a:t>(b)</a:t>
            </a:r>
            <a:r>
              <a:rPr lang="en-US" dirty="0"/>
              <a:t> </a:t>
            </a:r>
            <a:r>
              <a:rPr lang="en-US" dirty="0">
                <a:solidFill>
                  <a:srgbClr val="0070C0"/>
                </a:solidFill>
              </a:rPr>
              <a:t>Actual result: </a:t>
            </a:r>
          </a:p>
          <a:p>
            <a:pPr marL="0" indent="0">
              <a:lnSpc>
                <a:spcPct val="80000"/>
              </a:lnSpc>
              <a:buNone/>
            </a:pPr>
            <a:r>
              <a:rPr lang="en-US" dirty="0"/>
              <a:t>A small number of alpha-particles were deflected or bounced back.</a:t>
            </a:r>
          </a:p>
          <a:p>
            <a:pPr marL="0" indent="0">
              <a:lnSpc>
                <a:spcPct val="80000"/>
              </a:lnSpc>
              <a:buNone/>
            </a:pPr>
            <a:endParaRPr lang="en-US" dirty="0"/>
          </a:p>
          <a:p>
            <a:pPr marL="0" indent="0">
              <a:lnSpc>
                <a:spcPct val="80000"/>
              </a:lnSpc>
              <a:buNone/>
            </a:pPr>
            <a:r>
              <a:rPr lang="en-US" dirty="0"/>
              <a:t>Supported </a:t>
            </a:r>
            <a:r>
              <a:rPr lang="en-US" dirty="0" err="1"/>
              <a:t>Hantaro</a:t>
            </a:r>
            <a:r>
              <a:rPr lang="en-US" dirty="0"/>
              <a:t> Nagaoka’s “planetary” model of the atom (1903)</a:t>
            </a:r>
          </a:p>
          <a:p>
            <a:pPr marL="0" indent="0">
              <a:lnSpc>
                <a:spcPct val="80000"/>
              </a:lnSpc>
              <a:buNone/>
            </a:pPr>
            <a:endParaRPr lang="en-US" dirty="0"/>
          </a:p>
        </p:txBody>
      </p:sp>
      <p:pic>
        <p:nvPicPr>
          <p:cNvPr id="6" name="Picture 2" descr="C:\Documents and Settings\GEX\Desktop\IRDVD\52036 LECTURES\Ch04\04_05_Figure.jpg"/>
          <p:cNvPicPr>
            <a:picLocks noChangeAspect="1" noChangeArrowheads="1"/>
          </p:cNvPicPr>
          <p:nvPr/>
        </p:nvPicPr>
        <p:blipFill rotWithShape="1">
          <a:blip r:embed="rId3">
            <a:extLst>
              <a:ext uri="{28A0092B-C50C-407E-A947-70E740481C1C}">
                <a14:useLocalDpi xmlns:a14="http://schemas.microsoft.com/office/drawing/2010/main" val="0"/>
              </a:ext>
            </a:extLst>
          </a:blip>
          <a:srcRect b="52629"/>
          <a:stretch>
            <a:fillRect/>
          </a:stretch>
        </p:blipFill>
        <p:spPr bwMode="auto">
          <a:xfrm>
            <a:off x="6096000" y="944219"/>
            <a:ext cx="2683073" cy="23958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8D25789-9F30-4E27-7573-06410A5B2E87}"/>
              </a:ext>
            </a:extLst>
          </p:cNvPr>
          <p:cNvPicPr>
            <a:picLocks noChangeAspect="1"/>
          </p:cNvPicPr>
          <p:nvPr/>
        </p:nvPicPr>
        <p:blipFill>
          <a:blip r:embed="rId4"/>
          <a:srcRect b="2389"/>
          <a:stretch>
            <a:fillRect/>
          </a:stretch>
        </p:blipFill>
        <p:spPr>
          <a:xfrm>
            <a:off x="9672230" y="3946176"/>
            <a:ext cx="1948474" cy="2027583"/>
          </a:xfrm>
          <a:prstGeom prst="rect">
            <a:avLst/>
          </a:prstGeom>
        </p:spPr>
      </p:pic>
      <p:sp>
        <p:nvSpPr>
          <p:cNvPr id="8" name="TextBox 7">
            <a:extLst>
              <a:ext uri="{FF2B5EF4-FFF2-40B4-BE49-F238E27FC236}">
                <a16:creationId xmlns:a16="http://schemas.microsoft.com/office/drawing/2014/main" id="{29EEF4A9-8638-0716-BF6D-692078ED1C54}"/>
              </a:ext>
            </a:extLst>
          </p:cNvPr>
          <p:cNvSpPr txBox="1"/>
          <p:nvPr/>
        </p:nvSpPr>
        <p:spPr>
          <a:xfrm>
            <a:off x="9843680" y="6117534"/>
            <a:ext cx="2163416" cy="323165"/>
          </a:xfrm>
          <a:prstGeom prst="rect">
            <a:avLst/>
          </a:prstGeom>
          <a:noFill/>
        </p:spPr>
        <p:txBody>
          <a:bodyPr wrap="square">
            <a:spAutoFit/>
          </a:bodyPr>
          <a:lstStyle/>
          <a:p>
            <a:r>
              <a:rPr lang="en-US" sz="1500" dirty="0"/>
              <a:t>“planetary” model </a:t>
            </a:r>
          </a:p>
        </p:txBody>
      </p:sp>
      <p:pic>
        <p:nvPicPr>
          <p:cNvPr id="10" name="Picture 9">
            <a:extLst>
              <a:ext uri="{FF2B5EF4-FFF2-40B4-BE49-F238E27FC236}">
                <a16:creationId xmlns:a16="http://schemas.microsoft.com/office/drawing/2014/main" id="{28BE2552-4ABA-07E5-46BD-72E2B094292F}"/>
              </a:ext>
            </a:extLst>
          </p:cNvPr>
          <p:cNvPicPr>
            <a:picLocks noChangeAspect="1"/>
          </p:cNvPicPr>
          <p:nvPr/>
        </p:nvPicPr>
        <p:blipFill>
          <a:blip r:embed="rId5"/>
          <a:srcRect l="51834" t="-1" b="10511"/>
          <a:stretch>
            <a:fillRect/>
          </a:stretch>
        </p:blipFill>
        <p:spPr>
          <a:xfrm>
            <a:off x="9896244" y="1099715"/>
            <a:ext cx="1500445" cy="1849716"/>
          </a:xfrm>
          <a:prstGeom prst="rect">
            <a:avLst/>
          </a:prstGeom>
        </p:spPr>
      </p:pic>
      <p:sp>
        <p:nvSpPr>
          <p:cNvPr id="12" name="TextBox 11">
            <a:extLst>
              <a:ext uri="{FF2B5EF4-FFF2-40B4-BE49-F238E27FC236}">
                <a16:creationId xmlns:a16="http://schemas.microsoft.com/office/drawing/2014/main" id="{036EA3E0-8085-EA08-A61F-488D9423A21D}"/>
              </a:ext>
            </a:extLst>
          </p:cNvPr>
          <p:cNvSpPr txBox="1"/>
          <p:nvPr/>
        </p:nvSpPr>
        <p:spPr>
          <a:xfrm>
            <a:off x="9672230" y="3016901"/>
            <a:ext cx="2163416" cy="323165"/>
          </a:xfrm>
          <a:prstGeom prst="rect">
            <a:avLst/>
          </a:prstGeom>
          <a:noFill/>
        </p:spPr>
        <p:txBody>
          <a:bodyPr wrap="square">
            <a:spAutoFit/>
          </a:bodyPr>
          <a:lstStyle/>
          <a:p>
            <a:r>
              <a:rPr lang="en-US" sz="1500" dirty="0"/>
              <a:t>“Plum Pudding” model </a:t>
            </a:r>
          </a:p>
        </p:txBody>
      </p:sp>
      <p:sp>
        <p:nvSpPr>
          <p:cNvPr id="13" name="Title 1">
            <a:extLst>
              <a:ext uri="{FF2B5EF4-FFF2-40B4-BE49-F238E27FC236}">
                <a16:creationId xmlns:a16="http://schemas.microsoft.com/office/drawing/2014/main" id="{5351AB8A-6757-21AF-2977-297DDB6D03FD}"/>
              </a:ext>
            </a:extLst>
          </p:cNvPr>
          <p:cNvSpPr>
            <a:spLocks noGrp="1"/>
          </p:cNvSpPr>
          <p:nvPr>
            <p:ph type="title"/>
          </p:nvPr>
        </p:nvSpPr>
        <p:spPr>
          <a:xfrm>
            <a:off x="3257550" y="-45207"/>
            <a:ext cx="10515600" cy="624090"/>
          </a:xfrm>
        </p:spPr>
        <p:txBody>
          <a:bodyPr/>
          <a:lstStyle/>
          <a:p>
            <a:r>
              <a:rPr lang="en-US" sz="2800" b="1" dirty="0">
                <a:solidFill>
                  <a:srgbClr val="558ED5"/>
                </a:solidFill>
              </a:rPr>
              <a:t>Nuclear Theory of the Atom (</a:t>
            </a:r>
            <a:r>
              <a:rPr lang="en-US" sz="2800" b="1" u="sng" dirty="0">
                <a:solidFill>
                  <a:srgbClr val="558ED5"/>
                </a:solidFill>
              </a:rPr>
              <a:t>1911 CE</a:t>
            </a:r>
            <a:r>
              <a:rPr lang="en-US" sz="2800" b="1" dirty="0">
                <a:solidFill>
                  <a:srgbClr val="558ED5"/>
                </a:solidFill>
              </a:rPr>
              <a:t>) </a:t>
            </a:r>
          </a:p>
        </p:txBody>
      </p:sp>
      <p:pic>
        <p:nvPicPr>
          <p:cNvPr id="14" name="Picture 2" descr="C:\Documents and Settings\GEX\Desktop\IRDVD\52036 LECTURES\Ch04\04_05_Figure.jpg">
            <a:extLst>
              <a:ext uri="{FF2B5EF4-FFF2-40B4-BE49-F238E27FC236}">
                <a16:creationId xmlns:a16="http://schemas.microsoft.com/office/drawing/2014/main" id="{82A59262-F601-9771-83AE-C80DD66C8D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5861" b="2663"/>
          <a:stretch>
            <a:fillRect/>
          </a:stretch>
        </p:blipFill>
        <p:spPr bwMode="auto">
          <a:xfrm>
            <a:off x="6096000" y="3837286"/>
            <a:ext cx="2683073" cy="2603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638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4585"/>
            <a:ext cx="10515600" cy="624090"/>
          </a:xfrm>
        </p:spPr>
        <p:txBody>
          <a:bodyPr/>
          <a:lstStyle/>
          <a:p>
            <a:r>
              <a:rPr lang="en-US" sz="2800" b="1" dirty="0">
                <a:solidFill>
                  <a:srgbClr val="558ED5"/>
                </a:solidFill>
              </a:rPr>
              <a:t>Nuclear Theory of the Atom (</a:t>
            </a:r>
            <a:r>
              <a:rPr lang="en-US" sz="2800" b="1" u="sng" dirty="0">
                <a:solidFill>
                  <a:srgbClr val="558ED5"/>
                </a:solidFill>
              </a:rPr>
              <a:t>1911 CE</a:t>
            </a:r>
            <a:r>
              <a:rPr lang="en-US" sz="2800" b="1" dirty="0">
                <a:solidFill>
                  <a:srgbClr val="558ED5"/>
                </a:solidFill>
              </a:rPr>
              <a:t>) </a:t>
            </a:r>
          </a:p>
        </p:txBody>
      </p:sp>
      <p:sp>
        <p:nvSpPr>
          <p:cNvPr id="3" name="Content Placeholder 2"/>
          <p:cNvSpPr>
            <a:spLocks noGrp="1"/>
          </p:cNvSpPr>
          <p:nvPr>
            <p:ph idx="1"/>
          </p:nvPr>
        </p:nvSpPr>
        <p:spPr>
          <a:xfrm>
            <a:off x="838200" y="828675"/>
            <a:ext cx="8020878" cy="4673686"/>
          </a:xfrm>
        </p:spPr>
        <p:txBody>
          <a:bodyPr>
            <a:normAutofit/>
          </a:bodyPr>
          <a:lstStyle/>
          <a:p>
            <a:pPr marL="457200" indent="-457200">
              <a:buAutoNum type="arabicPeriod" startAt="3"/>
            </a:pPr>
            <a:endParaRPr lang="en-US" dirty="0"/>
          </a:p>
          <a:p>
            <a:pPr marL="0" indent="0">
              <a:buNone/>
            </a:pPr>
            <a:r>
              <a:rPr lang="en-US" dirty="0"/>
              <a:t>1.  Most of </a:t>
            </a:r>
            <a:r>
              <a:rPr lang="en-US" dirty="0">
                <a:solidFill>
                  <a:srgbClr val="7030A0"/>
                </a:solidFill>
              </a:rPr>
              <a:t>atom’s mass and positive charge</a:t>
            </a:r>
            <a:r>
              <a:rPr lang="en-US" dirty="0">
                <a:solidFill>
                  <a:srgbClr val="00B0F0"/>
                </a:solidFill>
              </a:rPr>
              <a:t> </a:t>
            </a:r>
            <a:r>
              <a:rPr lang="en-US" dirty="0"/>
              <a:t>is contained in a small central core called the </a:t>
            </a:r>
            <a:r>
              <a:rPr lang="en-US" dirty="0">
                <a:solidFill>
                  <a:srgbClr val="7030A0"/>
                </a:solidFill>
              </a:rPr>
              <a:t>nucleus</a:t>
            </a:r>
          </a:p>
          <a:p>
            <a:pPr marL="0" lvl="0" indent="0">
              <a:buNone/>
            </a:pPr>
            <a:endParaRPr lang="en-US" dirty="0"/>
          </a:p>
          <a:p>
            <a:pPr marL="0" indent="0">
              <a:buNone/>
            </a:pPr>
            <a:r>
              <a:rPr lang="en-US" dirty="0"/>
              <a:t>2.  Atom is </a:t>
            </a:r>
            <a:r>
              <a:rPr lang="en-US" dirty="0">
                <a:solidFill>
                  <a:srgbClr val="00B0F0"/>
                </a:solidFill>
              </a:rPr>
              <a:t>mostly ___________ __________</a:t>
            </a:r>
            <a:r>
              <a:rPr lang="en-US" dirty="0"/>
              <a:t>, with small negatively charged electrons interspersed.</a:t>
            </a:r>
          </a:p>
          <a:p>
            <a:pPr lvl="0"/>
            <a:endParaRPr lang="en-US" dirty="0"/>
          </a:p>
          <a:p>
            <a:pPr marL="0" indent="0">
              <a:buNone/>
            </a:pPr>
            <a:r>
              <a:rPr lang="en-US" dirty="0"/>
              <a:t>3.  </a:t>
            </a:r>
            <a:r>
              <a:rPr lang="en-US" dirty="0">
                <a:solidFill>
                  <a:srgbClr val="FF0000"/>
                </a:solidFill>
              </a:rPr>
              <a:t>Amount of positive charge</a:t>
            </a:r>
            <a:r>
              <a:rPr lang="en-US" dirty="0">
                <a:solidFill>
                  <a:srgbClr val="00B0F0"/>
                </a:solidFill>
              </a:rPr>
              <a:t> </a:t>
            </a:r>
            <a:r>
              <a:rPr lang="en-US" dirty="0"/>
              <a:t>=</a:t>
            </a:r>
            <a:r>
              <a:rPr lang="en-US" dirty="0">
                <a:solidFill>
                  <a:srgbClr val="00B0F0"/>
                </a:solidFill>
              </a:rPr>
              <a:t> </a:t>
            </a:r>
            <a:r>
              <a:rPr lang="en-US" dirty="0">
                <a:solidFill>
                  <a:srgbClr val="D39907"/>
                </a:solidFill>
              </a:rPr>
              <a:t>amount of negative charge </a:t>
            </a:r>
            <a:r>
              <a:rPr lang="en-US" dirty="0"/>
              <a:t>(atom is neutral)</a:t>
            </a:r>
          </a:p>
          <a:p>
            <a:pPr marL="457200" indent="-457200">
              <a:buAutoNum type="arabicPeriod" startAt="3"/>
            </a:pPr>
            <a:endParaRPr lang="en-US" dirty="0"/>
          </a:p>
          <a:p>
            <a:pPr marL="457200" indent="-457200">
              <a:buAutoNum type="arabicPeriod" startAt="3"/>
            </a:pPr>
            <a:endParaRPr lang="en-US" dirty="0"/>
          </a:p>
          <a:p>
            <a:endParaRPr lang="en-US" dirty="0"/>
          </a:p>
        </p:txBody>
      </p:sp>
      <p:sp>
        <p:nvSpPr>
          <p:cNvPr id="6" name="Content Placeholder 2">
            <a:extLst>
              <a:ext uri="{FF2B5EF4-FFF2-40B4-BE49-F238E27FC236}">
                <a16:creationId xmlns:a16="http://schemas.microsoft.com/office/drawing/2014/main" id="{513B52A5-E68F-18B2-6779-AA52E7CA789D}"/>
              </a:ext>
            </a:extLst>
          </p:cNvPr>
          <p:cNvSpPr txBox="1">
            <a:spLocks/>
          </p:cNvSpPr>
          <p:nvPr/>
        </p:nvSpPr>
        <p:spPr>
          <a:xfrm>
            <a:off x="934278" y="4802457"/>
            <a:ext cx="10515600" cy="13016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Experiments showed that nuclei of </a:t>
            </a:r>
            <a:r>
              <a:rPr lang="en-US" b="1" u="sng" dirty="0"/>
              <a:t>all elements</a:t>
            </a:r>
            <a:r>
              <a:rPr lang="en-US" dirty="0"/>
              <a:t> contained Hydrogen nuclei as “building blocks”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Rutherford named this building block of nuclear mass and positive charge the “</a:t>
            </a:r>
            <a:r>
              <a:rPr lang="en-US" b="1" dirty="0">
                <a:solidFill>
                  <a:srgbClr val="FF0000"/>
                </a:solidFill>
              </a:rPr>
              <a:t>proton</a:t>
            </a:r>
            <a:r>
              <a:rPr lang="en-US" dirty="0"/>
              <a:t>.”</a:t>
            </a:r>
          </a:p>
          <a:p>
            <a:endParaRPr lang="en-US" dirty="0"/>
          </a:p>
        </p:txBody>
      </p:sp>
      <p:pic>
        <p:nvPicPr>
          <p:cNvPr id="8" name="Picture 2" descr="C:\Documents and Settings\GEX\Desktop\IRDVD\52036 LECTURES\Ch04\04_07_Figure.jpg">
            <a:extLst>
              <a:ext uri="{FF2B5EF4-FFF2-40B4-BE49-F238E27FC236}">
                <a16:creationId xmlns:a16="http://schemas.microsoft.com/office/drawing/2014/main" id="{CF0A7285-396D-242B-6F49-794A3563871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682"/>
          <a:stretch/>
        </p:blipFill>
        <p:spPr bwMode="auto">
          <a:xfrm>
            <a:off x="9259095" y="380697"/>
            <a:ext cx="2702487" cy="3349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563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6210</TotalTime>
  <Words>2108</Words>
  <Application>Microsoft Office PowerPoint</Application>
  <PresentationFormat>Widescreen</PresentationFormat>
  <Paragraphs>359</Paragraphs>
  <Slides>37</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Aptos</vt:lpstr>
      <vt:lpstr>Arial</vt:lpstr>
      <vt:lpstr>Calibri</vt:lpstr>
      <vt:lpstr>Calibri Light</vt:lpstr>
      <vt:lpstr>Times New Roman</vt:lpstr>
      <vt:lpstr>TimesNewRomanPSMT</vt:lpstr>
      <vt:lpstr>Wingdings</vt:lpstr>
      <vt:lpstr>Office Theme</vt:lpstr>
      <vt:lpstr>Q-center: https://www.brynmawr.edu/inside/offices-services/q-center/q-center-schedule</vt:lpstr>
      <vt:lpstr>Learning Objectives</vt:lpstr>
      <vt:lpstr>Atomic Theory</vt:lpstr>
      <vt:lpstr>Revising Dalton’s Atomic Theory</vt:lpstr>
      <vt:lpstr>Plum Pudding Model of the Atom</vt:lpstr>
      <vt:lpstr>Millikan’s Oil Drop Experiment</vt:lpstr>
      <vt:lpstr>PowerPoint Presentation</vt:lpstr>
      <vt:lpstr>Nuclear Theory of the Atom (1911 CE) </vt:lpstr>
      <vt:lpstr>Nuclear Theory of the Atom (1911 CE) </vt:lpstr>
      <vt:lpstr>James Chadwick and the Neutron</vt:lpstr>
      <vt:lpstr>Protons, Neutrons, &amp; Electrons (Subatomic Particles)</vt:lpstr>
      <vt:lpstr>PowerPoint Presentation</vt:lpstr>
      <vt:lpstr>Atomic Numbers &amp; Symbols</vt:lpstr>
      <vt:lpstr>Atomic Numbers &amp; Symbols</vt:lpstr>
      <vt:lpstr>Periodic Table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Valence Electrons </vt:lpstr>
      <vt:lpstr>PowerPoint Presentation</vt:lpstr>
      <vt:lpstr>PowerPoint Presentation</vt:lpstr>
      <vt:lpstr>Ions &amp; Periodic Table</vt:lpstr>
      <vt:lpstr>Ions and the Periodic Table</vt:lpstr>
      <vt:lpstr>PowerPoint Presentation</vt:lpstr>
      <vt:lpstr>PowerPoint Presentation</vt:lpstr>
      <vt:lpstr>PowerPoint Presentation</vt:lpstr>
      <vt:lpstr>PowerPoint Presentation</vt:lpstr>
      <vt:lpstr>PowerPoint Presentation</vt:lpstr>
      <vt:lpstr>PowerPoint Presentation</vt:lpstr>
      <vt:lpstr>If an atom has a mass number of 32 and has 17 neutrons, it is an isotope of which element? </vt:lpstr>
      <vt:lpstr>What are the atomic number, mass number, and symbols for the chlorine isotope with 18 neutrons? </vt:lpstr>
      <vt:lpstr>Atomic Mass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Kinetics of Chemical Reactions</dc:title>
  <dc:creator>Tim Cook</dc:creator>
  <cp:lastModifiedBy>Tim Cook</cp:lastModifiedBy>
  <cp:revision>7</cp:revision>
  <cp:lastPrinted>2024-04-01T15:14:54Z</cp:lastPrinted>
  <dcterms:created xsi:type="dcterms:W3CDTF">2024-02-04T14:45:57Z</dcterms:created>
  <dcterms:modified xsi:type="dcterms:W3CDTF">2026-09-04T17:16:22Z</dcterms:modified>
</cp:coreProperties>
</file>