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754" r:id="rId2"/>
    <p:sldId id="755" r:id="rId3"/>
    <p:sldId id="757" r:id="rId4"/>
    <p:sldId id="756" r:id="rId5"/>
    <p:sldId id="367" r:id="rId6"/>
    <p:sldId id="1194" r:id="rId7"/>
    <p:sldId id="1412" r:id="rId8"/>
    <p:sldId id="1291" r:id="rId9"/>
    <p:sldId id="1422" r:id="rId10"/>
    <p:sldId id="1428" r:id="rId11"/>
    <p:sldId id="1423" r:id="rId12"/>
    <p:sldId id="1410" r:id="rId13"/>
    <p:sldId id="1427" r:id="rId14"/>
    <p:sldId id="1413" r:id="rId15"/>
    <p:sldId id="1414" r:id="rId16"/>
    <p:sldId id="1418" r:id="rId17"/>
    <p:sldId id="758" r:id="rId18"/>
    <p:sldId id="1420" r:id="rId19"/>
    <p:sldId id="1419" r:id="rId20"/>
    <p:sldId id="1417" r:id="rId21"/>
    <p:sldId id="1416" r:id="rId22"/>
    <p:sldId id="1415" r:id="rId23"/>
    <p:sldId id="1421" r:id="rId24"/>
    <p:sldId id="1424" r:id="rId25"/>
    <p:sldId id="1425" r:id="rId26"/>
    <p:sldId id="1426" r:id="rId27"/>
    <p:sldId id="134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072" autoAdjust="0"/>
    <p:restoredTop sz="94660"/>
  </p:normalViewPr>
  <p:slideViewPr>
    <p:cSldViewPr snapToGrid="0">
      <p:cViewPr varScale="1">
        <p:scale>
          <a:sx n="64" d="100"/>
          <a:sy n="64" d="100"/>
        </p:scale>
        <p:origin x="101" y="28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2B0915-3842-4586-B58D-0EDE72736585}" type="datetimeFigureOut">
              <a:rPr lang="en-US" smtClean="0"/>
              <a:t>9/4/2026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58C807-DC24-400B-A7EA-8124BF7F2A32}" type="slidenum">
              <a:rPr lang="en-US" smtClean="0"/>
              <a:t>‹#›</a:t>
            </a:fld>
            <a:endParaRPr lang="en-US"/>
          </a:p>
        </p:txBody>
      </p:sp>
    </p:spTree>
    <p:extLst>
      <p:ext uri="{BB962C8B-B14F-4D97-AF65-F5344CB8AC3E}">
        <p14:creationId xmlns:p14="http://schemas.microsoft.com/office/powerpoint/2010/main" val="24915227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C74E37-332B-430B-B7B6-F304EB35EAE5}" type="slidenum">
              <a:rPr lang="en-US" smtClean="0"/>
              <a:t>7</a:t>
            </a:fld>
            <a:endParaRPr lang="en-US"/>
          </a:p>
        </p:txBody>
      </p:sp>
    </p:spTree>
    <p:extLst>
      <p:ext uri="{BB962C8B-B14F-4D97-AF65-F5344CB8AC3E}">
        <p14:creationId xmlns:p14="http://schemas.microsoft.com/office/powerpoint/2010/main" val="29495036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DD6844A-1625-4A19-B9DC-529A05C8C6F8}" type="datetimeFigureOut">
              <a:rPr lang="en-US" smtClean="0"/>
              <a:t>9/4/2026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6644440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D6844A-1625-4A19-B9DC-529A05C8C6F8}" type="datetimeFigureOut">
              <a:rPr lang="en-US" smtClean="0"/>
              <a:t>9/4/2026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140785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D6844A-1625-4A19-B9DC-529A05C8C6F8}" type="datetimeFigureOut">
              <a:rPr lang="en-US" smtClean="0"/>
              <a:t>9/4/2026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671860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D6844A-1625-4A19-B9DC-529A05C8C6F8}" type="datetimeFigureOut">
              <a:rPr lang="en-US" smtClean="0"/>
              <a:t>9/4/2026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406692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D6844A-1625-4A19-B9DC-529A05C8C6F8}" type="datetimeFigureOut">
              <a:rPr lang="en-US" smtClean="0"/>
              <a:t>9/4/2026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3380297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DD6844A-1625-4A19-B9DC-529A05C8C6F8}" type="datetimeFigureOut">
              <a:rPr lang="en-US" smtClean="0"/>
              <a:t>9/4/2026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594970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DD6844A-1625-4A19-B9DC-529A05C8C6F8}" type="datetimeFigureOut">
              <a:rPr lang="en-US" smtClean="0"/>
              <a:t>9/4/2026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284193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DD6844A-1625-4A19-B9DC-529A05C8C6F8}" type="datetimeFigureOut">
              <a:rPr lang="en-US" smtClean="0"/>
              <a:t>9/4/2026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700935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D6844A-1625-4A19-B9DC-529A05C8C6F8}" type="datetimeFigureOut">
              <a:rPr lang="en-US" smtClean="0"/>
              <a:t>9/4/2026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93358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DD6844A-1625-4A19-B9DC-529A05C8C6F8}" type="datetimeFigureOut">
              <a:rPr lang="en-US" smtClean="0"/>
              <a:t>9/4/2026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3438613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DD6844A-1625-4A19-B9DC-529A05C8C6F8}" type="datetimeFigureOut">
              <a:rPr lang="en-US" smtClean="0"/>
              <a:t>9/4/2026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790464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bg1"/>
                </a:solidFill>
                <a:latin typeface="Candara" panose="020E0502030303020204" pitchFamily="34" charset="0"/>
              </a:defRPr>
            </a:lvl1pPr>
          </a:lstStyle>
          <a:p>
            <a:fld id="{5DD6844A-1625-4A19-B9DC-529A05C8C6F8}" type="datetimeFigureOut">
              <a:rPr lang="en-US" smtClean="0"/>
              <a:t>9/4/2026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bg1"/>
                </a:solidFill>
                <a:latin typeface="Candara" panose="020E0502030303020204" pitchFamily="34" charset="0"/>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bg1"/>
                </a:solidFill>
                <a:latin typeface="Candara" panose="020E0502030303020204" pitchFamily="34" charset="0"/>
              </a:defRPr>
            </a:lvl1pPr>
          </a:lstStyle>
          <a:p>
            <a:fld id="{42C9CF69-7706-469D-8252-7BB7EB665F48}" type="slidenum">
              <a:rPr lang="en-US" smtClean="0"/>
              <a:t>‹#›</a:t>
            </a:fld>
            <a:endParaRPr lang="en-US"/>
          </a:p>
        </p:txBody>
      </p:sp>
    </p:spTree>
    <p:extLst>
      <p:ext uri="{BB962C8B-B14F-4D97-AF65-F5344CB8AC3E}">
        <p14:creationId xmlns:p14="http://schemas.microsoft.com/office/powerpoint/2010/main" val="22564336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b="1" kern="1200" cap="small" baseline="0">
          <a:solidFill>
            <a:schemeClr val="bg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bg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bg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bg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bg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bg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hyperlink" Target="https://www.youtube.com/watch?v=Qc7HmhrgTuQ"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tone carving of people holding weapons&#10;&#10;AI-generated content may be incorrect.">
            <a:extLst>
              <a:ext uri="{FF2B5EF4-FFF2-40B4-BE49-F238E27FC236}">
                <a16:creationId xmlns:a16="http://schemas.microsoft.com/office/drawing/2014/main" id="{106E9DB1-E0A5-1110-32C7-8C793100878D}"/>
              </a:ext>
            </a:extLst>
          </p:cNvPr>
          <p:cNvPicPr>
            <a:picLocks noChangeAspect="1"/>
          </p:cNvPicPr>
          <p:nvPr/>
        </p:nvPicPr>
        <p:blipFill>
          <a:blip r:embed="rId2">
            <a:extLst>
              <a:ext uri="{28A0092B-C50C-407E-A947-70E740481C1C}">
                <a14:useLocalDpi xmlns:a14="http://schemas.microsoft.com/office/drawing/2010/main" val="0"/>
              </a:ext>
            </a:extLst>
          </a:blip>
          <a:srcRect l="28892" r="22653"/>
          <a:stretch>
            <a:fillRect/>
          </a:stretch>
        </p:blipFill>
        <p:spPr>
          <a:xfrm>
            <a:off x="10848109" y="139853"/>
            <a:ext cx="1039089" cy="998654"/>
          </a:xfrm>
          <a:prstGeom prst="rect">
            <a:avLst/>
          </a:prstGeom>
        </p:spPr>
      </p:pic>
      <p:sp>
        <p:nvSpPr>
          <p:cNvPr id="2" name="Title 1">
            <a:extLst>
              <a:ext uri="{FF2B5EF4-FFF2-40B4-BE49-F238E27FC236}">
                <a16:creationId xmlns:a16="http://schemas.microsoft.com/office/drawing/2014/main" id="{55BD692F-FEBE-4581-B4E8-94789F25F28F}"/>
              </a:ext>
            </a:extLst>
          </p:cNvPr>
          <p:cNvSpPr>
            <a:spLocks noGrp="1"/>
          </p:cNvSpPr>
          <p:nvPr>
            <p:ph type="ctrTitle"/>
          </p:nvPr>
        </p:nvSpPr>
        <p:spPr/>
        <p:txBody>
          <a:bodyPr/>
          <a:lstStyle/>
          <a:p>
            <a:r>
              <a:rPr lang="en-US" dirty="0"/>
              <a:t>What Is an Empire?</a:t>
            </a:r>
            <a:br>
              <a:rPr lang="en-US" dirty="0"/>
            </a:br>
            <a:r>
              <a:rPr lang="en-US" dirty="0"/>
              <a:t>(and How Do We Think about Them?)</a:t>
            </a:r>
            <a:endParaRPr lang="en-US" b="0" dirty="0"/>
          </a:p>
        </p:txBody>
      </p:sp>
      <p:sp>
        <p:nvSpPr>
          <p:cNvPr id="3" name="Subtitle 2">
            <a:extLst>
              <a:ext uri="{FF2B5EF4-FFF2-40B4-BE49-F238E27FC236}">
                <a16:creationId xmlns:a16="http://schemas.microsoft.com/office/drawing/2014/main" id="{02FB65C5-1C4D-49DE-9542-FF719C25B2D2}"/>
              </a:ext>
            </a:extLst>
          </p:cNvPr>
          <p:cNvSpPr>
            <a:spLocks noGrp="1"/>
          </p:cNvSpPr>
          <p:nvPr>
            <p:ph type="subTitle" idx="1"/>
          </p:nvPr>
        </p:nvSpPr>
        <p:spPr/>
        <p:txBody>
          <a:bodyPr/>
          <a:lstStyle/>
          <a:p>
            <a:r>
              <a:rPr lang="en-US" dirty="0">
                <a:solidFill>
                  <a:schemeClr val="bg1"/>
                </a:solidFill>
              </a:rPr>
              <a:t>September 4</a:t>
            </a:r>
          </a:p>
        </p:txBody>
      </p:sp>
      <p:sp>
        <p:nvSpPr>
          <p:cNvPr id="5" name="Title 3">
            <a:extLst>
              <a:ext uri="{FF2B5EF4-FFF2-40B4-BE49-F238E27FC236}">
                <a16:creationId xmlns:a16="http://schemas.microsoft.com/office/drawing/2014/main" id="{71B01575-313D-4768-A515-031E3EFF9EFB}"/>
              </a:ext>
            </a:extLst>
          </p:cNvPr>
          <p:cNvSpPr txBox="1">
            <a:spLocks/>
          </p:cNvSpPr>
          <p:nvPr/>
        </p:nvSpPr>
        <p:spPr>
          <a:xfrm>
            <a:off x="304801" y="139853"/>
            <a:ext cx="8901544" cy="868362"/>
          </a:xfrm>
          <a:prstGeom prst="rect">
            <a:avLst/>
          </a:prstGeom>
          <a:ln w="3175">
            <a:noFill/>
          </a:ln>
        </p:spPr>
        <p:txBody>
          <a:bodyPr vert="horz" lIns="91440" tIns="45720" rIns="91440" bIns="45720" rtlCol="0" anchor="t">
            <a:normAutofit/>
          </a:bodyPr>
          <a:lstStyle>
            <a:lvl1pPr algn="ctr" defTabSz="914400" rtl="0" eaLnBrk="1" latinLnBrk="0" hangingPunct="1">
              <a:spcBef>
                <a:spcPct val="0"/>
              </a:spcBef>
              <a:buNone/>
              <a:defRPr sz="4400" b="1" kern="1200" cap="small" baseline="0">
                <a:solidFill>
                  <a:schemeClr val="bg1"/>
                </a:solidFill>
                <a:latin typeface="Candara" panose="020E0502030303020204" pitchFamily="34" charset="0"/>
                <a:ea typeface="+mj-ea"/>
                <a:cs typeface="+mj-cs"/>
              </a:defRPr>
            </a:lvl1pPr>
          </a:lstStyle>
          <a:p>
            <a:pPr algn="l"/>
            <a:r>
              <a:rPr lang="en-US" sz="2400" dirty="0"/>
              <a:t>ARCH B313/513 – The Archaeology of Ancient Near Eastern Empires</a:t>
            </a:r>
            <a:br>
              <a:rPr lang="en-US" sz="2400" dirty="0"/>
            </a:br>
            <a:r>
              <a:rPr lang="en-US" sz="2400" dirty="0"/>
              <a:t>Fall 2026</a:t>
            </a:r>
          </a:p>
        </p:txBody>
      </p:sp>
      <p:cxnSp>
        <p:nvCxnSpPr>
          <p:cNvPr id="6" name="Straight Connector 5">
            <a:extLst>
              <a:ext uri="{FF2B5EF4-FFF2-40B4-BE49-F238E27FC236}">
                <a16:creationId xmlns:a16="http://schemas.microsoft.com/office/drawing/2014/main" id="{ECE755CD-7421-45A2-BB79-62B6ECFB96E8}"/>
              </a:ext>
            </a:extLst>
          </p:cNvPr>
          <p:cNvCxnSpPr>
            <a:cxnSpLocks/>
          </p:cNvCxnSpPr>
          <p:nvPr/>
        </p:nvCxnSpPr>
        <p:spPr>
          <a:xfrm>
            <a:off x="304801" y="1115376"/>
            <a:ext cx="11582399" cy="2963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708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16596-572E-5DED-2255-EB9E77D29109}"/>
              </a:ext>
            </a:extLst>
          </p:cNvPr>
          <p:cNvSpPr>
            <a:spLocks noGrp="1"/>
          </p:cNvSpPr>
          <p:nvPr>
            <p:ph type="title"/>
          </p:nvPr>
        </p:nvSpPr>
        <p:spPr/>
        <p:txBody>
          <a:bodyPr/>
          <a:lstStyle/>
          <a:p>
            <a:r>
              <a:rPr lang="en-US" dirty="0" err="1"/>
              <a:t>Fossatum</a:t>
            </a:r>
            <a:r>
              <a:rPr lang="en-US" dirty="0"/>
              <a:t> Africae</a:t>
            </a:r>
          </a:p>
        </p:txBody>
      </p:sp>
      <p:pic>
        <p:nvPicPr>
          <p:cNvPr id="6" name="Content Placeholder 5" descr="A map of the world&#10;&#10;AI-generated content may be incorrect.">
            <a:extLst>
              <a:ext uri="{FF2B5EF4-FFF2-40B4-BE49-F238E27FC236}">
                <a16:creationId xmlns:a16="http://schemas.microsoft.com/office/drawing/2014/main" id="{F03489E0-E423-FCED-743F-EA559170DE87}"/>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09600" y="2000352"/>
            <a:ext cx="5384800" cy="3725659"/>
          </a:xfrm>
        </p:spPr>
      </p:pic>
      <p:pic>
        <p:nvPicPr>
          <p:cNvPr id="8" name="Content Placeholder 7" descr="A drawing of a road&#10;&#10;AI-generated content may be incorrect.">
            <a:extLst>
              <a:ext uri="{FF2B5EF4-FFF2-40B4-BE49-F238E27FC236}">
                <a16:creationId xmlns:a16="http://schemas.microsoft.com/office/drawing/2014/main" id="{5F274B0E-1B0A-428E-E1E3-A99DF91A7FCC}"/>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97600" y="1864822"/>
            <a:ext cx="5384800" cy="3996718"/>
          </a:xfrm>
        </p:spPr>
      </p:pic>
    </p:spTree>
    <p:extLst>
      <p:ext uri="{BB962C8B-B14F-4D97-AF65-F5344CB8AC3E}">
        <p14:creationId xmlns:p14="http://schemas.microsoft.com/office/powerpoint/2010/main" val="32079039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2DEC8-38E8-1890-4312-9CAC20421699}"/>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0C69B14C-D864-F202-DB8F-BFDC68C206A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89863" y="401439"/>
            <a:ext cx="9012274" cy="6055122"/>
          </a:xfrm>
        </p:spPr>
      </p:pic>
    </p:spTree>
    <p:extLst>
      <p:ext uri="{BB962C8B-B14F-4D97-AF65-F5344CB8AC3E}">
        <p14:creationId xmlns:p14="http://schemas.microsoft.com/office/powerpoint/2010/main" val="42446081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534140" y="80964"/>
            <a:ext cx="9123723" cy="6696075"/>
          </a:xfrm>
        </p:spPr>
      </p:pic>
    </p:spTree>
    <p:extLst>
      <p:ext uri="{BB962C8B-B14F-4D97-AF65-F5344CB8AC3E}">
        <p14:creationId xmlns:p14="http://schemas.microsoft.com/office/powerpoint/2010/main" val="32028837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C7154-38B4-1E14-0C91-0D46F989C45C}"/>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9325D9B0-6C96-BEF8-65D6-28B0097EA25E}"/>
              </a:ext>
            </a:extLst>
          </p:cNvPr>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534140" y="80964"/>
            <a:ext cx="9123723" cy="6696075"/>
          </a:xfrm>
        </p:spPr>
      </p:pic>
      <p:pic>
        <p:nvPicPr>
          <p:cNvPr id="3" name="Picture 2" descr="A close-up of a hill with a pile of rocks&#10;&#10;AI-generated content may be incorrect.">
            <a:extLst>
              <a:ext uri="{FF2B5EF4-FFF2-40B4-BE49-F238E27FC236}">
                <a16:creationId xmlns:a16="http://schemas.microsoft.com/office/drawing/2014/main" id="{D1AD73C1-C51F-9A38-0F06-A640E757E7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256" y="295667"/>
            <a:ext cx="3809570" cy="2374797"/>
          </a:xfrm>
          <a:prstGeom prst="rect">
            <a:avLst/>
          </a:prstGeom>
        </p:spPr>
      </p:pic>
      <p:sp>
        <p:nvSpPr>
          <p:cNvPr id="5" name="TextBox 4">
            <a:extLst>
              <a:ext uri="{FF2B5EF4-FFF2-40B4-BE49-F238E27FC236}">
                <a16:creationId xmlns:a16="http://schemas.microsoft.com/office/drawing/2014/main" id="{EB15117F-FB11-0C1E-0376-123D59589FCC}"/>
              </a:ext>
            </a:extLst>
          </p:cNvPr>
          <p:cNvSpPr txBox="1"/>
          <p:nvPr/>
        </p:nvSpPr>
        <p:spPr>
          <a:xfrm>
            <a:off x="308264" y="2670464"/>
            <a:ext cx="2154382" cy="646331"/>
          </a:xfrm>
          <a:prstGeom prst="rect">
            <a:avLst/>
          </a:prstGeom>
          <a:noFill/>
        </p:spPr>
        <p:txBody>
          <a:bodyPr wrap="square" rtlCol="0">
            <a:spAutoFit/>
          </a:bodyPr>
          <a:lstStyle/>
          <a:p>
            <a:r>
              <a:rPr lang="en-US" dirty="0">
                <a:solidFill>
                  <a:schemeClr val="bg1"/>
                </a:solidFill>
                <a:latin typeface="Candara" panose="020E0502030303020204" pitchFamily="34" charset="0"/>
              </a:rPr>
              <a:t>Monte Testaccio, Rome</a:t>
            </a:r>
            <a:endParaRPr lang="en-US" b="1" dirty="0">
              <a:solidFill>
                <a:schemeClr val="bg1"/>
              </a:solidFill>
              <a:latin typeface="Candara" panose="020E0502030303020204" pitchFamily="34" charset="0"/>
            </a:endParaRPr>
          </a:p>
        </p:txBody>
      </p:sp>
    </p:spTree>
    <p:extLst>
      <p:ext uri="{BB962C8B-B14F-4D97-AF65-F5344CB8AC3E}">
        <p14:creationId xmlns:p14="http://schemas.microsoft.com/office/powerpoint/2010/main" val="27581047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534604-3CE9-10ED-4C76-344A9667D3CC}"/>
              </a:ext>
            </a:extLst>
          </p:cNvPr>
          <p:cNvPicPr>
            <a:picLocks noChangeAspect="1"/>
          </p:cNvPicPr>
          <p:nvPr/>
        </p:nvPicPr>
        <p:blipFill>
          <a:blip r:embed="rId2"/>
          <a:stretch>
            <a:fillRect/>
          </a:stretch>
        </p:blipFill>
        <p:spPr>
          <a:xfrm>
            <a:off x="3607553" y="0"/>
            <a:ext cx="7740876" cy="6835109"/>
          </a:xfrm>
          <a:prstGeom prst="rect">
            <a:avLst/>
          </a:prstGeom>
        </p:spPr>
      </p:pic>
      <p:sp>
        <p:nvSpPr>
          <p:cNvPr id="4" name="TextBox 3">
            <a:extLst>
              <a:ext uri="{FF2B5EF4-FFF2-40B4-BE49-F238E27FC236}">
                <a16:creationId xmlns:a16="http://schemas.microsoft.com/office/drawing/2014/main" id="{E613509B-E2D9-65FE-A3A2-79364A395BFA}"/>
              </a:ext>
            </a:extLst>
          </p:cNvPr>
          <p:cNvSpPr txBox="1"/>
          <p:nvPr/>
        </p:nvSpPr>
        <p:spPr>
          <a:xfrm>
            <a:off x="114299" y="4803784"/>
            <a:ext cx="3293919" cy="2031325"/>
          </a:xfrm>
          <a:prstGeom prst="rect">
            <a:avLst/>
          </a:prstGeom>
          <a:noFill/>
        </p:spPr>
        <p:txBody>
          <a:bodyPr wrap="square" rtlCol="0">
            <a:spAutoFit/>
          </a:bodyPr>
          <a:lstStyle/>
          <a:p>
            <a:r>
              <a:rPr lang="en-US" dirty="0">
                <a:solidFill>
                  <a:schemeClr val="bg1"/>
                </a:solidFill>
                <a:latin typeface="Candara" panose="020E0502030303020204" pitchFamily="34" charset="0"/>
              </a:rPr>
              <a:t>Source: G. </a:t>
            </a:r>
            <a:r>
              <a:rPr lang="en-US" dirty="0" err="1">
                <a:solidFill>
                  <a:schemeClr val="bg1"/>
                </a:solidFill>
                <a:latin typeface="Candara" panose="020E0502030303020204" pitchFamily="34" charset="0"/>
              </a:rPr>
              <a:t>Raepsaet</a:t>
            </a:r>
            <a:r>
              <a:rPr lang="en-US" dirty="0">
                <a:solidFill>
                  <a:schemeClr val="bg1"/>
                </a:solidFill>
                <a:latin typeface="Candara" panose="020E0502030303020204" pitchFamily="34" charset="0"/>
              </a:rPr>
              <a:t>, “Land Transport, Part 2: Riding, Harnesses, and Vehicles,” in J. P. Oleson (ed.), </a:t>
            </a:r>
            <a:r>
              <a:rPr lang="en-US" i="1" dirty="0">
                <a:solidFill>
                  <a:schemeClr val="bg1"/>
                </a:solidFill>
                <a:latin typeface="Candara" panose="020E0502030303020204" pitchFamily="34" charset="0"/>
              </a:rPr>
              <a:t>The Oxford Handbook of Engineering and Technology in the Classical World</a:t>
            </a:r>
            <a:r>
              <a:rPr lang="en-US" dirty="0">
                <a:solidFill>
                  <a:schemeClr val="bg1"/>
                </a:solidFill>
                <a:latin typeface="Candara" panose="020E0502030303020204" pitchFamily="34" charset="0"/>
              </a:rPr>
              <a:t> (OUP, 2008), table 23.2. </a:t>
            </a:r>
          </a:p>
        </p:txBody>
      </p:sp>
    </p:spTree>
    <p:extLst>
      <p:ext uri="{BB962C8B-B14F-4D97-AF65-F5344CB8AC3E}">
        <p14:creationId xmlns:p14="http://schemas.microsoft.com/office/powerpoint/2010/main" val="40319115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4AF80B3-25A7-BB25-B131-AA23F5702E4D}"/>
              </a:ext>
            </a:extLst>
          </p:cNvPr>
          <p:cNvSpPr>
            <a:spLocks noGrp="1"/>
          </p:cNvSpPr>
          <p:nvPr>
            <p:ph type="title"/>
          </p:nvPr>
        </p:nvSpPr>
        <p:spPr>
          <a:xfrm>
            <a:off x="609600" y="274638"/>
            <a:ext cx="10972800" cy="1143000"/>
          </a:xfrm>
        </p:spPr>
        <p:txBody>
          <a:bodyPr/>
          <a:lstStyle/>
          <a:p>
            <a:endParaRPr lang="en-US"/>
          </a:p>
        </p:txBody>
      </p:sp>
      <p:pic>
        <p:nvPicPr>
          <p:cNvPr id="3" name="Picture 2" descr="A graph showing a load weight&#10;&#10;AI-generated content may be incorrect.">
            <a:extLst>
              <a:ext uri="{FF2B5EF4-FFF2-40B4-BE49-F238E27FC236}">
                <a16:creationId xmlns:a16="http://schemas.microsoft.com/office/drawing/2014/main" id="{ED7CD95E-81E0-BB6F-04E7-770E89098C18}"/>
              </a:ext>
            </a:extLst>
          </p:cNvPr>
          <p:cNvPicPr>
            <a:picLocks noChangeAspect="1"/>
          </p:cNvPicPr>
          <p:nvPr/>
        </p:nvPicPr>
        <p:blipFill>
          <a:blip r:embed="rId2"/>
          <a:stretch>
            <a:fillRect/>
          </a:stretch>
        </p:blipFill>
        <p:spPr>
          <a:xfrm>
            <a:off x="1501114" y="1166018"/>
            <a:ext cx="9189772" cy="4525963"/>
          </a:xfrm>
          <a:prstGeom prst="rect">
            <a:avLst/>
          </a:prstGeom>
          <a:noFill/>
        </p:spPr>
      </p:pic>
      <p:sp>
        <p:nvSpPr>
          <p:cNvPr id="4" name="TextBox 3">
            <a:extLst>
              <a:ext uri="{FF2B5EF4-FFF2-40B4-BE49-F238E27FC236}">
                <a16:creationId xmlns:a16="http://schemas.microsoft.com/office/drawing/2014/main" id="{E6D5F0BE-3DAB-9967-192C-2A3DC0574921}"/>
              </a:ext>
            </a:extLst>
          </p:cNvPr>
          <p:cNvSpPr txBox="1"/>
          <p:nvPr/>
        </p:nvSpPr>
        <p:spPr>
          <a:xfrm>
            <a:off x="1501114" y="5691981"/>
            <a:ext cx="9189772" cy="646331"/>
          </a:xfrm>
          <a:prstGeom prst="rect">
            <a:avLst/>
          </a:prstGeom>
          <a:noFill/>
        </p:spPr>
        <p:txBody>
          <a:bodyPr wrap="square" rtlCol="0">
            <a:spAutoFit/>
          </a:bodyPr>
          <a:lstStyle/>
          <a:p>
            <a:r>
              <a:rPr lang="en-US" dirty="0">
                <a:solidFill>
                  <a:schemeClr val="bg1"/>
                </a:solidFill>
                <a:latin typeface="Candara" panose="020E0502030303020204" pitchFamily="34" charset="0"/>
              </a:rPr>
              <a:t>Source: N. J. </a:t>
            </a:r>
            <a:r>
              <a:rPr lang="en-US" dirty="0" err="1">
                <a:solidFill>
                  <a:schemeClr val="bg1"/>
                </a:solidFill>
                <a:latin typeface="Candara" panose="020E0502030303020204" pitchFamily="34" charset="0"/>
              </a:rPr>
              <a:t>Malville</a:t>
            </a:r>
            <a:r>
              <a:rPr lang="en-US" dirty="0">
                <a:solidFill>
                  <a:schemeClr val="bg1"/>
                </a:solidFill>
                <a:latin typeface="Candara" panose="020E0502030303020204" pitchFamily="34" charset="0"/>
              </a:rPr>
              <a:t>, “Long-Distance Transport of Bulk Goods in the Pre-Hispanic American Southwest,” </a:t>
            </a:r>
            <a:r>
              <a:rPr lang="en-US" i="1" dirty="0">
                <a:solidFill>
                  <a:schemeClr val="bg1"/>
                </a:solidFill>
                <a:latin typeface="Candara" panose="020E0502030303020204" pitchFamily="34" charset="0"/>
              </a:rPr>
              <a:t>Journal of Anthropological Archaeology</a:t>
            </a:r>
            <a:r>
              <a:rPr lang="en-US" dirty="0">
                <a:solidFill>
                  <a:schemeClr val="bg1"/>
                </a:solidFill>
                <a:latin typeface="Candara" panose="020E0502030303020204" pitchFamily="34" charset="0"/>
              </a:rPr>
              <a:t> 20 (2001), fig. 1.</a:t>
            </a:r>
          </a:p>
        </p:txBody>
      </p:sp>
    </p:spTree>
    <p:extLst>
      <p:ext uri="{BB962C8B-B14F-4D97-AF65-F5344CB8AC3E}">
        <p14:creationId xmlns:p14="http://schemas.microsoft.com/office/powerpoint/2010/main" val="34152087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6B755-094F-F692-3200-82492BE98E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C28C8F-2ACF-53C9-8939-C7F7D8832436}"/>
              </a:ext>
            </a:extLst>
          </p:cNvPr>
          <p:cNvSpPr>
            <a:spLocks noGrp="1"/>
          </p:cNvSpPr>
          <p:nvPr>
            <p:ph type="title"/>
          </p:nvPr>
        </p:nvSpPr>
        <p:spPr/>
        <p:txBody>
          <a:bodyPr/>
          <a:lstStyle/>
          <a:p>
            <a:r>
              <a:rPr lang="en-US" dirty="0"/>
              <a:t>Today’s Schedule</a:t>
            </a:r>
          </a:p>
        </p:txBody>
      </p:sp>
      <p:sp>
        <p:nvSpPr>
          <p:cNvPr id="3" name="Content Placeholder 2">
            <a:extLst>
              <a:ext uri="{FF2B5EF4-FFF2-40B4-BE49-F238E27FC236}">
                <a16:creationId xmlns:a16="http://schemas.microsoft.com/office/drawing/2014/main" id="{B4993AEF-4037-F6A4-F1D0-19621AFC94AC}"/>
              </a:ext>
            </a:extLst>
          </p:cNvPr>
          <p:cNvSpPr>
            <a:spLocks noGrp="1"/>
          </p:cNvSpPr>
          <p:nvPr>
            <p:ph idx="1"/>
          </p:nvPr>
        </p:nvSpPr>
        <p:spPr/>
        <p:txBody>
          <a:bodyPr/>
          <a:lstStyle/>
          <a:p>
            <a:pPr marL="514350" indent="-514350">
              <a:buFont typeface="+mj-lt"/>
              <a:buAutoNum type="arabicPeriod"/>
            </a:pPr>
            <a:r>
              <a:rPr lang="en-US" dirty="0"/>
              <a:t>Introductions</a:t>
            </a:r>
          </a:p>
          <a:p>
            <a:pPr marL="514350" indent="-514350">
              <a:buFont typeface="+mj-lt"/>
              <a:buAutoNum type="arabicPeriod"/>
            </a:pPr>
            <a:r>
              <a:rPr lang="en-US" dirty="0"/>
              <a:t>How This Class Works</a:t>
            </a:r>
          </a:p>
          <a:p>
            <a:pPr marL="514350" indent="-514350">
              <a:buFont typeface="+mj-lt"/>
              <a:buAutoNum type="arabicPeriod"/>
            </a:pPr>
            <a:r>
              <a:rPr lang="en-US" dirty="0"/>
              <a:t>The Ancient Near East: Some Parameters</a:t>
            </a:r>
          </a:p>
          <a:p>
            <a:pPr marL="514350" indent="-514350">
              <a:buFont typeface="+mj-lt"/>
              <a:buAutoNum type="arabicPeriod"/>
            </a:pPr>
            <a:r>
              <a:rPr lang="en-US" dirty="0"/>
              <a:t>What Is an Empire (and Other Difficult Words)</a:t>
            </a:r>
          </a:p>
          <a:p>
            <a:pPr marL="514350" indent="-514350">
              <a:buFont typeface="+mj-lt"/>
              <a:buAutoNum type="arabicPeriod"/>
            </a:pPr>
            <a:r>
              <a:rPr lang="en-US" dirty="0"/>
              <a:t>Structure vs. Impact</a:t>
            </a:r>
          </a:p>
          <a:p>
            <a:pPr marL="514350" indent="-514350">
              <a:buFont typeface="+mj-lt"/>
              <a:buAutoNum type="arabicPeriod"/>
            </a:pPr>
            <a:r>
              <a:rPr lang="en-US" dirty="0"/>
              <a:t>Experience</a:t>
            </a:r>
          </a:p>
          <a:p>
            <a:pPr marL="514350" indent="-514350">
              <a:buFont typeface="+mj-lt"/>
              <a:buAutoNum type="arabicPeriod"/>
            </a:pPr>
            <a:r>
              <a:rPr lang="en-US" dirty="0"/>
              <a:t>Judgment</a:t>
            </a:r>
          </a:p>
        </p:txBody>
      </p:sp>
    </p:spTree>
    <p:extLst>
      <p:ext uri="{BB962C8B-B14F-4D97-AF65-F5344CB8AC3E}">
        <p14:creationId xmlns:p14="http://schemas.microsoft.com/office/powerpoint/2010/main" val="16161711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42ACC-A5EB-EEB8-4E4B-56CA80E36226}"/>
              </a:ext>
            </a:extLst>
          </p:cNvPr>
          <p:cNvSpPr>
            <a:spLocks noGrp="1"/>
          </p:cNvSpPr>
          <p:nvPr>
            <p:ph type="title"/>
          </p:nvPr>
        </p:nvSpPr>
        <p:spPr/>
        <p:txBody>
          <a:bodyPr/>
          <a:lstStyle/>
          <a:p>
            <a:r>
              <a:rPr lang="en-US" dirty="0"/>
              <a:t>Definitions</a:t>
            </a:r>
          </a:p>
        </p:txBody>
      </p:sp>
      <p:sp>
        <p:nvSpPr>
          <p:cNvPr id="3" name="Content Placeholder 2">
            <a:extLst>
              <a:ext uri="{FF2B5EF4-FFF2-40B4-BE49-F238E27FC236}">
                <a16:creationId xmlns:a16="http://schemas.microsoft.com/office/drawing/2014/main" id="{641850B4-D0E0-7C34-0E68-73304C34D452}"/>
              </a:ext>
            </a:extLst>
          </p:cNvPr>
          <p:cNvSpPr>
            <a:spLocks noGrp="1"/>
          </p:cNvSpPr>
          <p:nvPr>
            <p:ph idx="1"/>
          </p:nvPr>
        </p:nvSpPr>
        <p:spPr/>
        <p:txBody>
          <a:bodyPr/>
          <a:lstStyle/>
          <a:p>
            <a:r>
              <a:rPr lang="en-US" dirty="0"/>
              <a:t>Empire</a:t>
            </a:r>
          </a:p>
          <a:p>
            <a:r>
              <a:rPr lang="en-US" dirty="0"/>
              <a:t>Imperialism</a:t>
            </a:r>
          </a:p>
          <a:p>
            <a:r>
              <a:rPr lang="en-US" dirty="0"/>
              <a:t>Colony</a:t>
            </a:r>
          </a:p>
          <a:p>
            <a:r>
              <a:rPr lang="en-US" dirty="0"/>
              <a:t>Colonization</a:t>
            </a:r>
          </a:p>
          <a:p>
            <a:r>
              <a:rPr lang="en-US" dirty="0"/>
              <a:t>Colonialism</a:t>
            </a:r>
          </a:p>
          <a:p>
            <a:r>
              <a:rPr lang="en-US" dirty="0"/>
              <a:t>Postcolonial</a:t>
            </a:r>
          </a:p>
        </p:txBody>
      </p:sp>
    </p:spTree>
    <p:extLst>
      <p:ext uri="{BB962C8B-B14F-4D97-AF65-F5344CB8AC3E}">
        <p14:creationId xmlns:p14="http://schemas.microsoft.com/office/powerpoint/2010/main" val="38500555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70DD6-563D-7EFB-0202-2B1AE3D6AC18}"/>
              </a:ext>
            </a:extLst>
          </p:cNvPr>
          <p:cNvSpPr>
            <a:spLocks noGrp="1"/>
          </p:cNvSpPr>
          <p:nvPr>
            <p:ph type="title"/>
          </p:nvPr>
        </p:nvSpPr>
        <p:spPr/>
        <p:txBody>
          <a:bodyPr/>
          <a:lstStyle/>
          <a:p>
            <a:r>
              <a:rPr lang="en-US" dirty="0"/>
              <a:t>Gehler and Rollinger 2022</a:t>
            </a:r>
          </a:p>
        </p:txBody>
      </p:sp>
      <p:sp>
        <p:nvSpPr>
          <p:cNvPr id="3" name="Content Placeholder 2">
            <a:extLst>
              <a:ext uri="{FF2B5EF4-FFF2-40B4-BE49-F238E27FC236}">
                <a16:creationId xmlns:a16="http://schemas.microsoft.com/office/drawing/2014/main" id="{CF85D0BD-7BF9-0836-E131-57205D91B44F}"/>
              </a:ext>
            </a:extLst>
          </p:cNvPr>
          <p:cNvSpPr>
            <a:spLocks noGrp="1"/>
          </p:cNvSpPr>
          <p:nvPr>
            <p:ph idx="1"/>
          </p:nvPr>
        </p:nvSpPr>
        <p:spPr/>
        <p:txBody>
          <a:bodyPr>
            <a:normAutofit fontScale="92500"/>
          </a:bodyPr>
          <a:lstStyle/>
          <a:p>
            <a:pPr marL="0" indent="0">
              <a:buNone/>
            </a:pPr>
            <a:r>
              <a:rPr lang="en-US" dirty="0"/>
              <a:t>Gehler and Rollinger, “Imperial Turn: Challenges, Problems, Questions” (2022)</a:t>
            </a:r>
          </a:p>
          <a:p>
            <a:r>
              <a:rPr lang="en-US" dirty="0"/>
              <a:t>What are the differences between empires and nation states?</a:t>
            </a:r>
          </a:p>
          <a:p>
            <a:pPr lvl="1"/>
            <a:r>
              <a:rPr lang="en-US" dirty="0"/>
              <a:t>Regarding expansion, ideology, etc.?</a:t>
            </a:r>
          </a:p>
          <a:p>
            <a:r>
              <a:rPr lang="en-US" dirty="0"/>
              <a:t>Can we compare ancient and modern empires?</a:t>
            </a:r>
          </a:p>
          <a:p>
            <a:pPr lvl="1"/>
            <a:r>
              <a:rPr lang="en-US" dirty="0"/>
              <a:t>What features do both have?</a:t>
            </a:r>
          </a:p>
          <a:p>
            <a:pPr lvl="1"/>
            <a:r>
              <a:rPr lang="en-US" dirty="0"/>
              <a:t>What do modern empires have that ancient ones do not and vice versa?</a:t>
            </a:r>
          </a:p>
          <a:p>
            <a:pPr lvl="1"/>
            <a:r>
              <a:rPr lang="en-US" dirty="0"/>
              <a:t>Why is this important?</a:t>
            </a:r>
          </a:p>
        </p:txBody>
      </p:sp>
    </p:spTree>
    <p:extLst>
      <p:ext uri="{BB962C8B-B14F-4D97-AF65-F5344CB8AC3E}">
        <p14:creationId xmlns:p14="http://schemas.microsoft.com/office/powerpoint/2010/main" val="12212621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9E688-1B69-B85E-75B2-4B657981F2EC}"/>
              </a:ext>
            </a:extLst>
          </p:cNvPr>
          <p:cNvSpPr>
            <a:spLocks noGrp="1"/>
          </p:cNvSpPr>
          <p:nvPr>
            <p:ph type="title"/>
          </p:nvPr>
        </p:nvSpPr>
        <p:spPr/>
        <p:txBody>
          <a:bodyPr/>
          <a:lstStyle/>
          <a:p>
            <a:r>
              <a:rPr lang="en-US" dirty="0"/>
              <a:t>Structure vs. Impact</a:t>
            </a:r>
          </a:p>
        </p:txBody>
      </p:sp>
      <p:sp>
        <p:nvSpPr>
          <p:cNvPr id="3" name="Text Placeholder 2">
            <a:extLst>
              <a:ext uri="{FF2B5EF4-FFF2-40B4-BE49-F238E27FC236}">
                <a16:creationId xmlns:a16="http://schemas.microsoft.com/office/drawing/2014/main" id="{57BC7791-758C-F9C3-D8E0-7B549D727EE4}"/>
              </a:ext>
            </a:extLst>
          </p:cNvPr>
          <p:cNvSpPr>
            <a:spLocks noGrp="1"/>
          </p:cNvSpPr>
          <p:nvPr>
            <p:ph type="body" idx="1"/>
          </p:nvPr>
        </p:nvSpPr>
        <p:spPr/>
        <p:txBody>
          <a:bodyPr anchor="ctr"/>
          <a:lstStyle/>
          <a:p>
            <a:pPr algn="ctr"/>
            <a:r>
              <a:rPr lang="en-US" dirty="0"/>
              <a:t>Structure</a:t>
            </a:r>
          </a:p>
        </p:txBody>
      </p:sp>
      <p:sp>
        <p:nvSpPr>
          <p:cNvPr id="4" name="Content Placeholder 3">
            <a:extLst>
              <a:ext uri="{FF2B5EF4-FFF2-40B4-BE49-F238E27FC236}">
                <a16:creationId xmlns:a16="http://schemas.microsoft.com/office/drawing/2014/main" id="{1FF2C2CD-590F-753D-0566-F0E806D7A901}"/>
              </a:ext>
            </a:extLst>
          </p:cNvPr>
          <p:cNvSpPr>
            <a:spLocks noGrp="1"/>
          </p:cNvSpPr>
          <p:nvPr>
            <p:ph sz="half" idx="2"/>
          </p:nvPr>
        </p:nvSpPr>
        <p:spPr/>
        <p:txBody>
          <a:bodyPr>
            <a:normAutofit fontScale="92500" lnSpcReduction="10000"/>
          </a:bodyPr>
          <a:lstStyle/>
          <a:p>
            <a:r>
              <a:rPr lang="en-US" dirty="0"/>
              <a:t>How does the empire work?</a:t>
            </a:r>
          </a:p>
          <a:p>
            <a:r>
              <a:rPr lang="en-US" dirty="0"/>
              <a:t>How is it run? Who is in control? How does the ruler exert his authority across the empire?</a:t>
            </a:r>
          </a:p>
          <a:p>
            <a:r>
              <a:rPr lang="en-US" dirty="0"/>
              <a:t>How does it make money? What form is the money? What does the empire do with it?</a:t>
            </a:r>
          </a:p>
          <a:p>
            <a:r>
              <a:rPr lang="en-US" dirty="0"/>
              <a:t>What kind of infrastructure does the empire have?</a:t>
            </a:r>
          </a:p>
          <a:p>
            <a:r>
              <a:rPr lang="en-US" dirty="0"/>
              <a:t>How does the empire cohere? What keeps it from breaking apart?</a:t>
            </a:r>
          </a:p>
        </p:txBody>
      </p:sp>
      <p:sp>
        <p:nvSpPr>
          <p:cNvPr id="5" name="Text Placeholder 4">
            <a:extLst>
              <a:ext uri="{FF2B5EF4-FFF2-40B4-BE49-F238E27FC236}">
                <a16:creationId xmlns:a16="http://schemas.microsoft.com/office/drawing/2014/main" id="{A497CBE6-683B-564E-4431-CC807DE6D2EC}"/>
              </a:ext>
            </a:extLst>
          </p:cNvPr>
          <p:cNvSpPr>
            <a:spLocks noGrp="1"/>
          </p:cNvSpPr>
          <p:nvPr>
            <p:ph type="body" sz="quarter" idx="3"/>
          </p:nvPr>
        </p:nvSpPr>
        <p:spPr/>
        <p:txBody>
          <a:bodyPr anchor="ctr"/>
          <a:lstStyle/>
          <a:p>
            <a:pPr algn="ctr"/>
            <a:r>
              <a:rPr lang="en-US" dirty="0"/>
              <a:t>Impact</a:t>
            </a:r>
          </a:p>
        </p:txBody>
      </p:sp>
      <p:sp>
        <p:nvSpPr>
          <p:cNvPr id="6" name="Content Placeholder 5">
            <a:extLst>
              <a:ext uri="{FF2B5EF4-FFF2-40B4-BE49-F238E27FC236}">
                <a16:creationId xmlns:a16="http://schemas.microsoft.com/office/drawing/2014/main" id="{624AB6AD-3AC6-2A61-0796-D5A452835779}"/>
              </a:ext>
            </a:extLst>
          </p:cNvPr>
          <p:cNvSpPr>
            <a:spLocks noGrp="1"/>
          </p:cNvSpPr>
          <p:nvPr>
            <p:ph sz="quarter" idx="4"/>
          </p:nvPr>
        </p:nvSpPr>
        <p:spPr/>
        <p:txBody>
          <a:bodyPr>
            <a:normAutofit fontScale="92500" lnSpcReduction="10000"/>
          </a:bodyPr>
          <a:lstStyle/>
          <a:p>
            <a:r>
              <a:rPr lang="en-US" dirty="0"/>
              <a:t>How does the empire affect the territories it rules?</a:t>
            </a:r>
          </a:p>
          <a:p>
            <a:r>
              <a:rPr lang="en-US" dirty="0"/>
              <a:t>How does it affect local politics, religion, economics, language, etc.?</a:t>
            </a:r>
          </a:p>
          <a:p>
            <a:r>
              <a:rPr lang="en-US" dirty="0"/>
              <a:t>How does it change the decisions people make about material culture?</a:t>
            </a:r>
          </a:p>
        </p:txBody>
      </p:sp>
    </p:spTree>
    <p:extLst>
      <p:ext uri="{BB962C8B-B14F-4D97-AF65-F5344CB8AC3E}">
        <p14:creationId xmlns:p14="http://schemas.microsoft.com/office/powerpoint/2010/main" val="1852835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A407C-905D-F455-6483-7CF27D1DCEBA}"/>
              </a:ext>
            </a:extLst>
          </p:cNvPr>
          <p:cNvSpPr>
            <a:spLocks noGrp="1"/>
          </p:cNvSpPr>
          <p:nvPr>
            <p:ph type="title"/>
          </p:nvPr>
        </p:nvSpPr>
        <p:spPr/>
        <p:txBody>
          <a:bodyPr/>
          <a:lstStyle/>
          <a:p>
            <a:r>
              <a:rPr lang="en-US" dirty="0"/>
              <a:t>Today’s Schedule</a:t>
            </a:r>
          </a:p>
        </p:txBody>
      </p:sp>
      <p:sp>
        <p:nvSpPr>
          <p:cNvPr id="3" name="Content Placeholder 2">
            <a:extLst>
              <a:ext uri="{FF2B5EF4-FFF2-40B4-BE49-F238E27FC236}">
                <a16:creationId xmlns:a16="http://schemas.microsoft.com/office/drawing/2014/main" id="{B3604F69-2ECA-81BB-8DE6-3AB5334C1CD5}"/>
              </a:ext>
            </a:extLst>
          </p:cNvPr>
          <p:cNvSpPr>
            <a:spLocks noGrp="1"/>
          </p:cNvSpPr>
          <p:nvPr>
            <p:ph idx="1"/>
          </p:nvPr>
        </p:nvSpPr>
        <p:spPr/>
        <p:txBody>
          <a:bodyPr/>
          <a:lstStyle/>
          <a:p>
            <a:pPr marL="514350" indent="-514350">
              <a:buFont typeface="+mj-lt"/>
              <a:buAutoNum type="arabicPeriod"/>
            </a:pPr>
            <a:r>
              <a:rPr lang="en-US" dirty="0"/>
              <a:t>Introductions</a:t>
            </a:r>
          </a:p>
          <a:p>
            <a:pPr marL="514350" indent="-514350">
              <a:buFont typeface="+mj-lt"/>
              <a:buAutoNum type="arabicPeriod"/>
            </a:pPr>
            <a:r>
              <a:rPr lang="en-US" dirty="0"/>
              <a:t>How This Class Works</a:t>
            </a:r>
          </a:p>
          <a:p>
            <a:pPr marL="514350" indent="-514350">
              <a:buFont typeface="+mj-lt"/>
              <a:buAutoNum type="arabicPeriod"/>
            </a:pPr>
            <a:r>
              <a:rPr lang="en-US" dirty="0"/>
              <a:t>The Ancient Near East: Some Parameters</a:t>
            </a:r>
          </a:p>
          <a:p>
            <a:pPr marL="514350" indent="-514350">
              <a:buFont typeface="+mj-lt"/>
              <a:buAutoNum type="arabicPeriod"/>
            </a:pPr>
            <a:r>
              <a:rPr lang="en-US" dirty="0"/>
              <a:t>What Is an Empire (and Other Difficult Words)</a:t>
            </a:r>
          </a:p>
          <a:p>
            <a:pPr marL="514350" indent="-514350">
              <a:buFont typeface="+mj-lt"/>
              <a:buAutoNum type="arabicPeriod"/>
            </a:pPr>
            <a:r>
              <a:rPr lang="en-US" dirty="0"/>
              <a:t>Structure vs. Impact</a:t>
            </a:r>
          </a:p>
          <a:p>
            <a:pPr marL="514350" indent="-514350">
              <a:buFont typeface="+mj-lt"/>
              <a:buAutoNum type="arabicPeriod"/>
            </a:pPr>
            <a:r>
              <a:rPr lang="en-US" dirty="0"/>
              <a:t>Experience</a:t>
            </a:r>
          </a:p>
          <a:p>
            <a:pPr marL="514350" indent="-514350">
              <a:buFont typeface="+mj-lt"/>
              <a:buAutoNum type="arabicPeriod"/>
            </a:pPr>
            <a:r>
              <a:rPr lang="en-US" dirty="0"/>
              <a:t>Judgment</a:t>
            </a:r>
          </a:p>
        </p:txBody>
      </p:sp>
    </p:spTree>
    <p:extLst>
      <p:ext uri="{BB962C8B-B14F-4D97-AF65-F5344CB8AC3E}">
        <p14:creationId xmlns:p14="http://schemas.microsoft.com/office/powerpoint/2010/main" val="36425097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D7C8F-676F-240E-A976-1D913A7BA173}"/>
              </a:ext>
            </a:extLst>
          </p:cNvPr>
          <p:cNvSpPr>
            <a:spLocks noGrp="1"/>
          </p:cNvSpPr>
          <p:nvPr>
            <p:ph type="title"/>
          </p:nvPr>
        </p:nvSpPr>
        <p:spPr/>
        <p:txBody>
          <a:bodyPr/>
          <a:lstStyle/>
          <a:p>
            <a:r>
              <a:rPr lang="en-US" dirty="0"/>
              <a:t>Experience</a:t>
            </a:r>
          </a:p>
        </p:txBody>
      </p:sp>
      <p:sp>
        <p:nvSpPr>
          <p:cNvPr id="3" name="Content Placeholder 2">
            <a:extLst>
              <a:ext uri="{FF2B5EF4-FFF2-40B4-BE49-F238E27FC236}">
                <a16:creationId xmlns:a16="http://schemas.microsoft.com/office/drawing/2014/main" id="{275F287E-42E3-1F75-04B9-16DCE0F22765}"/>
              </a:ext>
            </a:extLst>
          </p:cNvPr>
          <p:cNvSpPr>
            <a:spLocks noGrp="1"/>
          </p:cNvSpPr>
          <p:nvPr>
            <p:ph idx="1"/>
          </p:nvPr>
        </p:nvSpPr>
        <p:spPr/>
        <p:txBody>
          <a:bodyPr/>
          <a:lstStyle/>
          <a:p>
            <a:r>
              <a:rPr lang="en-US" dirty="0"/>
              <a:t>What’s it like to be part of a given empire?</a:t>
            </a:r>
          </a:p>
          <a:p>
            <a:pPr lvl="1"/>
            <a:r>
              <a:rPr lang="en-US" dirty="0"/>
              <a:t>As a member of the ruling elite, local elite, military, administration, colonial community, priesthood, or as a private individual, etc.?</a:t>
            </a:r>
          </a:p>
          <a:p>
            <a:pPr lvl="1"/>
            <a:r>
              <a:rPr lang="en-US" dirty="0"/>
              <a:t>How have your options changed?</a:t>
            </a:r>
          </a:p>
          <a:p>
            <a:pPr lvl="2"/>
            <a:r>
              <a:rPr lang="en-US" dirty="0"/>
              <a:t>For social mobility, political power, economic opportunities, etc.?</a:t>
            </a:r>
          </a:p>
          <a:p>
            <a:pPr lvl="1"/>
            <a:r>
              <a:rPr lang="en-US" dirty="0"/>
              <a:t>Do you think about yourself differently than you would have without the empire?</a:t>
            </a:r>
          </a:p>
          <a:p>
            <a:r>
              <a:rPr lang="en-US" dirty="0"/>
              <a:t>How can we study this archaeologically?</a:t>
            </a:r>
          </a:p>
        </p:txBody>
      </p:sp>
    </p:spTree>
    <p:extLst>
      <p:ext uri="{BB962C8B-B14F-4D97-AF65-F5344CB8AC3E}">
        <p14:creationId xmlns:p14="http://schemas.microsoft.com/office/powerpoint/2010/main" val="18364637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5F8EC-6DBB-B02B-0BFD-E67A85CE4789}"/>
              </a:ext>
            </a:extLst>
          </p:cNvPr>
          <p:cNvSpPr>
            <a:spLocks noGrp="1"/>
          </p:cNvSpPr>
          <p:nvPr>
            <p:ph type="title"/>
          </p:nvPr>
        </p:nvSpPr>
        <p:spPr>
          <a:xfrm>
            <a:off x="5579918" y="274638"/>
            <a:ext cx="6002482" cy="1143000"/>
          </a:xfrm>
        </p:spPr>
        <p:txBody>
          <a:bodyPr/>
          <a:lstStyle/>
          <a:p>
            <a:r>
              <a:rPr lang="en-US" dirty="0"/>
              <a:t>Shooting an Elephant</a:t>
            </a:r>
          </a:p>
        </p:txBody>
      </p:sp>
      <p:sp>
        <p:nvSpPr>
          <p:cNvPr id="4" name="Content Placeholder 3">
            <a:extLst>
              <a:ext uri="{FF2B5EF4-FFF2-40B4-BE49-F238E27FC236}">
                <a16:creationId xmlns:a16="http://schemas.microsoft.com/office/drawing/2014/main" id="{C5DDC845-7892-AF14-71C4-162F650D1CB8}"/>
              </a:ext>
            </a:extLst>
          </p:cNvPr>
          <p:cNvSpPr>
            <a:spLocks noGrp="1"/>
          </p:cNvSpPr>
          <p:nvPr>
            <p:ph sz="half" idx="2"/>
          </p:nvPr>
        </p:nvSpPr>
        <p:spPr>
          <a:xfrm>
            <a:off x="5579918" y="1600201"/>
            <a:ext cx="6002482" cy="4525963"/>
          </a:xfrm>
        </p:spPr>
        <p:txBody>
          <a:bodyPr/>
          <a:lstStyle/>
          <a:p>
            <a:r>
              <a:rPr lang="en-US" dirty="0"/>
              <a:t>Personal essay by George Orwell (1903-1950) first published in 1936</a:t>
            </a:r>
          </a:p>
          <a:p>
            <a:r>
              <a:rPr lang="en-US" dirty="0"/>
              <a:t>Based on his experience in the Indian Imperial Police, 1922-1927</a:t>
            </a:r>
          </a:p>
          <a:p>
            <a:r>
              <a:rPr lang="en-US" dirty="0"/>
              <a:t>Takes place in Moulmein, Burma Province, British India (modern Mawlamyine, Myanmar)</a:t>
            </a:r>
          </a:p>
        </p:txBody>
      </p:sp>
      <p:pic>
        <p:nvPicPr>
          <p:cNvPr id="1026" name="Picture 2">
            <a:extLst>
              <a:ext uri="{FF2B5EF4-FFF2-40B4-BE49-F238E27FC236}">
                <a16:creationId xmlns:a16="http://schemas.microsoft.com/office/drawing/2014/main" id="{D7B545CF-3D41-A2AC-97D6-35B0C84F209E}"/>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071638" y="581892"/>
            <a:ext cx="3936899" cy="554427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C71498C-516E-2A8B-1466-B821F2635079}"/>
              </a:ext>
            </a:extLst>
          </p:cNvPr>
          <p:cNvSpPr txBox="1"/>
          <p:nvPr/>
        </p:nvSpPr>
        <p:spPr>
          <a:xfrm>
            <a:off x="1014546" y="6126164"/>
            <a:ext cx="4051081"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George Orwell in the 1920s, when toothbrush mustaches were still cool…</a:t>
            </a:r>
          </a:p>
        </p:txBody>
      </p:sp>
    </p:spTree>
    <p:extLst>
      <p:ext uri="{BB962C8B-B14F-4D97-AF65-F5344CB8AC3E}">
        <p14:creationId xmlns:p14="http://schemas.microsoft.com/office/powerpoint/2010/main" val="12296223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161D83-906E-C3E5-3F06-40291FBD0503}"/>
              </a:ext>
            </a:extLst>
          </p:cNvPr>
          <p:cNvSpPr>
            <a:spLocks noGrp="1"/>
          </p:cNvSpPr>
          <p:nvPr>
            <p:ph type="title"/>
          </p:nvPr>
        </p:nvSpPr>
        <p:spPr/>
        <p:txBody>
          <a:bodyPr/>
          <a:lstStyle/>
          <a:p>
            <a:r>
              <a:rPr lang="en-US" dirty="0"/>
              <a:t>Judgment</a:t>
            </a:r>
          </a:p>
        </p:txBody>
      </p:sp>
      <p:sp>
        <p:nvSpPr>
          <p:cNvPr id="5" name="Content Placeholder 4">
            <a:extLst>
              <a:ext uri="{FF2B5EF4-FFF2-40B4-BE49-F238E27FC236}">
                <a16:creationId xmlns:a16="http://schemas.microsoft.com/office/drawing/2014/main" id="{D11AE114-FD2F-4471-0A41-77ABFC5D52FC}"/>
              </a:ext>
            </a:extLst>
          </p:cNvPr>
          <p:cNvSpPr>
            <a:spLocks noGrp="1"/>
          </p:cNvSpPr>
          <p:nvPr>
            <p:ph idx="1"/>
          </p:nvPr>
        </p:nvSpPr>
        <p:spPr/>
        <p:txBody>
          <a:bodyPr anchor="ctr"/>
          <a:lstStyle/>
          <a:p>
            <a:pPr marL="0" indent="0" algn="ctr">
              <a:buNone/>
            </a:pPr>
            <a:r>
              <a:rPr lang="en-US" dirty="0">
                <a:hlinkClick r:id="rId2"/>
              </a:rPr>
              <a:t>https://www.youtube.com/watch?v=Qc7HmhrgTuQ</a:t>
            </a:r>
            <a:r>
              <a:rPr lang="en-US" dirty="0"/>
              <a:t> </a:t>
            </a:r>
          </a:p>
        </p:txBody>
      </p:sp>
    </p:spTree>
    <p:extLst>
      <p:ext uri="{BB962C8B-B14F-4D97-AF65-F5344CB8AC3E}">
        <p14:creationId xmlns:p14="http://schemas.microsoft.com/office/powerpoint/2010/main" val="10233853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193BC-0326-8088-2B6F-8D111E8D7A80}"/>
              </a:ext>
            </a:extLst>
          </p:cNvPr>
          <p:cNvSpPr>
            <a:spLocks noGrp="1"/>
          </p:cNvSpPr>
          <p:nvPr>
            <p:ph type="title"/>
          </p:nvPr>
        </p:nvSpPr>
        <p:spPr>
          <a:xfrm>
            <a:off x="609600" y="274638"/>
            <a:ext cx="6123709" cy="1143000"/>
          </a:xfrm>
        </p:spPr>
        <p:txBody>
          <a:bodyPr/>
          <a:lstStyle/>
          <a:p>
            <a:r>
              <a:rPr lang="en-US" dirty="0"/>
              <a:t>Judgment</a:t>
            </a:r>
          </a:p>
        </p:txBody>
      </p:sp>
      <p:sp>
        <p:nvSpPr>
          <p:cNvPr id="3" name="Content Placeholder 2">
            <a:extLst>
              <a:ext uri="{FF2B5EF4-FFF2-40B4-BE49-F238E27FC236}">
                <a16:creationId xmlns:a16="http://schemas.microsoft.com/office/drawing/2014/main" id="{CD21F344-4BCF-4213-D988-0D5226835AFF}"/>
              </a:ext>
            </a:extLst>
          </p:cNvPr>
          <p:cNvSpPr>
            <a:spLocks noGrp="1"/>
          </p:cNvSpPr>
          <p:nvPr>
            <p:ph sz="half" idx="1"/>
          </p:nvPr>
        </p:nvSpPr>
        <p:spPr>
          <a:xfrm>
            <a:off x="609600" y="1600201"/>
            <a:ext cx="6019800" cy="4525963"/>
          </a:xfrm>
        </p:spPr>
        <p:txBody>
          <a:bodyPr/>
          <a:lstStyle/>
          <a:p>
            <a:r>
              <a:rPr lang="en-US" dirty="0"/>
              <a:t>What assumptions underlie this scene?</a:t>
            </a:r>
          </a:p>
          <a:p>
            <a:r>
              <a:rPr lang="en-US" dirty="0"/>
              <a:t>Why might Monty Python have made these assumptions?</a:t>
            </a:r>
          </a:p>
          <a:p>
            <a:r>
              <a:rPr lang="en-US" dirty="0"/>
              <a:t>What does these assumptions tell us about how the British thought about the Roman Empire in the 1960s and 1970s?</a:t>
            </a:r>
          </a:p>
        </p:txBody>
      </p:sp>
      <p:pic>
        <p:nvPicPr>
          <p:cNvPr id="6" name="Content Placeholder 5" descr="A book cover with a landscape&#10;&#10;AI-generated content may be incorrect.">
            <a:extLst>
              <a:ext uri="{FF2B5EF4-FFF2-40B4-BE49-F238E27FC236}">
                <a16:creationId xmlns:a16="http://schemas.microsoft.com/office/drawing/2014/main" id="{CFC3742B-5476-BC0C-B1C0-317E2D3DBD35}"/>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201815" y="274638"/>
            <a:ext cx="4365237" cy="5851525"/>
          </a:xfrm>
        </p:spPr>
      </p:pic>
      <p:sp>
        <p:nvSpPr>
          <p:cNvPr id="7" name="TextBox 6">
            <a:extLst>
              <a:ext uri="{FF2B5EF4-FFF2-40B4-BE49-F238E27FC236}">
                <a16:creationId xmlns:a16="http://schemas.microsoft.com/office/drawing/2014/main" id="{3E6548B8-3631-BCC9-62D6-2C673F393A31}"/>
              </a:ext>
            </a:extLst>
          </p:cNvPr>
          <p:cNvSpPr txBox="1"/>
          <p:nvPr/>
        </p:nvSpPr>
        <p:spPr>
          <a:xfrm>
            <a:off x="7201816" y="6126163"/>
            <a:ext cx="4365236"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Cover of a companion book to the BBC series </a:t>
            </a:r>
            <a:r>
              <a:rPr lang="en-US" i="1" dirty="0">
                <a:solidFill>
                  <a:schemeClr val="bg1"/>
                </a:solidFill>
                <a:latin typeface="Candara" panose="020E0502030303020204" pitchFamily="34" charset="0"/>
              </a:rPr>
              <a:t>What the Romans Did for Us</a:t>
            </a:r>
            <a:r>
              <a:rPr lang="en-US" dirty="0">
                <a:solidFill>
                  <a:schemeClr val="bg1"/>
                </a:solidFill>
                <a:latin typeface="Candara" panose="020E0502030303020204" pitchFamily="34" charset="0"/>
              </a:rPr>
              <a:t> (2008)</a:t>
            </a:r>
          </a:p>
        </p:txBody>
      </p:sp>
    </p:spTree>
    <p:extLst>
      <p:ext uri="{BB962C8B-B14F-4D97-AF65-F5344CB8AC3E}">
        <p14:creationId xmlns:p14="http://schemas.microsoft.com/office/powerpoint/2010/main" val="547203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A3396-B02B-45F4-A4DD-33014A9ABD22}"/>
              </a:ext>
            </a:extLst>
          </p:cNvPr>
          <p:cNvSpPr>
            <a:spLocks noGrp="1"/>
          </p:cNvSpPr>
          <p:nvPr>
            <p:ph type="title"/>
          </p:nvPr>
        </p:nvSpPr>
        <p:spPr/>
        <p:txBody>
          <a:bodyPr/>
          <a:lstStyle/>
          <a:p>
            <a:r>
              <a:rPr lang="en-US" dirty="0"/>
              <a:t>Judgment</a:t>
            </a:r>
          </a:p>
        </p:txBody>
      </p:sp>
      <p:sp>
        <p:nvSpPr>
          <p:cNvPr id="3" name="Content Placeholder 2">
            <a:extLst>
              <a:ext uri="{FF2B5EF4-FFF2-40B4-BE49-F238E27FC236}">
                <a16:creationId xmlns:a16="http://schemas.microsoft.com/office/drawing/2014/main" id="{B8EFFC3F-4B59-1CA1-91B5-D864D1617470}"/>
              </a:ext>
            </a:extLst>
          </p:cNvPr>
          <p:cNvSpPr>
            <a:spLocks noGrp="1"/>
          </p:cNvSpPr>
          <p:nvPr>
            <p:ph sz="half" idx="1"/>
          </p:nvPr>
        </p:nvSpPr>
        <p:spPr/>
        <p:txBody>
          <a:bodyPr>
            <a:normAutofit lnSpcReduction="10000"/>
          </a:bodyPr>
          <a:lstStyle/>
          <a:p>
            <a:pPr marL="0" indent="0">
              <a:buNone/>
            </a:pPr>
            <a:r>
              <a:rPr lang="en-US" dirty="0"/>
              <a:t>“The old theory of an age of despotism and decay has been overthrown, and the believer in human nature can now feel confident that, whatever their limitations, the men of the Empire wrought for the betterment and the happiness of the world.”</a:t>
            </a:r>
          </a:p>
          <a:p>
            <a:pPr marL="0" indent="0" algn="r">
              <a:buNone/>
            </a:pPr>
            <a:r>
              <a:rPr lang="en-US" dirty="0"/>
              <a:t>- Francis Haverfield, </a:t>
            </a:r>
            <a:r>
              <a:rPr lang="en-US" i="1" dirty="0"/>
              <a:t>The Romanization of Roman Britain </a:t>
            </a:r>
            <a:r>
              <a:rPr lang="en-US" dirty="0"/>
              <a:t>(1906 [1923])</a:t>
            </a:r>
          </a:p>
        </p:txBody>
      </p:sp>
      <p:sp>
        <p:nvSpPr>
          <p:cNvPr id="4" name="Content Placeholder 3">
            <a:extLst>
              <a:ext uri="{FF2B5EF4-FFF2-40B4-BE49-F238E27FC236}">
                <a16:creationId xmlns:a16="http://schemas.microsoft.com/office/drawing/2014/main" id="{2A170224-21EA-F56C-EA9B-E41CEFED8F09}"/>
              </a:ext>
            </a:extLst>
          </p:cNvPr>
          <p:cNvSpPr>
            <a:spLocks noGrp="1"/>
          </p:cNvSpPr>
          <p:nvPr>
            <p:ph sz="half" idx="2"/>
          </p:nvPr>
        </p:nvSpPr>
        <p:spPr/>
        <p:txBody>
          <a:bodyPr>
            <a:normAutofit lnSpcReduction="10000"/>
          </a:bodyPr>
          <a:lstStyle/>
          <a:p>
            <a:pPr marL="0" indent="0">
              <a:buNone/>
            </a:pPr>
            <a:r>
              <a:rPr lang="en-US" dirty="0"/>
              <a:t>“The instrument of civilization used by Rome in achieving such results was the town and the many-sided attainments of amenity and social grace which successful civic organization involves.”</a:t>
            </a:r>
          </a:p>
          <a:p>
            <a:pPr marL="0" indent="0" algn="r">
              <a:buNone/>
            </a:pPr>
            <a:r>
              <a:rPr lang="en-US" dirty="0"/>
              <a:t>- I. A. Richmond, </a:t>
            </a:r>
            <a:r>
              <a:rPr lang="en-US" i="1" dirty="0"/>
              <a:t>Roman Britain </a:t>
            </a:r>
            <a:r>
              <a:rPr lang="en-US" dirty="0"/>
              <a:t>(1955)</a:t>
            </a:r>
          </a:p>
        </p:txBody>
      </p:sp>
    </p:spTree>
    <p:extLst>
      <p:ext uri="{BB962C8B-B14F-4D97-AF65-F5344CB8AC3E}">
        <p14:creationId xmlns:p14="http://schemas.microsoft.com/office/powerpoint/2010/main" val="41992144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9C7D8F4-7F43-2ACF-4F2A-32B1080E8201}"/>
              </a:ext>
            </a:extLst>
          </p:cNvPr>
          <p:cNvSpPr>
            <a:spLocks noGrp="1"/>
          </p:cNvSpPr>
          <p:nvPr>
            <p:ph type="title"/>
          </p:nvPr>
        </p:nvSpPr>
        <p:spPr/>
        <p:txBody>
          <a:bodyPr/>
          <a:lstStyle/>
          <a:p>
            <a:r>
              <a:rPr lang="en-US" dirty="0"/>
              <a:t>Judgment</a:t>
            </a:r>
          </a:p>
        </p:txBody>
      </p:sp>
      <p:pic>
        <p:nvPicPr>
          <p:cNvPr id="8" name="Content Placeholder 7" descr="A person in a black robe pointing at something&#10;&#10;AI-generated content may be incorrect.">
            <a:extLst>
              <a:ext uri="{FF2B5EF4-FFF2-40B4-BE49-F238E27FC236}">
                <a16:creationId xmlns:a16="http://schemas.microsoft.com/office/drawing/2014/main" id="{BC43244D-8095-C253-B3AB-A6D5E1477702}"/>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09600" y="2043172"/>
            <a:ext cx="5384800" cy="3640019"/>
          </a:xfrm>
        </p:spPr>
      </p:pic>
      <p:pic>
        <p:nvPicPr>
          <p:cNvPr id="11" name="Content Placeholder 10" descr="A group of people wearing masks&#10;&#10;AI-generated content may be incorrect.">
            <a:extLst>
              <a:ext uri="{FF2B5EF4-FFF2-40B4-BE49-F238E27FC236}">
                <a16:creationId xmlns:a16="http://schemas.microsoft.com/office/drawing/2014/main" id="{BB76F98A-559C-063A-7295-FECEB0B2AB5D}"/>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350000" y="2282031"/>
            <a:ext cx="5080000" cy="3162300"/>
          </a:xfrm>
        </p:spPr>
      </p:pic>
    </p:spTree>
    <p:extLst>
      <p:ext uri="{BB962C8B-B14F-4D97-AF65-F5344CB8AC3E}">
        <p14:creationId xmlns:p14="http://schemas.microsoft.com/office/powerpoint/2010/main" val="13693102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34FCA-BF5E-BBF1-6FA2-CE8A7699B203}"/>
              </a:ext>
            </a:extLst>
          </p:cNvPr>
          <p:cNvSpPr>
            <a:spLocks noGrp="1"/>
          </p:cNvSpPr>
          <p:nvPr>
            <p:ph type="title"/>
          </p:nvPr>
        </p:nvSpPr>
        <p:spPr/>
        <p:txBody>
          <a:bodyPr/>
          <a:lstStyle/>
          <a:p>
            <a:r>
              <a:rPr lang="en-US" dirty="0"/>
              <a:t>Judgment</a:t>
            </a:r>
          </a:p>
        </p:txBody>
      </p:sp>
      <p:sp>
        <p:nvSpPr>
          <p:cNvPr id="3" name="Content Placeholder 2">
            <a:extLst>
              <a:ext uri="{FF2B5EF4-FFF2-40B4-BE49-F238E27FC236}">
                <a16:creationId xmlns:a16="http://schemas.microsoft.com/office/drawing/2014/main" id="{D698A518-1AC4-B2C2-0FBE-0F9DC9BB3FC2}"/>
              </a:ext>
            </a:extLst>
          </p:cNvPr>
          <p:cNvSpPr>
            <a:spLocks noGrp="1"/>
          </p:cNvSpPr>
          <p:nvPr>
            <p:ph idx="1"/>
          </p:nvPr>
        </p:nvSpPr>
        <p:spPr/>
        <p:txBody>
          <a:bodyPr/>
          <a:lstStyle/>
          <a:p>
            <a:r>
              <a:rPr lang="en-US" dirty="0"/>
              <a:t>What determines whether an empire is good or bad?</a:t>
            </a:r>
          </a:p>
          <a:p>
            <a:r>
              <a:rPr lang="en-US" dirty="0"/>
              <a:t>Should we as scholars judge empires?</a:t>
            </a:r>
          </a:p>
          <a:p>
            <a:r>
              <a:rPr lang="en-US" dirty="0"/>
              <a:t>How can we talk about empires in a scholarly fashion?</a:t>
            </a:r>
          </a:p>
          <a:p>
            <a:r>
              <a:rPr lang="en-US" dirty="0"/>
              <a:t>In talking about ancient Near Eastern empires especially, how do we walk the line between orientalism and postcolonialism?</a:t>
            </a:r>
          </a:p>
        </p:txBody>
      </p:sp>
    </p:spTree>
    <p:extLst>
      <p:ext uri="{BB962C8B-B14F-4D97-AF65-F5344CB8AC3E}">
        <p14:creationId xmlns:p14="http://schemas.microsoft.com/office/powerpoint/2010/main" val="16621284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building material, stone, megalith&#10;&#10;Description automatically generated">
            <a:extLst>
              <a:ext uri="{FF2B5EF4-FFF2-40B4-BE49-F238E27FC236}">
                <a16:creationId xmlns:a16="http://schemas.microsoft.com/office/drawing/2014/main" id="{A4F01FE5-2108-4D4F-A276-10A3C0D2F7F1}"/>
              </a:ext>
            </a:extLst>
          </p:cNvPr>
          <p:cNvPicPr>
            <a:picLocks noChangeAspect="1"/>
          </p:cNvPicPr>
          <p:nvPr/>
        </p:nvPicPr>
        <p:blipFill rotWithShape="1">
          <a:blip r:embed="rId2">
            <a:extLst>
              <a:ext uri="{28A0092B-C50C-407E-A947-70E740481C1C}">
                <a14:useLocalDpi xmlns:a14="http://schemas.microsoft.com/office/drawing/2010/main" val="0"/>
              </a:ext>
            </a:extLst>
          </a:blip>
          <a:srcRect b="24314"/>
          <a:stretch/>
        </p:blipFill>
        <p:spPr>
          <a:xfrm>
            <a:off x="1747024" y="1022188"/>
            <a:ext cx="8697952" cy="4813624"/>
          </a:xfrm>
          <a:prstGeom prst="rect">
            <a:avLst/>
          </a:prstGeom>
        </p:spPr>
      </p:pic>
      <p:sp>
        <p:nvSpPr>
          <p:cNvPr id="4" name="TextBox 3">
            <a:extLst>
              <a:ext uri="{FF2B5EF4-FFF2-40B4-BE49-F238E27FC236}">
                <a16:creationId xmlns:a16="http://schemas.microsoft.com/office/drawing/2014/main" id="{F3EE0B79-EE80-4000-9661-5E54AEEECA84}"/>
              </a:ext>
            </a:extLst>
          </p:cNvPr>
          <p:cNvSpPr txBox="1"/>
          <p:nvPr/>
        </p:nvSpPr>
        <p:spPr>
          <a:xfrm>
            <a:off x="1747024" y="5835812"/>
            <a:ext cx="8697951" cy="369332"/>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Relief of soldiers and scribes, Nineveh, ca. 640-620 BCE</a:t>
            </a:r>
          </a:p>
        </p:txBody>
      </p:sp>
    </p:spTree>
    <p:extLst>
      <p:ext uri="{BB962C8B-B14F-4D97-AF65-F5344CB8AC3E}">
        <p14:creationId xmlns:p14="http://schemas.microsoft.com/office/powerpoint/2010/main" val="1826305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2B0A4-8E8B-CAD3-2F26-A9C347F44D87}"/>
              </a:ext>
            </a:extLst>
          </p:cNvPr>
          <p:cNvSpPr>
            <a:spLocks noGrp="1"/>
          </p:cNvSpPr>
          <p:nvPr>
            <p:ph type="title"/>
          </p:nvPr>
        </p:nvSpPr>
        <p:spPr/>
        <p:txBody>
          <a:bodyPr/>
          <a:lstStyle/>
          <a:p>
            <a:r>
              <a:rPr lang="en-US" dirty="0"/>
              <a:t>Introductions</a:t>
            </a:r>
          </a:p>
        </p:txBody>
      </p:sp>
      <p:sp>
        <p:nvSpPr>
          <p:cNvPr id="3" name="Content Placeholder 2">
            <a:extLst>
              <a:ext uri="{FF2B5EF4-FFF2-40B4-BE49-F238E27FC236}">
                <a16:creationId xmlns:a16="http://schemas.microsoft.com/office/drawing/2014/main" id="{C30A29FB-8E2E-2AED-D145-1543237311E8}"/>
              </a:ext>
            </a:extLst>
          </p:cNvPr>
          <p:cNvSpPr>
            <a:spLocks noGrp="1"/>
          </p:cNvSpPr>
          <p:nvPr>
            <p:ph idx="1"/>
          </p:nvPr>
        </p:nvSpPr>
        <p:spPr/>
        <p:txBody>
          <a:bodyPr/>
          <a:lstStyle/>
          <a:p>
            <a:r>
              <a:rPr lang="en-US" dirty="0"/>
              <a:t>Name</a:t>
            </a:r>
          </a:p>
          <a:p>
            <a:r>
              <a:rPr lang="en-US" dirty="0"/>
              <a:t>Interests</a:t>
            </a:r>
          </a:p>
          <a:p>
            <a:r>
              <a:rPr lang="en-US" dirty="0"/>
              <a:t>If you’re auditing the class or not (I want to know how much grading I have to do and how much time we’ll need for presentations at the end of term)</a:t>
            </a:r>
          </a:p>
        </p:txBody>
      </p:sp>
    </p:spTree>
    <p:extLst>
      <p:ext uri="{BB962C8B-B14F-4D97-AF65-F5344CB8AC3E}">
        <p14:creationId xmlns:p14="http://schemas.microsoft.com/office/powerpoint/2010/main" val="967695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65C21-2DF8-9DB3-B91A-D63AFFFD49DF}"/>
              </a:ext>
            </a:extLst>
          </p:cNvPr>
          <p:cNvSpPr>
            <a:spLocks noGrp="1"/>
          </p:cNvSpPr>
          <p:nvPr>
            <p:ph type="title"/>
          </p:nvPr>
        </p:nvSpPr>
        <p:spPr/>
        <p:txBody>
          <a:bodyPr/>
          <a:lstStyle/>
          <a:p>
            <a:r>
              <a:rPr lang="en-US" dirty="0"/>
              <a:t>How This Class Works</a:t>
            </a:r>
          </a:p>
        </p:txBody>
      </p:sp>
      <p:sp>
        <p:nvSpPr>
          <p:cNvPr id="3" name="Content Placeholder 2">
            <a:extLst>
              <a:ext uri="{FF2B5EF4-FFF2-40B4-BE49-F238E27FC236}">
                <a16:creationId xmlns:a16="http://schemas.microsoft.com/office/drawing/2014/main" id="{BCDAF5FA-6BE0-781C-8959-8F21FF73161D}"/>
              </a:ext>
            </a:extLst>
          </p:cNvPr>
          <p:cNvSpPr>
            <a:spLocks noGrp="1"/>
          </p:cNvSpPr>
          <p:nvPr>
            <p:ph idx="1"/>
          </p:nvPr>
        </p:nvSpPr>
        <p:spPr/>
        <p:txBody>
          <a:bodyPr>
            <a:normAutofit fontScale="77500" lnSpcReduction="20000"/>
          </a:bodyPr>
          <a:lstStyle/>
          <a:p>
            <a:r>
              <a:rPr lang="en-US" dirty="0"/>
              <a:t>We’ll start each class with a brief overview lecture</a:t>
            </a:r>
          </a:p>
          <a:p>
            <a:pPr lvl="1"/>
            <a:r>
              <a:rPr lang="en-US" dirty="0"/>
              <a:t>This is your opportunity to ask questions about the empire in question</a:t>
            </a:r>
          </a:p>
          <a:p>
            <a:r>
              <a:rPr lang="en-US" dirty="0"/>
              <a:t>Then we’ll discuss the articles assigned to the undergraduates</a:t>
            </a:r>
          </a:p>
          <a:p>
            <a:pPr lvl="1"/>
            <a:r>
              <a:rPr lang="en-US" dirty="0"/>
              <a:t>Grad students, please feel free to participate, but let’s make sure the undergrads get the opportunity to speak</a:t>
            </a:r>
          </a:p>
          <a:p>
            <a:pPr lvl="1"/>
            <a:r>
              <a:rPr lang="en-US" dirty="0"/>
              <a:t>I will provide visuals as appropriate</a:t>
            </a:r>
          </a:p>
          <a:p>
            <a:r>
              <a:rPr lang="en-US" dirty="0"/>
              <a:t>The rest of the class will focus on the remaining reading assignments</a:t>
            </a:r>
          </a:p>
          <a:p>
            <a:pPr lvl="1"/>
            <a:r>
              <a:rPr lang="en-US" dirty="0"/>
              <a:t>Although all grad students will be expected to read these, I will assign them to specific students for the purposes of leading discussion</a:t>
            </a:r>
          </a:p>
          <a:p>
            <a:pPr lvl="1"/>
            <a:r>
              <a:rPr lang="en-US" dirty="0"/>
              <a:t>Undergrads should read at least one optional reading every week and be prepared to discuss it</a:t>
            </a:r>
          </a:p>
          <a:p>
            <a:pPr lvl="1"/>
            <a:r>
              <a:rPr lang="en-US" dirty="0"/>
              <a:t>This will help you prepare for Paper 2</a:t>
            </a:r>
          </a:p>
          <a:p>
            <a:r>
              <a:rPr lang="en-US" dirty="0"/>
              <a:t>We will usually take a break in the middle of the class</a:t>
            </a:r>
          </a:p>
        </p:txBody>
      </p:sp>
    </p:spTree>
    <p:extLst>
      <p:ext uri="{BB962C8B-B14F-4D97-AF65-F5344CB8AC3E}">
        <p14:creationId xmlns:p14="http://schemas.microsoft.com/office/powerpoint/2010/main" val="5627698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89863" y="401439"/>
            <a:ext cx="9012274" cy="6055122"/>
          </a:xfrm>
        </p:spPr>
      </p:pic>
    </p:spTree>
    <p:extLst>
      <p:ext uri="{BB962C8B-B14F-4D97-AF65-F5344CB8AC3E}">
        <p14:creationId xmlns:p14="http://schemas.microsoft.com/office/powerpoint/2010/main" val="455505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 map of middle east&#10;&#10;AI-generated content may be incorrect.">
            <a:extLst>
              <a:ext uri="{FF2B5EF4-FFF2-40B4-BE49-F238E27FC236}">
                <a16:creationId xmlns:a16="http://schemas.microsoft.com/office/drawing/2014/main" id="{B93FDBB2-54C1-A581-772C-B45DF7454D9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735262" y="68263"/>
            <a:ext cx="6721475" cy="6721475"/>
          </a:xfrm>
          <a:prstGeom prst="rect">
            <a:avLst/>
          </a:prstGeom>
          <a:solidFill>
            <a:srgbClr val="FFFFFF"/>
          </a:solidFill>
        </p:spPr>
      </p:pic>
    </p:spTree>
    <p:extLst>
      <p:ext uri="{BB962C8B-B14F-4D97-AF65-F5344CB8AC3E}">
        <p14:creationId xmlns:p14="http://schemas.microsoft.com/office/powerpoint/2010/main" val="5080960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arvest Scenes, Tomb of Menna, Charles K. Wilkinson, Tempera on paper">
            <a:extLst>
              <a:ext uri="{FF2B5EF4-FFF2-40B4-BE49-F238E27FC236}">
                <a16:creationId xmlns:a16="http://schemas.microsoft.com/office/drawing/2014/main" id="{E5536FD4-B1BC-6028-424F-DAF9F39EE6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65188"/>
            <a:ext cx="12192000" cy="51276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29B1D40-756A-531D-9275-BF3E820587B7}"/>
              </a:ext>
            </a:extLst>
          </p:cNvPr>
          <p:cNvSpPr txBox="1"/>
          <p:nvPr/>
        </p:nvSpPr>
        <p:spPr>
          <a:xfrm>
            <a:off x="0" y="5888911"/>
            <a:ext cx="12192000"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Modern facsimiles of ancient Egyptian wall paintings from the Tomb of Menna at Thebes, New Kingdom</a:t>
            </a:r>
          </a:p>
          <a:p>
            <a:pPr algn="ctr"/>
            <a:r>
              <a:rPr lang="en-US" b="1" dirty="0">
                <a:solidFill>
                  <a:schemeClr val="bg1"/>
                </a:solidFill>
                <a:latin typeface="Candara" panose="020E0502030303020204" pitchFamily="34" charset="0"/>
              </a:rPr>
              <a:t>Top: </a:t>
            </a:r>
            <a:r>
              <a:rPr lang="en-US" dirty="0">
                <a:solidFill>
                  <a:schemeClr val="bg1"/>
                </a:solidFill>
                <a:latin typeface="Candara" panose="020E0502030303020204" pitchFamily="34" charset="0"/>
              </a:rPr>
              <a:t>accessors measuring the height of the grain; </a:t>
            </a:r>
            <a:r>
              <a:rPr lang="en-US" b="1" dirty="0">
                <a:solidFill>
                  <a:schemeClr val="bg1"/>
                </a:solidFill>
                <a:latin typeface="Candara" panose="020E0502030303020204" pitchFamily="34" charset="0"/>
              </a:rPr>
              <a:t>bottom:</a:t>
            </a:r>
            <a:r>
              <a:rPr lang="en-US" dirty="0">
                <a:solidFill>
                  <a:schemeClr val="bg1"/>
                </a:solidFill>
                <a:latin typeface="Candara" panose="020E0502030303020204" pitchFamily="34" charset="0"/>
              </a:rPr>
              <a:t> storage and tallying of grain</a:t>
            </a:r>
            <a:endParaRPr lang="en-US" b="1" dirty="0">
              <a:solidFill>
                <a:schemeClr val="bg1"/>
              </a:solidFill>
              <a:latin typeface="Candara" panose="020E0502030303020204" pitchFamily="34" charset="0"/>
            </a:endParaRPr>
          </a:p>
        </p:txBody>
      </p:sp>
    </p:spTree>
    <p:extLst>
      <p:ext uri="{BB962C8B-B14F-4D97-AF65-F5344CB8AC3E}">
        <p14:creationId xmlns:p14="http://schemas.microsoft.com/office/powerpoint/2010/main" val="706510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4">
            <a:extLst>
              <a:ext uri="{FF2B5EF4-FFF2-40B4-BE49-F238E27FC236}">
                <a16:creationId xmlns:a16="http://schemas.microsoft.com/office/drawing/2014/main" id="{B0406AAD-EDBD-45FD-AF70-FDD650A99682}"/>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09600" y="571500"/>
            <a:ext cx="7721358" cy="5053979"/>
          </a:xfrm>
        </p:spPr>
      </p:pic>
      <p:sp>
        <p:nvSpPr>
          <p:cNvPr id="7" name="Text Placeholder 3">
            <a:extLst>
              <a:ext uri="{FF2B5EF4-FFF2-40B4-BE49-F238E27FC236}">
                <a16:creationId xmlns:a16="http://schemas.microsoft.com/office/drawing/2014/main" id="{24E24013-2446-410F-B50D-AE1D599D7AD0}"/>
              </a:ext>
            </a:extLst>
          </p:cNvPr>
          <p:cNvSpPr txBox="1">
            <a:spLocks/>
          </p:cNvSpPr>
          <p:nvPr/>
        </p:nvSpPr>
        <p:spPr>
          <a:xfrm>
            <a:off x="609600" y="5625479"/>
            <a:ext cx="7721358" cy="80486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bg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bg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bg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bg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bg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dirty="0"/>
              <a:t>Mortuary temple of Rameses II, </a:t>
            </a:r>
            <a:r>
              <a:rPr lang="en-US" sz="1800" dirty="0" err="1"/>
              <a:t>Medinet</a:t>
            </a:r>
            <a:r>
              <a:rPr lang="en-US" sz="1800" dirty="0"/>
              <a:t> Habu, Egypt, ca. 13</a:t>
            </a:r>
            <a:r>
              <a:rPr lang="en-US" sz="1800" baseline="30000" dirty="0"/>
              <a:t>th</a:t>
            </a:r>
            <a:r>
              <a:rPr lang="en-US" sz="1800" dirty="0"/>
              <a:t> cen. BCE</a:t>
            </a:r>
          </a:p>
        </p:txBody>
      </p:sp>
      <p:pic>
        <p:nvPicPr>
          <p:cNvPr id="10" name="Picture 2">
            <a:extLst>
              <a:ext uri="{FF2B5EF4-FFF2-40B4-BE49-F238E27FC236}">
                <a16:creationId xmlns:a16="http://schemas.microsoft.com/office/drawing/2014/main" id="{0D985163-579E-8DD0-898A-CDF2ABE286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9865" y="571500"/>
            <a:ext cx="4052535" cy="452596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6360ACC0-13AC-213F-B44C-419597668BDE}"/>
              </a:ext>
            </a:extLst>
          </p:cNvPr>
          <p:cNvSpPr txBox="1"/>
          <p:nvPr/>
        </p:nvSpPr>
        <p:spPr>
          <a:xfrm>
            <a:off x="8330958" y="5097463"/>
            <a:ext cx="3251442" cy="646331"/>
          </a:xfrm>
          <a:prstGeom prst="rect">
            <a:avLst/>
          </a:prstGeom>
          <a:noFill/>
        </p:spPr>
        <p:txBody>
          <a:bodyPr wrap="square" rtlCol="0">
            <a:spAutoFit/>
          </a:bodyPr>
          <a:lstStyle/>
          <a:p>
            <a:pPr algn="r"/>
            <a:r>
              <a:rPr lang="en-US" dirty="0">
                <a:solidFill>
                  <a:schemeClr val="bg1"/>
                </a:solidFill>
                <a:latin typeface="Candara" panose="020E0502030303020204" pitchFamily="34" charset="0"/>
              </a:rPr>
              <a:t>Statue of a seated scribe from Saqqara, Old Kingdom (Louvre)</a:t>
            </a:r>
          </a:p>
        </p:txBody>
      </p:sp>
    </p:spTree>
    <p:extLst>
      <p:ext uri="{BB962C8B-B14F-4D97-AF65-F5344CB8AC3E}">
        <p14:creationId xmlns:p14="http://schemas.microsoft.com/office/powerpoint/2010/main" val="40507559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2B57DE9E-2CBE-29F2-7227-6B8EC540062C}"/>
              </a:ext>
            </a:extLst>
          </p:cNvPr>
          <p:cNvSpPr>
            <a:spLocks noGrp="1"/>
          </p:cNvSpPr>
          <p:nvPr>
            <p:ph type="title"/>
          </p:nvPr>
        </p:nvSpPr>
        <p:spPr>
          <a:xfrm>
            <a:off x="609600" y="274638"/>
            <a:ext cx="10972800" cy="1143000"/>
          </a:xfrm>
        </p:spPr>
        <p:txBody>
          <a:bodyPr/>
          <a:lstStyle/>
          <a:p>
            <a:r>
              <a:rPr lang="en-US" dirty="0"/>
              <a:t>Nomadism</a:t>
            </a:r>
          </a:p>
        </p:txBody>
      </p:sp>
      <p:pic>
        <p:nvPicPr>
          <p:cNvPr id="8" name="Content Placeholder 7" descr="A person and a child standing next to a motorcycle&#10;&#10;AI-generated content may be incorrect.">
            <a:extLst>
              <a:ext uri="{FF2B5EF4-FFF2-40B4-BE49-F238E27FC236}">
                <a16:creationId xmlns:a16="http://schemas.microsoft.com/office/drawing/2014/main" id="{4F2D4A06-6FFB-1BCD-659B-02142A6FEC02}"/>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09600" y="2068248"/>
            <a:ext cx="5384800" cy="3589866"/>
          </a:xfrm>
        </p:spPr>
      </p:pic>
      <p:pic>
        <p:nvPicPr>
          <p:cNvPr id="6" name="Content Placeholder 5" descr="A stone carving of a group of camels&#10;&#10;AI-generated content may be incorrect.">
            <a:extLst>
              <a:ext uri="{FF2B5EF4-FFF2-40B4-BE49-F238E27FC236}">
                <a16:creationId xmlns:a16="http://schemas.microsoft.com/office/drawing/2014/main" id="{F15638B3-0192-094A-CE08-16D64B0129D2}"/>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l="13219" r="8853" b="2"/>
          <a:stretch>
            <a:fillRect/>
          </a:stretch>
        </p:blipFill>
        <p:spPr>
          <a:xfrm>
            <a:off x="6197600" y="1600201"/>
            <a:ext cx="5384800" cy="4525963"/>
          </a:xfrm>
          <a:noFill/>
        </p:spPr>
      </p:pic>
      <p:sp>
        <p:nvSpPr>
          <p:cNvPr id="9" name="TextBox 8">
            <a:extLst>
              <a:ext uri="{FF2B5EF4-FFF2-40B4-BE49-F238E27FC236}">
                <a16:creationId xmlns:a16="http://schemas.microsoft.com/office/drawing/2014/main" id="{64E1AF4C-F255-1491-DE3B-DCE480F29893}"/>
              </a:ext>
            </a:extLst>
          </p:cNvPr>
          <p:cNvSpPr txBox="1"/>
          <p:nvPr/>
        </p:nvSpPr>
        <p:spPr>
          <a:xfrm>
            <a:off x="6197598" y="5888911"/>
            <a:ext cx="5384801"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Assyrian relief depicting dromedaries, Nimrud, ca. 728 BCE</a:t>
            </a:r>
            <a:endParaRPr lang="en-US" b="1" dirty="0">
              <a:solidFill>
                <a:schemeClr val="bg1"/>
              </a:solidFill>
              <a:latin typeface="Candara" panose="020E0502030303020204" pitchFamily="34" charset="0"/>
            </a:endParaRPr>
          </a:p>
        </p:txBody>
      </p:sp>
      <p:sp>
        <p:nvSpPr>
          <p:cNvPr id="10" name="TextBox 9">
            <a:extLst>
              <a:ext uri="{FF2B5EF4-FFF2-40B4-BE49-F238E27FC236}">
                <a16:creationId xmlns:a16="http://schemas.microsoft.com/office/drawing/2014/main" id="{A2C5D0BA-DA6D-B092-2BA6-2026F297C3DA}"/>
              </a:ext>
            </a:extLst>
          </p:cNvPr>
          <p:cNvSpPr txBox="1"/>
          <p:nvPr/>
        </p:nvSpPr>
        <p:spPr>
          <a:xfrm>
            <a:off x="609600" y="5888910"/>
            <a:ext cx="5384801" cy="369332"/>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Modern Bakhtiari family of pastoral nomads</a:t>
            </a:r>
            <a:endParaRPr lang="en-US" b="1" dirty="0">
              <a:solidFill>
                <a:schemeClr val="bg1"/>
              </a:solidFill>
              <a:latin typeface="Candara" panose="020E0502030303020204" pitchFamily="34" charset="0"/>
            </a:endParaRPr>
          </a:p>
        </p:txBody>
      </p:sp>
    </p:spTree>
    <p:extLst>
      <p:ext uri="{BB962C8B-B14F-4D97-AF65-F5344CB8AC3E}">
        <p14:creationId xmlns:p14="http://schemas.microsoft.com/office/powerpoint/2010/main" val="1510375429"/>
      </p:ext>
    </p:extLst>
  </p:cSld>
  <p:clrMapOvr>
    <a:masterClrMapping/>
  </p:clrMapOvr>
</p:sld>
</file>

<file path=ppt/theme/theme1.xml><?xml version="1.0" encoding="utf-8"?>
<a:theme xmlns:a="http://schemas.openxmlformats.org/drawingml/2006/main" name="Seminar for Iranian Studi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eminar for Iranian Studies" id="{0795E42A-6EB9-44BE-810F-F138D9023953}" vid="{346089D7-2517-4C44-8760-25DB6A7B76D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Seminar for Iranian Studies</Template>
  <TotalTime>7349</TotalTime>
  <Words>986</Words>
  <Application>Microsoft Office PowerPoint</Application>
  <PresentationFormat>Widescreen</PresentationFormat>
  <Paragraphs>103</Paragraphs>
  <Slides>27</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Aptos</vt:lpstr>
      <vt:lpstr>Arial</vt:lpstr>
      <vt:lpstr>Candara</vt:lpstr>
      <vt:lpstr>Seminar for Iranian Studies</vt:lpstr>
      <vt:lpstr>What Is an Empire? (and How Do We Think about Them?)</vt:lpstr>
      <vt:lpstr>Today’s Schedule</vt:lpstr>
      <vt:lpstr>Introductions</vt:lpstr>
      <vt:lpstr>How This Class Works</vt:lpstr>
      <vt:lpstr>PowerPoint Presentation</vt:lpstr>
      <vt:lpstr>PowerPoint Presentation</vt:lpstr>
      <vt:lpstr>PowerPoint Presentation</vt:lpstr>
      <vt:lpstr>PowerPoint Presentation</vt:lpstr>
      <vt:lpstr>Nomadism</vt:lpstr>
      <vt:lpstr>Fossatum Africae</vt:lpstr>
      <vt:lpstr>PowerPoint Presentation</vt:lpstr>
      <vt:lpstr>PowerPoint Presentation</vt:lpstr>
      <vt:lpstr>PowerPoint Presentation</vt:lpstr>
      <vt:lpstr>PowerPoint Presentation</vt:lpstr>
      <vt:lpstr>PowerPoint Presentation</vt:lpstr>
      <vt:lpstr>Today’s Schedule</vt:lpstr>
      <vt:lpstr>Definitions</vt:lpstr>
      <vt:lpstr>Gehler and Rollinger 2022</vt:lpstr>
      <vt:lpstr>Structure vs. Impact</vt:lpstr>
      <vt:lpstr>Experience</vt:lpstr>
      <vt:lpstr>Shooting an Elephant</vt:lpstr>
      <vt:lpstr>Judgment</vt:lpstr>
      <vt:lpstr>Judgment</vt:lpstr>
      <vt:lpstr>Judgment</vt:lpstr>
      <vt:lpstr>Judgment</vt:lpstr>
      <vt:lpstr>Judgment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Colburn, Henry</dc:creator>
  <cp:lastModifiedBy>Henry Colburn</cp:lastModifiedBy>
  <cp:revision>719</cp:revision>
  <dcterms:created xsi:type="dcterms:W3CDTF">2021-01-02T14:12:07Z</dcterms:created>
  <dcterms:modified xsi:type="dcterms:W3CDTF">2026-09-04T16:59:33Z</dcterms:modified>
</cp:coreProperties>
</file>