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52"/>
    <p:restoredTop sz="94610"/>
  </p:normalViewPr>
  <p:slideViewPr>
    <p:cSldViewPr snapToGrid="0" snapToObjects="1">
      <p:cViewPr varScale="1">
        <p:scale>
          <a:sx n="119" d="100"/>
          <a:sy n="119" d="100"/>
        </p:scale>
        <p:origin x="216" y="3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Lei" userId="7dad268a-e793-4f28-82d3-c12ee66ff72c" providerId="ADAL" clId="{A26AAB20-DB4E-5CD9-B945-EC2191C19A55}"/>
    <pc:docChg chg="modSld">
      <pc:chgData name="Jenny Lei" userId="7dad268a-e793-4f28-82d3-c12ee66ff72c" providerId="ADAL" clId="{A26AAB20-DB4E-5CD9-B945-EC2191C19A55}" dt="2026-09-11T13:50:29.213" v="0" actId="1076"/>
      <pc:docMkLst>
        <pc:docMk/>
      </pc:docMkLst>
      <pc:sldChg chg="modSp mod">
        <pc:chgData name="Jenny Lei" userId="7dad268a-e793-4f28-82d3-c12ee66ff72c" providerId="ADAL" clId="{A26AAB20-DB4E-5CD9-B945-EC2191C19A55}" dt="2026-09-11T13:50:29.213" v="0" actId="1076"/>
        <pc:sldMkLst>
          <pc:docMk/>
          <pc:sldMk cId="0" sldId="260"/>
        </pc:sldMkLst>
        <pc:picChg chg="mod">
          <ac:chgData name="Jenny Lei" userId="7dad268a-e793-4f28-82d3-c12ee66ff72c" providerId="ADAL" clId="{A26AAB20-DB4E-5CD9-B945-EC2191C19A55}" dt="2026-09-11T13:50:29.213" v="0" actId="1076"/>
          <ac:picMkLst>
            <pc:docMk/>
            <pc:sldMk cId="0" sldId="260"/>
            <ac:picMk id="12" creationId="{E49E0B61-AD14-0A52-15DF-07BA5E1FB69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980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Comparison based on Tatum, Penn’s Great Town (1961), including the Notes to the Illustrations, especially p. 143, and PAB project galleries. Both sources contain visual evidence, historical information, and interpretation. PAB coverage varies by building.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Tatum, pp. 65–68; figures 54–55. PAB gallery: https://www.philadelphiabuildings.org/pab/app/image_gallery.cfm/19640
Walter’s drawing is a later proposal, not Strickland’s original design and not proof of a built change.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Tatum, pp. 109–111 and p. 194, note 118; figure 118 is a colored drawing by Joseph P. Sims. PAB: https://www.philadelphiabuildings.org/pab/app/image_gallery.cfm/20387
The comparison is an analytical use of the catalogued images, not a claim that Tatum ignores interiors.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Tatum, pp. 129–130 and p. 202, notes 134–135; figure 134 is the Federal Reserve Bank rendering. PAB Rodin gallery: https://www.philadelphiabuildings.org/pab/app/image_gallery.cfm/20813?ShowAll=9999
Useful records: CRE176.576 (General Plan of Garden, 12/1926); CRE176.552 (Transversal Section on Garden Looking Toward Museum, 10/1927). Tatum already names Gréber and discusses teaching; neither is unique to PAB.</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Tatum, p. 139; pp. 206–207, note 145; figure 145 is a 1960 pencil drawing by Kahn. PAB: https://www.philadelphiabuildings.org/pab/app/image_gallery.cfm/17894
Examples: ground-floor plan aaup.030.I.A.490.2; section aaup.030.I.A.490.20; construction photos in the Marshall David Meyers Collection; completed-building photos in the Kahn Collection. Images support comparison, not proof of functional success.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4EE"/>
        </a:solidFill>
        <a:effectLst/>
      </p:bgPr>
    </p:bg>
    <p:spTree>
      <p:nvGrpSpPr>
        <p:cNvPr id="1" name=""/>
        <p:cNvGrpSpPr/>
        <p:nvPr/>
      </p:nvGrpSpPr>
      <p:grpSpPr>
        <a:xfrm>
          <a:off x="0" y="0"/>
          <a:ext cx="0" cy="0"/>
          <a:chOff x="0" y="0"/>
          <a:chExt cx="0" cy="0"/>
        </a:xfrm>
      </p:grpSpPr>
      <p:sp>
        <p:nvSpPr>
          <p:cNvPr id="2" name="Shape 0"/>
          <p:cNvSpPr/>
          <p:nvPr/>
        </p:nvSpPr>
        <p:spPr>
          <a:xfrm>
            <a:off x="0" y="0"/>
            <a:ext cx="12191695" cy="118872"/>
          </a:xfrm>
          <a:prstGeom prst="rect">
            <a:avLst/>
          </a:prstGeom>
          <a:solidFill>
            <a:srgbClr val="1F3349"/>
          </a:solidFill>
          <a:ln w="12700">
            <a:solidFill>
              <a:srgbClr val="1F3349"/>
            </a:solidFill>
            <a:prstDash val="solid"/>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640080" y="777240"/>
            <a:ext cx="5029200" cy="502920"/>
          </a:xfrm>
          <a:prstGeom prst="rect">
            <a:avLst/>
          </a:prstGeom>
          <a:noFill/>
          <a:ln/>
        </p:spPr>
        <p:txBody>
          <a:bodyPr wrap="square" lIns="0" tIns="0" rIns="0" bIns="0" rtlCol="0" anchor="ctr"/>
          <a:lstStyle/>
          <a:p>
            <a:pPr marL="0" indent="0">
              <a:buNone/>
            </a:pPr>
            <a:r>
              <a:rPr lang="en-US" sz="3400" b="1" dirty="0">
                <a:solidFill>
                  <a:srgbClr val="1F3349"/>
                </a:solidFill>
              </a:rPr>
              <a:t>Assignment 1b</a:t>
            </a:r>
            <a:endParaRPr lang="en-US" sz="3400" dirty="0"/>
          </a:p>
        </p:txBody>
      </p:sp>
      <p:sp>
        <p:nvSpPr>
          <p:cNvPr id="3" name="Text 1"/>
          <p:cNvSpPr/>
          <p:nvPr/>
        </p:nvSpPr>
        <p:spPr>
          <a:xfrm>
            <a:off x="640080" y="1325880"/>
            <a:ext cx="8503920" cy="566928"/>
          </a:xfrm>
          <a:prstGeom prst="rect">
            <a:avLst/>
          </a:prstGeom>
          <a:noFill/>
          <a:ln/>
        </p:spPr>
        <p:txBody>
          <a:bodyPr wrap="square" lIns="0" tIns="0" rIns="0" bIns="0" rtlCol="0" anchor="ctr"/>
          <a:lstStyle/>
          <a:p>
            <a:pPr marL="0" indent="0">
              <a:buNone/>
            </a:pPr>
            <a:r>
              <a:rPr lang="en-US" sz="2600" b="1" dirty="0">
                <a:solidFill>
                  <a:srgbClr val="1F252A"/>
                </a:solidFill>
              </a:rPr>
              <a:t>Philadelphia Architects: Tatum vs. PAB</a:t>
            </a:r>
          </a:p>
        </p:txBody>
      </p:sp>
      <p:sp>
        <p:nvSpPr>
          <p:cNvPr id="5" name="Shape 3"/>
          <p:cNvSpPr/>
          <p:nvPr/>
        </p:nvSpPr>
        <p:spPr>
          <a:xfrm>
            <a:off x="658368" y="2788920"/>
            <a:ext cx="2606040" cy="1444752"/>
          </a:xfrm>
          <a:prstGeom prst="roundRect">
            <a:avLst>
              <a:gd name="adj" fmla="val 3165"/>
            </a:avLst>
          </a:prstGeom>
          <a:solidFill>
            <a:srgbClr val="FFFFFF"/>
          </a:solidFill>
          <a:ln w="17780">
            <a:solidFill>
              <a:srgbClr val="315B7D"/>
            </a:solidFill>
            <a:prstDash val="solid"/>
          </a:ln>
        </p:spPr>
        <p:txBody>
          <a:bodyPr/>
          <a:lstStyle/>
          <a:p>
            <a:endParaRPr lang="en-US"/>
          </a:p>
        </p:txBody>
      </p:sp>
      <p:sp>
        <p:nvSpPr>
          <p:cNvPr id="6" name="Text 4"/>
          <p:cNvSpPr/>
          <p:nvPr/>
        </p:nvSpPr>
        <p:spPr>
          <a:xfrm>
            <a:off x="822960" y="2971800"/>
            <a:ext cx="2286000" cy="228600"/>
          </a:xfrm>
          <a:prstGeom prst="rect">
            <a:avLst/>
          </a:prstGeom>
          <a:noFill/>
          <a:ln/>
        </p:spPr>
        <p:txBody>
          <a:bodyPr wrap="square" lIns="0" tIns="0" rIns="0" bIns="0" rtlCol="0" anchor="ctr"/>
          <a:lstStyle/>
          <a:p>
            <a:pPr marL="0" indent="0" algn="ctr">
              <a:buNone/>
            </a:pPr>
            <a:r>
              <a:rPr lang="en-US" sz="1150" b="1" dirty="0">
                <a:solidFill>
                  <a:srgbClr val="315B7D"/>
                </a:solidFill>
              </a:rPr>
              <a:t>1796–1860</a:t>
            </a:r>
            <a:endParaRPr lang="en-US" sz="1150" dirty="0"/>
          </a:p>
        </p:txBody>
      </p:sp>
      <p:sp>
        <p:nvSpPr>
          <p:cNvPr id="7" name="Text 5"/>
          <p:cNvSpPr/>
          <p:nvPr/>
        </p:nvSpPr>
        <p:spPr>
          <a:xfrm>
            <a:off x="822960" y="3337560"/>
            <a:ext cx="2286000" cy="475488"/>
          </a:xfrm>
          <a:prstGeom prst="rect">
            <a:avLst/>
          </a:prstGeom>
          <a:noFill/>
          <a:ln/>
        </p:spPr>
        <p:txBody>
          <a:bodyPr wrap="square" lIns="0" tIns="0" rIns="0" bIns="0" rtlCol="0" anchor="ctr"/>
          <a:lstStyle/>
          <a:p>
            <a:pPr marL="0" indent="0" algn="ctr">
              <a:buNone/>
            </a:pPr>
            <a:r>
              <a:rPr lang="en-US" sz="1700" b="1" dirty="0">
                <a:solidFill>
                  <a:srgbClr val="1F252A"/>
                </a:solidFill>
              </a:rPr>
              <a:t>William Strickland</a:t>
            </a:r>
            <a:endParaRPr lang="en-US" sz="1700" dirty="0"/>
          </a:p>
        </p:txBody>
      </p:sp>
      <p:sp>
        <p:nvSpPr>
          <p:cNvPr id="8" name="Shape 6"/>
          <p:cNvSpPr/>
          <p:nvPr/>
        </p:nvSpPr>
        <p:spPr>
          <a:xfrm>
            <a:off x="3447288" y="2788920"/>
            <a:ext cx="2606040" cy="1444752"/>
          </a:xfrm>
          <a:prstGeom prst="roundRect">
            <a:avLst>
              <a:gd name="adj" fmla="val 3165"/>
            </a:avLst>
          </a:prstGeom>
          <a:solidFill>
            <a:srgbClr val="FFFFFF"/>
          </a:solidFill>
          <a:ln w="17780">
            <a:solidFill>
              <a:srgbClr val="A45A3A"/>
            </a:solidFill>
            <a:prstDash val="solid"/>
          </a:ln>
        </p:spPr>
        <p:txBody>
          <a:bodyPr/>
          <a:lstStyle/>
          <a:p>
            <a:endParaRPr lang="en-US"/>
          </a:p>
        </p:txBody>
      </p:sp>
      <p:sp>
        <p:nvSpPr>
          <p:cNvPr id="9" name="Text 7"/>
          <p:cNvSpPr/>
          <p:nvPr/>
        </p:nvSpPr>
        <p:spPr>
          <a:xfrm>
            <a:off x="3611880" y="2971800"/>
            <a:ext cx="2286000" cy="228600"/>
          </a:xfrm>
          <a:prstGeom prst="rect">
            <a:avLst/>
          </a:prstGeom>
          <a:noFill/>
          <a:ln/>
        </p:spPr>
        <p:txBody>
          <a:bodyPr wrap="square" lIns="0" tIns="0" rIns="0" bIns="0" rtlCol="0" anchor="ctr"/>
          <a:lstStyle/>
          <a:p>
            <a:pPr marL="0" indent="0" algn="ctr">
              <a:buNone/>
            </a:pPr>
            <a:r>
              <a:rPr lang="en-US" sz="1150" b="1" dirty="0">
                <a:solidFill>
                  <a:srgbClr val="A45A3A"/>
                </a:solidFill>
              </a:rPr>
              <a:t>1860–1900</a:t>
            </a:r>
            <a:endParaRPr lang="en-US" sz="1150" dirty="0"/>
          </a:p>
        </p:txBody>
      </p:sp>
      <p:sp>
        <p:nvSpPr>
          <p:cNvPr id="10" name="Text 8"/>
          <p:cNvSpPr/>
          <p:nvPr/>
        </p:nvSpPr>
        <p:spPr>
          <a:xfrm>
            <a:off x="3611880" y="3337560"/>
            <a:ext cx="2286000" cy="475488"/>
          </a:xfrm>
          <a:prstGeom prst="rect">
            <a:avLst/>
          </a:prstGeom>
          <a:noFill/>
          <a:ln/>
        </p:spPr>
        <p:txBody>
          <a:bodyPr wrap="square" lIns="0" tIns="0" rIns="0" bIns="0" rtlCol="0" anchor="ctr"/>
          <a:lstStyle/>
          <a:p>
            <a:pPr marL="0" indent="0" algn="ctr">
              <a:buNone/>
            </a:pPr>
            <a:r>
              <a:rPr lang="en-US" sz="1700" b="1" dirty="0">
                <a:solidFill>
                  <a:srgbClr val="1F252A"/>
                </a:solidFill>
              </a:rPr>
              <a:t>Frank Furness</a:t>
            </a:r>
            <a:endParaRPr lang="en-US" sz="1700" dirty="0"/>
          </a:p>
        </p:txBody>
      </p:sp>
      <p:sp>
        <p:nvSpPr>
          <p:cNvPr id="11" name="Shape 9"/>
          <p:cNvSpPr/>
          <p:nvPr/>
        </p:nvSpPr>
        <p:spPr>
          <a:xfrm>
            <a:off x="6236208" y="2788920"/>
            <a:ext cx="2606040" cy="1444752"/>
          </a:xfrm>
          <a:prstGeom prst="roundRect">
            <a:avLst>
              <a:gd name="adj" fmla="val 3165"/>
            </a:avLst>
          </a:prstGeom>
          <a:solidFill>
            <a:srgbClr val="FFFFFF"/>
          </a:solidFill>
          <a:ln w="17780">
            <a:solidFill>
              <a:srgbClr val="4F6B5A"/>
            </a:solidFill>
            <a:prstDash val="solid"/>
          </a:ln>
        </p:spPr>
        <p:txBody>
          <a:bodyPr/>
          <a:lstStyle/>
          <a:p>
            <a:endParaRPr lang="en-US"/>
          </a:p>
        </p:txBody>
      </p:sp>
      <p:sp>
        <p:nvSpPr>
          <p:cNvPr id="12" name="Text 10"/>
          <p:cNvSpPr/>
          <p:nvPr/>
        </p:nvSpPr>
        <p:spPr>
          <a:xfrm>
            <a:off x="6400800" y="2971800"/>
            <a:ext cx="2286000" cy="228600"/>
          </a:xfrm>
          <a:prstGeom prst="rect">
            <a:avLst/>
          </a:prstGeom>
          <a:noFill/>
          <a:ln/>
        </p:spPr>
        <p:txBody>
          <a:bodyPr wrap="square" lIns="0" tIns="0" rIns="0" bIns="0" rtlCol="0" anchor="ctr"/>
          <a:lstStyle/>
          <a:p>
            <a:pPr marL="0" indent="0" algn="ctr">
              <a:buNone/>
            </a:pPr>
            <a:r>
              <a:rPr lang="en-US" sz="1150" b="1" dirty="0">
                <a:solidFill>
                  <a:srgbClr val="4F6B5A"/>
                </a:solidFill>
              </a:rPr>
              <a:t>1900–1930</a:t>
            </a:r>
            <a:endParaRPr lang="en-US" sz="1150" dirty="0"/>
          </a:p>
        </p:txBody>
      </p:sp>
      <p:sp>
        <p:nvSpPr>
          <p:cNvPr id="13" name="Text 11"/>
          <p:cNvSpPr/>
          <p:nvPr/>
        </p:nvSpPr>
        <p:spPr>
          <a:xfrm>
            <a:off x="6400800" y="3337560"/>
            <a:ext cx="2286000" cy="475488"/>
          </a:xfrm>
          <a:prstGeom prst="rect">
            <a:avLst/>
          </a:prstGeom>
          <a:noFill/>
          <a:ln/>
        </p:spPr>
        <p:txBody>
          <a:bodyPr wrap="square" lIns="0" tIns="0" rIns="0" bIns="0" rtlCol="0" anchor="ctr"/>
          <a:lstStyle/>
          <a:p>
            <a:pPr marL="0" indent="0" algn="ctr">
              <a:buNone/>
            </a:pPr>
            <a:r>
              <a:rPr lang="en-US" sz="1700" b="1" dirty="0">
                <a:solidFill>
                  <a:srgbClr val="1F252A"/>
                </a:solidFill>
              </a:rPr>
              <a:t>Paul Philippe Cret</a:t>
            </a:r>
            <a:endParaRPr lang="en-US" sz="1700" dirty="0"/>
          </a:p>
        </p:txBody>
      </p:sp>
      <p:sp>
        <p:nvSpPr>
          <p:cNvPr id="14" name="Shape 12"/>
          <p:cNvSpPr/>
          <p:nvPr/>
        </p:nvSpPr>
        <p:spPr>
          <a:xfrm>
            <a:off x="9025128" y="2788920"/>
            <a:ext cx="2606040" cy="1444752"/>
          </a:xfrm>
          <a:prstGeom prst="roundRect">
            <a:avLst>
              <a:gd name="adj" fmla="val 3165"/>
            </a:avLst>
          </a:prstGeom>
          <a:solidFill>
            <a:srgbClr val="FFFFFF"/>
          </a:solidFill>
          <a:ln w="17780">
            <a:solidFill>
              <a:srgbClr val="B99046"/>
            </a:solidFill>
            <a:prstDash val="solid"/>
          </a:ln>
        </p:spPr>
        <p:txBody>
          <a:bodyPr/>
          <a:lstStyle/>
          <a:p>
            <a:endParaRPr lang="en-US"/>
          </a:p>
        </p:txBody>
      </p:sp>
      <p:sp>
        <p:nvSpPr>
          <p:cNvPr id="15" name="Text 13"/>
          <p:cNvSpPr/>
          <p:nvPr/>
        </p:nvSpPr>
        <p:spPr>
          <a:xfrm>
            <a:off x="9189720" y="2971800"/>
            <a:ext cx="2286000" cy="228600"/>
          </a:xfrm>
          <a:prstGeom prst="rect">
            <a:avLst/>
          </a:prstGeom>
          <a:noFill/>
          <a:ln/>
        </p:spPr>
        <p:txBody>
          <a:bodyPr wrap="square" lIns="0" tIns="0" rIns="0" bIns="0" rtlCol="0" anchor="ctr"/>
          <a:lstStyle/>
          <a:p>
            <a:pPr marL="0" indent="0" algn="ctr">
              <a:buNone/>
            </a:pPr>
            <a:r>
              <a:rPr lang="en-US" sz="1150" b="1" dirty="0">
                <a:solidFill>
                  <a:srgbClr val="B99046"/>
                </a:solidFill>
              </a:rPr>
              <a:t>1930–1960</a:t>
            </a:r>
            <a:endParaRPr lang="en-US" sz="1150" dirty="0"/>
          </a:p>
        </p:txBody>
      </p:sp>
      <p:sp>
        <p:nvSpPr>
          <p:cNvPr id="16" name="Text 14"/>
          <p:cNvSpPr/>
          <p:nvPr/>
        </p:nvSpPr>
        <p:spPr>
          <a:xfrm>
            <a:off x="9189720" y="3337560"/>
            <a:ext cx="2286000" cy="475488"/>
          </a:xfrm>
          <a:prstGeom prst="rect">
            <a:avLst/>
          </a:prstGeom>
          <a:noFill/>
          <a:ln/>
        </p:spPr>
        <p:txBody>
          <a:bodyPr wrap="square" lIns="0" tIns="0" rIns="0" bIns="0" rtlCol="0" anchor="ctr"/>
          <a:lstStyle/>
          <a:p>
            <a:pPr marL="0" indent="0" algn="ctr">
              <a:buNone/>
            </a:pPr>
            <a:r>
              <a:rPr lang="en-US" sz="1700" b="1" dirty="0">
                <a:solidFill>
                  <a:srgbClr val="1F252A"/>
                </a:solidFill>
              </a:rPr>
              <a:t>Louis I. Kahn</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02920" y="347472"/>
            <a:ext cx="6217920" cy="438912"/>
          </a:xfrm>
          <a:prstGeom prst="rect">
            <a:avLst/>
          </a:prstGeom>
          <a:noFill/>
          <a:ln/>
        </p:spPr>
        <p:txBody>
          <a:bodyPr wrap="square" lIns="0" tIns="0" rIns="0" bIns="0" rtlCol="0" anchor="ctr"/>
          <a:lstStyle/>
          <a:p>
            <a:pPr marL="0" indent="0">
              <a:buNone/>
            </a:pPr>
            <a:r>
              <a:rPr lang="en-US" sz="2900" b="1" dirty="0">
                <a:solidFill>
                  <a:srgbClr val="1F252A"/>
                </a:solidFill>
                <a:latin typeface="Aptos Display" pitchFamily="34" charset="0"/>
                <a:ea typeface="Aptos Display" pitchFamily="34" charset="-122"/>
                <a:cs typeface="Aptos Display" pitchFamily="34" charset="-120"/>
              </a:rPr>
              <a:t>William Strickland</a:t>
            </a:r>
            <a:endParaRPr lang="en-US" sz="2900" dirty="0"/>
          </a:p>
        </p:txBody>
      </p:sp>
      <p:sp>
        <p:nvSpPr>
          <p:cNvPr id="3" name="Text 1"/>
          <p:cNvSpPr/>
          <p:nvPr/>
        </p:nvSpPr>
        <p:spPr>
          <a:xfrm>
            <a:off x="530352" y="804672"/>
            <a:ext cx="5943600" cy="256032"/>
          </a:xfrm>
          <a:prstGeom prst="rect">
            <a:avLst/>
          </a:prstGeom>
          <a:noFill/>
          <a:ln/>
        </p:spPr>
        <p:txBody>
          <a:bodyPr wrap="square" lIns="0" tIns="0" rIns="0" bIns="0" rtlCol="0" anchor="ctr"/>
          <a:lstStyle/>
          <a:p>
            <a:pPr marL="0" indent="0">
              <a:buNone/>
            </a:pPr>
            <a:r>
              <a:rPr lang="en-US" sz="1250" b="1" kern="0" spc="40" dirty="0">
                <a:solidFill>
                  <a:srgbClr val="315B7D"/>
                </a:solidFill>
              </a:rPr>
              <a:t>1788–1854</a:t>
            </a:r>
          </a:p>
        </p:txBody>
      </p:sp>
      <p:sp>
        <p:nvSpPr>
          <p:cNvPr id="4" name="Shape 2"/>
          <p:cNvSpPr/>
          <p:nvPr/>
        </p:nvSpPr>
        <p:spPr>
          <a:xfrm>
            <a:off x="502920" y="1078992"/>
            <a:ext cx="11155680" cy="0"/>
          </a:xfrm>
          <a:prstGeom prst="line">
            <a:avLst/>
          </a:prstGeom>
          <a:noFill/>
          <a:ln w="12700">
            <a:solidFill>
              <a:srgbClr val="D7D2C8"/>
            </a:solidFill>
            <a:prstDash val="solid"/>
          </a:ln>
        </p:spPr>
        <p:txBody>
          <a:bodyPr/>
          <a:lstStyle/>
          <a:p>
            <a:endParaRPr lang="en-US"/>
          </a:p>
        </p:txBody>
      </p:sp>
      <p:sp>
        <p:nvSpPr>
          <p:cNvPr id="8" name="Text 6"/>
          <p:cNvSpPr/>
          <p:nvPr/>
        </p:nvSpPr>
        <p:spPr>
          <a:xfrm>
            <a:off x="502920" y="1353312"/>
            <a:ext cx="5370755" cy="2782367"/>
          </a:xfrm>
          <a:prstGeom prst="rect">
            <a:avLst/>
          </a:prstGeom>
          <a:noFill/>
          <a:ln/>
        </p:spPr>
        <p:txBody>
          <a:bodyPr wrap="square" lIns="0" tIns="0" rIns="0" bIns="0" rtlCol="0" anchor="t">
            <a:normAutofit/>
          </a:bodyPr>
          <a:lstStyle/>
          <a:p>
            <a:pPr marL="0" indent="0">
              <a:buNone/>
            </a:pPr>
            <a:r>
              <a:rPr lang="en-US" sz="1400" b="1" dirty="0">
                <a:solidFill>
                  <a:srgbClr val="1F252A"/>
                </a:solidFill>
              </a:rPr>
              <a:t>Tatum</a:t>
            </a:r>
          </a:p>
          <a:p>
            <a:pPr marL="285750" indent="-285750">
              <a:buFont typeface="Arial" panose="020B0604020202020204" pitchFamily="34" charset="0"/>
              <a:buChar char="•"/>
            </a:pPr>
            <a:r>
              <a:rPr lang="en-US" sz="1400" b="0" dirty="0">
                <a:solidFill>
                  <a:srgbClr val="1F252A"/>
                </a:solidFill>
              </a:rPr>
              <a:t>Important early professional architect in Philadelphia.</a:t>
            </a:r>
          </a:p>
          <a:p>
            <a:pPr marL="285750" indent="-285750">
              <a:buFont typeface="Arial" panose="020B0604020202020204" pitchFamily="34" charset="0"/>
              <a:buChar char="•"/>
            </a:pPr>
            <a:r>
              <a:rPr lang="en-US" sz="1400" b="0" dirty="0">
                <a:solidFill>
                  <a:srgbClr val="1F252A"/>
                </a:solidFill>
              </a:rPr>
              <a:t>Strongly connected to Greek Revival and classical design.</a:t>
            </a:r>
          </a:p>
          <a:p>
            <a:pPr marL="285750" indent="-285750">
              <a:buFont typeface="Arial" panose="020B0604020202020204" pitchFamily="34" charset="0"/>
              <a:buChar char="•"/>
            </a:pPr>
            <a:r>
              <a:rPr lang="en-US" sz="1400" b="0" dirty="0">
                <a:solidFill>
                  <a:srgbClr val="1F252A"/>
                </a:solidFill>
              </a:rPr>
              <a:t>Second Bank adapts the Parthenon to a real bank and city lot.</a:t>
            </a:r>
          </a:p>
          <a:p>
            <a:pPr marL="0" indent="0">
              <a:buNone/>
            </a:pPr>
            <a:r>
              <a:rPr lang="en-US" sz="1400" b="1" dirty="0">
                <a:solidFill>
                  <a:srgbClr val="1F252A"/>
                </a:solidFill>
              </a:rPr>
              <a:t>PAB</a:t>
            </a:r>
          </a:p>
          <a:p>
            <a:pPr marL="285750" indent="-285750">
              <a:buFont typeface="Arial" panose="020B0604020202020204" pitchFamily="34" charset="0"/>
              <a:buChar char="•"/>
            </a:pPr>
            <a:r>
              <a:rPr lang="en-US" sz="1400" b="0" dirty="0">
                <a:solidFill>
                  <a:srgbClr val="1F252A"/>
                </a:solidFill>
              </a:rPr>
              <a:t>Clearer bio, training, and related architects.</a:t>
            </a:r>
          </a:p>
          <a:p>
            <a:pPr marL="285750" indent="-285750">
              <a:buFont typeface="Arial" panose="020B0604020202020204" pitchFamily="34" charset="0"/>
              <a:buChar char="•"/>
            </a:pPr>
            <a:r>
              <a:rPr lang="en-US" sz="1400" b="0" dirty="0">
                <a:solidFill>
                  <a:srgbClr val="1F252A"/>
                </a:solidFill>
              </a:rPr>
              <a:t>Broader project list shows more than just his Greek Revival work.</a:t>
            </a:r>
          </a:p>
          <a:p>
            <a:pPr marL="285750" indent="-285750">
              <a:buFont typeface="Arial" panose="020B0604020202020204" pitchFamily="34" charset="0"/>
              <a:buChar char="•"/>
            </a:pPr>
            <a:r>
              <a:rPr lang="en-US" sz="1400" b="0" dirty="0">
                <a:solidFill>
                  <a:srgbClr val="1F252A"/>
                </a:solidFill>
              </a:rPr>
              <a:t>More images and records help compare the building over time.</a:t>
            </a:r>
          </a:p>
          <a:p>
            <a:pPr marL="0" indent="0">
              <a:buNone/>
            </a:pPr>
            <a:br>
              <a:rPr lang="en-US" sz="1400" b="0" dirty="0">
                <a:solidFill>
                  <a:srgbClr val="1F252A"/>
                </a:solidFill>
              </a:rPr>
            </a:br>
            <a:r>
              <a:rPr lang="en-US" sz="1400" b="0" dirty="0">
                <a:solidFill>
                  <a:srgbClr val="1F252A"/>
                </a:solidFill>
              </a:rPr>
              <a:t>Tatum explains why Strickland matters; </a:t>
            </a:r>
          </a:p>
          <a:p>
            <a:pPr marL="0" indent="0">
              <a:buNone/>
            </a:pPr>
            <a:r>
              <a:rPr lang="en-US" sz="1400" b="0" dirty="0">
                <a:solidFill>
                  <a:srgbClr val="1F252A"/>
                </a:solidFill>
              </a:rPr>
              <a:t>PAB gives a fuller picture of his career and work.</a:t>
            </a:r>
          </a:p>
        </p:txBody>
      </p:sp>
      <p:pic>
        <p:nvPicPr>
          <p:cNvPr id="37" name="Picture 36">
            <a:extLst>
              <a:ext uri="{FF2B5EF4-FFF2-40B4-BE49-F238E27FC236}">
                <a16:creationId xmlns:a16="http://schemas.microsoft.com/office/drawing/2014/main" id="{3A7D3860-198C-89EF-2971-540B0573D149}"/>
              </a:ext>
            </a:extLst>
          </p:cNvPr>
          <p:cNvPicPr>
            <a:picLocks noChangeAspect="1"/>
          </p:cNvPicPr>
          <p:nvPr/>
        </p:nvPicPr>
        <p:blipFill>
          <a:blip r:embed="rId3"/>
          <a:stretch>
            <a:fillRect/>
          </a:stretch>
        </p:blipFill>
        <p:spPr>
          <a:xfrm>
            <a:off x="5894201" y="844752"/>
            <a:ext cx="4322601" cy="3015768"/>
          </a:xfrm>
          <a:prstGeom prst="rect">
            <a:avLst/>
          </a:prstGeom>
        </p:spPr>
      </p:pic>
      <p:pic>
        <p:nvPicPr>
          <p:cNvPr id="39" name="Picture 38">
            <a:extLst>
              <a:ext uri="{FF2B5EF4-FFF2-40B4-BE49-F238E27FC236}">
                <a16:creationId xmlns:a16="http://schemas.microsoft.com/office/drawing/2014/main" id="{17277294-455A-3206-6687-CEF6B25E9F24}"/>
              </a:ext>
            </a:extLst>
          </p:cNvPr>
          <p:cNvPicPr>
            <a:picLocks noChangeAspect="1"/>
          </p:cNvPicPr>
          <p:nvPr/>
        </p:nvPicPr>
        <p:blipFill>
          <a:blip r:embed="rId4"/>
          <a:stretch>
            <a:fillRect/>
          </a:stretch>
        </p:blipFill>
        <p:spPr>
          <a:xfrm>
            <a:off x="6696937" y="3860520"/>
            <a:ext cx="5382642" cy="3015768"/>
          </a:xfrm>
          <a:prstGeom prst="rect">
            <a:avLst/>
          </a:prstGeom>
        </p:spPr>
      </p:pic>
      <p:pic>
        <p:nvPicPr>
          <p:cNvPr id="33" name="Picture 32">
            <a:extLst>
              <a:ext uri="{FF2B5EF4-FFF2-40B4-BE49-F238E27FC236}">
                <a16:creationId xmlns:a16="http://schemas.microsoft.com/office/drawing/2014/main" id="{48ABCF02-211F-99A8-391E-7F9A42FC345A}"/>
              </a:ext>
            </a:extLst>
          </p:cNvPr>
          <p:cNvPicPr>
            <a:picLocks noChangeAspect="1"/>
          </p:cNvPicPr>
          <p:nvPr/>
        </p:nvPicPr>
        <p:blipFill>
          <a:blip r:embed="rId5"/>
          <a:stretch>
            <a:fillRect/>
          </a:stretch>
        </p:blipFill>
        <p:spPr>
          <a:xfrm>
            <a:off x="9222472" y="102739"/>
            <a:ext cx="2842310" cy="3765577"/>
          </a:xfrm>
          <a:prstGeom prst="rect">
            <a:avLst/>
          </a:prstGeom>
        </p:spPr>
      </p:pic>
      <p:pic>
        <p:nvPicPr>
          <p:cNvPr id="41" name="Picture 40">
            <a:extLst>
              <a:ext uri="{FF2B5EF4-FFF2-40B4-BE49-F238E27FC236}">
                <a16:creationId xmlns:a16="http://schemas.microsoft.com/office/drawing/2014/main" id="{C4511B66-2F06-5869-0EC4-C31229A24AE5}"/>
              </a:ext>
            </a:extLst>
          </p:cNvPr>
          <p:cNvPicPr>
            <a:picLocks noChangeAspect="1"/>
          </p:cNvPicPr>
          <p:nvPr/>
        </p:nvPicPr>
        <p:blipFill>
          <a:blip r:embed="rId6"/>
          <a:stretch>
            <a:fillRect/>
          </a:stretch>
        </p:blipFill>
        <p:spPr>
          <a:xfrm>
            <a:off x="2017695" y="3842231"/>
            <a:ext cx="4679242" cy="29144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347472"/>
            <a:ext cx="6217920" cy="438912"/>
          </a:xfrm>
          <a:prstGeom prst="rect">
            <a:avLst/>
          </a:prstGeom>
          <a:noFill/>
          <a:ln/>
        </p:spPr>
        <p:txBody>
          <a:bodyPr wrap="square" lIns="0" tIns="0" rIns="0" bIns="0" rtlCol="0" anchor="ctr"/>
          <a:lstStyle/>
          <a:p>
            <a:pPr marL="0" indent="0">
              <a:buNone/>
            </a:pPr>
            <a:r>
              <a:rPr lang="en-US" sz="2900" b="1" dirty="0">
                <a:solidFill>
                  <a:srgbClr val="1F252A"/>
                </a:solidFill>
                <a:latin typeface="Aptos Display" pitchFamily="34" charset="0"/>
                <a:ea typeface="Aptos Display" pitchFamily="34" charset="-122"/>
                <a:cs typeface="Aptos Display" pitchFamily="34" charset="-120"/>
              </a:rPr>
              <a:t>Frank Furness</a:t>
            </a:r>
            <a:endParaRPr lang="en-US" sz="2900" dirty="0"/>
          </a:p>
        </p:txBody>
      </p:sp>
      <p:sp>
        <p:nvSpPr>
          <p:cNvPr id="3" name="Text 1"/>
          <p:cNvSpPr/>
          <p:nvPr/>
        </p:nvSpPr>
        <p:spPr>
          <a:xfrm>
            <a:off x="530352" y="804672"/>
            <a:ext cx="5943600" cy="256032"/>
          </a:xfrm>
          <a:prstGeom prst="rect">
            <a:avLst/>
          </a:prstGeom>
          <a:noFill/>
          <a:ln/>
        </p:spPr>
        <p:txBody>
          <a:bodyPr wrap="square" lIns="0" tIns="0" rIns="0" bIns="0" rtlCol="0" anchor="ctr"/>
          <a:lstStyle/>
          <a:p>
            <a:pPr marL="0" indent="0">
              <a:buNone/>
            </a:pPr>
            <a:r>
              <a:rPr lang="en-US" sz="1250" b="1" kern="0" spc="40" dirty="0">
                <a:solidFill>
                  <a:srgbClr val="A45A3A"/>
                </a:solidFill>
              </a:rPr>
              <a:t>1839–1912</a:t>
            </a:r>
          </a:p>
        </p:txBody>
      </p:sp>
      <p:sp>
        <p:nvSpPr>
          <p:cNvPr id="4" name="Shape 2"/>
          <p:cNvSpPr/>
          <p:nvPr/>
        </p:nvSpPr>
        <p:spPr>
          <a:xfrm>
            <a:off x="502920" y="1078992"/>
            <a:ext cx="11155680" cy="0"/>
          </a:xfrm>
          <a:prstGeom prst="line">
            <a:avLst/>
          </a:prstGeom>
          <a:noFill/>
          <a:ln w="12700">
            <a:solidFill>
              <a:srgbClr val="D7D2C8"/>
            </a:solidFill>
            <a:prstDash val="solid"/>
          </a:ln>
        </p:spPr>
        <p:txBody>
          <a:bodyPr/>
          <a:lstStyle/>
          <a:p>
            <a:endParaRPr lang="en-US"/>
          </a:p>
        </p:txBody>
      </p:sp>
      <p:pic>
        <p:nvPicPr>
          <p:cNvPr id="12" name="Picture 11">
            <a:extLst>
              <a:ext uri="{FF2B5EF4-FFF2-40B4-BE49-F238E27FC236}">
                <a16:creationId xmlns:a16="http://schemas.microsoft.com/office/drawing/2014/main" id="{32298F63-722A-10C2-522D-293961C29810}"/>
              </a:ext>
            </a:extLst>
          </p:cNvPr>
          <p:cNvPicPr>
            <a:picLocks noChangeAspect="1"/>
          </p:cNvPicPr>
          <p:nvPr/>
        </p:nvPicPr>
        <p:blipFill>
          <a:blip r:embed="rId3"/>
          <a:srcRect l="12586"/>
          <a:stretch>
            <a:fillRect/>
          </a:stretch>
        </p:blipFill>
        <p:spPr>
          <a:xfrm>
            <a:off x="6383058" y="256417"/>
            <a:ext cx="4886302" cy="3493615"/>
          </a:xfrm>
          <a:prstGeom prst="rect">
            <a:avLst/>
          </a:prstGeom>
        </p:spPr>
      </p:pic>
      <p:pic>
        <p:nvPicPr>
          <p:cNvPr id="20" name="Picture 19">
            <a:extLst>
              <a:ext uri="{FF2B5EF4-FFF2-40B4-BE49-F238E27FC236}">
                <a16:creationId xmlns:a16="http://schemas.microsoft.com/office/drawing/2014/main" id="{E0A169B8-D815-CF31-0590-1B49E90A2A7B}"/>
              </a:ext>
            </a:extLst>
          </p:cNvPr>
          <p:cNvPicPr>
            <a:picLocks noChangeAspect="1"/>
          </p:cNvPicPr>
          <p:nvPr/>
        </p:nvPicPr>
        <p:blipFill>
          <a:blip r:embed="rId4"/>
          <a:srcRect l="11257"/>
          <a:stretch>
            <a:fillRect/>
          </a:stretch>
        </p:blipFill>
        <p:spPr>
          <a:xfrm>
            <a:off x="3463960" y="3867529"/>
            <a:ext cx="4778547" cy="2990471"/>
          </a:xfrm>
          <a:prstGeom prst="rect">
            <a:avLst/>
          </a:prstGeom>
        </p:spPr>
      </p:pic>
      <p:pic>
        <p:nvPicPr>
          <p:cNvPr id="33" name="Picture 32">
            <a:extLst>
              <a:ext uri="{FF2B5EF4-FFF2-40B4-BE49-F238E27FC236}">
                <a16:creationId xmlns:a16="http://schemas.microsoft.com/office/drawing/2014/main" id="{DFD034CC-88DD-D63D-1DB9-2DAC86D07082}"/>
              </a:ext>
            </a:extLst>
          </p:cNvPr>
          <p:cNvPicPr>
            <a:picLocks noChangeAspect="1"/>
          </p:cNvPicPr>
          <p:nvPr/>
        </p:nvPicPr>
        <p:blipFill>
          <a:blip r:embed="rId5"/>
          <a:stretch>
            <a:fillRect/>
          </a:stretch>
        </p:blipFill>
        <p:spPr>
          <a:xfrm>
            <a:off x="6361543" y="3844085"/>
            <a:ext cx="4246124" cy="3013915"/>
          </a:xfrm>
          <a:prstGeom prst="rect">
            <a:avLst/>
          </a:prstGeom>
        </p:spPr>
      </p:pic>
      <p:sp>
        <p:nvSpPr>
          <p:cNvPr id="34" name="Text 6">
            <a:extLst>
              <a:ext uri="{FF2B5EF4-FFF2-40B4-BE49-F238E27FC236}">
                <a16:creationId xmlns:a16="http://schemas.microsoft.com/office/drawing/2014/main" id="{39A45420-AFA0-A56C-831D-6064FFC1C946}"/>
              </a:ext>
            </a:extLst>
          </p:cNvPr>
          <p:cNvSpPr/>
          <p:nvPr/>
        </p:nvSpPr>
        <p:spPr>
          <a:xfrm>
            <a:off x="502920" y="1353312"/>
            <a:ext cx="6113033" cy="2782367"/>
          </a:xfrm>
          <a:prstGeom prst="rect">
            <a:avLst/>
          </a:prstGeom>
          <a:noFill/>
          <a:ln/>
        </p:spPr>
        <p:txBody>
          <a:bodyPr wrap="square" lIns="0" tIns="0" rIns="0" bIns="0" rtlCol="0" anchor="t">
            <a:normAutofit/>
          </a:bodyPr>
          <a:lstStyle/>
          <a:p>
            <a:r>
              <a:rPr lang="en-US" sz="1400" b="1" dirty="0"/>
              <a:t>Tatum</a:t>
            </a:r>
            <a:endParaRPr lang="en-US" sz="1400" dirty="0"/>
          </a:p>
          <a:p>
            <a:pPr marL="285750" lvl="0" indent="-285750">
              <a:buFont typeface="Arial" panose="020B0604020202020204" pitchFamily="34" charset="0"/>
              <a:buChar char="•"/>
            </a:pPr>
            <a:r>
              <a:rPr lang="en-US" sz="1400" dirty="0"/>
              <a:t>Presents Furness as one of Philadelphia’s most original architects.</a:t>
            </a:r>
          </a:p>
          <a:p>
            <a:pPr marL="285750" lvl="0" indent="-285750">
              <a:buFont typeface="Arial" panose="020B0604020202020204" pitchFamily="34" charset="0"/>
              <a:buChar char="•"/>
            </a:pPr>
            <a:r>
              <a:rPr lang="en-US" sz="1400" dirty="0"/>
              <a:t>Emphasizes his bold mix of styles, materials, and colors.</a:t>
            </a:r>
          </a:p>
          <a:p>
            <a:pPr marL="285750" lvl="0" indent="-285750">
              <a:buFont typeface="Arial" panose="020B0604020202020204" pitchFamily="34" charset="0"/>
              <a:buChar char="•"/>
            </a:pPr>
            <a:r>
              <a:rPr lang="en-US" sz="1400" dirty="0"/>
              <a:t>PAFA shows his strong contrasts and unusual design ideas.</a:t>
            </a:r>
          </a:p>
          <a:p>
            <a:r>
              <a:rPr lang="en-US" sz="1400" b="1" dirty="0"/>
              <a:t>PAB</a:t>
            </a:r>
            <a:endParaRPr lang="en-US" sz="1400" dirty="0"/>
          </a:p>
          <a:p>
            <a:pPr marL="285750" lvl="0" indent="-285750">
              <a:buFont typeface="Arial" panose="020B0604020202020204" pitchFamily="34" charset="0"/>
              <a:buChar char="•"/>
            </a:pPr>
            <a:r>
              <a:rPr lang="en-US" sz="1400" dirty="0"/>
              <a:t>More detail on his training, partnerships, and related architects.</a:t>
            </a:r>
          </a:p>
          <a:p>
            <a:pPr marL="285750" lvl="0" indent="-285750">
              <a:buFont typeface="Arial" panose="020B0604020202020204" pitchFamily="34" charset="0"/>
              <a:buChar char="•"/>
            </a:pPr>
            <a:r>
              <a:rPr lang="en-US" sz="1400" dirty="0"/>
              <a:t>A larger project list shows the range of his practice.</a:t>
            </a:r>
          </a:p>
          <a:p>
            <a:pPr marL="285750" lvl="0" indent="-285750">
              <a:buFont typeface="Arial" panose="020B0604020202020204" pitchFamily="34" charset="0"/>
              <a:buChar char="•"/>
            </a:pPr>
            <a:r>
              <a:rPr lang="en-US" sz="1400" dirty="0"/>
              <a:t>Plans, sections, and interior images help explain how his buildings work.</a:t>
            </a:r>
          </a:p>
          <a:p>
            <a:br>
              <a:rPr lang="en-US" sz="1400" dirty="0"/>
            </a:br>
            <a:r>
              <a:rPr lang="en-US" sz="1400" dirty="0"/>
              <a:t>Tatum explains Furness’s style; </a:t>
            </a:r>
          </a:p>
          <a:p>
            <a:r>
              <a:rPr lang="en-US" sz="1400" dirty="0"/>
              <a:t>PAB helps us understand both his career and his buildings in more detail.</a:t>
            </a:r>
          </a:p>
        </p:txBody>
      </p:sp>
      <p:pic>
        <p:nvPicPr>
          <p:cNvPr id="36" name="Picture 35">
            <a:extLst>
              <a:ext uri="{FF2B5EF4-FFF2-40B4-BE49-F238E27FC236}">
                <a16:creationId xmlns:a16="http://schemas.microsoft.com/office/drawing/2014/main" id="{4A003D2A-B785-2D95-B0CE-98A89615BAB5}"/>
              </a:ext>
            </a:extLst>
          </p:cNvPr>
          <p:cNvPicPr>
            <a:picLocks noChangeAspect="1"/>
          </p:cNvPicPr>
          <p:nvPr/>
        </p:nvPicPr>
        <p:blipFill>
          <a:blip r:embed="rId6"/>
          <a:stretch>
            <a:fillRect/>
          </a:stretch>
        </p:blipFill>
        <p:spPr>
          <a:xfrm>
            <a:off x="10230522" y="3841088"/>
            <a:ext cx="1961478" cy="3028698"/>
          </a:xfrm>
          <a:prstGeom prst="rect">
            <a:avLst/>
          </a:prstGeom>
        </p:spPr>
      </p:pic>
      <p:pic>
        <p:nvPicPr>
          <p:cNvPr id="38" name="Picture 37">
            <a:extLst>
              <a:ext uri="{FF2B5EF4-FFF2-40B4-BE49-F238E27FC236}">
                <a16:creationId xmlns:a16="http://schemas.microsoft.com/office/drawing/2014/main" id="{FFCDE401-3088-290F-A2FB-8230CF4F31C8}"/>
              </a:ext>
            </a:extLst>
          </p:cNvPr>
          <p:cNvPicPr>
            <a:picLocks noChangeAspect="1"/>
          </p:cNvPicPr>
          <p:nvPr/>
        </p:nvPicPr>
        <p:blipFill>
          <a:blip r:embed="rId7"/>
          <a:srcRect r="52174"/>
          <a:stretch>
            <a:fillRect/>
          </a:stretch>
        </p:blipFill>
        <p:spPr>
          <a:xfrm>
            <a:off x="150605" y="3928287"/>
            <a:ext cx="3313355" cy="1422755"/>
          </a:xfrm>
          <a:prstGeom prst="rect">
            <a:avLst/>
          </a:prstGeom>
        </p:spPr>
      </p:pic>
      <p:pic>
        <p:nvPicPr>
          <p:cNvPr id="39" name="Picture 38">
            <a:extLst>
              <a:ext uri="{FF2B5EF4-FFF2-40B4-BE49-F238E27FC236}">
                <a16:creationId xmlns:a16="http://schemas.microsoft.com/office/drawing/2014/main" id="{7038AFAD-042F-3B3D-CCED-E2F16DF4C3FF}"/>
              </a:ext>
            </a:extLst>
          </p:cNvPr>
          <p:cNvPicPr>
            <a:picLocks noChangeAspect="1"/>
          </p:cNvPicPr>
          <p:nvPr/>
        </p:nvPicPr>
        <p:blipFill>
          <a:blip r:embed="rId7"/>
          <a:srcRect l="52173" t="-1269" r="1" b="1269"/>
          <a:stretch>
            <a:fillRect/>
          </a:stretch>
        </p:blipFill>
        <p:spPr>
          <a:xfrm>
            <a:off x="150605" y="5351042"/>
            <a:ext cx="3313356" cy="14227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347472"/>
            <a:ext cx="6217920" cy="438912"/>
          </a:xfrm>
          <a:prstGeom prst="rect">
            <a:avLst/>
          </a:prstGeom>
          <a:noFill/>
          <a:ln/>
        </p:spPr>
        <p:txBody>
          <a:bodyPr wrap="square" lIns="0" tIns="0" rIns="0" bIns="0" rtlCol="0" anchor="ctr"/>
          <a:lstStyle/>
          <a:p>
            <a:pPr marL="0" indent="0">
              <a:buNone/>
            </a:pPr>
            <a:r>
              <a:rPr lang="en-US" sz="2900" b="1" dirty="0">
                <a:solidFill>
                  <a:srgbClr val="1F252A"/>
                </a:solidFill>
                <a:latin typeface="Aptos Display" pitchFamily="34" charset="0"/>
                <a:ea typeface="Aptos Display" pitchFamily="34" charset="-122"/>
                <a:cs typeface="Aptos Display" pitchFamily="34" charset="-120"/>
              </a:rPr>
              <a:t>Paul Philippe Cret</a:t>
            </a:r>
            <a:endParaRPr lang="en-US" sz="2900" dirty="0"/>
          </a:p>
        </p:txBody>
      </p:sp>
      <p:sp>
        <p:nvSpPr>
          <p:cNvPr id="3" name="Text 1"/>
          <p:cNvSpPr/>
          <p:nvPr/>
        </p:nvSpPr>
        <p:spPr>
          <a:xfrm>
            <a:off x="530352" y="804672"/>
            <a:ext cx="5943600" cy="256032"/>
          </a:xfrm>
          <a:prstGeom prst="rect">
            <a:avLst/>
          </a:prstGeom>
          <a:noFill/>
          <a:ln/>
        </p:spPr>
        <p:txBody>
          <a:bodyPr wrap="square" lIns="0" tIns="0" rIns="0" bIns="0" rtlCol="0" anchor="ctr"/>
          <a:lstStyle/>
          <a:p>
            <a:pPr marL="0" indent="0">
              <a:buNone/>
            </a:pPr>
            <a:r>
              <a:rPr lang="en-US" sz="1250" b="1" kern="0" spc="40" dirty="0">
                <a:solidFill>
                  <a:srgbClr val="4F6B5A"/>
                </a:solidFill>
              </a:rPr>
              <a:t>1876–1945</a:t>
            </a:r>
          </a:p>
        </p:txBody>
      </p:sp>
      <p:sp>
        <p:nvSpPr>
          <p:cNvPr id="4" name="Shape 2"/>
          <p:cNvSpPr/>
          <p:nvPr/>
        </p:nvSpPr>
        <p:spPr>
          <a:xfrm>
            <a:off x="502920" y="1078992"/>
            <a:ext cx="11155680" cy="0"/>
          </a:xfrm>
          <a:prstGeom prst="line">
            <a:avLst/>
          </a:prstGeom>
          <a:noFill/>
          <a:ln w="12700">
            <a:solidFill>
              <a:srgbClr val="D7D2C8"/>
            </a:solidFill>
            <a:prstDash val="solid"/>
          </a:ln>
        </p:spPr>
        <p:txBody>
          <a:bodyPr/>
          <a:lstStyle/>
          <a:p>
            <a:endParaRPr lang="en-US"/>
          </a:p>
        </p:txBody>
      </p:sp>
      <p:pic>
        <p:nvPicPr>
          <p:cNvPr id="12" name="Picture 11">
            <a:extLst>
              <a:ext uri="{FF2B5EF4-FFF2-40B4-BE49-F238E27FC236}">
                <a16:creationId xmlns:a16="http://schemas.microsoft.com/office/drawing/2014/main" id="{D87C7FFE-6721-0739-95CB-CA4727759E02}"/>
              </a:ext>
            </a:extLst>
          </p:cNvPr>
          <p:cNvPicPr>
            <a:picLocks noChangeAspect="1"/>
          </p:cNvPicPr>
          <p:nvPr/>
        </p:nvPicPr>
        <p:blipFill>
          <a:blip r:embed="rId3"/>
          <a:stretch>
            <a:fillRect/>
          </a:stretch>
        </p:blipFill>
        <p:spPr>
          <a:xfrm>
            <a:off x="6255581" y="161478"/>
            <a:ext cx="4059753" cy="3634779"/>
          </a:xfrm>
          <a:prstGeom prst="rect">
            <a:avLst/>
          </a:prstGeom>
        </p:spPr>
      </p:pic>
      <p:pic>
        <p:nvPicPr>
          <p:cNvPr id="20" name="Picture 19">
            <a:extLst>
              <a:ext uri="{FF2B5EF4-FFF2-40B4-BE49-F238E27FC236}">
                <a16:creationId xmlns:a16="http://schemas.microsoft.com/office/drawing/2014/main" id="{7114D408-066F-7B7E-2F2F-BDD9923F90C2}"/>
              </a:ext>
            </a:extLst>
          </p:cNvPr>
          <p:cNvPicPr>
            <a:picLocks noChangeAspect="1"/>
          </p:cNvPicPr>
          <p:nvPr/>
        </p:nvPicPr>
        <p:blipFill>
          <a:blip r:embed="rId4"/>
          <a:stretch>
            <a:fillRect/>
          </a:stretch>
        </p:blipFill>
        <p:spPr>
          <a:xfrm>
            <a:off x="9029567" y="161478"/>
            <a:ext cx="3750459" cy="3634779"/>
          </a:xfrm>
          <a:prstGeom prst="rect">
            <a:avLst/>
          </a:prstGeom>
        </p:spPr>
      </p:pic>
      <p:sp>
        <p:nvSpPr>
          <p:cNvPr id="36" name="Text 6">
            <a:extLst>
              <a:ext uri="{FF2B5EF4-FFF2-40B4-BE49-F238E27FC236}">
                <a16:creationId xmlns:a16="http://schemas.microsoft.com/office/drawing/2014/main" id="{FD13607D-DAAE-DCF2-E375-7A823E8E89CD}"/>
              </a:ext>
            </a:extLst>
          </p:cNvPr>
          <p:cNvSpPr/>
          <p:nvPr/>
        </p:nvSpPr>
        <p:spPr>
          <a:xfrm>
            <a:off x="502920" y="1493161"/>
            <a:ext cx="6113033" cy="2782367"/>
          </a:xfrm>
          <a:prstGeom prst="rect">
            <a:avLst/>
          </a:prstGeom>
          <a:noFill/>
          <a:ln/>
        </p:spPr>
        <p:txBody>
          <a:bodyPr wrap="square" lIns="0" tIns="0" rIns="0" bIns="0" rtlCol="0" anchor="t">
            <a:normAutofit/>
          </a:bodyPr>
          <a:lstStyle/>
          <a:p>
            <a:r>
              <a:rPr lang="en-US" sz="1400" b="1" dirty="0"/>
              <a:t>Tatum</a:t>
            </a:r>
            <a:endParaRPr lang="en-US" sz="1400" dirty="0"/>
          </a:p>
          <a:p>
            <a:pPr marL="285750" lvl="0" indent="-285750">
              <a:buFont typeface="Arial" panose="020B0604020202020204" pitchFamily="34" charset="0"/>
              <a:buChar char="•"/>
            </a:pPr>
            <a:r>
              <a:rPr lang="en-US" sz="1400" dirty="0"/>
              <a:t>Describes Cret as a very influential Philadelphia architect and teacher.</a:t>
            </a:r>
          </a:p>
          <a:p>
            <a:pPr marL="285750" lvl="0" indent="-285750">
              <a:buFont typeface="Arial" panose="020B0604020202020204" pitchFamily="34" charset="0"/>
              <a:buChar char="•"/>
            </a:pPr>
            <a:r>
              <a:rPr lang="en-US" sz="1400" dirty="0"/>
              <a:t>Shows how he simplified classical design instead of directly copying it.</a:t>
            </a:r>
          </a:p>
          <a:p>
            <a:pPr marL="285750" lvl="0" indent="-285750">
              <a:buFont typeface="Arial" panose="020B0604020202020204" pitchFamily="34" charset="0"/>
              <a:buChar char="•"/>
            </a:pPr>
            <a:r>
              <a:rPr lang="en-US" sz="1400" dirty="0"/>
              <a:t>Connects his work to both architecture and modern engineering.</a:t>
            </a:r>
          </a:p>
          <a:p>
            <a:pPr lvl="0"/>
            <a:endParaRPr lang="en-US" sz="1400" dirty="0"/>
          </a:p>
          <a:p>
            <a:r>
              <a:rPr lang="en-US" sz="1400" b="1" dirty="0"/>
              <a:t>PAB</a:t>
            </a:r>
            <a:endParaRPr lang="en-US" sz="1400" dirty="0"/>
          </a:p>
          <a:p>
            <a:pPr marL="285750" lvl="0" indent="-285750">
              <a:buFont typeface="Arial" panose="020B0604020202020204" pitchFamily="34" charset="0"/>
              <a:buChar char="•"/>
            </a:pPr>
            <a:r>
              <a:rPr lang="en-US" sz="1400" dirty="0"/>
              <a:t>More detail on his career, collaborators, and office work.</a:t>
            </a:r>
          </a:p>
          <a:p>
            <a:pPr marL="285750" lvl="0" indent="-285750">
              <a:buFont typeface="Arial" panose="020B0604020202020204" pitchFamily="34" charset="0"/>
              <a:buChar char="•"/>
            </a:pPr>
            <a:r>
              <a:rPr lang="en-US" sz="1400" dirty="0"/>
              <a:t>Shows a wider range of projects and records.</a:t>
            </a:r>
          </a:p>
          <a:p>
            <a:pPr marL="285750" lvl="0" indent="-285750">
              <a:buFont typeface="Arial" panose="020B0604020202020204" pitchFamily="34" charset="0"/>
              <a:buChar char="•"/>
            </a:pPr>
            <a:r>
              <a:rPr lang="en-US" sz="1400" dirty="0"/>
              <a:t>Plans and drawings help us study how projects developed.</a:t>
            </a:r>
          </a:p>
          <a:p>
            <a:br>
              <a:rPr lang="en-US" sz="1400" dirty="0"/>
            </a:br>
            <a:r>
              <a:rPr lang="en-US" sz="1400" dirty="0"/>
              <a:t>Tatum explains Cret’s ideas; </a:t>
            </a:r>
          </a:p>
          <a:p>
            <a:r>
              <a:rPr lang="en-US" sz="1400" dirty="0"/>
              <a:t>PAB shows more of his professional network and design process.</a:t>
            </a:r>
          </a:p>
        </p:txBody>
      </p:sp>
      <p:pic>
        <p:nvPicPr>
          <p:cNvPr id="38" name="Picture 37">
            <a:extLst>
              <a:ext uri="{FF2B5EF4-FFF2-40B4-BE49-F238E27FC236}">
                <a16:creationId xmlns:a16="http://schemas.microsoft.com/office/drawing/2014/main" id="{7AAA29A1-972C-338B-DFB8-0B7DC9C80247}"/>
              </a:ext>
            </a:extLst>
          </p:cNvPr>
          <p:cNvPicPr>
            <a:picLocks noChangeAspect="1"/>
          </p:cNvPicPr>
          <p:nvPr/>
        </p:nvPicPr>
        <p:blipFill>
          <a:blip r:embed="rId5"/>
          <a:stretch>
            <a:fillRect/>
          </a:stretch>
        </p:blipFill>
        <p:spPr>
          <a:xfrm>
            <a:off x="8339623" y="3796257"/>
            <a:ext cx="3852377" cy="3068906"/>
          </a:xfrm>
          <a:prstGeom prst="rect">
            <a:avLst/>
          </a:prstGeom>
        </p:spPr>
      </p:pic>
      <p:pic>
        <p:nvPicPr>
          <p:cNvPr id="40" name="Picture 39">
            <a:extLst>
              <a:ext uri="{FF2B5EF4-FFF2-40B4-BE49-F238E27FC236}">
                <a16:creationId xmlns:a16="http://schemas.microsoft.com/office/drawing/2014/main" id="{EFF226D1-56E8-F370-ED79-6DF657CB0248}"/>
              </a:ext>
            </a:extLst>
          </p:cNvPr>
          <p:cNvPicPr>
            <a:picLocks noChangeAspect="1"/>
          </p:cNvPicPr>
          <p:nvPr/>
        </p:nvPicPr>
        <p:blipFill>
          <a:blip r:embed="rId6"/>
          <a:stretch>
            <a:fillRect/>
          </a:stretch>
        </p:blipFill>
        <p:spPr>
          <a:xfrm>
            <a:off x="347712" y="4423963"/>
            <a:ext cx="7628179" cy="18817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347472"/>
            <a:ext cx="6217920" cy="438912"/>
          </a:xfrm>
          <a:prstGeom prst="rect">
            <a:avLst/>
          </a:prstGeom>
          <a:noFill/>
          <a:ln/>
        </p:spPr>
        <p:txBody>
          <a:bodyPr wrap="square" lIns="0" tIns="0" rIns="0" bIns="0" rtlCol="0" anchor="ctr"/>
          <a:lstStyle/>
          <a:p>
            <a:pPr marL="0" indent="0">
              <a:buNone/>
            </a:pPr>
            <a:r>
              <a:rPr lang="en-US" sz="2900" b="1" dirty="0">
                <a:solidFill>
                  <a:srgbClr val="1F252A"/>
                </a:solidFill>
                <a:latin typeface="Aptos Display" pitchFamily="34" charset="0"/>
                <a:ea typeface="Aptos Display" pitchFamily="34" charset="-122"/>
                <a:cs typeface="Aptos Display" pitchFamily="34" charset="-120"/>
              </a:rPr>
              <a:t>Louis I. Kahn</a:t>
            </a:r>
            <a:endParaRPr lang="en-US" sz="2900" dirty="0"/>
          </a:p>
        </p:txBody>
      </p:sp>
      <p:sp>
        <p:nvSpPr>
          <p:cNvPr id="3" name="Text 1"/>
          <p:cNvSpPr/>
          <p:nvPr/>
        </p:nvSpPr>
        <p:spPr>
          <a:xfrm>
            <a:off x="530352" y="804672"/>
            <a:ext cx="5943600" cy="256032"/>
          </a:xfrm>
          <a:prstGeom prst="rect">
            <a:avLst/>
          </a:prstGeom>
          <a:noFill/>
          <a:ln/>
        </p:spPr>
        <p:txBody>
          <a:bodyPr wrap="square" lIns="0" tIns="0" rIns="0" bIns="0" rtlCol="0" anchor="ctr"/>
          <a:lstStyle/>
          <a:p>
            <a:pPr marL="0" indent="0">
              <a:buNone/>
            </a:pPr>
            <a:r>
              <a:rPr lang="en-US" sz="1250" b="1" kern="0" spc="40" dirty="0">
                <a:solidFill>
                  <a:srgbClr val="B99046"/>
                </a:solidFill>
              </a:rPr>
              <a:t>1901–1974</a:t>
            </a:r>
          </a:p>
        </p:txBody>
      </p:sp>
      <p:sp>
        <p:nvSpPr>
          <p:cNvPr id="4" name="Shape 2"/>
          <p:cNvSpPr/>
          <p:nvPr/>
        </p:nvSpPr>
        <p:spPr>
          <a:xfrm>
            <a:off x="502920" y="1078992"/>
            <a:ext cx="11155680" cy="0"/>
          </a:xfrm>
          <a:prstGeom prst="line">
            <a:avLst/>
          </a:prstGeom>
          <a:noFill/>
          <a:ln w="12700">
            <a:solidFill>
              <a:srgbClr val="D7D2C8"/>
            </a:solidFill>
            <a:prstDash val="solid"/>
          </a:ln>
        </p:spPr>
        <p:txBody>
          <a:bodyPr/>
          <a:lstStyle/>
          <a:p>
            <a:endParaRPr lang="en-US"/>
          </a:p>
        </p:txBody>
      </p:sp>
      <p:pic>
        <p:nvPicPr>
          <p:cNvPr id="12" name="Picture 11">
            <a:extLst>
              <a:ext uri="{FF2B5EF4-FFF2-40B4-BE49-F238E27FC236}">
                <a16:creationId xmlns:a16="http://schemas.microsoft.com/office/drawing/2014/main" id="{E49E0B61-AD14-0A52-15DF-07BA5E1FB691}"/>
              </a:ext>
            </a:extLst>
          </p:cNvPr>
          <p:cNvPicPr>
            <a:picLocks noChangeAspect="1"/>
          </p:cNvPicPr>
          <p:nvPr/>
        </p:nvPicPr>
        <p:blipFill>
          <a:blip r:embed="rId3"/>
          <a:stretch>
            <a:fillRect/>
          </a:stretch>
        </p:blipFill>
        <p:spPr>
          <a:xfrm>
            <a:off x="6947533" y="347472"/>
            <a:ext cx="4740651" cy="3612481"/>
          </a:xfrm>
          <a:prstGeom prst="rect">
            <a:avLst/>
          </a:prstGeom>
        </p:spPr>
      </p:pic>
      <p:pic>
        <p:nvPicPr>
          <p:cNvPr id="20" name="Picture 19">
            <a:extLst>
              <a:ext uri="{FF2B5EF4-FFF2-40B4-BE49-F238E27FC236}">
                <a16:creationId xmlns:a16="http://schemas.microsoft.com/office/drawing/2014/main" id="{9C1C0F00-9930-8C0D-481F-DD0B88872A47}"/>
              </a:ext>
            </a:extLst>
          </p:cNvPr>
          <p:cNvPicPr>
            <a:picLocks noChangeAspect="1"/>
          </p:cNvPicPr>
          <p:nvPr/>
        </p:nvPicPr>
        <p:blipFill>
          <a:blip r:embed="rId4"/>
          <a:stretch>
            <a:fillRect/>
          </a:stretch>
        </p:blipFill>
        <p:spPr>
          <a:xfrm>
            <a:off x="6917949" y="3787937"/>
            <a:ext cx="4846802" cy="3054399"/>
          </a:xfrm>
          <a:prstGeom prst="rect">
            <a:avLst/>
          </a:prstGeom>
        </p:spPr>
      </p:pic>
      <p:sp>
        <p:nvSpPr>
          <p:cNvPr id="34" name="Text 6">
            <a:extLst>
              <a:ext uri="{FF2B5EF4-FFF2-40B4-BE49-F238E27FC236}">
                <a16:creationId xmlns:a16="http://schemas.microsoft.com/office/drawing/2014/main" id="{40FDBC53-83AB-3BDC-7463-396C4BE4DF88}"/>
              </a:ext>
            </a:extLst>
          </p:cNvPr>
          <p:cNvSpPr/>
          <p:nvPr/>
        </p:nvSpPr>
        <p:spPr>
          <a:xfrm>
            <a:off x="502920" y="1493161"/>
            <a:ext cx="6113033" cy="2782367"/>
          </a:xfrm>
          <a:prstGeom prst="rect">
            <a:avLst/>
          </a:prstGeom>
          <a:noFill/>
          <a:ln/>
        </p:spPr>
        <p:txBody>
          <a:bodyPr wrap="square" lIns="0" tIns="0" rIns="0" bIns="0" rtlCol="0" anchor="t">
            <a:normAutofit/>
          </a:bodyPr>
          <a:lstStyle/>
          <a:p>
            <a:r>
              <a:rPr lang="en-US" sz="1400" b="1" dirty="0"/>
              <a:t>Tatum</a:t>
            </a:r>
            <a:endParaRPr lang="en-US" sz="1400" dirty="0"/>
          </a:p>
          <a:p>
            <a:pPr marL="285750" lvl="0" indent="-285750">
              <a:buFont typeface="Arial" panose="020B0604020202020204" pitchFamily="34" charset="0"/>
              <a:buChar char="•"/>
            </a:pPr>
            <a:r>
              <a:rPr lang="en-US" sz="1400" dirty="0"/>
              <a:t>Presents Kahn as an important new architect in Philadelphia.</a:t>
            </a:r>
          </a:p>
          <a:p>
            <a:pPr marL="285750" lvl="0" indent="-285750">
              <a:buFont typeface="Arial" panose="020B0604020202020204" pitchFamily="34" charset="0"/>
              <a:buChar char="•"/>
            </a:pPr>
            <a:r>
              <a:rPr lang="en-US" sz="1400" dirty="0"/>
              <a:t>Focuses on Richards and the idea of separating main and service spaces.</a:t>
            </a:r>
          </a:p>
          <a:p>
            <a:pPr marL="285750" lvl="0" indent="-285750">
              <a:buFont typeface="Arial" panose="020B0604020202020204" pitchFamily="34" charset="0"/>
              <a:buChar char="•"/>
            </a:pPr>
            <a:r>
              <a:rPr lang="en-US" sz="1400" dirty="0"/>
              <a:t>Tatum already sees his work as highly influential.</a:t>
            </a:r>
          </a:p>
          <a:p>
            <a:r>
              <a:rPr lang="en-US" sz="1400" b="1" dirty="0"/>
              <a:t>PAB</a:t>
            </a:r>
            <a:endParaRPr lang="en-US" sz="1400" dirty="0"/>
          </a:p>
          <a:p>
            <a:pPr marL="285750" lvl="0" indent="-285750">
              <a:buFont typeface="Arial" panose="020B0604020202020204" pitchFamily="34" charset="0"/>
              <a:buChar char="•"/>
            </a:pPr>
            <a:r>
              <a:rPr lang="en-US" sz="1400" dirty="0"/>
              <a:t>Gives a fuller view of his education, career, and related architects.</a:t>
            </a:r>
          </a:p>
          <a:p>
            <a:pPr marL="285750" lvl="0" indent="-285750">
              <a:buFont typeface="Arial" panose="020B0604020202020204" pitchFamily="34" charset="0"/>
              <a:buChar char="•"/>
            </a:pPr>
            <a:r>
              <a:rPr lang="en-US" sz="1400" dirty="0"/>
              <a:t>Connects Richards to more of his projects.</a:t>
            </a:r>
          </a:p>
          <a:p>
            <a:pPr marL="285750" lvl="0" indent="-285750">
              <a:buFont typeface="Arial" panose="020B0604020202020204" pitchFamily="34" charset="0"/>
              <a:buChar char="•"/>
            </a:pPr>
            <a:r>
              <a:rPr lang="en-US" sz="1400" dirty="0"/>
              <a:t>Plans, construction photos, and finished views show the building more fully.</a:t>
            </a:r>
          </a:p>
          <a:p>
            <a:br>
              <a:rPr lang="en-US" sz="1400" dirty="0"/>
            </a:br>
            <a:r>
              <a:rPr lang="en-US" sz="1400" dirty="0"/>
              <a:t>Tatum captures Kahn at an early important moment; </a:t>
            </a:r>
          </a:p>
          <a:p>
            <a:r>
              <a:rPr lang="en-US" sz="1400" dirty="0"/>
              <a:t>PAB gives a broader view of his career and work.</a:t>
            </a:r>
          </a:p>
        </p:txBody>
      </p:sp>
      <p:pic>
        <p:nvPicPr>
          <p:cNvPr id="36" name="Picture 35">
            <a:extLst>
              <a:ext uri="{FF2B5EF4-FFF2-40B4-BE49-F238E27FC236}">
                <a16:creationId xmlns:a16="http://schemas.microsoft.com/office/drawing/2014/main" id="{151F4122-9CC3-FEC4-7700-B96CA909F995}"/>
              </a:ext>
            </a:extLst>
          </p:cNvPr>
          <p:cNvPicPr>
            <a:picLocks noChangeAspect="1"/>
          </p:cNvPicPr>
          <p:nvPr/>
        </p:nvPicPr>
        <p:blipFill>
          <a:blip r:embed="rId5"/>
          <a:stretch>
            <a:fillRect/>
          </a:stretch>
        </p:blipFill>
        <p:spPr>
          <a:xfrm>
            <a:off x="135512" y="4639053"/>
            <a:ext cx="2672234" cy="2036294"/>
          </a:xfrm>
          <a:prstGeom prst="rect">
            <a:avLst/>
          </a:prstGeom>
        </p:spPr>
      </p:pic>
      <p:pic>
        <p:nvPicPr>
          <p:cNvPr id="38" name="Picture 37">
            <a:extLst>
              <a:ext uri="{FF2B5EF4-FFF2-40B4-BE49-F238E27FC236}">
                <a16:creationId xmlns:a16="http://schemas.microsoft.com/office/drawing/2014/main" id="{FDA59C6E-1A22-D54D-093E-39D4F135E9FB}"/>
              </a:ext>
            </a:extLst>
          </p:cNvPr>
          <p:cNvPicPr>
            <a:picLocks noChangeAspect="1"/>
          </p:cNvPicPr>
          <p:nvPr/>
        </p:nvPicPr>
        <p:blipFill>
          <a:blip r:embed="rId6"/>
          <a:stretch>
            <a:fillRect/>
          </a:stretch>
        </p:blipFill>
        <p:spPr>
          <a:xfrm>
            <a:off x="2877893" y="4275528"/>
            <a:ext cx="3969909" cy="253596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1034</TotalTime>
  <Words>737</Words>
  <Application>Microsoft Macintosh PowerPoint</Application>
  <PresentationFormat>Widescreen</PresentationFormat>
  <Paragraphs>69</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Aptos Display</vt:lpstr>
      <vt:lpstr>Arial</vt:lpstr>
      <vt:lpstr>Office Theme</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Assignment 1b — Tatum × PAB Architect Notes</dc:title>
  <dc:subject>Assignment 1b — Philadelphia architects: Tatum vs. PAB</dc:subject>
  <dc:creator>OpenAI</dc:creator>
  <cp:lastModifiedBy>Jenny Lei</cp:lastModifiedBy>
  <cp:revision>2</cp:revision>
  <dcterms:created xsi:type="dcterms:W3CDTF">2026-09-10T19:55:34Z</dcterms:created>
  <dcterms:modified xsi:type="dcterms:W3CDTF">2026-09-11T13:50:39Z</dcterms:modified>
</cp:coreProperties>
</file>