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A97C39-8385-4CED-922D-17962C07AAC2}" v="1" dt="2026-09-08T18:00:22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1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rper" userId="a6d75120-22cb-462b-a64b-6916a8d1306f" providerId="ADAL" clId="{D9CA4CD7-A4D6-4C2D-A349-7C6F92B50749}"/>
    <pc:docChg chg="custSel modSld">
      <pc:chgData name="Stephanie Harper" userId="a6d75120-22cb-462b-a64b-6916a8d1306f" providerId="ADAL" clId="{D9CA4CD7-A4D6-4C2D-A349-7C6F92B50749}" dt="2026-09-08T18:00:22.761" v="158" actId="27636"/>
      <pc:docMkLst>
        <pc:docMk/>
      </pc:docMkLst>
      <pc:sldChg chg="modNotesTx">
        <pc:chgData name="Stephanie Harper" userId="a6d75120-22cb-462b-a64b-6916a8d1306f" providerId="ADAL" clId="{D9CA4CD7-A4D6-4C2D-A349-7C6F92B50749}" dt="2026-09-06T18:24:23.540" v="48" actId="20577"/>
        <pc:sldMkLst>
          <pc:docMk/>
          <pc:sldMk cId="3751586975" sldId="258"/>
        </pc:sldMkLst>
      </pc:sldChg>
      <pc:sldChg chg="modNotesTx">
        <pc:chgData name="Stephanie Harper" userId="a6d75120-22cb-462b-a64b-6916a8d1306f" providerId="ADAL" clId="{D9CA4CD7-A4D6-4C2D-A349-7C6F92B50749}" dt="2026-09-06T18:27:34.323" v="156" actId="20577"/>
        <pc:sldMkLst>
          <pc:docMk/>
          <pc:sldMk cId="870596963" sldId="259"/>
        </pc:sldMkLst>
      </pc:sldChg>
      <pc:sldChg chg="modSp mod">
        <pc:chgData name="Stephanie Harper" userId="a6d75120-22cb-462b-a64b-6916a8d1306f" providerId="ADAL" clId="{D9CA4CD7-A4D6-4C2D-A349-7C6F92B50749}" dt="2026-09-08T18:00:22.761" v="158" actId="27636"/>
        <pc:sldMkLst>
          <pc:docMk/>
          <pc:sldMk cId="509768282" sldId="260"/>
        </pc:sldMkLst>
        <pc:spChg chg="mod">
          <ac:chgData name="Stephanie Harper" userId="a6d75120-22cb-462b-a64b-6916a8d1306f" providerId="ADAL" clId="{D9CA4CD7-A4D6-4C2D-A349-7C6F92B50749}" dt="2026-09-08T18:00:22.761" v="158" actId="27636"/>
          <ac:spMkLst>
            <pc:docMk/>
            <pc:sldMk cId="509768282" sldId="260"/>
            <ac:spMk id="3" creationId="{CCAFEC18-D494-1D82-A83E-1095560A0B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0F190-73D6-4DC8-B255-DB8CBD6C2FE8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B5535-848B-436C-9CC7-78DDD0F8E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32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Since we'll be discussing challenging and sometimes personal material all semester, I want </a:t>
            </a:r>
            <a:r>
              <a:rPr lang="en-US" i="1" dirty="0"/>
              <a:t>you</a:t>
            </a:r>
            <a:r>
              <a:rPr lang="en-US" dirty="0"/>
              <a:t> to collectively set the ground rules for how we treat each other.</a:t>
            </a:r>
          </a:p>
          <a:p>
            <a:r>
              <a:rPr lang="en-US" dirty="0"/>
              <a:t>Image source: https://emilypost.com/about/definition-of-etiquette-consideration-respect-and-honesty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B5535-848B-436C-9CC7-78DDD0F8E6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14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Stock image via PPT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B5535-848B-436C-9CC7-78DDD0F8E6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39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PPT Design generated and brought in </a:t>
            </a:r>
            <a:r>
              <a:rPr lang="en-US"/>
              <a:t>stock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B5535-848B-436C-9CC7-78DDD0F8E6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96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Respect from students- doing the readings?</a:t>
            </a:r>
          </a:p>
          <a:p>
            <a:r>
              <a:rPr lang="en-US" dirty="0"/>
              <a:t>Respect from Professor- valuing all </a:t>
            </a:r>
            <a:r>
              <a:rPr lang="en-US"/>
              <a:t>student perspectives</a:t>
            </a:r>
            <a:endParaRPr lang="en-US" dirty="0"/>
          </a:p>
          <a:p>
            <a:r>
              <a:rPr lang="en-US" dirty="0"/>
              <a:t>Image Credit &amp; Source: Light &amp; Vision/shutter stock https://www.discovermagazine.com/do-animals-share-out-of-the-goodness-of-their-hearts-46882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B5535-848B-436C-9CC7-78DDD0F8E6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85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186B8-2613-12CF-D28A-F96034DA8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729DEE-5366-6FAE-E93F-6AA82EBE1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AE1DF-D39C-F7D1-1A9E-A4C6A7A94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6E6DE-F957-A76C-29C5-37CAED374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F4586-3345-5964-E3E4-32A655986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FB208-AC70-BF6A-8AA9-E8422602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36231A-BD25-F232-7D1E-5CB5DC3CD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1BE8E-6B8F-8FDF-AFEC-B4027008A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C045D-9FD4-9750-7646-04F4D78F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E62A3-4D2B-3B2B-071B-61C94A91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33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AC7ECF-EEF8-5197-41E5-6828962BD7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E7C8AA-9CB4-3620-5940-BC244B5237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3FD79-CD39-6244-681E-35585FB9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CA51C-A7B3-0DA9-F37F-CF910BD5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9785-93C8-207E-DA23-9AF7C07E0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0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74C9A-0445-0712-367E-402F2D8B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7A11A-8422-22D1-DE2F-FF7E472A8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3D1E6-4DBE-8E5D-BFB1-77D9EAA17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701BE-AD32-37D5-7E85-CE085972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2D9E2-B70B-CD55-820A-2395218D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2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06A4D-7A63-FF21-8522-6B2DC1FE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4E3EE-FE8C-07C9-B310-E40F9565C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9B4DC-5B89-177A-3535-2558E1731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C2F6C-A879-C12A-112F-6A3E5717B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35A10-17D1-5202-563E-4FD89372C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80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2BAD6-C2EA-E99C-4B6D-6823F5B4C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A1D4C-E0A5-6C23-BCBC-F0820C27B1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842F79-4B64-71B5-3D49-2E348F9DD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CF031-2781-A853-6208-FBB77813A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896F11-CD09-496F-F263-93983D171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3A7C4-6B9D-38E9-BD9E-19A47358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21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C062-9850-ECCF-C661-6687846AD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E99140-285D-741C-AB78-E98ABBF79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AD334-66E2-CAAC-7F27-9FAABBE1A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7DD4EB-4539-FB36-5D20-BA478FD9B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0326BF-8070-5603-A4A2-1FF0A77F30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8DA8AD-E4C6-0407-AD55-353979FF7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DD7D1-D570-51B3-B235-6E1936D09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2E8EE3-63B8-CD29-49EC-10F609D8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9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B5C04-E321-3E46-D255-C120C6A8C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2A6672-3B29-346A-8785-EC8A85FEB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3EBF16-3E9F-B19C-040B-D0D08084D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7333B5-4817-AF56-600C-2D614DE6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8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D042E-2B79-9877-F27F-87ABD5DC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D42442-E3B2-FB2D-C3F9-0397444A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45482-6780-5F94-521F-8CAEEEDD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5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F3DB1-D17F-76E4-CC8F-B703E15B8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98B59-135E-9565-8729-2CD41B45F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1FA4C-6D78-C77F-F833-5043EE52AF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32D16E-AB7A-BA66-FBDC-76846EA0C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690B0-81EE-DB45-32DC-7703CDD3B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BA6FBF-C6FC-072A-19F6-002E6A50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2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BF9E6-AE1C-2C5F-500E-E7E9F459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5D71F3-B49F-8531-62C7-9D61C91E37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7CC250-F3D8-AAAE-4822-31459C074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A1430-DD8C-FB5A-E29B-A8B8A9BA9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345D0-EF7D-6A2B-878C-EB5B3ED6B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DC853-B11B-7FB1-7200-8385A3965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1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D6EF8F-554D-A085-BAB1-988373CDA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90A78-22F3-BFC1-741F-5DF2ABBBC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DAE5E-9B6E-F7CB-4432-15E41C3A1F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34FC33-DAF3-4609-A070-66874B4F643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E4AC7-81F0-6761-C2C4-480FC78F0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433D8-F798-7E08-26BA-BCC5CF15A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424B56-CFF4-4E07-BD74-29198639C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2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D88AD1-1DF3-594D-D021-F97A390DE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1" b="2199"/>
          <a:stretch>
            <a:fillRect/>
          </a:stretch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60ED4-9EE0-8D43-2F68-746FB5412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7015499" cy="852260"/>
          </a:xfrm>
        </p:spPr>
        <p:txBody>
          <a:bodyPr anchor="ctr">
            <a:normAutofit/>
          </a:bodyPr>
          <a:lstStyle/>
          <a:p>
            <a:pPr algn="l"/>
            <a:r>
              <a:rPr lang="en-US" sz="3600"/>
              <a:t>Respect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8D6F3-0DAD-42EF-463E-B6C2EF02F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5056" y="5746071"/>
            <a:ext cx="4114801" cy="852260"/>
          </a:xfrm>
        </p:spPr>
        <p:txBody>
          <a:bodyPr anchor="ctr">
            <a:normAutofit/>
          </a:bodyPr>
          <a:lstStyle/>
          <a:p>
            <a:pPr algn="r"/>
            <a:r>
              <a:rPr lang="en-US" sz="2000"/>
              <a:t>ESem 2026</a:t>
            </a:r>
          </a:p>
          <a:p>
            <a:pPr algn="r"/>
            <a:r>
              <a:rPr lang="en-US" sz="2000"/>
              <a:t>Human &amp; Posthuman</a:t>
            </a:r>
          </a:p>
        </p:txBody>
      </p:sp>
    </p:spTree>
    <p:extLst>
      <p:ext uri="{BB962C8B-B14F-4D97-AF65-F5344CB8AC3E}">
        <p14:creationId xmlns:p14="http://schemas.microsoft.com/office/powerpoint/2010/main" val="76572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intage journal with hand-drawn flower">
            <a:extLst>
              <a:ext uri="{FF2B5EF4-FFF2-40B4-BE49-F238E27FC236}">
                <a16:creationId xmlns:a16="http://schemas.microsoft.com/office/drawing/2014/main" id="{A660B947-4E92-20A2-0443-798BBEE3F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E7FF47-1E41-7852-F4EA-EC91E2A22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Think-Journal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C30BE-B5C0-FA58-E5F6-0AB2A4D5D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/>
              <a:t>Define Respect</a:t>
            </a:r>
          </a:p>
          <a:p>
            <a:pPr marL="0" indent="0">
              <a:buNone/>
            </a:pPr>
            <a:endParaRPr lang="en-US" sz="1900"/>
          </a:p>
          <a:p>
            <a:pPr marL="0" indent="0">
              <a:buNone/>
            </a:pPr>
            <a:r>
              <a:rPr lang="en-US" sz="1900"/>
              <a:t>Think of a time you were in a class discussion (here or elsewhere) that felt respectful and productive even if people disagreed. What made it work?</a:t>
            </a:r>
          </a:p>
          <a:p>
            <a:pPr marL="0" indent="0">
              <a:buNone/>
            </a:pPr>
            <a:r>
              <a:rPr lang="en-US" sz="1900"/>
              <a:t>Think of a time a discussion felt disrespectful or shut you down. What happened?</a:t>
            </a:r>
          </a:p>
          <a:p>
            <a:pPr marL="0" indent="0">
              <a:buNone/>
            </a:pPr>
            <a:r>
              <a:rPr lang="en-US" sz="1900"/>
              <a:t>Make a list of concrete behaviors based on these experiences.</a:t>
            </a:r>
          </a:p>
        </p:txBody>
      </p:sp>
    </p:spTree>
    <p:extLst>
      <p:ext uri="{BB962C8B-B14F-4D97-AF65-F5344CB8AC3E}">
        <p14:creationId xmlns:p14="http://schemas.microsoft.com/office/powerpoint/2010/main" val="675857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CE584-2B5C-51AC-FDB9-7A9F4DB7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en-US" sz="4000"/>
              <a:t>Pair- Groups of 3-4</a:t>
            </a:r>
          </a:p>
        </p:txBody>
      </p:sp>
      <p:pic>
        <p:nvPicPr>
          <p:cNvPr id="5" name="Picture 4" descr="Hands-on top of each other">
            <a:extLst>
              <a:ext uri="{FF2B5EF4-FFF2-40B4-BE49-F238E27FC236}">
                <a16:creationId xmlns:a16="http://schemas.microsoft.com/office/drawing/2014/main" id="{EE37B3B0-225E-68FE-57BA-78D01B8686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905" r="9206" b="1"/>
          <a:stretch>
            <a:fillRect/>
          </a:stretch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49AC8-DE42-305C-2AEB-BB6F93940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/>
              <a:t>Work together to determine what qualities and guidelines encourage respectful and dynamic discussions.</a:t>
            </a:r>
          </a:p>
          <a:p>
            <a:pPr marL="0" indent="0">
              <a:buNone/>
            </a:pPr>
            <a:r>
              <a:rPr lang="en-US" sz="2000"/>
              <a:t>Draft 2-3 guidelines</a:t>
            </a:r>
          </a:p>
          <a:p>
            <a:pPr marL="0" indent="0">
              <a:buNone/>
            </a:pPr>
            <a:r>
              <a:rPr lang="en-US" sz="2000"/>
              <a:t>Determine via collaborative group consensus which one you think is most important.</a:t>
            </a:r>
          </a:p>
        </p:txBody>
      </p:sp>
    </p:spTree>
    <p:extLst>
      <p:ext uri="{BB962C8B-B14F-4D97-AF65-F5344CB8AC3E}">
        <p14:creationId xmlns:p14="http://schemas.microsoft.com/office/powerpoint/2010/main" val="375158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C29AB4-2262-39F4-8A3A-EFDAAF892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6C5ECC-34F4-D518-8C96-BEC547CAF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BD247-AFA8-49F2-CA78-1236B834B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000" dirty="0"/>
              <a:t>Let’s make a list on the board!</a:t>
            </a:r>
          </a:p>
          <a:p>
            <a:pPr marL="0" lvl="0" indent="0">
              <a:buNone/>
            </a:pPr>
            <a:r>
              <a:rPr lang="en-US" sz="2000" dirty="0"/>
              <a:t>Do we have at least one guideline about how to disagree with an idea without attacking the person?</a:t>
            </a:r>
          </a:p>
          <a:p>
            <a:pPr marL="0" lvl="0" indent="0">
              <a:buNone/>
            </a:pPr>
            <a:r>
              <a:rPr lang="en-US" sz="2000" dirty="0"/>
              <a:t>What about what happens when someone says something that does not land well?</a:t>
            </a:r>
          </a:p>
          <a:p>
            <a:pPr marL="0" lvl="0" indent="0">
              <a:buNone/>
            </a:pPr>
            <a:r>
              <a:rPr lang="en-US" sz="2000" dirty="0"/>
              <a:t>And how should students and Dr. Harper work to ensure equitable airtime?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059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C0E8-5F66-3538-B904-E2C33793A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Agreement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FEC18-D494-1D82-A83E-1095560A0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Put effort into understanding someone’s viewpoint, even if you disagree</a:t>
            </a:r>
          </a:p>
          <a:p>
            <a:pPr lvl="0"/>
            <a:r>
              <a:rPr lang="en-US" dirty="0"/>
              <a:t>Be patient and courteous</a:t>
            </a:r>
          </a:p>
          <a:p>
            <a:pPr lvl="0"/>
            <a:r>
              <a:rPr lang="en-US" dirty="0"/>
              <a:t>Add on to the discussion (not switching topics really fast- Active listening)</a:t>
            </a:r>
          </a:p>
          <a:p>
            <a:pPr lvl="0"/>
            <a:r>
              <a:rPr lang="en-US" dirty="0"/>
              <a:t>Ask clarifying questions (to help ensure interpretation)</a:t>
            </a:r>
          </a:p>
          <a:p>
            <a:pPr lvl="0"/>
            <a:r>
              <a:rPr lang="en-US" dirty="0"/>
              <a:t>Be open to challenging your own worldview</a:t>
            </a:r>
          </a:p>
          <a:p>
            <a:pPr lvl="0"/>
            <a:r>
              <a:rPr lang="en-US" dirty="0"/>
              <a:t>Acknowledge difficulties with respect (or when you felt disrespected-in a safe space for you whatever that may be)</a:t>
            </a:r>
          </a:p>
          <a:p>
            <a:pPr lvl="0"/>
            <a:r>
              <a:rPr lang="en-US" dirty="0"/>
              <a:t>Be intentional when disagreeing through acknowledgment of complexities</a:t>
            </a:r>
          </a:p>
          <a:p>
            <a:pPr lvl="0"/>
            <a:r>
              <a:rPr lang="en-US" dirty="0"/>
              <a:t>Reciprocal vulnerability</a:t>
            </a:r>
          </a:p>
          <a:p>
            <a:pPr lvl="0"/>
            <a:r>
              <a:rPr lang="en-US" dirty="0"/>
              <a:t>Invite sharing</a:t>
            </a:r>
          </a:p>
          <a:p>
            <a:pPr lvl="0"/>
            <a:r>
              <a:rPr lang="en-US" dirty="0"/>
              <a:t>Be mindful of own airtime</a:t>
            </a:r>
          </a:p>
        </p:txBody>
      </p:sp>
    </p:spTree>
    <p:extLst>
      <p:ext uri="{BB962C8B-B14F-4D97-AF65-F5344CB8AC3E}">
        <p14:creationId xmlns:p14="http://schemas.microsoft.com/office/powerpoint/2010/main" val="509768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330</Words>
  <Application>Microsoft Office PowerPoint</Application>
  <PresentationFormat>Widescreen</PresentationFormat>
  <Paragraphs>40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Respect</vt:lpstr>
      <vt:lpstr>Think-Journal</vt:lpstr>
      <vt:lpstr>Pair- Groups of 3-4</vt:lpstr>
      <vt:lpstr>Share</vt:lpstr>
      <vt:lpstr>Our Agreement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Harper</dc:creator>
  <cp:lastModifiedBy>Stephanie Harper</cp:lastModifiedBy>
  <cp:revision>1</cp:revision>
  <dcterms:created xsi:type="dcterms:W3CDTF">2026-09-06T18:08:17Z</dcterms:created>
  <dcterms:modified xsi:type="dcterms:W3CDTF">2026-09-08T18:00:31Z</dcterms:modified>
</cp:coreProperties>
</file>