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image11.jpg" ContentType="image/jp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16.jpg" ContentType="image/jp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531" r:id="rId5"/>
    <p:sldId id="2637" r:id="rId6"/>
    <p:sldId id="1132" r:id="rId7"/>
    <p:sldId id="446" r:id="rId8"/>
    <p:sldId id="275" r:id="rId9"/>
    <p:sldId id="2615" r:id="rId10"/>
    <p:sldId id="2636" r:id="rId11"/>
    <p:sldId id="2618" r:id="rId12"/>
    <p:sldId id="274" r:id="rId13"/>
    <p:sldId id="2630" r:id="rId14"/>
    <p:sldId id="2632" r:id="rId15"/>
    <p:sldId id="276" r:id="rId16"/>
    <p:sldId id="2479" r:id="rId17"/>
    <p:sldId id="2495" r:id="rId18"/>
    <p:sldId id="2513" r:id="rId19"/>
    <p:sldId id="504" r:id="rId20"/>
    <p:sldId id="2620" r:id="rId21"/>
    <p:sldId id="2622" r:id="rId22"/>
    <p:sldId id="2611" r:id="rId23"/>
    <p:sldId id="2623" r:id="rId24"/>
    <p:sldId id="1129" r:id="rId25"/>
    <p:sldId id="465" r:id="rId26"/>
    <p:sldId id="462" r:id="rId27"/>
    <p:sldId id="2634" r:id="rId28"/>
    <p:sldId id="2508" r:id="rId29"/>
  </p:sldIdLst>
  <p:sldSz cx="12192000" cy="6858000"/>
  <p:notesSz cx="7026275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 Costello" initials="AC" lastIdx="1" clrIdx="0">
    <p:extLst>
      <p:ext uri="{19B8F6BF-5375-455C-9EA6-DF929625EA0E}">
        <p15:presenceInfo xmlns:p15="http://schemas.microsoft.com/office/powerpoint/2012/main" userId="f41544a4fba9bbe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F3342"/>
    <a:srgbClr val="FFFFFF"/>
    <a:srgbClr val="92044B"/>
    <a:srgbClr val="B305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inimized">
    <p:restoredLeft sz="9293" autoAdjust="0"/>
    <p:restoredTop sz="68136" autoAdjust="0"/>
  </p:normalViewPr>
  <p:slideViewPr>
    <p:cSldViewPr snapToGrid="0" showGuides="1">
      <p:cViewPr>
        <p:scale>
          <a:sx n="40" d="100"/>
          <a:sy n="40" d="100"/>
        </p:scale>
        <p:origin x="2894" y="586"/>
      </p:cViewPr>
      <p:guideLst>
        <p:guide orient="horz" pos="2136"/>
        <p:guide pos="38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5621"/>
    </p:cViewPr>
  </p:sorter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BB53ED6-A346-41EA-88EE-98A1D5659FE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719" cy="467231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91D7B9-1F1D-4F9B-BCD4-0B6893C41A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9930" y="0"/>
            <a:ext cx="3044719" cy="467231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r">
              <a:defRPr sz="1200"/>
            </a:lvl1pPr>
          </a:lstStyle>
          <a:p>
            <a:fld id="{DA0B549D-7912-47CE-BB9D-C81C46F21077}" type="datetimeFigureOut">
              <a:rPr lang="en-US" smtClean="0"/>
              <a:t>9/7/2026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75128-B596-47B1-BE57-1C5A71A36E8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5046"/>
            <a:ext cx="3044719" cy="467230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17B0F1-FE0D-44CC-BCF0-1CC4C91125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9930" y="8845046"/>
            <a:ext cx="3044719" cy="467230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r">
              <a:defRPr sz="1200"/>
            </a:lvl1pPr>
          </a:lstStyle>
          <a:p>
            <a:fld id="{3BDEF39B-AF2A-4EFA-AE7E-EC1FF3735F5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7443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719" cy="467231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9930" y="0"/>
            <a:ext cx="3044719" cy="467231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r">
              <a:defRPr sz="1200"/>
            </a:lvl1pPr>
          </a:lstStyle>
          <a:p>
            <a:fld id="{93D370A3-6847-4770-BAE0-862438C62089}" type="datetimeFigureOut">
              <a:rPr lang="en-US" smtClean="0"/>
              <a:t>9/7/2026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60" tIns="46680" rIns="93360" bIns="4668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628" y="4481532"/>
            <a:ext cx="5621020" cy="3666708"/>
          </a:xfrm>
          <a:prstGeom prst="rect">
            <a:avLst/>
          </a:prstGeom>
        </p:spPr>
        <p:txBody>
          <a:bodyPr vert="horz" lIns="93360" tIns="46680" rIns="93360" bIns="4668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5046"/>
            <a:ext cx="3044719" cy="467230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9930" y="8845046"/>
            <a:ext cx="3044719" cy="467230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r">
              <a:defRPr sz="1200"/>
            </a:lvl1pPr>
          </a:lstStyle>
          <a:p>
            <a:fld id="{C22109BC-39F4-43B1-850C-D5EB0E6480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159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0747D7-EC1C-416E-B8B9-4D28A8A9942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915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994E1D58-FFFB-4FC0-AEEE-F8CBE95031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5035" indent="-29175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6728" indent="-23340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3pPr>
            <a:lvl4pPr marL="1650013" indent="-23340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4pPr>
            <a:lvl5pPr marL="2120055" indent="-23340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5pPr>
            <a:lvl6pPr marL="2586857" indent="-23340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6pPr>
            <a:lvl7pPr marL="3053658" indent="-23340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7pPr>
            <a:lvl8pPr marL="3520459" indent="-23340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8pPr>
            <a:lvl9pPr marL="3987260" indent="-23340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9pPr>
          </a:lstStyle>
          <a:p>
            <a:pPr>
              <a:spcBef>
                <a:spcPct val="0"/>
              </a:spcBef>
            </a:pPr>
            <a:fld id="{93FFE55B-0F43-4C4A-A69E-9D078C4659A5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A0CB777C-EC01-4965-8A94-C3BC31814E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5CFFCD93-B5A7-4D36-935D-082AFA2678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9567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7926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0747D7-EC1C-416E-B8B9-4D28A8A9942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6367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7BB5BA40-52F0-40EA-9878-12164403E7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8277" indent="-29337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83211" indent="-23502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3pPr>
            <a:lvl4pPr marL="1658117" indent="-23502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4pPr>
            <a:lvl5pPr marL="2133022" indent="-23502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5pPr>
            <a:lvl6pPr marL="2599823" indent="-2350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6pPr>
            <a:lvl7pPr marL="3066625" indent="-2350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7pPr>
            <a:lvl8pPr marL="3533426" indent="-2350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8pPr>
            <a:lvl9pPr marL="4000227" indent="-2350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9pPr>
          </a:lstStyle>
          <a:p>
            <a:pPr>
              <a:spcBef>
                <a:spcPct val="0"/>
              </a:spcBef>
            </a:pPr>
            <a:fld id="{15D93575-D86D-40FC-B71F-E7B46A1136BB}" type="slidenum">
              <a:rPr lang="en-US" altLang="en-US" smtClean="0"/>
              <a:pPr>
                <a:spcBef>
                  <a:spcPct val="0"/>
                </a:spcBef>
              </a:pPr>
              <a:t>22</a:t>
            </a:fld>
            <a:endParaRPr lang="en-US" altLang="en-US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5F981560-6261-4158-9CA6-9B5B00E67C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FC0251A0-8369-4406-AE68-248FB02252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EF6F4272-C3E4-4D1B-A647-018FE32B9D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8277" indent="-29337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83211" indent="-23502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3pPr>
            <a:lvl4pPr marL="1658117" indent="-23502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4pPr>
            <a:lvl5pPr marL="2133022" indent="-23502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5pPr>
            <a:lvl6pPr marL="2599823" indent="-2350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6pPr>
            <a:lvl7pPr marL="3066625" indent="-2350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7pPr>
            <a:lvl8pPr marL="3533426" indent="-2350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8pPr>
            <a:lvl9pPr marL="4000227" indent="-2350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9pPr>
          </a:lstStyle>
          <a:p>
            <a:pPr>
              <a:spcBef>
                <a:spcPct val="0"/>
              </a:spcBef>
            </a:pPr>
            <a:fld id="{FBD44015-A3FF-486E-BB1D-ED1A23414530}" type="slidenum">
              <a:rPr lang="en-US" altLang="en-US" smtClean="0"/>
              <a:pPr>
                <a:spcBef>
                  <a:spcPct val="0"/>
                </a:spcBef>
              </a:pPr>
              <a:t>23</a:t>
            </a:fld>
            <a:endParaRPr lang="en-US" altLang="en-US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F3FD2BDF-D028-459D-8EF3-3DAE096AA8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67C997EB-0CC9-4C13-B169-78861B9D4E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1E75C-FBE6-1F67-1780-6620F8B26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9B72E1CF-9391-FC25-0DB9-1CE9206B06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8277" indent="-29337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83211" indent="-23502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3pPr>
            <a:lvl4pPr marL="1658117" indent="-23502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4pPr>
            <a:lvl5pPr marL="2133022" indent="-23502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5pPr>
            <a:lvl6pPr marL="2599823" indent="-2350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6pPr>
            <a:lvl7pPr marL="3066625" indent="-2350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7pPr>
            <a:lvl8pPr marL="3533426" indent="-2350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8pPr>
            <a:lvl9pPr marL="4000227" indent="-2350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9pPr>
          </a:lstStyle>
          <a:p>
            <a:pPr>
              <a:spcBef>
                <a:spcPct val="0"/>
              </a:spcBef>
            </a:pPr>
            <a:fld id="{FBD44015-A3FF-486E-BB1D-ED1A23414530}" type="slidenum">
              <a:rPr lang="en-US" altLang="en-US" smtClean="0"/>
              <a:pPr>
                <a:spcBef>
                  <a:spcPct val="0"/>
                </a:spcBef>
              </a:pPr>
              <a:t>24</a:t>
            </a:fld>
            <a:endParaRPr lang="en-US" altLang="en-US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B2CC82B4-5117-13F6-C7E9-F2BAEE4E2F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C4A44367-593F-7C65-221B-009D166D6C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9462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454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EF6F4272-C3E4-4D1B-A647-018FE32B9D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8277" indent="-29337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83211" indent="-23502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3pPr>
            <a:lvl4pPr marL="1658117" indent="-23502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4pPr>
            <a:lvl5pPr marL="2133022" indent="-23502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5pPr>
            <a:lvl6pPr marL="2599823" indent="-2350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6pPr>
            <a:lvl7pPr marL="3066625" indent="-2350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7pPr>
            <a:lvl8pPr marL="3533426" indent="-2350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8pPr>
            <a:lvl9pPr marL="4000227" indent="-2350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9pPr>
          </a:lstStyle>
          <a:p>
            <a:pPr>
              <a:spcBef>
                <a:spcPct val="0"/>
              </a:spcBef>
            </a:pPr>
            <a:fld id="{FBD44015-A3FF-486E-BB1D-ED1A23414530}" type="slidenum">
              <a:rPr lang="en-US" altLang="en-US" smtClean="0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F3FD2BDF-D028-459D-8EF3-3DAE096AA8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67C997EB-0CC9-4C13-B169-78861B9D4E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733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613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249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8994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3583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4EC6B23F-50DD-44E7-AB4A-252E5AB0EF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FAA73073-0A17-420B-8B12-43C121D19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030DA13F-4235-44B3-8AC1-0A94D24EFA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56932" indent="-29013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65383" indent="-23178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3pPr>
            <a:lvl4pPr marL="1630563" indent="-23178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4pPr>
            <a:lvl5pPr marL="2098985" indent="-23178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5pPr>
            <a:lvl6pPr marL="2565786" indent="-23178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6pPr>
            <a:lvl7pPr marL="3032587" indent="-23178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7pPr>
            <a:lvl8pPr marL="3499389" indent="-23178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8pPr>
            <a:lvl9pPr marL="3966190" indent="-23178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9pPr>
          </a:lstStyle>
          <a:p>
            <a:pPr>
              <a:spcBef>
                <a:spcPct val="0"/>
              </a:spcBef>
            </a:pPr>
            <a:fld id="{C58AC3F9-E4B7-4211-9963-C410828B65F4}" type="slidenum">
              <a:rPr lang="en-US" altLang="en-US" smtClean="0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665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203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0919584" y="441326"/>
            <a:ext cx="703476" cy="24447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r">
              <a:defRPr sz="803" b="1">
                <a:solidFill>
                  <a:schemeClr val="tx1">
                    <a:alpha val="50000"/>
                  </a:schemeClr>
                </a:solidFill>
                <a:latin typeface="+mn-lt"/>
              </a:defRPr>
            </a:lvl1pPr>
          </a:lstStyle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Oval 1"/>
          <p:cNvSpPr/>
          <p:nvPr/>
        </p:nvSpPr>
        <p:spPr>
          <a:xfrm>
            <a:off x="3139127" y="2540523"/>
            <a:ext cx="1998483" cy="1987966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7"/>
          <p:cNvSpPr/>
          <p:nvPr/>
        </p:nvSpPr>
        <p:spPr>
          <a:xfrm>
            <a:off x="9339902" y="3267948"/>
            <a:ext cx="535937" cy="533117"/>
          </a:xfrm>
          <a:prstGeom prst="ellipse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8"/>
          <p:cNvSpPr/>
          <p:nvPr/>
        </p:nvSpPr>
        <p:spPr>
          <a:xfrm>
            <a:off x="1526768" y="3429000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" name="Заголовок 2"/>
          <p:cNvSpPr>
            <a:spLocks noGrp="1"/>
          </p:cNvSpPr>
          <p:nvPr>
            <p:ph type="title" hasCustomPrompt="1"/>
          </p:nvPr>
        </p:nvSpPr>
        <p:spPr>
          <a:xfrm>
            <a:off x="1104900" y="1979630"/>
            <a:ext cx="10668000" cy="2969443"/>
          </a:xfrm>
          <a:prstGeom prst="rect">
            <a:avLst/>
          </a:prstGeom>
          <a:effectLst/>
        </p:spPr>
        <p:txBody>
          <a:bodyPr tIns="0" bIns="91440" anchor="ctr" anchorCtr="0"/>
          <a:lstStyle>
            <a:lvl1pPr algn="ctr">
              <a:lnSpc>
                <a:spcPct val="150000"/>
              </a:lnSpc>
              <a:defRPr sz="11499" kern="3000" spc="2000" baseline="0"/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10" name="Oval 9"/>
          <p:cNvSpPr/>
          <p:nvPr/>
        </p:nvSpPr>
        <p:spPr>
          <a:xfrm>
            <a:off x="3120076" y="1119481"/>
            <a:ext cx="4749538" cy="4724544"/>
          </a:xfrm>
          <a:prstGeom prst="ellipse">
            <a:avLst/>
          </a:prstGeom>
          <a:noFill/>
          <a:ln w="3175">
            <a:solidFill>
              <a:schemeClr val="tx1">
                <a:alpha val="1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2" name="Oval 11"/>
          <p:cNvSpPr/>
          <p:nvPr/>
        </p:nvSpPr>
        <p:spPr>
          <a:xfrm>
            <a:off x="1526769" y="1668430"/>
            <a:ext cx="3610841" cy="3591839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7" name="Oval 16"/>
          <p:cNvSpPr/>
          <p:nvPr userDrawn="1"/>
        </p:nvSpPr>
        <p:spPr>
          <a:xfrm>
            <a:off x="1526768" y="3429000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703ED78-9792-4917-9463-BAE14924155A}"/>
              </a:ext>
            </a:extLst>
          </p:cNvPr>
          <p:cNvSpPr/>
          <p:nvPr userDrawn="1"/>
        </p:nvSpPr>
        <p:spPr>
          <a:xfrm rot="10800000">
            <a:off x="8439878" y="5850862"/>
            <a:ext cx="3682959" cy="100713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CB0B64F-356D-4C37-BDB5-3CB1B066C4C9}"/>
              </a:ext>
            </a:extLst>
          </p:cNvPr>
          <p:cNvSpPr/>
          <p:nvPr userDrawn="1"/>
        </p:nvSpPr>
        <p:spPr>
          <a:xfrm>
            <a:off x="1104900" y="-9056"/>
            <a:ext cx="3682959" cy="100713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42D2790-EA30-4E0B-B8F3-16FBA340C5A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04900" y="4528489"/>
            <a:ext cx="10668000" cy="853179"/>
          </a:xfrm>
        </p:spPr>
        <p:txBody>
          <a:bodyPr vert="horz" lIns="0" tIns="45720" rIns="0" bIns="45720" rtlCol="0">
            <a:noAutofit/>
          </a:bodyPr>
          <a:lstStyle>
            <a:lvl1pPr marL="0" indent="0" algn="ctr">
              <a:buNone/>
              <a:defRPr lang="en-US" sz="3600" spc="600">
                <a:solidFill>
                  <a:srgbClr val="2F3342"/>
                </a:solidFill>
              </a:defRPr>
            </a:lvl1pPr>
          </a:lstStyle>
          <a:p>
            <a:pPr marL="228600" lvl="0" indent="-228600" algn="ctr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96669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26770-6622-450D-A1F3-BC241C88D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199098"/>
            <a:ext cx="10248899" cy="4977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2BAE379-8BA3-4C38-80B9-F6ECE8575046}"/>
              </a:ext>
            </a:extLst>
          </p:cNvPr>
          <p:cNvSpPr/>
          <p:nvPr userDrawn="1"/>
        </p:nvSpPr>
        <p:spPr>
          <a:xfrm>
            <a:off x="706278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EAF2EDC5-8FCA-8543-8C1F-688DA6DC9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431475"/>
            <a:ext cx="10248899" cy="703279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877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A32EE4F-6B2E-4FCC-BC34-5BF831F902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3777200" y="0"/>
            <a:ext cx="8428969" cy="6858000"/>
          </a:xfrm>
          <a:custGeom>
            <a:avLst/>
            <a:gdLst>
              <a:gd name="connsiteX0" fmla="*/ 0 w 6766561"/>
              <a:gd name="connsiteY0" fmla="*/ 0 h 6858000"/>
              <a:gd name="connsiteX1" fmla="*/ 6766561 w 6766561"/>
              <a:gd name="connsiteY1" fmla="*/ 0 h 6858000"/>
              <a:gd name="connsiteX2" fmla="*/ 6766561 w 6766561"/>
              <a:gd name="connsiteY2" fmla="*/ 6858000 h 6858000"/>
              <a:gd name="connsiteX3" fmla="*/ 0 w 67665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66561" h="6858000">
                <a:moveTo>
                  <a:pt x="0" y="0"/>
                </a:moveTo>
                <a:lnTo>
                  <a:pt x="6766561" y="0"/>
                </a:lnTo>
                <a:lnTo>
                  <a:pt x="676656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3" name="Oval 22"/>
          <p:cNvSpPr/>
          <p:nvPr/>
        </p:nvSpPr>
        <p:spPr>
          <a:xfrm>
            <a:off x="1755742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6" name="Oval 65"/>
          <p:cNvSpPr/>
          <p:nvPr/>
        </p:nvSpPr>
        <p:spPr>
          <a:xfrm>
            <a:off x="392841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5" name="Oval 34"/>
          <p:cNvSpPr/>
          <p:nvPr/>
        </p:nvSpPr>
        <p:spPr>
          <a:xfrm>
            <a:off x="1524000" y="1812813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25D7C1C-9CF4-47B3-9ABC-8F0E2CE6CD31}"/>
              </a:ext>
            </a:extLst>
          </p:cNvPr>
          <p:cNvSpPr/>
          <p:nvPr userDrawn="1"/>
        </p:nvSpPr>
        <p:spPr>
          <a:xfrm rot="10800000">
            <a:off x="3192203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B0B53361-3F22-4468-B6F8-71E345F7077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B38687-48E7-4488-BB10-BDE4F5A73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199" y="866765"/>
            <a:ext cx="3693605" cy="1563624"/>
          </a:xfrm>
          <a:solidFill>
            <a:schemeClr val="bg1"/>
          </a:solidFill>
        </p:spPr>
        <p:txBody>
          <a:bodyPr vert="horz" lIns="91440" tIns="0" rIns="91440" bIns="0" rtlCol="0" anchor="b" anchorCtr="0">
            <a:noAutofit/>
          </a:bodyPr>
          <a:lstStyle>
            <a:lvl1pPr>
              <a:defRPr lang="en-US" sz="3600" b="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9F459E6-70DE-4FF8-AD0C-1B49B34CF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0649" y="2627395"/>
            <a:ext cx="3693605" cy="2410459"/>
          </a:xfrm>
        </p:spPr>
        <p:txBody>
          <a:bodyPr vert="horz" lIns="91440" tIns="73152" rIns="91440" bIns="45720" rtlCol="0">
            <a:noAutofit/>
          </a:bodyPr>
          <a:lstStyle>
            <a:lvl1pPr marL="0" indent="0" algn="l">
              <a:buNone/>
              <a:defRPr lang="en-US" sz="1400" b="0" i="0" baseline="0">
                <a:effectLst/>
              </a:defRPr>
            </a:lvl1pPr>
          </a:lstStyle>
          <a:p>
            <a:pPr marL="228600" lvl="0" indent="-228600">
              <a:lnSpc>
                <a:spcPct val="145000"/>
              </a:lnSpc>
              <a:spcBef>
                <a:spcPts val="0"/>
              </a:spcBef>
            </a:pP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975078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2BAE379-8BA3-4C38-80B9-F6ECE8575046}"/>
              </a:ext>
            </a:extLst>
          </p:cNvPr>
          <p:cNvSpPr/>
          <p:nvPr userDrawn="1"/>
        </p:nvSpPr>
        <p:spPr>
          <a:xfrm>
            <a:off x="706278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EAF2EDC5-8FCA-8543-8C1F-688DA6DC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8B56F67-6D31-4B9E-8530-E063E5785A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4900" y="1338606"/>
            <a:ext cx="4914900" cy="4838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9E53391-9670-4404-BC42-063A6EC48E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338606"/>
            <a:ext cx="5181598" cy="4838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0755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2BAE379-8BA3-4C38-80B9-F6ECE8575046}"/>
              </a:ext>
            </a:extLst>
          </p:cNvPr>
          <p:cNvSpPr/>
          <p:nvPr userDrawn="1"/>
        </p:nvSpPr>
        <p:spPr>
          <a:xfrm>
            <a:off x="706278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EAF2EDC5-8FCA-8543-8C1F-688DA6DC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473839A-0FBA-4FFD-963E-C459DBF01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4900" y="1341797"/>
            <a:ext cx="4892675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780A680B-0184-4FD9-B262-BC525F0FE0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04900" y="2308409"/>
            <a:ext cx="4892675" cy="388125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BB13104-4CA8-41CF-97D3-CC8715182B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6" y="1341797"/>
            <a:ext cx="5160961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F6A37A72-F47E-45B8-B790-D1444B002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6" y="2308409"/>
            <a:ext cx="5160962" cy="388125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963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2BAE379-8BA3-4C38-80B9-F6ECE8575046}"/>
              </a:ext>
            </a:extLst>
          </p:cNvPr>
          <p:cNvSpPr/>
          <p:nvPr userDrawn="1"/>
        </p:nvSpPr>
        <p:spPr>
          <a:xfrm>
            <a:off x="5243414" y="6098258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A57A7D-E285-478E-A8B6-10716A7A7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457200"/>
            <a:ext cx="36671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2638390-43F5-47D5-BE57-D060C6E9EB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4900" y="2057400"/>
            <a:ext cx="36671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6B2167-56BA-4D43-889D-FD798AA1F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0896" y="457201"/>
            <a:ext cx="6364492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3594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2BAE379-8BA3-4C38-80B9-F6ECE8575046}"/>
              </a:ext>
            </a:extLst>
          </p:cNvPr>
          <p:cNvSpPr/>
          <p:nvPr userDrawn="1"/>
        </p:nvSpPr>
        <p:spPr>
          <a:xfrm>
            <a:off x="706278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EAF2EDC5-8FCA-8543-8C1F-688DA6DC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D8003D-13A7-4986-AB10-F498433627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164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2BAE379-8BA3-4C38-80B9-F6ECE8575046}"/>
              </a:ext>
            </a:extLst>
          </p:cNvPr>
          <p:cNvSpPr/>
          <p:nvPr userDrawn="1"/>
        </p:nvSpPr>
        <p:spPr>
          <a:xfrm>
            <a:off x="706278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348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1938" y="2004878"/>
            <a:ext cx="11668125" cy="4479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234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08598" y="3768329"/>
            <a:ext cx="7974807" cy="77905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5625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08338517-F679-42A1-8DDA-8DAD94F95C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FF5D251E-2A79-461A-A142-029E5206021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EEEC7E9-9A8E-4527-83F7-936583DAB085}" type="datetimeFigureOut">
              <a:rPr lang="en-US"/>
              <a:pPr>
                <a:defRPr/>
              </a:pPr>
              <a:t>9/7/2026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3B9AD7C9-C03D-4178-89D7-81011C15A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BAC83F5-D9CE-40CD-ADC9-DE83C5DA60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952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01DAC-95B2-4F9E-A9B4-92382F943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403225"/>
            <a:ext cx="10248899" cy="703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D57AA7-D108-4C6F-9455-5A9AC5F7DB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4900" y="1825625"/>
            <a:ext cx="1024889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BBCC2B-A9FA-4472-8509-74B42C12A8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BD32F58-EB48-4836-BA45-971BA1AA1608}"/>
              </a:ext>
            </a:extLst>
          </p:cNvPr>
          <p:cNvCxnSpPr/>
          <p:nvPr userDrawn="1"/>
        </p:nvCxnSpPr>
        <p:spPr>
          <a:xfrm>
            <a:off x="559704" y="5537210"/>
            <a:ext cx="0" cy="1320791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hape 61">
            <a:extLst>
              <a:ext uri="{FF2B5EF4-FFF2-40B4-BE49-F238E27FC236}">
                <a16:creationId xmlns:a16="http://schemas.microsoft.com/office/drawing/2014/main" id="{9DA099E0-27DA-42BD-9D42-E4CA07B78FDD}"/>
              </a:ext>
            </a:extLst>
          </p:cNvPr>
          <p:cNvSpPr/>
          <p:nvPr userDrawn="1"/>
        </p:nvSpPr>
        <p:spPr>
          <a:xfrm rot="16200000">
            <a:off x="-1548505" y="3225098"/>
            <a:ext cx="4216420" cy="40780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marL="0" indent="0" algn="ctr">
              <a:buFont typeface="Arial" panose="020B0604020202020204" pitchFamily="34" charset="0"/>
              <a:buNone/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sz="2400" b="1" kern="1200" spc="600" dirty="0">
                <a:solidFill>
                  <a:schemeClr val="accent1"/>
                </a:solidFill>
                <a:latin typeface="+mn-lt"/>
                <a:ea typeface="+mn-ea"/>
                <a:cs typeface="+mn-cs"/>
                <a:sym typeface="Bebas"/>
              </a:rPr>
              <a:t>Lecture 1 </a:t>
            </a:r>
            <a:r>
              <a:rPr lang="en-US" sz="1800" b="1" kern="1200" spc="600" dirty="0">
                <a:solidFill>
                  <a:srgbClr val="2F3342"/>
                </a:solidFill>
                <a:latin typeface="+mn-lt"/>
                <a:ea typeface="+mn-ea"/>
                <a:cs typeface="+mn-cs"/>
                <a:sym typeface="Bebas"/>
              </a:rPr>
              <a:t>9/01/26</a:t>
            </a:r>
            <a:endParaRPr lang="en-US" sz="2400" b="1" i="0" spc="600" dirty="0">
              <a:solidFill>
                <a:schemeClr val="accent1"/>
              </a:solidFill>
              <a:latin typeface="+mn-lt"/>
              <a:cs typeface="Gill Sans" panose="020B0502020104020203" pitchFamily="34" charset="-79"/>
            </a:endParaRPr>
          </a:p>
        </p:txBody>
      </p:sp>
      <p:sp>
        <p:nvSpPr>
          <p:cNvPr id="19" name="Номер слайда 21">
            <a:extLst>
              <a:ext uri="{FF2B5EF4-FFF2-40B4-BE49-F238E27FC236}">
                <a16:creationId xmlns:a16="http://schemas.microsoft.com/office/drawing/2014/main" id="{BDEFFF1D-21D1-45B8-A062-F9140F937EE2}"/>
              </a:ext>
            </a:extLst>
          </p:cNvPr>
          <p:cNvSpPr txBox="1">
            <a:spLocks/>
          </p:cNvSpPr>
          <p:nvPr userDrawn="1"/>
        </p:nvSpPr>
        <p:spPr>
          <a:xfrm>
            <a:off x="10919584" y="441326"/>
            <a:ext cx="703476" cy="24447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803" b="1" kern="120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sz="1000" smtClean="0"/>
              <a:pPr/>
              <a:t>‹#›</a:t>
            </a:fld>
            <a:endParaRPr lang="en-US" sz="100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FEBA112-2FA0-448A-A373-EB297C4661F0}"/>
              </a:ext>
            </a:extLst>
          </p:cNvPr>
          <p:cNvCxnSpPr/>
          <p:nvPr userDrawn="1"/>
        </p:nvCxnSpPr>
        <p:spPr>
          <a:xfrm>
            <a:off x="559704" y="0"/>
            <a:ext cx="0" cy="1320791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065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50" r:id="rId2"/>
    <p:sldLayoutId id="2147483677" r:id="rId3"/>
    <p:sldLayoutId id="2147483673" r:id="rId4"/>
    <p:sldLayoutId id="2147483674" r:id="rId5"/>
    <p:sldLayoutId id="2147483680" r:id="rId6"/>
    <p:sldLayoutId id="2147483678" r:id="rId7"/>
    <p:sldLayoutId id="2147483679" r:id="rId8"/>
    <p:sldLayoutId id="214748368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69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studio.com/about/trademark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r4ds.hadley.nz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47" y="1328468"/>
            <a:ext cx="10668000" cy="193054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spc="800" dirty="0">
                <a:solidFill>
                  <a:srgbClr val="0000FF"/>
                </a:solidFill>
              </a:rPr>
              <a:t>DSCI 100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1129470" y="3607571"/>
            <a:ext cx="10668000" cy="853179"/>
          </a:xfrm>
        </p:spPr>
        <p:txBody>
          <a:bodyPr/>
          <a:lstStyle/>
          <a:p>
            <a:r>
              <a:rPr lang="en-US" spc="450" dirty="0"/>
              <a:t>Introduction to Data Science </a:t>
            </a:r>
          </a:p>
        </p:txBody>
      </p:sp>
    </p:spTree>
    <p:extLst>
      <p:ext uri="{BB962C8B-B14F-4D97-AF65-F5344CB8AC3E}">
        <p14:creationId xmlns:p14="http://schemas.microsoft.com/office/powerpoint/2010/main" val="3876646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791D8C-3295-0CB2-CF3B-DFB2078300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Where does Data come from?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Government/Public/Civic Records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Organizations and Businesses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Websites &amp; Online Platforms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Surveys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Experiments &amp; Observations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Sensors and Devices</a:t>
            </a:r>
          </a:p>
          <a:p>
            <a:pPr marL="0" indent="0">
              <a:buNone/>
            </a:pPr>
            <a:r>
              <a:rPr lang="en-US" dirty="0"/>
              <a:t>……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290FCBC7-811E-2ADE-2864-C6F5C78C11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04900" y="529624"/>
            <a:ext cx="10248900" cy="507615"/>
          </a:xfrm>
        </p:spPr>
        <p:txBody>
          <a:bodyPr vert="horz" wrap="square" lIns="0" tIns="8930" rIns="0" bIns="0" rtlCol="0" anchor="ctr">
            <a:spAutoFit/>
          </a:bodyPr>
          <a:lstStyle/>
          <a:p>
            <a:pPr marL="8929">
              <a:spcBef>
                <a:spcPts val="70"/>
              </a:spcBef>
              <a:defRPr/>
            </a:pPr>
            <a:r>
              <a:rPr lang="en-US" altLang="en-US" sz="3600" dirty="0">
                <a:solidFill>
                  <a:srgbClr val="0000FF"/>
                </a:solidFill>
              </a:rPr>
              <a:t>Data Sources</a:t>
            </a:r>
            <a:endParaRPr sz="3600" dirty="0">
              <a:solidFill>
                <a:schemeClr val="accent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B82485-BB23-EF55-A47D-97AE08010A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491" r="16799"/>
          <a:stretch>
            <a:fillRect/>
          </a:stretch>
        </p:blipFill>
        <p:spPr>
          <a:xfrm>
            <a:off x="6766559" y="451078"/>
            <a:ext cx="4415245" cy="572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65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E251F-AF9B-46BF-688A-0AEC1584D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84D5C74-A289-B02E-957B-D7F4F559DF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89556" y="1177447"/>
            <a:ext cx="10972800" cy="5680553"/>
          </a:xfrm>
          <a:prstGeom prst="rect">
            <a:avLst/>
          </a:prstGeom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18EFAE2B-3A46-3CF7-C884-5DAA0E36BB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04900" y="529624"/>
            <a:ext cx="10248900" cy="507615"/>
          </a:xfrm>
        </p:spPr>
        <p:txBody>
          <a:bodyPr vert="horz" wrap="square" lIns="0" tIns="8930" rIns="0" bIns="0" rtlCol="0" anchor="ctr">
            <a:spAutoFit/>
          </a:bodyPr>
          <a:lstStyle/>
          <a:p>
            <a:pPr marL="8929">
              <a:spcBef>
                <a:spcPts val="70"/>
              </a:spcBef>
              <a:defRPr/>
            </a:pPr>
            <a:r>
              <a:rPr lang="en-US" altLang="en-US" sz="3600" dirty="0">
                <a:solidFill>
                  <a:srgbClr val="0000FF"/>
                </a:solidFill>
              </a:rPr>
              <a:t>Data Sources: The Data You Create Every Day</a:t>
            </a:r>
            <a:endParaRPr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951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7DA11B1-7D9F-4733-8AEA-CDFE60A81E9B}"/>
              </a:ext>
            </a:extLst>
          </p:cNvPr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>
              <a:defRPr/>
            </a:pPr>
            <a:endParaRPr sz="1687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E7302A80-54FA-48A8-993A-5E1868CC040F}"/>
              </a:ext>
            </a:extLst>
          </p:cNvPr>
          <p:cNvSpPr txBox="1"/>
          <p:nvPr/>
        </p:nvSpPr>
        <p:spPr>
          <a:xfrm>
            <a:off x="1752600" y="369889"/>
            <a:ext cx="8686800" cy="769937"/>
          </a:xfrm>
          <a:prstGeom prst="rect">
            <a:avLst/>
          </a:prstGeom>
        </p:spPr>
        <p:txBody>
          <a:bodyPr lIns="0" tIns="8037" rIns="0" bIns="0">
            <a:spAutoFit/>
          </a:bodyPr>
          <a:lstStyle/>
          <a:p>
            <a:pPr marL="8929" algn="ctr">
              <a:spcBef>
                <a:spcPts val="63"/>
              </a:spcBef>
              <a:defRPr/>
            </a:pPr>
            <a:r>
              <a:rPr sz="4957" spc="63" dirty="0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r>
              <a:rPr lang="en-US" sz="4957" spc="63" dirty="0">
                <a:solidFill>
                  <a:srgbClr val="FFFFFF"/>
                </a:solidFill>
                <a:latin typeface="Arial"/>
                <a:cs typeface="Arial"/>
              </a:rPr>
              <a:t> is (usually) Messy</a:t>
            </a:r>
            <a:endParaRPr sz="4957" dirty="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589AE3F8-708D-4FE7-89E4-F686741A2002}"/>
              </a:ext>
            </a:extLst>
          </p:cNvPr>
          <p:cNvSpPr txBox="1"/>
          <p:nvPr/>
        </p:nvSpPr>
        <p:spPr>
          <a:xfrm>
            <a:off x="4041776" y="1509713"/>
            <a:ext cx="3806825" cy="354012"/>
          </a:xfrm>
          <a:prstGeom prst="rect">
            <a:avLst/>
          </a:prstGeom>
        </p:spPr>
        <p:txBody>
          <a:bodyPr lIns="0" tIns="8930" rIns="0" bIns="0">
            <a:spAutoFit/>
          </a:bodyPr>
          <a:lstStyle/>
          <a:p>
            <a:pPr marL="8929">
              <a:spcBef>
                <a:spcPts val="70"/>
              </a:spcBef>
              <a:defRPr/>
            </a:pPr>
            <a:r>
              <a:rPr sz="2250" b="1" spc="-28" dirty="0">
                <a:solidFill>
                  <a:srgbClr val="FFFFFF"/>
                </a:solidFill>
                <a:latin typeface="Arial"/>
                <a:cs typeface="Arial"/>
              </a:rPr>
              <a:t>CSV </a:t>
            </a:r>
            <a:r>
              <a:rPr sz="2250" b="1" spc="11" dirty="0">
                <a:solidFill>
                  <a:srgbClr val="FFFFFF"/>
                </a:solidFill>
                <a:latin typeface="Arial"/>
                <a:cs typeface="Arial"/>
              </a:rPr>
              <a:t>(comma </a:t>
            </a:r>
            <a:r>
              <a:rPr sz="2250" b="1" spc="18" dirty="0">
                <a:solidFill>
                  <a:srgbClr val="FFFFFF"/>
                </a:solidFill>
                <a:latin typeface="Arial"/>
                <a:cs typeface="Arial"/>
              </a:rPr>
              <a:t>separated</a:t>
            </a:r>
            <a:r>
              <a:rPr sz="22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50" b="1" spc="-18" dirty="0">
                <a:solidFill>
                  <a:srgbClr val="FFFFFF"/>
                </a:solidFill>
                <a:latin typeface="Arial"/>
                <a:cs typeface="Arial"/>
              </a:rPr>
              <a:t>file)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5" name="Picture 2" descr="Good Data, Dirty Data - How To Identify Them?">
            <a:extLst>
              <a:ext uri="{FF2B5EF4-FFF2-40B4-BE49-F238E27FC236}">
                <a16:creationId xmlns:a16="http://schemas.microsoft.com/office/drawing/2014/main" id="{684021EB-7ABA-4545-5220-8EE8C41B9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018" y="2966776"/>
            <a:ext cx="4539286" cy="301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D8AAD396-A774-4414-959B-4A55F6EAD0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97876" y="245406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rgbClr val="0000FF"/>
                </a:solidFill>
              </a:rPr>
              <a:t>Overview of the Course</a:t>
            </a:r>
          </a:p>
        </p:txBody>
      </p:sp>
      <p:graphicFrame>
        <p:nvGraphicFramePr>
          <p:cNvPr id="5" name="object 3">
            <a:extLst>
              <a:ext uri="{FF2B5EF4-FFF2-40B4-BE49-F238E27FC236}">
                <a16:creationId xmlns:a16="http://schemas.microsoft.com/office/drawing/2014/main" id="{A74726E9-1B45-4551-A1DF-8C1A29101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389997"/>
              </p:ext>
            </p:extLst>
          </p:nvPr>
        </p:nvGraphicFramePr>
        <p:xfrm>
          <a:off x="1846264" y="1811917"/>
          <a:ext cx="7893378" cy="4912734"/>
        </p:xfrm>
        <a:graphic>
          <a:graphicData uri="http://schemas.openxmlformats.org/drawingml/2006/table">
            <a:tbl>
              <a:tblPr/>
              <a:tblGrid>
                <a:gridCol w="7893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76801">
                <a:tc>
                  <a:txBody>
                    <a:bodyPr/>
                    <a:lstStyle>
                      <a:lvl1pPr marL="1412875" indent="-673100" defTabSz="4572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9pPr>
                    </a:lstStyle>
                    <a:p>
                      <a:pPr marL="1412875" marR="0" lvl="0" indent="-67310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Unit 1: Introduction to Data Science and the R Programming Environment</a:t>
                      </a:r>
                      <a:endParaRPr kumimoji="0" lang="en-US" alt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53578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6455">
                <a:tc>
                  <a:txBody>
                    <a:bodyPr/>
                    <a:lstStyle>
                      <a:lvl1pPr marL="1387475" indent="-1320800" defTabSz="4572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9pPr>
                    </a:lstStyle>
                    <a:p>
                      <a:pPr marL="727075" marR="0" lvl="0" indent="-29210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Unit 2: Basic Coding, Data Manipulation and Wrangling, Data Visualization of Numerical and Text Data  </a:t>
                      </a:r>
                      <a:endParaRPr kumimoji="0" lang="en-US" alt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53578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220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6509">
                <a:tc>
                  <a:txBody>
                    <a:bodyPr/>
                    <a:lstStyle>
                      <a:lvl1pPr marL="358775" defTabSz="4572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9pPr>
                    </a:lstStyle>
                    <a:p>
                      <a:pPr marL="1387475" marR="0" lvl="0" indent="-132080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Unit 3: Introduction to Modeling and Prediction</a:t>
                      </a:r>
                      <a:endParaRPr kumimoji="0" lang="en-US" alt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250031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B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2969">
                <a:tc>
                  <a:txBody>
                    <a:bodyPr/>
                    <a:lstStyle>
                      <a:lvl1pPr marL="358775" defTabSz="4572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ヒラギノ角ゴ Pro W3" pitchFamily="16" charset="-128"/>
                        </a:defRPr>
                      </a:lvl9pPr>
                    </a:lstStyle>
                    <a:p>
                      <a:pPr marL="1387475" marR="0" lvl="0" indent="-132080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Unit 4: Introduction to Data Ethics</a:t>
                      </a:r>
                      <a:endParaRPr kumimoji="0" lang="en-US" alt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250031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416" name="Rectangle 1">
            <a:extLst>
              <a:ext uri="{FF2B5EF4-FFF2-40B4-BE49-F238E27FC236}">
                <a16:creationId xmlns:a16="http://schemas.microsoft.com/office/drawing/2014/main" id="{70E80CAD-1121-499A-80CE-747EA240ED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7876" y="817990"/>
            <a:ext cx="10685721" cy="9939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altLang="en-US" sz="2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There are no prerequisites for this course. We assume no previous experience with R, computer programming or statistics</a:t>
            </a:r>
            <a:r>
              <a:rPr lang="en-US" alt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E26517D-61C1-4C87-813B-F25066794E6F}"/>
              </a:ext>
            </a:extLst>
          </p:cNvPr>
          <p:cNvSpPr txBox="1"/>
          <p:nvPr/>
        </p:nvSpPr>
        <p:spPr>
          <a:xfrm>
            <a:off x="2805114" y="407989"/>
            <a:ext cx="6886575" cy="873125"/>
          </a:xfrm>
          <a:prstGeom prst="rect">
            <a:avLst/>
          </a:prstGeom>
        </p:spPr>
        <p:txBody>
          <a:bodyPr lIns="0" tIns="8930" rIns="0" bIns="0">
            <a:spAutoFit/>
          </a:bodyPr>
          <a:lstStyle/>
          <a:p>
            <a:pPr marL="8929" algn="ctr">
              <a:spcBef>
                <a:spcPts val="70"/>
              </a:spcBef>
              <a:defRPr/>
            </a:pPr>
            <a:r>
              <a:rPr sz="5625" spc="-313" dirty="0">
                <a:solidFill>
                  <a:srgbClr val="0000FF"/>
                </a:solidFill>
                <a:latin typeface="Arial"/>
                <a:cs typeface="Arial"/>
              </a:rPr>
              <a:t>R </a:t>
            </a:r>
            <a:r>
              <a:rPr lang="en-US" sz="5625" spc="-313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5625" spc="102" dirty="0">
                <a:solidFill>
                  <a:srgbClr val="0000FF"/>
                </a:solidFill>
                <a:latin typeface="Arial"/>
                <a:cs typeface="Arial"/>
              </a:rPr>
              <a:t>and </a:t>
            </a:r>
            <a:r>
              <a:rPr sz="5625" spc="-313" dirty="0">
                <a:solidFill>
                  <a:srgbClr val="0000FF"/>
                </a:solidFill>
                <a:latin typeface="Arial"/>
                <a:cs typeface="Arial"/>
              </a:rPr>
              <a:t>R</a:t>
            </a:r>
            <a:r>
              <a:rPr lang="en-US" sz="5625" spc="186" dirty="0">
                <a:solidFill>
                  <a:srgbClr val="0000FF"/>
                </a:solidFill>
                <a:latin typeface="Arial"/>
                <a:cs typeface="Arial"/>
              </a:rPr>
              <a:t>-</a:t>
            </a:r>
            <a:r>
              <a:rPr sz="5625" spc="-4" dirty="0">
                <a:solidFill>
                  <a:srgbClr val="0000FF"/>
                </a:solidFill>
                <a:latin typeface="Arial"/>
                <a:cs typeface="Arial"/>
              </a:rPr>
              <a:t>Studio</a:t>
            </a:r>
            <a:endParaRPr sz="5625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D62F049-3373-40BE-A955-80A2DE0AD90A}"/>
              </a:ext>
            </a:extLst>
          </p:cNvPr>
          <p:cNvSpPr txBox="1"/>
          <p:nvPr/>
        </p:nvSpPr>
        <p:spPr>
          <a:xfrm>
            <a:off x="2057400" y="5241132"/>
            <a:ext cx="4077077" cy="316794"/>
          </a:xfrm>
          <a:prstGeom prst="rect">
            <a:avLst/>
          </a:prstGeom>
        </p:spPr>
        <p:txBody>
          <a:bodyPr wrap="square" lIns="0" tIns="8930" rIns="0" bIns="0">
            <a:spAutoFit/>
          </a:bodyPr>
          <a:lstStyle/>
          <a:p>
            <a:pPr marL="8929">
              <a:spcBef>
                <a:spcPts val="70"/>
              </a:spcBef>
              <a:defRPr/>
            </a:pPr>
            <a:r>
              <a:rPr sz="2000" dirty="0">
                <a:latin typeface="+mj-lt"/>
                <a:cs typeface="Arial"/>
              </a:rPr>
              <a:t>http://rhrv.r-forge.r-project.org/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EC4FCF1-C4F7-4476-9E54-51B4B4ADFD1A}"/>
              </a:ext>
            </a:extLst>
          </p:cNvPr>
          <p:cNvSpPr txBox="1"/>
          <p:nvPr/>
        </p:nvSpPr>
        <p:spPr>
          <a:xfrm>
            <a:off x="6477001" y="5241132"/>
            <a:ext cx="4765964" cy="316794"/>
          </a:xfrm>
          <a:prstGeom prst="rect">
            <a:avLst/>
          </a:prstGeom>
        </p:spPr>
        <p:txBody>
          <a:bodyPr wrap="square" lIns="0" tIns="8930" rIns="0" bIns="0">
            <a:spAutoFit/>
          </a:bodyPr>
          <a:lstStyle/>
          <a:p>
            <a:pPr marL="8929">
              <a:spcBef>
                <a:spcPts val="70"/>
              </a:spcBef>
              <a:defRPr/>
            </a:pPr>
            <a:r>
              <a:rPr lang="en-US" sz="2000" spc="4" dirty="0">
                <a:latin typeface="+mj-lt"/>
                <a:cs typeface="Arial"/>
                <a:hlinkClick r:id="rId3"/>
              </a:rPr>
              <a:t>ht</a:t>
            </a:r>
            <a:r>
              <a:rPr sz="2000" spc="4" dirty="0">
                <a:latin typeface="+mj-lt"/>
                <a:cs typeface="Arial"/>
                <a:hlinkClick r:id="rId3"/>
              </a:rPr>
              <a:t>tps://www.rstudio.com/about/trad</a:t>
            </a:r>
            <a:r>
              <a:rPr lang="en-US" sz="2000" spc="4" dirty="0">
                <a:latin typeface="+mj-lt"/>
                <a:cs typeface="Arial"/>
                <a:hlinkClick r:id="rId3"/>
              </a:rPr>
              <a:t>e</a:t>
            </a:r>
            <a:r>
              <a:rPr sz="2000" spc="4" dirty="0">
                <a:latin typeface="+mj-lt"/>
                <a:cs typeface="Arial"/>
                <a:hlinkClick r:id="rId3"/>
              </a:rPr>
              <a:t>mar</a:t>
            </a:r>
            <a:r>
              <a:rPr lang="en-US" sz="2000" spc="4" dirty="0">
                <a:latin typeface="+mj-lt"/>
                <a:cs typeface="Arial"/>
                <a:hlinkClick r:id="rId3"/>
              </a:rPr>
              <a:t>k</a:t>
            </a:r>
            <a:r>
              <a:rPr sz="2000" spc="4" dirty="0">
                <a:latin typeface="+mj-lt"/>
                <a:cs typeface="Arial"/>
                <a:hlinkClick r:id="rId3"/>
              </a:rPr>
              <a:t>/</a:t>
            </a:r>
            <a:endParaRPr sz="2000" dirty="0">
              <a:latin typeface="+mj-lt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2A60C963-B14F-4108-99A3-E52165C3E566}"/>
              </a:ext>
            </a:extLst>
          </p:cNvPr>
          <p:cNvSpPr/>
          <p:nvPr/>
        </p:nvSpPr>
        <p:spPr>
          <a:xfrm>
            <a:off x="6892637" y="1587413"/>
            <a:ext cx="2714625" cy="32194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>
              <a:defRPr/>
            </a:pPr>
            <a:endParaRPr sz="1687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860E91E1-6DB5-4AE7-B12A-0419F7F7192A}"/>
              </a:ext>
            </a:extLst>
          </p:cNvPr>
          <p:cNvSpPr/>
          <p:nvPr/>
        </p:nvSpPr>
        <p:spPr>
          <a:xfrm>
            <a:off x="2032289" y="1518395"/>
            <a:ext cx="3267075" cy="32194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lIns="0" tIns="0" rIns="0" bIns="0"/>
          <a:lstStyle/>
          <a:p>
            <a:pPr>
              <a:defRPr/>
            </a:pPr>
            <a:endParaRPr sz="1687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F5957C2F-110C-4F01-955F-EDC3D6092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2776" y="5864225"/>
            <a:ext cx="2711824" cy="55245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34" b="0" i="0">
                <a:solidFill>
                  <a:schemeClr val="tx1"/>
                </a:solidFill>
                <a:latin typeface="Arial"/>
                <a:ea typeface="MS PGothic" pitchFamily="34" charset="-128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  <a:ea typeface="MS PGothic" pitchFamily="34" charset="-128"/>
                <a:cs typeface="MS PGothic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  <a:ea typeface="MS PGothic" pitchFamily="34" charset="-128"/>
                <a:cs typeface="MS PGothic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  <a:ea typeface="MS PGothic" pitchFamily="34" charset="-128"/>
                <a:cs typeface="MS PGothic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  <a:ea typeface="MS PGothic" pitchFamily="34" charset="-128"/>
                <a:cs typeface="MS PGothic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9pPr>
          </a:lstStyle>
          <a:p>
            <a:pPr eaLnBrk="1" hangingPunct="1">
              <a:defRPr/>
            </a:pPr>
            <a:r>
              <a:rPr lang="en-US" altLang="en-US" sz="3600" kern="0" dirty="0">
                <a:solidFill>
                  <a:srgbClr val="0000FF"/>
                </a:solidFill>
              </a:rPr>
              <a:t>(</a:t>
            </a:r>
            <a:r>
              <a:rPr lang="en-US" altLang="en-US" sz="3600" kern="0" dirty="0" err="1">
                <a:solidFill>
                  <a:srgbClr val="0000FF"/>
                </a:solidFill>
              </a:rPr>
              <a:t>posit.cloud</a:t>
            </a:r>
            <a:r>
              <a:rPr lang="en-US" altLang="en-US" sz="3600" kern="0" dirty="0">
                <a:solidFill>
                  <a:srgbClr val="0000FF"/>
                </a:solidFill>
              </a:rPr>
              <a:t>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E26517D-61C1-4C87-813B-F25066794E6F}"/>
              </a:ext>
            </a:extLst>
          </p:cNvPr>
          <p:cNvSpPr txBox="1"/>
          <p:nvPr/>
        </p:nvSpPr>
        <p:spPr>
          <a:xfrm>
            <a:off x="2805114" y="407989"/>
            <a:ext cx="6886575" cy="873125"/>
          </a:xfrm>
          <a:prstGeom prst="rect">
            <a:avLst/>
          </a:prstGeom>
        </p:spPr>
        <p:txBody>
          <a:bodyPr lIns="0" tIns="8930" rIns="0" bIns="0">
            <a:spAutoFit/>
          </a:bodyPr>
          <a:lstStyle/>
          <a:p>
            <a:pPr marL="8929" algn="ctr">
              <a:spcBef>
                <a:spcPts val="70"/>
              </a:spcBef>
              <a:defRPr/>
            </a:pPr>
            <a:r>
              <a:rPr lang="en-US" sz="5625" spc="-313" dirty="0">
                <a:solidFill>
                  <a:srgbClr val="0000FF"/>
                </a:solidFill>
                <a:latin typeface="Arial"/>
                <a:cs typeface="Arial"/>
              </a:rPr>
              <a:t>Why </a:t>
            </a:r>
            <a:r>
              <a:rPr sz="5625" spc="-313" dirty="0">
                <a:solidFill>
                  <a:srgbClr val="0000FF"/>
                </a:solidFill>
                <a:latin typeface="Arial"/>
                <a:cs typeface="Arial"/>
              </a:rPr>
              <a:t>R</a:t>
            </a:r>
            <a:r>
              <a:rPr lang="en-US" sz="5625" spc="-313" dirty="0">
                <a:solidFill>
                  <a:srgbClr val="0000FF"/>
                </a:solidFill>
                <a:latin typeface="Arial"/>
                <a:cs typeface="Arial"/>
              </a:rPr>
              <a:t>? </a:t>
            </a:r>
            <a:endParaRPr sz="5625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D62F049-3373-40BE-A955-80A2DE0AD90A}"/>
              </a:ext>
            </a:extLst>
          </p:cNvPr>
          <p:cNvSpPr txBox="1"/>
          <p:nvPr/>
        </p:nvSpPr>
        <p:spPr>
          <a:xfrm>
            <a:off x="1858964" y="5243512"/>
            <a:ext cx="3581400" cy="255238"/>
          </a:xfrm>
          <a:prstGeom prst="rect">
            <a:avLst/>
          </a:prstGeom>
        </p:spPr>
        <p:txBody>
          <a:bodyPr wrap="square" lIns="0" tIns="8930" rIns="0" bIns="0">
            <a:spAutoFit/>
          </a:bodyPr>
          <a:lstStyle/>
          <a:p>
            <a:pPr marL="8929">
              <a:spcBef>
                <a:spcPts val="70"/>
              </a:spcBef>
              <a:defRPr/>
            </a:pPr>
            <a:r>
              <a:rPr sz="1600" dirty="0">
                <a:latin typeface="+mj-lt"/>
                <a:cs typeface="Arial"/>
              </a:rPr>
              <a:t>http://rhrv.r-forge.r-project.org/</a:t>
            </a: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860E91E1-6DB5-4AE7-B12A-0419F7F7192A}"/>
              </a:ext>
            </a:extLst>
          </p:cNvPr>
          <p:cNvSpPr/>
          <p:nvPr/>
        </p:nvSpPr>
        <p:spPr>
          <a:xfrm>
            <a:off x="1547647" y="1652588"/>
            <a:ext cx="3267075" cy="32194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>
              <a:defRPr/>
            </a:pPr>
            <a:endParaRPr sz="1687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8E03B85-44CC-4419-8221-6D20EBEBE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2863" y="1516404"/>
            <a:ext cx="7033887" cy="483835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  <a:ea typeface="MS PGothic" pitchFamily="34" charset="-128"/>
                <a:cs typeface="MS PGothic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  <a:ea typeface="MS PGothic" pitchFamily="34" charset="-128"/>
                <a:cs typeface="MS PGothic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  <a:ea typeface="MS PGothic" pitchFamily="34" charset="-128"/>
                <a:cs typeface="MS PGothic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  <a:ea typeface="MS PGothic" pitchFamily="34" charset="-128"/>
                <a:cs typeface="MS PGothic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9pPr>
          </a:lstStyle>
          <a:p>
            <a:pPr indent="-228600" algn="l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32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Free</a:t>
            </a:r>
          </a:p>
          <a:p>
            <a:pPr indent="-228600" algn="l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32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Open source</a:t>
            </a:r>
          </a:p>
          <a:p>
            <a:pPr indent="-228600" algn="l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32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Platform Independent 	(Mac/Windows/Linux)</a:t>
            </a:r>
          </a:p>
          <a:p>
            <a:pPr indent="-228600" algn="l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32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Widely Used </a:t>
            </a:r>
          </a:p>
          <a:p>
            <a:pPr indent="-228600" algn="l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32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Creates Great Visualizations</a:t>
            </a:r>
          </a:p>
          <a:p>
            <a:pPr indent="-228600" algn="l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32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Huge Ecosystem</a:t>
            </a:r>
          </a:p>
          <a:p>
            <a:pPr indent="-228600" algn="l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32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work can be saved, shared and 	reproduced.</a:t>
            </a:r>
          </a:p>
        </p:txBody>
      </p:sp>
    </p:spTree>
    <p:extLst>
      <p:ext uri="{BB962C8B-B14F-4D97-AF65-F5344CB8AC3E}">
        <p14:creationId xmlns:p14="http://schemas.microsoft.com/office/powerpoint/2010/main" val="739058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A2359EEC-3333-41F6-9B1E-23D5D8C479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60534" y="538164"/>
            <a:ext cx="7772400" cy="5334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 dirty="0">
                <a:solidFill>
                  <a:srgbClr val="0000FF"/>
                </a:solidFill>
              </a:rPr>
              <a:t>Our Data Science Toolkit for this Class</a:t>
            </a:r>
          </a:p>
        </p:txBody>
      </p:sp>
      <p:sp>
        <p:nvSpPr>
          <p:cNvPr id="17416" name="Rectangle 2">
            <a:extLst>
              <a:ext uri="{FF2B5EF4-FFF2-40B4-BE49-F238E27FC236}">
                <a16:creationId xmlns:a16="http://schemas.microsoft.com/office/drawing/2014/main" id="{C25F0BBF-4F98-4AA3-B2A3-E30ECF68B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3374" y="1143000"/>
            <a:ext cx="8531225" cy="428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9pPr>
          </a:lstStyle>
          <a:p>
            <a:pPr eaLnBrk="1" hangingPunct="1"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altLang="en-US" sz="2800" dirty="0"/>
              <a:t>Laptop </a:t>
            </a:r>
          </a:p>
          <a:p>
            <a:pPr eaLnBrk="1" hangingPunct="1"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altLang="en-US" sz="2800" dirty="0"/>
              <a:t>R/RStudio (</a:t>
            </a:r>
            <a:r>
              <a:rPr lang="en-US" altLang="en-US" sz="2800" dirty="0" err="1"/>
              <a:t>Posit.Cloud</a:t>
            </a:r>
            <a:r>
              <a:rPr lang="en-US" altLang="en-US" sz="2800" dirty="0"/>
              <a:t>)</a:t>
            </a:r>
          </a:p>
          <a:p>
            <a:pPr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altLang="en-US" sz="2800" dirty="0">
                <a:cs typeface="Arial" panose="020B0604020202020204" pitchFamily="34" charset="0"/>
              </a:rPr>
              <a:t>Curiosity</a:t>
            </a:r>
          </a:p>
          <a:p>
            <a:pPr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altLang="en-US" sz="2800" dirty="0">
                <a:cs typeface="Arial" panose="020B0604020202020204" pitchFamily="34" charset="0"/>
              </a:rPr>
              <a:t>Critical Thinking</a:t>
            </a:r>
          </a:p>
          <a:p>
            <a:pPr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altLang="en-US" sz="2800" dirty="0">
                <a:cs typeface="Arial" panose="020B0604020202020204" pitchFamily="34" charset="0"/>
              </a:rPr>
              <a:t>problem solving ability</a:t>
            </a:r>
          </a:p>
          <a:p>
            <a:pPr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altLang="en-US" sz="2800" dirty="0">
                <a:cs typeface="Arial" panose="020B0604020202020204" pitchFamily="34" charset="0"/>
              </a:rPr>
              <a:t>Collaboration</a:t>
            </a:r>
            <a:endParaRPr lang="en-US" altLang="en-US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B1B8CD-0208-15DD-AD07-6F22688BD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588" y="1488529"/>
            <a:ext cx="10525446" cy="530444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0000"/>
                </a:solidFill>
                <a:latin typeface="AAAACG+ArialMT"/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You are learning a new language…. You will encounter new and unfamiliar words, symbols, code and error messages.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0000"/>
                </a:solidFill>
              </a:rPr>
              <a:t> You are not expected to understand everything immediately</a:t>
            </a:r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r>
              <a:rPr lang="en-US" dirty="0"/>
              <a:t>Practice → familiarity → confidence</a:t>
            </a:r>
          </a:p>
          <a:p>
            <a:pPr marL="0" indent="0" algn="ctr">
              <a:buNone/>
            </a:pPr>
            <a:endParaRPr lang="en-US" sz="1200" dirty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0000"/>
                </a:solidFill>
              </a:rPr>
              <a:t> And so we are going to repeat things over and over and over.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0000"/>
                </a:solidFill>
              </a:rPr>
              <a:t> And remember, t</a:t>
            </a:r>
            <a:r>
              <a:rPr lang="en-US" dirty="0"/>
              <a:t>he more you work with R, the more familiar it will become</a:t>
            </a:r>
            <a:r>
              <a:rPr lang="en-US" dirty="0">
                <a:solidFill>
                  <a:srgbClr val="000000"/>
                </a:solidFill>
              </a:rPr>
              <a:t>.</a:t>
            </a:r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2C2ADD4-B9EF-4A7A-28F2-51AE6447F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861" y="536250"/>
            <a:ext cx="10248899" cy="703279"/>
          </a:xfrm>
        </p:spPr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Learning R can feel Uncomfortable at First</a:t>
            </a:r>
          </a:p>
        </p:txBody>
      </p:sp>
    </p:spTree>
    <p:extLst>
      <p:ext uri="{BB962C8B-B14F-4D97-AF65-F5344CB8AC3E}">
        <p14:creationId xmlns:p14="http://schemas.microsoft.com/office/powerpoint/2010/main" val="3134292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8CB91-936E-9586-F368-36B6652FB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85CEBFC-692E-F801-B4DE-E5686139B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040" y="1387012"/>
            <a:ext cx="10525446" cy="537513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dirty="0"/>
              <a:t> The hardest part about learning to work with data is the </a:t>
            </a:r>
            <a:r>
              <a:rPr lang="en-US" b="1" dirty="0"/>
              <a:t>working memory load.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    New</a:t>
            </a:r>
            <a:r>
              <a:rPr lang="en-US" dirty="0"/>
              <a:t> </a:t>
            </a:r>
            <a:r>
              <a:rPr lang="en-US" b="1" dirty="0"/>
              <a:t>language + new logic + new tools = Substantial Cognitive Load!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b="1" dirty="0"/>
              <a:t> </a:t>
            </a:r>
            <a:r>
              <a:rPr lang="en-US" dirty="0"/>
              <a:t>What helps?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800" dirty="0"/>
              <a:t> Repetition and practice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800" dirty="0"/>
              <a:t> Being curious: “What happens if I try this?”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800" dirty="0"/>
              <a:t> Working with others	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800" dirty="0"/>
              <a:t> Asking/Answering Questions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800" dirty="0"/>
              <a:t> Getting comfortable making mistakes!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777A06-16F5-4C47-5DDE-31B57F60C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001" y="438415"/>
            <a:ext cx="10312362" cy="70327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+mn-lt"/>
              </a:rPr>
              <a:t>The “Truth” about Data Science</a:t>
            </a:r>
          </a:p>
        </p:txBody>
      </p:sp>
    </p:spTree>
    <p:extLst>
      <p:ext uri="{BB962C8B-B14F-4D97-AF65-F5344CB8AC3E}">
        <p14:creationId xmlns:p14="http://schemas.microsoft.com/office/powerpoint/2010/main" val="14569141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A Word of Encouragement …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34DB79F9-907D-4B8F-BBFB-988BEC640AB9}"/>
              </a:ext>
            </a:extLst>
          </p:cNvPr>
          <p:cNvSpPr txBox="1">
            <a:spLocks noChangeArrowheads="1"/>
          </p:cNvSpPr>
          <p:nvPr/>
        </p:nvSpPr>
        <p:spPr>
          <a:xfrm>
            <a:off x="8004967" y="120726"/>
            <a:ext cx="3366383" cy="1369794"/>
          </a:xfrm>
          <a:prstGeom prst="rect">
            <a:avLst/>
          </a:prstGeom>
        </p:spPr>
        <p:txBody>
          <a:bodyPr vert="horz" wrap="square" lIns="0" tIns="35682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938">
              <a:lnSpc>
                <a:spcPts val="5413"/>
              </a:lnSpc>
              <a:spcBef>
                <a:spcPts val="275"/>
              </a:spcBef>
            </a:pPr>
            <a:r>
              <a:rPr lang="en-US" altLang="en-US" sz="3600" dirty="0">
                <a:solidFill>
                  <a:srgbClr val="000000"/>
                </a:solidFill>
              </a:rPr>
              <a:t>Learning any new language is hard!</a:t>
            </a:r>
            <a:endParaRPr lang="en-US" altLang="en-US" sz="3600" dirty="0"/>
          </a:p>
        </p:txBody>
      </p:sp>
      <p:pic>
        <p:nvPicPr>
          <p:cNvPr id="4" name="Picture 2" descr="Evaporative cooling. Exponential ramp with RF frequency ω rf decreasing...  | Download Scientific Diagram">
            <a:extLst>
              <a:ext uri="{FF2B5EF4-FFF2-40B4-BE49-F238E27FC236}">
                <a16:creationId xmlns:a16="http://schemas.microsoft.com/office/drawing/2014/main" id="{ABF7B549-DFB3-4379-850C-37807E704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/>
          <a:stretch/>
        </p:blipFill>
        <p:spPr bwMode="auto">
          <a:xfrm>
            <a:off x="2471052" y="1801269"/>
            <a:ext cx="8857561" cy="424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id="{A1167DA2-E5C4-40D3-A5EA-94FEE139F8F0}"/>
              </a:ext>
            </a:extLst>
          </p:cNvPr>
          <p:cNvSpPr txBox="1">
            <a:spLocks noChangeArrowheads="1"/>
          </p:cNvSpPr>
          <p:nvPr/>
        </p:nvSpPr>
        <p:spPr>
          <a:xfrm>
            <a:off x="1806766" y="6087877"/>
            <a:ext cx="8449938" cy="677296"/>
          </a:xfrm>
          <a:prstGeom prst="rect">
            <a:avLst/>
          </a:prstGeom>
        </p:spPr>
        <p:txBody>
          <a:bodyPr vert="horz" wrap="square" lIns="0" tIns="35682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938" algn="ctr">
              <a:lnSpc>
                <a:spcPts val="5413"/>
              </a:lnSpc>
              <a:spcBef>
                <a:spcPts val="275"/>
              </a:spcBef>
            </a:pPr>
            <a:r>
              <a:rPr lang="en-US" altLang="en-US" sz="3600" dirty="0">
                <a:solidFill>
                  <a:srgbClr val="000000"/>
                </a:solidFill>
              </a:rPr>
              <a:t>Data Science &amp; the R Learning Curve</a:t>
            </a:r>
            <a:endParaRPr lang="en-US" altLang="en-US" sz="3600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1A361BE-77E9-4153-8DB6-892B6796CD08}"/>
              </a:ext>
            </a:extLst>
          </p:cNvPr>
          <p:cNvCxnSpPr>
            <a:cxnSpLocks/>
          </p:cNvCxnSpPr>
          <p:nvPr/>
        </p:nvCxnSpPr>
        <p:spPr>
          <a:xfrm>
            <a:off x="2209795" y="3084696"/>
            <a:ext cx="964303" cy="2358035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xplosion: 8 Points 2">
            <a:extLst>
              <a:ext uri="{FF2B5EF4-FFF2-40B4-BE49-F238E27FC236}">
                <a16:creationId xmlns:a16="http://schemas.microsoft.com/office/drawing/2014/main" id="{264124AC-7757-44AF-84F2-556EADA2FDFD}"/>
              </a:ext>
            </a:extLst>
          </p:cNvPr>
          <p:cNvSpPr/>
          <p:nvPr/>
        </p:nvSpPr>
        <p:spPr>
          <a:xfrm>
            <a:off x="688486" y="960158"/>
            <a:ext cx="3565132" cy="3177777"/>
          </a:xfrm>
          <a:prstGeom prst="irregularSeal1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C7951F27-DDF8-4F7D-997C-2748CEEB7B78}"/>
              </a:ext>
            </a:extLst>
          </p:cNvPr>
          <p:cNvSpPr txBox="1">
            <a:spLocks noChangeArrowheads="1"/>
          </p:cNvSpPr>
          <p:nvPr/>
        </p:nvSpPr>
        <p:spPr>
          <a:xfrm>
            <a:off x="1692580" y="1752416"/>
            <a:ext cx="3165063" cy="1408266"/>
          </a:xfrm>
          <a:prstGeom prst="rect">
            <a:avLst/>
          </a:prstGeom>
        </p:spPr>
        <p:txBody>
          <a:bodyPr vert="horz" wrap="square" lIns="0" tIns="35682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938">
              <a:lnSpc>
                <a:spcPts val="5413"/>
              </a:lnSpc>
              <a:spcBef>
                <a:spcPts val="275"/>
              </a:spcBef>
            </a:pPr>
            <a:r>
              <a:rPr lang="en-US" altLang="en-US" sz="3600" dirty="0"/>
              <a:t>You Are</a:t>
            </a:r>
          </a:p>
          <a:p>
            <a:pPr marL="7938">
              <a:lnSpc>
                <a:spcPts val="5413"/>
              </a:lnSpc>
              <a:spcBef>
                <a:spcPts val="275"/>
              </a:spcBef>
            </a:pPr>
            <a:r>
              <a:rPr lang="en-US" altLang="en-US" sz="3600" dirty="0"/>
              <a:t>Here!</a:t>
            </a:r>
          </a:p>
        </p:txBody>
      </p:sp>
    </p:spTree>
    <p:extLst>
      <p:ext uri="{BB962C8B-B14F-4D97-AF65-F5344CB8AC3E}">
        <p14:creationId xmlns:p14="http://schemas.microsoft.com/office/powerpoint/2010/main" val="3111360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60D86-4CCE-4CC4-9DB6-6D5B32455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661" y="572875"/>
            <a:ext cx="3652676" cy="1556810"/>
          </a:xfrm>
        </p:spPr>
        <p:txBody>
          <a:bodyPr/>
          <a:lstStyle/>
          <a:p>
            <a:pPr algn="ctr"/>
            <a:r>
              <a:rPr lang="en-US" sz="4000" b="1" spc="-4" dirty="0">
                <a:solidFill>
                  <a:srgbClr val="0000FF"/>
                </a:solidFill>
              </a:rPr>
              <a:t>The Instructional Team</a:t>
            </a:r>
            <a:endParaRPr lang="en-US" sz="4000" b="1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A341A84-4B6D-4602-8562-77FFDCC79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1950" y="452868"/>
            <a:ext cx="6544826" cy="4282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  <a:ea typeface="MS PGothic" pitchFamily="34" charset="-128"/>
                <a:cs typeface="MS PGothic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  <a:ea typeface="MS PGothic" pitchFamily="34" charset="-128"/>
                <a:cs typeface="MS PGothic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  <a:ea typeface="MS PGothic" pitchFamily="34" charset="-128"/>
                <a:cs typeface="MS PGothic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  <a:ea typeface="MS PGothic" pitchFamily="34" charset="-128"/>
                <a:cs typeface="MS PGothic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en-US" altLang="en-US" sz="3000" dirty="0">
                <a:solidFill>
                  <a:schemeClr val="bg1"/>
                </a:solidFill>
                <a:latin typeface="+mn-lt"/>
              </a:rPr>
              <a:t>Instructor:  Anjali Thapar</a:t>
            </a:r>
          </a:p>
          <a:p>
            <a:pPr algn="l" eaLnBrk="1" hangingPunct="1">
              <a:buFontTx/>
              <a:buNone/>
            </a:pPr>
            <a:r>
              <a:rPr lang="en-US" altLang="en-US" sz="3000" dirty="0">
                <a:solidFill>
                  <a:schemeClr val="bg1"/>
                </a:solidFill>
                <a:latin typeface="+mn-lt"/>
              </a:rPr>
              <a:t>Pronouns: she/her/hers</a:t>
            </a:r>
          </a:p>
          <a:p>
            <a:pPr algn="l" eaLnBrk="1" hangingPunct="1">
              <a:buFontTx/>
              <a:buNone/>
            </a:pPr>
            <a:r>
              <a:rPr lang="en-US" altLang="en-US" sz="3000" dirty="0">
                <a:solidFill>
                  <a:schemeClr val="bg1"/>
                </a:solidFill>
                <a:latin typeface="+mn-lt"/>
              </a:rPr>
              <a:t>Feel free to call me “Anjali”, “Professor Anjali”, or “Professor Thapar”</a:t>
            </a:r>
          </a:p>
          <a:p>
            <a:pPr algn="l" eaLnBrk="1" hangingPunct="1">
              <a:buFontTx/>
              <a:buNone/>
            </a:pPr>
            <a:r>
              <a:rPr lang="en-US" altLang="en-US" sz="3000" dirty="0">
                <a:solidFill>
                  <a:schemeClr val="bg1"/>
                </a:solidFill>
                <a:latin typeface="+mn-lt"/>
              </a:rPr>
              <a:t>Email address: athapar@brynmawr.edu</a:t>
            </a:r>
          </a:p>
          <a:p>
            <a:pPr algn="l" eaLnBrk="1" hangingPunct="1">
              <a:defRPr/>
            </a:pPr>
            <a:r>
              <a:rPr lang="en-US" altLang="en-US" sz="3000" b="1" i="1" kern="0" dirty="0">
                <a:solidFill>
                  <a:schemeClr val="bg1"/>
                </a:solidFill>
                <a:latin typeface="+mn-lt"/>
              </a:rPr>
              <a:t>My Drop-in Office Hours: </a:t>
            </a:r>
          </a:p>
          <a:p>
            <a:pPr algn="l" eaLnBrk="1" hangingPunct="1">
              <a:defRPr/>
            </a:pPr>
            <a:r>
              <a:rPr lang="en-US" altLang="en-US" sz="3000" b="1" i="1" kern="0" dirty="0">
                <a:solidFill>
                  <a:schemeClr val="bg1"/>
                </a:solidFill>
                <a:latin typeface="+mn-lt"/>
              </a:rPr>
              <a:t>	</a:t>
            </a:r>
            <a:r>
              <a:rPr lang="en-US" altLang="en-US" sz="3000" i="1" kern="0" dirty="0">
                <a:solidFill>
                  <a:schemeClr val="bg1"/>
                </a:solidFill>
                <a:latin typeface="+mn-lt"/>
              </a:rPr>
              <a:t>Wednesdays: 11:30 am to 1 pm 	and by appointment.</a:t>
            </a:r>
          </a:p>
        </p:txBody>
      </p:sp>
      <p:pic>
        <p:nvPicPr>
          <p:cNvPr id="1026" name="Picture 2" descr="The 5 disfunctions of a team | Join The Dots Ltd">
            <a:extLst>
              <a:ext uri="{FF2B5EF4-FFF2-40B4-BE49-F238E27FC236}">
                <a16:creationId xmlns:a16="http://schemas.microsoft.com/office/drawing/2014/main" id="{22F36B64-56D1-47A3-A745-BBC5BB17F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761" y="4735285"/>
            <a:ext cx="3415238" cy="196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49022CBD-5B21-51EB-A04A-57749D9FB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4001" y="2258178"/>
            <a:ext cx="3468335" cy="295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064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9DD74-5E5E-CEA2-A8FE-1414AAA14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9FF611-846E-D519-EC80-63EEBCAFB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040" y="1387012"/>
            <a:ext cx="10525446" cy="537513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b="1" dirty="0"/>
              <a:t>Philosophy: </a:t>
            </a:r>
            <a:r>
              <a:rPr lang="en-US" dirty="0"/>
              <a:t>Focus on accessibility + learning + lots of reminders to be gentle with yourself.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b="1" dirty="0"/>
              <a:t>Materials: </a:t>
            </a:r>
            <a:r>
              <a:rPr lang="en-US" dirty="0"/>
              <a:t>Readings, Videos, Lectures, and In-Class Activities</a:t>
            </a:r>
          </a:p>
          <a:p>
            <a:pPr marL="457200"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600" dirty="0"/>
              <a:t>  Readings/Videos: basis for each week. Readings can be dense. Do </a:t>
            </a:r>
            <a:r>
              <a:rPr lang="en-US" sz="2600" b="1" dirty="0"/>
              <a:t>not</a:t>
            </a:r>
            <a:r>
              <a:rPr lang="en-US" sz="2600" dirty="0"/>
              <a:t> be discouraged! We will work together and discuss further. </a:t>
            </a:r>
          </a:p>
          <a:p>
            <a:pPr marL="457200"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600" dirty="0"/>
              <a:t>  Lectures/Slides: present concepts in a (hopefully) more approachable way – the </a:t>
            </a:r>
            <a:r>
              <a:rPr lang="en-US" sz="2600" b="1" dirty="0"/>
              <a:t>what</a:t>
            </a:r>
            <a:r>
              <a:rPr lang="en-US" sz="2600" dirty="0"/>
              <a:t> and the </a:t>
            </a:r>
            <a:r>
              <a:rPr lang="en-US" sz="2600" b="1" dirty="0"/>
              <a:t>why. </a:t>
            </a:r>
          </a:p>
          <a:p>
            <a:pPr marL="457200"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600" dirty="0"/>
              <a:t>  In-Class Activities: reinforce concepts and demonstrate the </a:t>
            </a:r>
            <a:r>
              <a:rPr lang="en-US" sz="2600" b="1" dirty="0"/>
              <a:t>how.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b="1" dirty="0"/>
              <a:t>Resources: </a:t>
            </a:r>
            <a:r>
              <a:rPr lang="en-US" dirty="0"/>
              <a:t>Instructional Team and Peers</a:t>
            </a:r>
          </a:p>
          <a:p>
            <a:pPr marL="457200"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  Instructional Team: Weekly Group and One-on-One Help Sessions</a:t>
            </a:r>
          </a:p>
          <a:p>
            <a:pPr marL="457200"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  Peers: Post and Answer questions on Piazza!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3D5BC54-61DA-7B63-8928-242228F9B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001" y="438415"/>
            <a:ext cx="10312362" cy="70327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0000FF"/>
                </a:solidFill>
                <a:latin typeface="+mn-lt"/>
              </a:rPr>
              <a:t>How I will Help You Acquire the Language</a:t>
            </a:r>
            <a:br>
              <a:rPr lang="en-US" dirty="0">
                <a:solidFill>
                  <a:srgbClr val="0000FF"/>
                </a:solidFill>
                <a:latin typeface="+mn-lt"/>
              </a:rPr>
            </a:br>
            <a:r>
              <a:rPr lang="en-US" dirty="0">
                <a:solidFill>
                  <a:srgbClr val="0000FF"/>
                </a:solidFill>
                <a:latin typeface="+mn-lt"/>
              </a:rPr>
              <a:t>and Logic of Data Science</a:t>
            </a:r>
          </a:p>
        </p:txBody>
      </p:sp>
    </p:spTree>
    <p:extLst>
      <p:ext uri="{BB962C8B-B14F-4D97-AF65-F5344CB8AC3E}">
        <p14:creationId xmlns:p14="http://schemas.microsoft.com/office/powerpoint/2010/main" val="13891859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5652C-EF2A-47FA-8026-366087F42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403225"/>
            <a:ext cx="10248899" cy="703279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My personal teaching goals for this course: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2A361-994C-4534-9EC8-BCE5AE0A7E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74296" y="1198297"/>
            <a:ext cx="4921704" cy="5118973"/>
          </a:xfrm>
        </p:spPr>
        <p:txBody>
          <a:bodyPr>
            <a:normAutofit fontScale="92500" lnSpcReduction="20000"/>
          </a:bodyPr>
          <a:lstStyle/>
          <a:p>
            <a:pPr marL="0" marR="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>
                <a:effectLst/>
              </a:rPr>
              <a:t> Get </a:t>
            </a:r>
            <a:r>
              <a:rPr lang="en-US" dirty="0"/>
              <a:t>students</a:t>
            </a:r>
            <a:r>
              <a:rPr lang="en-US" dirty="0">
                <a:effectLst/>
              </a:rPr>
              <a:t> comfortable using R to work with real-world data.</a:t>
            </a:r>
            <a:endParaRPr lang="en-US" dirty="0"/>
          </a:p>
          <a:p>
            <a:pPr marL="0" marR="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endParaRPr lang="en-US" sz="1500" dirty="0">
              <a:effectLst/>
            </a:endParaRPr>
          </a:p>
          <a:p>
            <a:pPr marL="0" marR="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>
                <a:effectLst/>
              </a:rPr>
              <a:t> Instill confidence in all students so that you will feel comfortable approaching </a:t>
            </a:r>
            <a:r>
              <a:rPr lang="en-US" dirty="0"/>
              <a:t>unfamiliar data problems without being intimidated</a:t>
            </a:r>
            <a:r>
              <a:rPr lang="en-US" dirty="0">
                <a:effectLst/>
              </a:rPr>
              <a:t>.</a:t>
            </a:r>
          </a:p>
          <a:p>
            <a:pPr marL="0" marR="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endParaRPr lang="en-US" sz="1400" dirty="0">
              <a:effectLst/>
            </a:endParaRPr>
          </a:p>
          <a:p>
            <a:pPr marL="0" marR="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dirty="0">
                <a:effectLst/>
              </a:rPr>
              <a:t> Excite students about Data Science and what you can do with R so that you will leave this class and apply the skills that you have learned!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6A0D9BE7-7E3B-49AE-84A8-55409735EE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9" r="5990" b="1"/>
          <a:stretch/>
        </p:blipFill>
        <p:spPr bwMode="auto">
          <a:xfrm>
            <a:off x="6476999" y="1478913"/>
            <a:ext cx="5181598" cy="4838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41233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>
            <a:extLst>
              <a:ext uri="{FF2B5EF4-FFF2-40B4-BE49-F238E27FC236}">
                <a16:creationId xmlns:a16="http://schemas.microsoft.com/office/drawing/2014/main" id="{984799D7-0C9F-457A-9E19-228118704D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92817" y="3073399"/>
            <a:ext cx="7912391" cy="3680691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3600" b="1" dirty="0">
                <a:solidFill>
                  <a:srgbClr val="0000FF"/>
                </a:solidFill>
              </a:rPr>
              <a:t>Course Assessments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400" dirty="0"/>
          </a:p>
          <a:p>
            <a:pPr eaLnBrk="1" hangingPunct="1">
              <a:buFontTx/>
              <a:buNone/>
            </a:pPr>
            <a:r>
              <a:rPr lang="en-US" altLang="en-US" dirty="0">
                <a:cs typeface="Times New Roman" panose="02020603050405020304" pitchFamily="18" charset="0"/>
              </a:rPr>
              <a:t>	Participation/Community Engagement 	 	 5%</a:t>
            </a:r>
          </a:p>
          <a:p>
            <a:pPr>
              <a:buNone/>
            </a:pPr>
            <a:r>
              <a:rPr lang="en-US" altLang="en-US" dirty="0">
                <a:cs typeface="Times New Roman" panose="02020603050405020304" pitchFamily="18" charset="0"/>
              </a:rPr>
              <a:t>   In-Class Coding Activities (ICAs)                    	10%</a:t>
            </a:r>
          </a:p>
          <a:p>
            <a:pPr>
              <a:buNone/>
            </a:pPr>
            <a:r>
              <a:rPr lang="en-US" altLang="en-US" dirty="0">
                <a:cs typeface="Times New Roman" panose="02020603050405020304" pitchFamily="18" charset="0"/>
              </a:rPr>
              <a:t>	Individual Assignments 				30%</a:t>
            </a:r>
            <a:endParaRPr lang="en-US" altLang="en-US" dirty="0">
              <a:latin typeface="New York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en-US" altLang="en-US" dirty="0">
                <a:cs typeface="Times New Roman" panose="02020603050405020304" pitchFamily="18" charset="0"/>
              </a:rPr>
              <a:t>	Midterm Exam					20%</a:t>
            </a:r>
            <a:endParaRPr lang="en-US" altLang="en-US" dirty="0">
              <a:latin typeface="New York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en-US" altLang="en-US" dirty="0">
                <a:cs typeface="Times New Roman" panose="02020603050405020304" pitchFamily="18" charset="0"/>
              </a:rPr>
              <a:t>	</a:t>
            </a:r>
            <a:r>
              <a:rPr lang="en-US" altLang="en-US" u="sng" dirty="0">
                <a:cs typeface="Times New Roman" panose="02020603050405020304" pitchFamily="18" charset="0"/>
              </a:rPr>
              <a:t>Team Data Science Project 			35% </a:t>
            </a:r>
            <a:endParaRPr lang="en-US" altLang="en-US" u="sng" dirty="0">
              <a:latin typeface="New York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en-US" altLang="en-US" dirty="0">
                <a:latin typeface="New York"/>
                <a:cs typeface="Times New Roman" panose="02020603050405020304" pitchFamily="18" charset="0"/>
              </a:rPr>
              <a:t>		</a:t>
            </a:r>
            <a:r>
              <a:rPr lang="en-US" altLang="en-US" b="1" dirty="0">
                <a:cs typeface="Times New Roman" panose="02020603050405020304" pitchFamily="18" charset="0"/>
              </a:rPr>
              <a:t>Total					          100%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AC2E587-BA24-4420-986C-AC7DAB0546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7152" y="462127"/>
            <a:ext cx="10175132" cy="239381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 pitchFamily="-111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3600" b="1" kern="0" dirty="0">
                <a:solidFill>
                  <a:srgbClr val="0000FF"/>
                </a:solidFill>
              </a:rPr>
              <a:t>When Assignments are Due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altLang="en-US" sz="1400" kern="0" dirty="0"/>
          </a:p>
          <a:p>
            <a:pPr eaLnBrk="1" hangingPunct="1">
              <a:buFontTx/>
              <a:buNone/>
              <a:defRPr/>
            </a:pPr>
            <a:r>
              <a:rPr lang="en-US" altLang="en-US" sz="2800" kern="0" dirty="0">
                <a:cs typeface="Times New Roman" panose="02020603050405020304" pitchFamily="18" charset="0"/>
              </a:rPr>
              <a:t>	Assignments – Sunday @ Midnight (Target Deadline)</a:t>
            </a:r>
          </a:p>
          <a:p>
            <a:pPr eaLnBrk="1" hangingPunct="1">
              <a:buFontTx/>
              <a:buNone/>
              <a:defRPr/>
            </a:pPr>
            <a:r>
              <a:rPr lang="en-US" altLang="en-US" sz="2800" kern="0" dirty="0">
                <a:latin typeface="New York"/>
                <a:cs typeface="Times New Roman" panose="02020603050405020304" pitchFamily="18" charset="0"/>
              </a:rPr>
              <a:t>			        </a:t>
            </a:r>
            <a:r>
              <a:rPr lang="en-US" altLang="en-US" sz="2800" kern="0" dirty="0">
                <a:cs typeface="Times New Roman" panose="02020603050405020304" pitchFamily="18" charset="0"/>
              </a:rPr>
              <a:t>Monday @ Midnight (Submission Deadline*)</a:t>
            </a:r>
          </a:p>
          <a:p>
            <a:pPr eaLnBrk="1" hangingPunct="1">
              <a:buFontTx/>
              <a:buNone/>
              <a:defRPr/>
            </a:pPr>
            <a:r>
              <a:rPr lang="en-US" altLang="en-US" sz="2800" kern="0" dirty="0">
                <a:latin typeface="New York"/>
                <a:cs typeface="Times New Roman" panose="02020603050405020304" pitchFamily="18" charset="0"/>
              </a:rPr>
              <a:t>	</a:t>
            </a:r>
            <a:r>
              <a:rPr lang="en-US" altLang="en-US" sz="2800" kern="0" dirty="0">
                <a:cs typeface="Times New Roman" panose="02020603050405020304" pitchFamily="18" charset="0"/>
              </a:rPr>
              <a:t>In-Class Coding Activities - Midnight Day Assigned</a:t>
            </a:r>
            <a:r>
              <a:rPr lang="en-US" altLang="en-US" sz="1800" kern="0" dirty="0">
                <a:latin typeface="New York"/>
                <a:cs typeface="Times New Roman" panose="02020603050405020304" pitchFamily="18" charset="0"/>
              </a:rPr>
              <a:t>	</a:t>
            </a:r>
            <a:endParaRPr lang="en-US" altLang="en-US" sz="1800" b="1" kern="0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C85E7209-2C4D-4354-97E7-D6367F9F39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8389" y="393341"/>
            <a:ext cx="77724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dirty="0">
                <a:solidFill>
                  <a:srgbClr val="0000FF"/>
                </a:solidFill>
              </a:rPr>
              <a:t>Team Data Science Project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ED492776-39FB-4635-A6B2-29FBFB7C1B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34588" y="1155341"/>
            <a:ext cx="10557361" cy="5536747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sz="2400" dirty="0"/>
              <a:t>You will work with a team to...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sz="2400" dirty="0"/>
              <a:t>🔎 </a:t>
            </a:r>
            <a:r>
              <a:rPr lang="en-US" sz="2400" b="1" dirty="0"/>
              <a:t>Choose a real-world dataset: </a:t>
            </a:r>
            <a:r>
              <a:rPr lang="en-US" sz="2400" dirty="0"/>
              <a:t>Find data on a topic your team finds interesting.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sz="2400" dirty="0"/>
              <a:t>❓ </a:t>
            </a:r>
            <a:r>
              <a:rPr lang="en-US" sz="2400" b="1" dirty="0"/>
              <a:t>Ask meaningful questions: </a:t>
            </a:r>
            <a:r>
              <a:rPr lang="en-US" sz="2400" dirty="0"/>
              <a:t>Decide what you want to learn from the data.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sz="2400" dirty="0"/>
              <a:t>🧹 </a:t>
            </a:r>
            <a:r>
              <a:rPr lang="en-US" sz="2400" b="1" dirty="0"/>
              <a:t>Prepare &amp; explore the data: </a:t>
            </a:r>
            <a:r>
              <a:rPr lang="en-US" sz="2400" dirty="0"/>
              <a:t>Clean, wrangle, visualize, and investigate patterns.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sz="2400" dirty="0"/>
              <a:t>📊 </a:t>
            </a:r>
            <a:r>
              <a:rPr lang="en-US" sz="2400" b="1" dirty="0"/>
              <a:t>Analyze the data: </a:t>
            </a:r>
            <a:r>
              <a:rPr lang="en-US" sz="2400" dirty="0"/>
              <a:t>Use the tools you learn throughout the semester to answer 	your questions.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sz="2400" dirty="0"/>
              <a:t>💡 </a:t>
            </a:r>
            <a:r>
              <a:rPr lang="en-US" sz="2400" b="1" dirty="0"/>
              <a:t>Tell the story of what you discovered: </a:t>
            </a:r>
            <a:r>
              <a:rPr lang="en-US" sz="2400" dirty="0"/>
              <a:t>Interpret your findings and communicate 	what you discovered.</a:t>
            </a:r>
          </a:p>
          <a:p>
            <a:pPr marL="0" indent="0" algn="ctr">
              <a:lnSpc>
                <a:spcPct val="130000"/>
              </a:lnSpc>
              <a:buNone/>
            </a:pPr>
            <a:r>
              <a:rPr lang="en-US" dirty="0">
                <a:solidFill>
                  <a:srgbClr val="0000FF"/>
                </a:solidFill>
              </a:rPr>
              <a:t>Your questions. Real data. Your analysis. Your story</a:t>
            </a:r>
            <a:r>
              <a:rPr lang="en-US" sz="2400" dirty="0"/>
              <a:t>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634CE-B7F1-74D5-0D3C-F10DC7D22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9ABB0276-FF44-57B9-913B-9183587BD4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10789" y="612416"/>
            <a:ext cx="77724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dirty="0">
                <a:solidFill>
                  <a:srgbClr val="0000FF"/>
                </a:solidFill>
              </a:rPr>
              <a:t>Important Course Details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1B6A1DE9-4A02-AD5F-EEAC-74269FA183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05161" y="1619343"/>
            <a:ext cx="10066403" cy="523865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altLang="en-US" dirty="0"/>
              <a:t> Lectures – Tuesdays/Thursdays 2:40 – 4:00 pm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altLang="en-US" dirty="0"/>
              <a:t> Class materials available on Moodle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altLang="en-US" dirty="0"/>
              <a:t> Piazza –  Q&amp;A wiki for our class; post questions/answers here! 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altLang="en-US" dirty="0"/>
              <a:t> All assignments &amp; readings due by the day/week they are cited on Moodle. </a:t>
            </a:r>
            <a:r>
              <a:rPr lang="en-US" altLang="en-US" b="1" dirty="0"/>
              <a:t>5 Free Late Days to be used as needed for IHAs</a:t>
            </a:r>
            <a:r>
              <a:rPr lang="en-US" altLang="en-US" dirty="0"/>
              <a:t>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altLang="en-US" dirty="0"/>
              <a:t> Student Help Hours – TBD – See Piazza Poll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altLang="en-US" dirty="0"/>
              <a:t> Opensource Resource:</a:t>
            </a:r>
          </a:p>
          <a:p>
            <a:pPr marL="457200" lvl="1" indent="0" eaLnBrk="1" hangingPunct="1">
              <a:buNone/>
            </a:pPr>
            <a:r>
              <a:rPr lang="en-US" sz="2800" b="0" i="0" dirty="0">
                <a:solidFill>
                  <a:srgbClr val="333333"/>
                </a:solidFill>
                <a:effectLst/>
              </a:rPr>
              <a:t>Wickham, H., Cetinkaya-</a:t>
            </a:r>
            <a:r>
              <a:rPr lang="en-US" sz="2800" b="0" i="0" dirty="0" err="1">
                <a:solidFill>
                  <a:srgbClr val="333333"/>
                </a:solidFill>
                <a:effectLst/>
              </a:rPr>
              <a:t>Rundel</a:t>
            </a:r>
            <a:r>
              <a:rPr lang="en-US" sz="2800" b="0" i="0" dirty="0">
                <a:solidFill>
                  <a:srgbClr val="333333"/>
                </a:solidFill>
                <a:effectLst/>
              </a:rPr>
              <a:t>, M., &amp; </a:t>
            </a:r>
            <a:r>
              <a:rPr lang="en-US" sz="2800" b="0" i="0" dirty="0" err="1">
                <a:solidFill>
                  <a:srgbClr val="333333"/>
                </a:solidFill>
                <a:effectLst/>
              </a:rPr>
              <a:t>Grolemund</a:t>
            </a:r>
            <a:r>
              <a:rPr lang="en-US" sz="2800" b="0" i="0" dirty="0">
                <a:solidFill>
                  <a:srgbClr val="333333"/>
                </a:solidFill>
                <a:effectLst/>
              </a:rPr>
              <a:t>, G. (2023). </a:t>
            </a:r>
            <a:r>
              <a:rPr lang="en-US" sz="2800" b="0" i="1" dirty="0">
                <a:solidFill>
                  <a:srgbClr val="333333"/>
                </a:solidFill>
                <a:effectLst/>
              </a:rPr>
              <a:t>R for Data Science (2e). </a:t>
            </a:r>
            <a:r>
              <a:rPr lang="en-US" sz="2800" b="0" i="0" dirty="0">
                <a:solidFill>
                  <a:srgbClr val="333333"/>
                </a:solidFill>
                <a:effectLst/>
              </a:rPr>
              <a:t>Available at </a:t>
            </a:r>
            <a:r>
              <a:rPr lang="en-US" sz="2800" b="0" i="0" u="none" strike="noStrike" dirty="0">
                <a:solidFill>
                  <a:srgbClr val="0F6CBF"/>
                </a:solidFill>
                <a:effectLst/>
                <a:hlinkClick r:id="rId3"/>
              </a:rPr>
              <a:t>https://r4ds.hadley.nz/</a:t>
            </a:r>
            <a:r>
              <a:rPr lang="en-US" sz="2800" b="0" i="0" dirty="0">
                <a:solidFill>
                  <a:srgbClr val="333333"/>
                </a:solidFill>
                <a:effectLst/>
              </a:rPr>
              <a:t>.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1634809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3">
            <a:extLst>
              <a:ext uri="{FF2B5EF4-FFF2-40B4-BE49-F238E27FC236}">
                <a16:creationId xmlns:a16="http://schemas.microsoft.com/office/drawing/2014/main" id="{222E39F6-410E-42BD-A4AB-8828DF204FF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81010" y="1719558"/>
            <a:ext cx="10668000" cy="3380762"/>
          </a:xfrm>
        </p:spPr>
        <p:txBody>
          <a:bodyPr>
            <a:normAutofit fontScale="90000"/>
          </a:bodyPr>
          <a:lstStyle/>
          <a:p>
            <a:pPr>
              <a:spcBef>
                <a:spcPts val="2400"/>
              </a:spcBef>
            </a:pPr>
            <a:r>
              <a:rPr lang="en-US" altLang="en-US" sz="4400" spc="1000" dirty="0">
                <a:solidFill>
                  <a:srgbClr val="0000FF"/>
                </a:solidFill>
              </a:rPr>
              <a:t>For Thursday’s Class…</a:t>
            </a:r>
            <a:br>
              <a:rPr lang="en-US" altLang="en-US" sz="4400" spc="1000" dirty="0">
                <a:solidFill>
                  <a:srgbClr val="0000FF"/>
                </a:solidFill>
              </a:rPr>
            </a:br>
            <a:r>
              <a:rPr lang="en-US" altLang="en-US" sz="4000" spc="1000" dirty="0"/>
              <a:t>Review Syllabus</a:t>
            </a:r>
            <a:br>
              <a:rPr lang="en-US" altLang="en-US" sz="4000" spc="1000" dirty="0"/>
            </a:br>
            <a:r>
              <a:rPr lang="en-US" altLang="en-US" sz="4000" spc="1000" dirty="0"/>
              <a:t>Review Tutorial #1 </a:t>
            </a:r>
            <a:br>
              <a:rPr lang="en-US" altLang="en-US" sz="4000" spc="1000" dirty="0"/>
            </a:br>
            <a:r>
              <a:rPr lang="en-US" altLang="en-US" sz="4000" spc="1000" dirty="0"/>
              <a:t>Submit Course Introductory Survey</a:t>
            </a:r>
            <a:br>
              <a:rPr lang="en-US" altLang="en-US" sz="4400" spc="1000" dirty="0">
                <a:solidFill>
                  <a:srgbClr val="0000FF"/>
                </a:solidFill>
              </a:rPr>
            </a:br>
            <a:endParaRPr lang="en-US" altLang="en-US" sz="4400" spc="1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01A9F2B-01D6-46A0-82BB-BC52D590A8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4187" y="9977"/>
            <a:ext cx="11029616" cy="142912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400" b="1" spc="-4" dirty="0">
                <a:solidFill>
                  <a:srgbClr val="0000FF"/>
                </a:solidFill>
              </a:rPr>
              <a:t>Instructional Team: Our Awesome TAs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F2FECF-2305-4C20-8C37-BCCC89F5DB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6" r="31342" b="3"/>
          <a:stretch/>
        </p:blipFill>
        <p:spPr>
          <a:xfrm>
            <a:off x="8935485" y="2522213"/>
            <a:ext cx="2888318" cy="3136734"/>
          </a:xfrm>
          <a:prstGeom prst="rect">
            <a:avLst/>
          </a:prstGeom>
        </p:spPr>
      </p:pic>
      <p:sp>
        <p:nvSpPr>
          <p:cNvPr id="5123" name="Rectangle 3">
            <a:extLst>
              <a:ext uri="{FF2B5EF4-FFF2-40B4-BE49-F238E27FC236}">
                <a16:creationId xmlns:a16="http://schemas.microsoft.com/office/drawing/2014/main" id="{F07E9460-ACA6-4485-9230-101532862A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497127" y="2076310"/>
            <a:ext cx="1376108" cy="650929"/>
          </a:xfrm>
        </p:spPr>
        <p:txBody>
          <a:bodyPr>
            <a:noAutofit/>
          </a:bodyPr>
          <a:lstStyle/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/>
              <a:t>Niki</a:t>
            </a: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schemeClr val="tx1"/>
                </a:solidFill>
              </a:rPr>
              <a:t>Davidis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388C74B1-CD24-4B39-B000-95C41FE24441}"/>
              </a:ext>
            </a:extLst>
          </p:cNvPr>
          <p:cNvSpPr txBox="1">
            <a:spLocks noChangeArrowheads="1"/>
          </p:cNvSpPr>
          <p:nvPr/>
        </p:nvSpPr>
        <p:spPr>
          <a:xfrm>
            <a:off x="5610154" y="4908952"/>
            <a:ext cx="1855412" cy="6509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schemeClr val="tx1"/>
                </a:solidFill>
              </a:rPr>
              <a:t>Mahveen Wani</a:t>
            </a: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1AE66D74-B553-1EC6-9B8F-7BC3D40678AF}"/>
              </a:ext>
            </a:extLst>
          </p:cNvPr>
          <p:cNvSpPr txBox="1">
            <a:spLocks noChangeArrowheads="1"/>
          </p:cNvSpPr>
          <p:nvPr/>
        </p:nvSpPr>
        <p:spPr>
          <a:xfrm>
            <a:off x="7352232" y="2076309"/>
            <a:ext cx="1321378" cy="6509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schemeClr val="tx1"/>
                </a:solidFill>
              </a:rPr>
              <a:t>Olivia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en-US" altLang="en-US" sz="2400" b="1" dirty="0" err="1">
                <a:solidFill>
                  <a:schemeClr val="tx1"/>
                </a:solidFill>
              </a:rPr>
              <a:t>Crolle</a:t>
            </a:r>
            <a:endParaRPr lang="en-US" altLang="en-US" sz="2400" b="1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72F1A8-DC85-D8BE-19CC-2E39E53538A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65" t="14343" r="-1165" b="1044"/>
          <a:stretch>
            <a:fillRect/>
          </a:stretch>
        </p:blipFill>
        <p:spPr>
          <a:xfrm>
            <a:off x="2896841" y="4118061"/>
            <a:ext cx="2576680" cy="26388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A56A792-D58D-7086-23CA-2C1BD30F55F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466" t="41478" r="24056" b="16566"/>
          <a:stretch>
            <a:fillRect/>
          </a:stretch>
        </p:blipFill>
        <p:spPr>
          <a:xfrm rot="5400000">
            <a:off x="822285" y="1328490"/>
            <a:ext cx="2790707" cy="24261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C112D0-B6A6-82E4-F80D-BF2B86B976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5172" y="1146222"/>
            <a:ext cx="2760393" cy="279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87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Content Placeholder 3">
            <a:extLst>
              <a:ext uri="{FF2B5EF4-FFF2-40B4-BE49-F238E27FC236}">
                <a16:creationId xmlns:a16="http://schemas.microsoft.com/office/drawing/2014/main" id="{9B4DCD97-82E5-4929-9548-0AA3B84356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36293" y="1903048"/>
            <a:ext cx="2919413" cy="4351338"/>
          </a:xfrm>
        </p:spPr>
      </p:pic>
      <p:pic>
        <p:nvPicPr>
          <p:cNvPr id="5" name="Content Placeholder 3" descr="caca.tiff">
            <a:extLst>
              <a:ext uri="{FF2B5EF4-FFF2-40B4-BE49-F238E27FC236}">
                <a16:creationId xmlns:a16="http://schemas.microsoft.com/office/drawing/2014/main" id="{276BBBB6-0F4D-4E99-BA77-4F4318CCE1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67360" r="-67360"/>
          <a:stretch>
            <a:fillRect/>
          </a:stretch>
        </p:blipFill>
        <p:spPr>
          <a:xfrm>
            <a:off x="309343" y="1253331"/>
            <a:ext cx="5513388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6" name="Picture 5">
            <a:extLst>
              <a:ext uri="{FF2B5EF4-FFF2-40B4-BE49-F238E27FC236}">
                <a16:creationId xmlns:a16="http://schemas.microsoft.com/office/drawing/2014/main" id="{BC01DD5D-127B-4ABC-9EB4-C93000AEBB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260" y="1174490"/>
            <a:ext cx="2919413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2">
            <a:extLst>
              <a:ext uri="{FF2B5EF4-FFF2-40B4-BE49-F238E27FC236}">
                <a16:creationId xmlns:a16="http://schemas.microsoft.com/office/drawing/2014/main" id="{7C80F34D-93BE-4CDC-A33E-C7144A2B7A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60567" y="412490"/>
            <a:ext cx="7772400" cy="762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rgbClr val="0000FF"/>
                </a:solidFill>
              </a:rPr>
              <a:t>Welcome to DSCI 100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2D106D7-D899-42C1-8C77-724A2E02BAAA}"/>
              </a:ext>
            </a:extLst>
          </p:cNvPr>
          <p:cNvSpPr/>
          <p:nvPr/>
        </p:nvSpPr>
        <p:spPr>
          <a:xfrm>
            <a:off x="2092325" y="1357605"/>
            <a:ext cx="8001000" cy="4865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>
              <a:defRPr/>
            </a:pPr>
            <a:endParaRPr sz="1687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FB7C348-25C4-4016-B06F-2D795D7ED7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8681" y="672484"/>
            <a:ext cx="10087749" cy="507615"/>
          </a:xfrm>
        </p:spPr>
        <p:txBody>
          <a:bodyPr vert="horz" wrap="square" lIns="0" tIns="8930" rIns="0" bIns="0" rtlCol="0" anchor="ctr">
            <a:spAutoFit/>
          </a:bodyPr>
          <a:lstStyle/>
          <a:p>
            <a:pPr marL="8929">
              <a:spcBef>
                <a:spcPts val="70"/>
              </a:spcBef>
              <a:defRPr/>
            </a:pPr>
            <a:r>
              <a:rPr lang="en-US" sz="3600" spc="-4" dirty="0">
                <a:solidFill>
                  <a:srgbClr val="0000FF"/>
                </a:solidFill>
              </a:rPr>
              <a:t>What is Data Science? </a:t>
            </a:r>
            <a:endParaRPr sz="3600" dirty="0">
              <a:solidFill>
                <a:srgbClr val="0000FF"/>
              </a:solidFill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6591B2A5-A040-4A0D-B6D9-CA8566ADB381}"/>
              </a:ext>
            </a:extLst>
          </p:cNvPr>
          <p:cNvSpPr txBox="1"/>
          <p:nvPr/>
        </p:nvSpPr>
        <p:spPr>
          <a:xfrm>
            <a:off x="3997325" y="6400800"/>
            <a:ext cx="4191000" cy="171450"/>
          </a:xfrm>
          <a:prstGeom prst="rect">
            <a:avLst/>
          </a:prstGeom>
        </p:spPr>
        <p:txBody>
          <a:bodyPr lIns="0" tIns="8930" rIns="0" bIns="0">
            <a:spAutoFit/>
          </a:bodyPr>
          <a:lstStyle/>
          <a:p>
            <a:pPr marL="8929">
              <a:spcBef>
                <a:spcPts val="70"/>
              </a:spcBef>
              <a:defRPr/>
            </a:pPr>
            <a:r>
              <a:rPr sz="1055" u="sng" spc="11" dirty="0">
                <a:uFill>
                  <a:solidFill>
                    <a:srgbClr val="A6AAA9"/>
                  </a:solidFill>
                </a:uFill>
                <a:latin typeface="Arial"/>
                <a:cs typeface="Arial"/>
              </a:rPr>
              <a:t>https://www.linkedin.com/pulse/putting-science-back-data-paul-dalen</a:t>
            </a:r>
            <a:endParaRPr sz="1055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3D930F3-0A49-1FBD-DA17-195674830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308" y="313488"/>
            <a:ext cx="10248899" cy="703279"/>
          </a:xfrm>
        </p:spPr>
        <p:txBody>
          <a:bodyPr>
            <a:normAutofit fontScale="90000"/>
          </a:bodyPr>
          <a:lstStyle/>
          <a:p>
            <a:r>
              <a:rPr lang="en-US" altLang="en-US" dirty="0">
                <a:solidFill>
                  <a:srgbClr val="0000FF"/>
                </a:solidFill>
              </a:rPr>
              <a:t>Data Science = Using Data to Answer Questions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9C26EE6-5A8A-0DA5-31FD-2F91B405F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308" y="1134754"/>
            <a:ext cx="10287000" cy="529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146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4B912-FE5B-ABA1-65D6-D21CEF442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B491EBC-517B-4692-AC2E-084B324A6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6229" y="2584125"/>
            <a:ext cx="4913396" cy="70327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0000FF"/>
                </a:solidFill>
              </a:rPr>
              <a:t>What Questions Might We Explore with this Dataset?</a:t>
            </a:r>
          </a:p>
        </p:txBody>
      </p:sp>
    </p:spTree>
    <p:extLst>
      <p:ext uri="{BB962C8B-B14F-4D97-AF65-F5344CB8AC3E}">
        <p14:creationId xmlns:p14="http://schemas.microsoft.com/office/powerpoint/2010/main" val="1661537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9AD2F35-063E-04D2-38F1-A15D033CD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329" y="1431757"/>
            <a:ext cx="5850355" cy="4854063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20000"/>
              </a:lnSpc>
              <a:spcAft>
                <a:spcPts val="1800"/>
              </a:spcAft>
              <a:buAutoNum type="arabicPeriod"/>
            </a:pPr>
            <a:r>
              <a:rPr lang="en-US" dirty="0"/>
              <a:t>How many genres are included? Which movie genres are the most/least common in the dataset?</a:t>
            </a:r>
          </a:p>
          <a:p>
            <a:pPr marL="514350" indent="-514350">
              <a:lnSpc>
                <a:spcPct val="120000"/>
              </a:lnSpc>
              <a:spcAft>
                <a:spcPts val="1800"/>
              </a:spcAft>
              <a:buAutoNum type="arabicPeriod"/>
            </a:pPr>
            <a:r>
              <a:rPr lang="en-US" dirty="0"/>
              <a:t>Which genres tend to receive the highest/lowest IMDb ratings?</a:t>
            </a:r>
          </a:p>
          <a:p>
            <a:pPr marL="514350" indent="-514350">
              <a:lnSpc>
                <a:spcPct val="120000"/>
              </a:lnSpc>
              <a:spcAft>
                <a:spcPts val="1800"/>
              </a:spcAft>
              <a:buAutoNum type="arabicPeriod"/>
            </a:pPr>
            <a:r>
              <a:rPr lang="en-US" dirty="0"/>
              <a:t>How similar are IMDb and Rotten Tomatoes audience ratings?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8E15D90-9FFF-C1E8-6636-5534FF5FE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329" y="431475"/>
            <a:ext cx="10972800" cy="70327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FF"/>
                </a:solidFill>
              </a:rPr>
              <a:t>What Questions Might We Explore with this Dataset?</a:t>
            </a:r>
          </a:p>
        </p:txBody>
      </p:sp>
      <p:pic>
        <p:nvPicPr>
          <p:cNvPr id="5" name="Picture 2" descr="IMDB Vs Rotten Tomatoes: Which One Is Better?">
            <a:extLst>
              <a:ext uri="{FF2B5EF4-FFF2-40B4-BE49-F238E27FC236}">
                <a16:creationId xmlns:a16="http://schemas.microsoft.com/office/drawing/2014/main" id="{DC3AD6A7-C7F9-D606-71B6-F0ADF6BCF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330" y="1156811"/>
            <a:ext cx="4909714" cy="498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183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C5E3DA8-75FC-4A9C-93F7-B77E2034FE9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94139" y="616435"/>
            <a:ext cx="9803722" cy="507615"/>
          </a:xfrm>
        </p:spPr>
        <p:txBody>
          <a:bodyPr vert="horz" wrap="square" lIns="0" tIns="8930" rIns="0" bIns="0" rtlCol="0" anchor="ctr">
            <a:spAutoFit/>
          </a:bodyPr>
          <a:lstStyle/>
          <a:p>
            <a:pPr marL="8929">
              <a:spcBef>
                <a:spcPts val="70"/>
              </a:spcBef>
              <a:defRPr/>
            </a:pPr>
            <a:r>
              <a:rPr lang="en-US" altLang="en-US" sz="3600" dirty="0">
                <a:solidFill>
                  <a:srgbClr val="0000FF"/>
                </a:solidFill>
              </a:rPr>
              <a:t>What is Data Science? </a:t>
            </a:r>
            <a:endParaRPr sz="3600" dirty="0">
              <a:solidFill>
                <a:schemeClr val="accent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5B0380-F474-33B0-9EDA-A43B49E63865}"/>
              </a:ext>
            </a:extLst>
          </p:cNvPr>
          <p:cNvSpPr txBox="1"/>
          <p:nvPr/>
        </p:nvSpPr>
        <p:spPr>
          <a:xfrm>
            <a:off x="1194139" y="1411742"/>
            <a:ext cx="10552384" cy="4446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  <a:buNone/>
            </a:pPr>
            <a:r>
              <a:rPr lang="en-US" sz="2800" dirty="0"/>
              <a:t>You Just Did Data Science!</a:t>
            </a:r>
          </a:p>
          <a:p>
            <a:pPr>
              <a:lnSpc>
                <a:spcPct val="120000"/>
              </a:lnSpc>
              <a:spcBef>
                <a:spcPts val="1000"/>
              </a:spcBef>
              <a:buNone/>
            </a:pPr>
            <a:r>
              <a:rPr lang="en-US" sz="2800" dirty="0"/>
              <a:t>Question or Dataset ….</a:t>
            </a:r>
          </a:p>
          <a:p>
            <a:pPr>
              <a:lnSpc>
                <a:spcPct val="120000"/>
              </a:lnSpc>
              <a:spcBef>
                <a:spcPts val="1000"/>
              </a:spcBef>
              <a:buNone/>
            </a:pPr>
            <a:r>
              <a:rPr lang="en-US" sz="2800" dirty="0"/>
              <a:t>→ Explore the dataset;</a:t>
            </a:r>
          </a:p>
          <a:p>
            <a:pPr>
              <a:lnSpc>
                <a:spcPct val="120000"/>
              </a:lnSpc>
              <a:spcBef>
                <a:spcPts val="1000"/>
              </a:spcBef>
              <a:buNone/>
            </a:pPr>
            <a:r>
              <a:rPr lang="en-US" sz="2800" dirty="0"/>
              <a:t>→ Analyze and Visualize variables and patterns;</a:t>
            </a:r>
          </a:p>
          <a:p>
            <a:pPr>
              <a:lnSpc>
                <a:spcPct val="120000"/>
              </a:lnSpc>
              <a:spcBef>
                <a:spcPts val="1000"/>
              </a:spcBef>
              <a:buNone/>
            </a:pPr>
            <a:r>
              <a:rPr lang="en-US" sz="2800" dirty="0"/>
              <a:t>→ Interpret patterns and communicate what you found;</a:t>
            </a:r>
          </a:p>
          <a:p>
            <a:pPr>
              <a:lnSpc>
                <a:spcPct val="120000"/>
              </a:lnSpc>
              <a:spcBef>
                <a:spcPts val="1000"/>
              </a:spcBef>
              <a:buNone/>
            </a:pPr>
            <a:r>
              <a:rPr lang="en-US" sz="2800" dirty="0"/>
              <a:t>→ Ask more questions based on what you discovered!</a:t>
            </a:r>
          </a:p>
          <a:p>
            <a:pPr algn="ctr">
              <a:lnSpc>
                <a:spcPct val="120000"/>
              </a:lnSpc>
              <a:spcBef>
                <a:spcPts val="1000"/>
              </a:spcBef>
            </a:pPr>
            <a:r>
              <a:rPr lang="en-US" sz="2800" dirty="0">
                <a:solidFill>
                  <a:srgbClr val="FF0000"/>
                </a:solidFill>
              </a:rPr>
              <a:t>Data science is an iterative process!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rn presentationTF16411254.potx" id="{856A3638-C89C-468F-B2D3-94DA7F701BF7}" vid="{2B0C2FFE-1B57-46B1-BD5A-BF924309ED9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215998C-280A-471A-8BB1-CDC2B95FC2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71DA07E-9A1F-402C-A357-ABD24F8C703B}">
  <ds:schemaRefs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71af3243-3dd4-4a8d-8c0d-dd76da1f02a5"/>
    <ds:schemaRef ds:uri="http://purl.org/dc/dcmitype/"/>
    <ds:schemaRef ds:uri="16c05727-aa75-4e4a-9b5f-8a80a1165891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D0B596E-8E5F-4DB7-9C0B-A416410C0FA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Modern presentation</Template>
  <TotalTime>8167</TotalTime>
  <Words>1170</Words>
  <Application>Microsoft Office PowerPoint</Application>
  <PresentationFormat>Widescreen</PresentationFormat>
  <Paragraphs>154</Paragraphs>
  <Slides>25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AAAACG+ArialMT</vt:lpstr>
      <vt:lpstr>Arial</vt:lpstr>
      <vt:lpstr>Calibri</vt:lpstr>
      <vt:lpstr>Calibri Light</vt:lpstr>
      <vt:lpstr>New York</vt:lpstr>
      <vt:lpstr>Times New Roman</vt:lpstr>
      <vt:lpstr>Wingdings</vt:lpstr>
      <vt:lpstr>Office Theme</vt:lpstr>
      <vt:lpstr>DSCI 100</vt:lpstr>
      <vt:lpstr>The Instructional Team</vt:lpstr>
      <vt:lpstr>Instructional Team: Our Awesome TAs</vt:lpstr>
      <vt:lpstr>Welcome to DSCI 100</vt:lpstr>
      <vt:lpstr>What is Data Science? </vt:lpstr>
      <vt:lpstr>Data Science = Using Data to Answer Questions</vt:lpstr>
      <vt:lpstr>What Questions Might We Explore with this Dataset?</vt:lpstr>
      <vt:lpstr>What Questions Might We Explore with this Dataset?</vt:lpstr>
      <vt:lpstr>What is Data Science? </vt:lpstr>
      <vt:lpstr>Data Sources</vt:lpstr>
      <vt:lpstr>Data Sources: The Data You Create Every Day</vt:lpstr>
      <vt:lpstr>PowerPoint Presentation</vt:lpstr>
      <vt:lpstr>Overview of the Course</vt:lpstr>
      <vt:lpstr>PowerPoint Presentation</vt:lpstr>
      <vt:lpstr>PowerPoint Presentation</vt:lpstr>
      <vt:lpstr>Our Data Science Toolkit for this Class</vt:lpstr>
      <vt:lpstr>Learning R can feel Uncomfortable at First</vt:lpstr>
      <vt:lpstr>The “Truth” about Data Science</vt:lpstr>
      <vt:lpstr>A Word of Encouragement …</vt:lpstr>
      <vt:lpstr>How I will Help You Acquire the Language and Logic of Data Science</vt:lpstr>
      <vt:lpstr>My personal teaching goals for this course:</vt:lpstr>
      <vt:lpstr>PowerPoint Presentation</vt:lpstr>
      <vt:lpstr>Team Data Science Project</vt:lpstr>
      <vt:lpstr>Important Course Details</vt:lpstr>
      <vt:lpstr>For Thursday’s Class… Review Syllabus Review Tutorial #1  Submit Course Introductory Survey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4thCoffee</dc:title>
  <dc:creator>Alex Costello</dc:creator>
  <cp:lastModifiedBy>Anjali Thapar</cp:lastModifiedBy>
  <cp:revision>70</cp:revision>
  <cp:lastPrinted>2022-08-30T17:51:50Z</cp:lastPrinted>
  <dcterms:created xsi:type="dcterms:W3CDTF">2020-09-12T19:47:44Z</dcterms:created>
  <dcterms:modified xsi:type="dcterms:W3CDTF">2026-09-07T13:57:37Z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