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60" r:id="rId3"/>
    <p:sldId id="277" r:id="rId4"/>
    <p:sldId id="264" r:id="rId5"/>
    <p:sldId id="266" r:id="rId6"/>
    <p:sldId id="269" r:id="rId7"/>
    <p:sldId id="282" r:id="rId8"/>
    <p:sldId id="265" r:id="rId9"/>
    <p:sldId id="267" r:id="rId10"/>
    <p:sldId id="270" r:id="rId11"/>
    <p:sldId id="272" r:id="rId12"/>
    <p:sldId id="283" r:id="rId13"/>
    <p:sldId id="284" r:id="rId14"/>
    <p:sldId id="285" r:id="rId15"/>
    <p:sldId id="279" r:id="rId16"/>
    <p:sldId id="276" r:id="rId17"/>
    <p:sldId id="281" r:id="rId18"/>
    <p:sldId id="278" r:id="rId19"/>
    <p:sldId id="274" r:id="rId20"/>
    <p:sldId id="280" r:id="rId21"/>
    <p:sldId id="262" r:id="rId22"/>
    <p:sldId id="286" r:id="rId23"/>
    <p:sldId id="288" r:id="rId24"/>
    <p:sldId id="271" r:id="rId25"/>
    <p:sldId id="2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118" autoAdjust="0"/>
  </p:normalViewPr>
  <p:slideViewPr>
    <p:cSldViewPr snapToGrid="0">
      <p:cViewPr varScale="1">
        <p:scale>
          <a:sx n="78" d="100"/>
          <a:sy n="78" d="100"/>
        </p:scale>
        <p:origin x="8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C2439D-8A74-49D4-9B81-9DEF31B5C07B}"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028C8CE-7B0A-48B5-A0DB-FA578F747BE5}">
      <dgm:prSet/>
      <dgm:spPr/>
      <dgm:t>
        <a:bodyPr/>
        <a:lstStyle/>
        <a:p>
          <a:r>
            <a:rPr lang="en-US"/>
            <a:t>20% of your grade.</a:t>
          </a:r>
        </a:p>
      </dgm:t>
    </dgm:pt>
    <dgm:pt modelId="{5CB60EEF-449E-4DD7-9546-7E138250E4CF}" type="parTrans" cxnId="{F54D611F-7DD1-4B98-B132-9A79DFCF9D63}">
      <dgm:prSet/>
      <dgm:spPr/>
      <dgm:t>
        <a:bodyPr/>
        <a:lstStyle/>
        <a:p>
          <a:endParaRPr lang="en-US"/>
        </a:p>
      </dgm:t>
    </dgm:pt>
    <dgm:pt modelId="{C29CDE7A-E9ED-4BC7-8CD3-CC02FA029F27}" type="sibTrans" cxnId="{F54D611F-7DD1-4B98-B132-9A79DFCF9D63}">
      <dgm:prSet/>
      <dgm:spPr/>
      <dgm:t>
        <a:bodyPr/>
        <a:lstStyle/>
        <a:p>
          <a:endParaRPr lang="en-US"/>
        </a:p>
      </dgm:t>
    </dgm:pt>
    <dgm:pt modelId="{9D9FFBDE-06C2-4558-B761-CADAA452E2EA}">
      <dgm:prSet/>
      <dgm:spPr/>
      <dgm:t>
        <a:bodyPr/>
        <a:lstStyle/>
        <a:p>
          <a:r>
            <a:rPr lang="en-US"/>
            <a:t>Attendance is mandatory.</a:t>
          </a:r>
        </a:p>
      </dgm:t>
    </dgm:pt>
    <dgm:pt modelId="{565D7DBC-6D19-4BCD-8536-43FCD81C9499}" type="parTrans" cxnId="{7D1BEF71-DA83-4BC9-8FFD-9D1AD533D5AC}">
      <dgm:prSet/>
      <dgm:spPr/>
      <dgm:t>
        <a:bodyPr/>
        <a:lstStyle/>
        <a:p>
          <a:endParaRPr lang="en-US"/>
        </a:p>
      </dgm:t>
    </dgm:pt>
    <dgm:pt modelId="{CA7C5653-A8F3-4AD0-B193-7B5C3A607476}" type="sibTrans" cxnId="{7D1BEF71-DA83-4BC9-8FFD-9D1AD533D5AC}">
      <dgm:prSet/>
      <dgm:spPr/>
      <dgm:t>
        <a:bodyPr/>
        <a:lstStyle/>
        <a:p>
          <a:endParaRPr lang="en-US"/>
        </a:p>
      </dgm:t>
    </dgm:pt>
    <dgm:pt modelId="{95C0425B-E91F-4AE9-989A-DD733071912C}">
      <dgm:prSet/>
      <dgm:spPr/>
      <dgm:t>
        <a:bodyPr/>
        <a:lstStyle/>
        <a:p>
          <a:r>
            <a:rPr lang="en-US"/>
            <a:t>Active participation in the course is expected.</a:t>
          </a:r>
        </a:p>
      </dgm:t>
    </dgm:pt>
    <dgm:pt modelId="{750C8064-A7FD-4A0D-82BE-531F80865BA3}" type="parTrans" cxnId="{8EA15050-1497-4086-8893-FA20EF5E2019}">
      <dgm:prSet/>
      <dgm:spPr/>
      <dgm:t>
        <a:bodyPr/>
        <a:lstStyle/>
        <a:p>
          <a:endParaRPr lang="en-US"/>
        </a:p>
      </dgm:t>
    </dgm:pt>
    <dgm:pt modelId="{48119B53-99F7-4312-9E35-F156C46EAF6D}" type="sibTrans" cxnId="{8EA15050-1497-4086-8893-FA20EF5E2019}">
      <dgm:prSet/>
      <dgm:spPr/>
      <dgm:t>
        <a:bodyPr/>
        <a:lstStyle/>
        <a:p>
          <a:endParaRPr lang="en-US"/>
        </a:p>
      </dgm:t>
    </dgm:pt>
    <dgm:pt modelId="{453EFA50-7DA4-4734-BBC0-2066B18ADB23}">
      <dgm:prSet/>
      <dgm:spPr/>
      <dgm:t>
        <a:bodyPr/>
        <a:lstStyle/>
        <a:p>
          <a:r>
            <a:rPr lang="en-US" dirty="0"/>
            <a:t>Please do the readings before class and come to class with at least two or three questions to inspire discussion.</a:t>
          </a:r>
        </a:p>
      </dgm:t>
    </dgm:pt>
    <dgm:pt modelId="{165B6DF7-551B-43E4-9500-EF9EC31923AF}" type="parTrans" cxnId="{90DD8019-BEB4-45BB-BAB2-C1C3DDD80230}">
      <dgm:prSet/>
      <dgm:spPr/>
      <dgm:t>
        <a:bodyPr/>
        <a:lstStyle/>
        <a:p>
          <a:endParaRPr lang="en-US"/>
        </a:p>
      </dgm:t>
    </dgm:pt>
    <dgm:pt modelId="{30DBDD60-14B4-419B-A001-7FACE2B1E778}" type="sibTrans" cxnId="{90DD8019-BEB4-45BB-BAB2-C1C3DDD80230}">
      <dgm:prSet/>
      <dgm:spPr/>
      <dgm:t>
        <a:bodyPr/>
        <a:lstStyle/>
        <a:p>
          <a:endParaRPr lang="en-US"/>
        </a:p>
      </dgm:t>
    </dgm:pt>
    <dgm:pt modelId="{91F348A0-B59A-48D0-B4BB-4B92F1A1F7A6}">
      <dgm:prSet/>
      <dgm:spPr/>
      <dgm:t>
        <a:bodyPr/>
        <a:lstStyle/>
        <a:p>
          <a:r>
            <a:rPr lang="en-US"/>
            <a:t>Please always be respectful of your other classmates.</a:t>
          </a:r>
        </a:p>
      </dgm:t>
    </dgm:pt>
    <dgm:pt modelId="{DF96E72A-BB63-4287-A446-31CC5D59BD8E}" type="parTrans" cxnId="{2256FD1D-C910-4E8B-9F5B-B92B2406AD98}">
      <dgm:prSet/>
      <dgm:spPr/>
      <dgm:t>
        <a:bodyPr/>
        <a:lstStyle/>
        <a:p>
          <a:endParaRPr lang="en-US"/>
        </a:p>
      </dgm:t>
    </dgm:pt>
    <dgm:pt modelId="{79520DD7-EC34-4E01-B158-90AA68C0EA2C}" type="sibTrans" cxnId="{2256FD1D-C910-4E8B-9F5B-B92B2406AD98}">
      <dgm:prSet/>
      <dgm:spPr/>
      <dgm:t>
        <a:bodyPr/>
        <a:lstStyle/>
        <a:p>
          <a:endParaRPr lang="en-US"/>
        </a:p>
      </dgm:t>
    </dgm:pt>
    <dgm:pt modelId="{54A85407-1224-4E3C-8C10-D2EC04AE69A0}">
      <dgm:prSet/>
      <dgm:spPr/>
      <dgm:t>
        <a:bodyPr/>
        <a:lstStyle/>
        <a:p>
          <a:r>
            <a:rPr lang="en-US"/>
            <a:t>There are no wrong answers. </a:t>
          </a:r>
        </a:p>
      </dgm:t>
    </dgm:pt>
    <dgm:pt modelId="{99601B90-992C-46E1-8425-4CBB9E4A7462}" type="parTrans" cxnId="{A11B4D3B-E290-4542-A06B-4F842B1C3749}">
      <dgm:prSet/>
      <dgm:spPr/>
      <dgm:t>
        <a:bodyPr/>
        <a:lstStyle/>
        <a:p>
          <a:endParaRPr lang="en-US"/>
        </a:p>
      </dgm:t>
    </dgm:pt>
    <dgm:pt modelId="{15F2CEAA-D3D0-462C-A30D-40DC9FAC7E80}" type="sibTrans" cxnId="{A11B4D3B-E290-4542-A06B-4F842B1C3749}">
      <dgm:prSet/>
      <dgm:spPr/>
      <dgm:t>
        <a:bodyPr/>
        <a:lstStyle/>
        <a:p>
          <a:endParaRPr lang="en-US"/>
        </a:p>
      </dgm:t>
    </dgm:pt>
    <dgm:pt modelId="{73567D27-F26A-424D-B380-116A9A49D5FF}" type="pres">
      <dgm:prSet presAssocID="{4EC2439D-8A74-49D4-9B81-9DEF31B5C07B}" presName="vert0" presStyleCnt="0">
        <dgm:presLayoutVars>
          <dgm:dir/>
          <dgm:animOne val="branch"/>
          <dgm:animLvl val="lvl"/>
        </dgm:presLayoutVars>
      </dgm:prSet>
      <dgm:spPr/>
    </dgm:pt>
    <dgm:pt modelId="{2305BFD3-5FE4-4110-AD9C-ACC9F709442B}" type="pres">
      <dgm:prSet presAssocID="{A028C8CE-7B0A-48B5-A0DB-FA578F747BE5}" presName="thickLine" presStyleLbl="alignNode1" presStyleIdx="0" presStyleCnt="6"/>
      <dgm:spPr/>
    </dgm:pt>
    <dgm:pt modelId="{0FDB3163-2624-45A4-BBDA-590772F1903E}" type="pres">
      <dgm:prSet presAssocID="{A028C8CE-7B0A-48B5-A0DB-FA578F747BE5}" presName="horz1" presStyleCnt="0"/>
      <dgm:spPr/>
    </dgm:pt>
    <dgm:pt modelId="{31CE0AB4-ECB6-464E-AEF5-336A377D54FB}" type="pres">
      <dgm:prSet presAssocID="{A028C8CE-7B0A-48B5-A0DB-FA578F747BE5}" presName="tx1" presStyleLbl="revTx" presStyleIdx="0" presStyleCnt="6"/>
      <dgm:spPr/>
    </dgm:pt>
    <dgm:pt modelId="{69A55E11-7FCE-4C30-BC9D-A14CC4C06FE4}" type="pres">
      <dgm:prSet presAssocID="{A028C8CE-7B0A-48B5-A0DB-FA578F747BE5}" presName="vert1" presStyleCnt="0"/>
      <dgm:spPr/>
    </dgm:pt>
    <dgm:pt modelId="{05F9DF0C-BC66-4509-B32D-DAA7EEAA85BC}" type="pres">
      <dgm:prSet presAssocID="{9D9FFBDE-06C2-4558-B761-CADAA452E2EA}" presName="thickLine" presStyleLbl="alignNode1" presStyleIdx="1" presStyleCnt="6"/>
      <dgm:spPr/>
    </dgm:pt>
    <dgm:pt modelId="{D69CDC11-765D-4028-BB9A-B62DBCA39AB9}" type="pres">
      <dgm:prSet presAssocID="{9D9FFBDE-06C2-4558-B761-CADAA452E2EA}" presName="horz1" presStyleCnt="0"/>
      <dgm:spPr/>
    </dgm:pt>
    <dgm:pt modelId="{FAAE79CF-D283-4C9B-A3F2-1734F2A0C7C0}" type="pres">
      <dgm:prSet presAssocID="{9D9FFBDE-06C2-4558-B761-CADAA452E2EA}" presName="tx1" presStyleLbl="revTx" presStyleIdx="1" presStyleCnt="6"/>
      <dgm:spPr/>
    </dgm:pt>
    <dgm:pt modelId="{93BAE334-BB70-4A94-A596-77C75B3478DC}" type="pres">
      <dgm:prSet presAssocID="{9D9FFBDE-06C2-4558-B761-CADAA452E2EA}" presName="vert1" presStyleCnt="0"/>
      <dgm:spPr/>
    </dgm:pt>
    <dgm:pt modelId="{62E9363B-AECB-49DA-953C-DEB6C8AD9C73}" type="pres">
      <dgm:prSet presAssocID="{95C0425B-E91F-4AE9-989A-DD733071912C}" presName="thickLine" presStyleLbl="alignNode1" presStyleIdx="2" presStyleCnt="6"/>
      <dgm:spPr/>
    </dgm:pt>
    <dgm:pt modelId="{70230715-9AA9-474E-BC43-7DF3DFFD63CE}" type="pres">
      <dgm:prSet presAssocID="{95C0425B-E91F-4AE9-989A-DD733071912C}" presName="horz1" presStyleCnt="0"/>
      <dgm:spPr/>
    </dgm:pt>
    <dgm:pt modelId="{71273D01-18DD-4987-A138-2F578F65DE94}" type="pres">
      <dgm:prSet presAssocID="{95C0425B-E91F-4AE9-989A-DD733071912C}" presName="tx1" presStyleLbl="revTx" presStyleIdx="2" presStyleCnt="6"/>
      <dgm:spPr/>
    </dgm:pt>
    <dgm:pt modelId="{0D4E271F-6C1E-4846-BFB5-3899BABAE2F5}" type="pres">
      <dgm:prSet presAssocID="{95C0425B-E91F-4AE9-989A-DD733071912C}" presName="vert1" presStyleCnt="0"/>
      <dgm:spPr/>
    </dgm:pt>
    <dgm:pt modelId="{AD97EE43-F232-4472-801B-AA75FAB7919E}" type="pres">
      <dgm:prSet presAssocID="{453EFA50-7DA4-4734-BBC0-2066B18ADB23}" presName="thickLine" presStyleLbl="alignNode1" presStyleIdx="3" presStyleCnt="6"/>
      <dgm:spPr/>
    </dgm:pt>
    <dgm:pt modelId="{10D070A4-2927-4923-8E6F-5B688CFCF478}" type="pres">
      <dgm:prSet presAssocID="{453EFA50-7DA4-4734-BBC0-2066B18ADB23}" presName="horz1" presStyleCnt="0"/>
      <dgm:spPr/>
    </dgm:pt>
    <dgm:pt modelId="{BF66F5CC-08FA-4975-AF63-F5448443D759}" type="pres">
      <dgm:prSet presAssocID="{453EFA50-7DA4-4734-BBC0-2066B18ADB23}" presName="tx1" presStyleLbl="revTx" presStyleIdx="3" presStyleCnt="6"/>
      <dgm:spPr/>
    </dgm:pt>
    <dgm:pt modelId="{6645AD84-CEA6-4A66-9C9F-08C07638D355}" type="pres">
      <dgm:prSet presAssocID="{453EFA50-7DA4-4734-BBC0-2066B18ADB23}" presName="vert1" presStyleCnt="0"/>
      <dgm:spPr/>
    </dgm:pt>
    <dgm:pt modelId="{F5E4E628-D2EC-4E3C-8292-9DC6C7C20266}" type="pres">
      <dgm:prSet presAssocID="{91F348A0-B59A-48D0-B4BB-4B92F1A1F7A6}" presName="thickLine" presStyleLbl="alignNode1" presStyleIdx="4" presStyleCnt="6"/>
      <dgm:spPr/>
    </dgm:pt>
    <dgm:pt modelId="{B2B39CFE-C5A4-46FF-B634-916217E15D26}" type="pres">
      <dgm:prSet presAssocID="{91F348A0-B59A-48D0-B4BB-4B92F1A1F7A6}" presName="horz1" presStyleCnt="0"/>
      <dgm:spPr/>
    </dgm:pt>
    <dgm:pt modelId="{32D7D132-9F7D-43BC-A914-9CAAD40A6EB2}" type="pres">
      <dgm:prSet presAssocID="{91F348A0-B59A-48D0-B4BB-4B92F1A1F7A6}" presName="tx1" presStyleLbl="revTx" presStyleIdx="4" presStyleCnt="6"/>
      <dgm:spPr/>
    </dgm:pt>
    <dgm:pt modelId="{FC9E5161-A87C-4586-AD0D-1FCCFDAEF38E}" type="pres">
      <dgm:prSet presAssocID="{91F348A0-B59A-48D0-B4BB-4B92F1A1F7A6}" presName="vert1" presStyleCnt="0"/>
      <dgm:spPr/>
    </dgm:pt>
    <dgm:pt modelId="{257C198D-8A1F-4303-9C8C-E406403ED90E}" type="pres">
      <dgm:prSet presAssocID="{54A85407-1224-4E3C-8C10-D2EC04AE69A0}" presName="thickLine" presStyleLbl="alignNode1" presStyleIdx="5" presStyleCnt="6"/>
      <dgm:spPr/>
    </dgm:pt>
    <dgm:pt modelId="{EEC64777-27FE-4C61-BA5F-CF1994266F45}" type="pres">
      <dgm:prSet presAssocID="{54A85407-1224-4E3C-8C10-D2EC04AE69A0}" presName="horz1" presStyleCnt="0"/>
      <dgm:spPr/>
    </dgm:pt>
    <dgm:pt modelId="{208DDA9F-A9AC-4B54-AEF8-0F00ABE85BF4}" type="pres">
      <dgm:prSet presAssocID="{54A85407-1224-4E3C-8C10-D2EC04AE69A0}" presName="tx1" presStyleLbl="revTx" presStyleIdx="5" presStyleCnt="6"/>
      <dgm:spPr/>
    </dgm:pt>
    <dgm:pt modelId="{60C9F687-EB48-4742-96F2-C1DB8D30E1BA}" type="pres">
      <dgm:prSet presAssocID="{54A85407-1224-4E3C-8C10-D2EC04AE69A0}" presName="vert1" presStyleCnt="0"/>
      <dgm:spPr/>
    </dgm:pt>
  </dgm:ptLst>
  <dgm:cxnLst>
    <dgm:cxn modelId="{90DD8019-BEB4-45BB-BAB2-C1C3DDD80230}" srcId="{4EC2439D-8A74-49D4-9B81-9DEF31B5C07B}" destId="{453EFA50-7DA4-4734-BBC0-2066B18ADB23}" srcOrd="3" destOrd="0" parTransId="{165B6DF7-551B-43E4-9500-EF9EC31923AF}" sibTransId="{30DBDD60-14B4-419B-A001-7FACE2B1E778}"/>
    <dgm:cxn modelId="{2256FD1D-C910-4E8B-9F5B-B92B2406AD98}" srcId="{4EC2439D-8A74-49D4-9B81-9DEF31B5C07B}" destId="{91F348A0-B59A-48D0-B4BB-4B92F1A1F7A6}" srcOrd="4" destOrd="0" parTransId="{DF96E72A-BB63-4287-A446-31CC5D59BD8E}" sibTransId="{79520DD7-EC34-4E01-B158-90AA68C0EA2C}"/>
    <dgm:cxn modelId="{F54D611F-7DD1-4B98-B132-9A79DFCF9D63}" srcId="{4EC2439D-8A74-49D4-9B81-9DEF31B5C07B}" destId="{A028C8CE-7B0A-48B5-A0DB-FA578F747BE5}" srcOrd="0" destOrd="0" parTransId="{5CB60EEF-449E-4DD7-9546-7E138250E4CF}" sibTransId="{C29CDE7A-E9ED-4BC7-8CD3-CC02FA029F27}"/>
    <dgm:cxn modelId="{434D9223-E9D2-4041-AF12-4C8A43C4D49E}" type="presOf" srcId="{453EFA50-7DA4-4734-BBC0-2066B18ADB23}" destId="{BF66F5CC-08FA-4975-AF63-F5448443D759}" srcOrd="0" destOrd="0" presId="urn:microsoft.com/office/officeart/2008/layout/LinedList"/>
    <dgm:cxn modelId="{A11B4D3B-E290-4542-A06B-4F842B1C3749}" srcId="{4EC2439D-8A74-49D4-9B81-9DEF31B5C07B}" destId="{54A85407-1224-4E3C-8C10-D2EC04AE69A0}" srcOrd="5" destOrd="0" parTransId="{99601B90-992C-46E1-8425-4CBB9E4A7462}" sibTransId="{15F2CEAA-D3D0-462C-A30D-40DC9FAC7E80}"/>
    <dgm:cxn modelId="{08CEF45D-F683-41B0-A15B-3A0107941B09}" type="presOf" srcId="{A028C8CE-7B0A-48B5-A0DB-FA578F747BE5}" destId="{31CE0AB4-ECB6-464E-AEF5-336A377D54FB}" srcOrd="0" destOrd="0" presId="urn:microsoft.com/office/officeart/2008/layout/LinedList"/>
    <dgm:cxn modelId="{8EA15050-1497-4086-8893-FA20EF5E2019}" srcId="{4EC2439D-8A74-49D4-9B81-9DEF31B5C07B}" destId="{95C0425B-E91F-4AE9-989A-DD733071912C}" srcOrd="2" destOrd="0" parTransId="{750C8064-A7FD-4A0D-82BE-531F80865BA3}" sibTransId="{48119B53-99F7-4312-9E35-F156C46EAF6D}"/>
    <dgm:cxn modelId="{7D1BEF71-DA83-4BC9-8FFD-9D1AD533D5AC}" srcId="{4EC2439D-8A74-49D4-9B81-9DEF31B5C07B}" destId="{9D9FFBDE-06C2-4558-B761-CADAA452E2EA}" srcOrd="1" destOrd="0" parTransId="{565D7DBC-6D19-4BCD-8536-43FCD81C9499}" sibTransId="{CA7C5653-A8F3-4AD0-B193-7B5C3A607476}"/>
    <dgm:cxn modelId="{92FDE154-2CFF-4767-90D6-6E867E358662}" type="presOf" srcId="{54A85407-1224-4E3C-8C10-D2EC04AE69A0}" destId="{208DDA9F-A9AC-4B54-AEF8-0F00ABE85BF4}" srcOrd="0" destOrd="0" presId="urn:microsoft.com/office/officeart/2008/layout/LinedList"/>
    <dgm:cxn modelId="{33609884-B454-4D41-A2E5-A07931A7C1A5}" type="presOf" srcId="{91F348A0-B59A-48D0-B4BB-4B92F1A1F7A6}" destId="{32D7D132-9F7D-43BC-A914-9CAAD40A6EB2}" srcOrd="0" destOrd="0" presId="urn:microsoft.com/office/officeart/2008/layout/LinedList"/>
    <dgm:cxn modelId="{E8D1D984-CE5D-4A27-A529-3FBB1C565D1B}" type="presOf" srcId="{9D9FFBDE-06C2-4558-B761-CADAA452E2EA}" destId="{FAAE79CF-D283-4C9B-A3F2-1734F2A0C7C0}" srcOrd="0" destOrd="0" presId="urn:microsoft.com/office/officeart/2008/layout/LinedList"/>
    <dgm:cxn modelId="{CA5015C0-0D67-4027-8B9D-461391C8B0C1}" type="presOf" srcId="{4EC2439D-8A74-49D4-9B81-9DEF31B5C07B}" destId="{73567D27-F26A-424D-B380-116A9A49D5FF}" srcOrd="0" destOrd="0" presId="urn:microsoft.com/office/officeart/2008/layout/LinedList"/>
    <dgm:cxn modelId="{08F46AF3-853F-4748-99E8-A759CA89CC46}" type="presOf" srcId="{95C0425B-E91F-4AE9-989A-DD733071912C}" destId="{71273D01-18DD-4987-A138-2F578F65DE94}" srcOrd="0" destOrd="0" presId="urn:microsoft.com/office/officeart/2008/layout/LinedList"/>
    <dgm:cxn modelId="{E726692A-DD34-46E5-8874-E393176A39AE}" type="presParOf" srcId="{73567D27-F26A-424D-B380-116A9A49D5FF}" destId="{2305BFD3-5FE4-4110-AD9C-ACC9F709442B}" srcOrd="0" destOrd="0" presId="urn:microsoft.com/office/officeart/2008/layout/LinedList"/>
    <dgm:cxn modelId="{1BEE15D5-D8E1-484D-9CD4-630572DC09E5}" type="presParOf" srcId="{73567D27-F26A-424D-B380-116A9A49D5FF}" destId="{0FDB3163-2624-45A4-BBDA-590772F1903E}" srcOrd="1" destOrd="0" presId="urn:microsoft.com/office/officeart/2008/layout/LinedList"/>
    <dgm:cxn modelId="{99F8ABAA-A2F5-40CE-99F5-4C48CA0BC85C}" type="presParOf" srcId="{0FDB3163-2624-45A4-BBDA-590772F1903E}" destId="{31CE0AB4-ECB6-464E-AEF5-336A377D54FB}" srcOrd="0" destOrd="0" presId="urn:microsoft.com/office/officeart/2008/layout/LinedList"/>
    <dgm:cxn modelId="{682B4DF9-78F9-4FE7-B4C9-C4A200F9ECB2}" type="presParOf" srcId="{0FDB3163-2624-45A4-BBDA-590772F1903E}" destId="{69A55E11-7FCE-4C30-BC9D-A14CC4C06FE4}" srcOrd="1" destOrd="0" presId="urn:microsoft.com/office/officeart/2008/layout/LinedList"/>
    <dgm:cxn modelId="{04A26DD0-A646-4332-89D3-D7819AB0802A}" type="presParOf" srcId="{73567D27-F26A-424D-B380-116A9A49D5FF}" destId="{05F9DF0C-BC66-4509-B32D-DAA7EEAA85BC}" srcOrd="2" destOrd="0" presId="urn:microsoft.com/office/officeart/2008/layout/LinedList"/>
    <dgm:cxn modelId="{2C98DB46-56FF-48B5-A14E-14C2C9BDA0CC}" type="presParOf" srcId="{73567D27-F26A-424D-B380-116A9A49D5FF}" destId="{D69CDC11-765D-4028-BB9A-B62DBCA39AB9}" srcOrd="3" destOrd="0" presId="urn:microsoft.com/office/officeart/2008/layout/LinedList"/>
    <dgm:cxn modelId="{D42DFA7C-90D2-405E-AC9E-01ADC4BBB44D}" type="presParOf" srcId="{D69CDC11-765D-4028-BB9A-B62DBCA39AB9}" destId="{FAAE79CF-D283-4C9B-A3F2-1734F2A0C7C0}" srcOrd="0" destOrd="0" presId="urn:microsoft.com/office/officeart/2008/layout/LinedList"/>
    <dgm:cxn modelId="{AAEA8106-721C-4D69-B05F-750AF85CFC91}" type="presParOf" srcId="{D69CDC11-765D-4028-BB9A-B62DBCA39AB9}" destId="{93BAE334-BB70-4A94-A596-77C75B3478DC}" srcOrd="1" destOrd="0" presId="urn:microsoft.com/office/officeart/2008/layout/LinedList"/>
    <dgm:cxn modelId="{1BAA0FC9-F6C7-462B-AA15-6C1FEA2E534B}" type="presParOf" srcId="{73567D27-F26A-424D-B380-116A9A49D5FF}" destId="{62E9363B-AECB-49DA-953C-DEB6C8AD9C73}" srcOrd="4" destOrd="0" presId="urn:microsoft.com/office/officeart/2008/layout/LinedList"/>
    <dgm:cxn modelId="{13D415D2-5057-483A-97DB-BE389FFDD3DA}" type="presParOf" srcId="{73567D27-F26A-424D-B380-116A9A49D5FF}" destId="{70230715-9AA9-474E-BC43-7DF3DFFD63CE}" srcOrd="5" destOrd="0" presId="urn:microsoft.com/office/officeart/2008/layout/LinedList"/>
    <dgm:cxn modelId="{F09AB68A-C716-4C16-884C-5B71D36D1836}" type="presParOf" srcId="{70230715-9AA9-474E-BC43-7DF3DFFD63CE}" destId="{71273D01-18DD-4987-A138-2F578F65DE94}" srcOrd="0" destOrd="0" presId="urn:microsoft.com/office/officeart/2008/layout/LinedList"/>
    <dgm:cxn modelId="{2C456859-A516-4F1E-AA6C-D62D0766BE80}" type="presParOf" srcId="{70230715-9AA9-474E-BC43-7DF3DFFD63CE}" destId="{0D4E271F-6C1E-4846-BFB5-3899BABAE2F5}" srcOrd="1" destOrd="0" presId="urn:microsoft.com/office/officeart/2008/layout/LinedList"/>
    <dgm:cxn modelId="{101C767A-1DCC-4EB6-AA0A-5C503022684E}" type="presParOf" srcId="{73567D27-F26A-424D-B380-116A9A49D5FF}" destId="{AD97EE43-F232-4472-801B-AA75FAB7919E}" srcOrd="6" destOrd="0" presId="urn:microsoft.com/office/officeart/2008/layout/LinedList"/>
    <dgm:cxn modelId="{BB6A3357-F5F2-4241-9031-3BAD0DC03CD8}" type="presParOf" srcId="{73567D27-F26A-424D-B380-116A9A49D5FF}" destId="{10D070A4-2927-4923-8E6F-5B688CFCF478}" srcOrd="7" destOrd="0" presId="urn:microsoft.com/office/officeart/2008/layout/LinedList"/>
    <dgm:cxn modelId="{17CD81B3-62BB-430C-815C-7D1E0463EA1C}" type="presParOf" srcId="{10D070A4-2927-4923-8E6F-5B688CFCF478}" destId="{BF66F5CC-08FA-4975-AF63-F5448443D759}" srcOrd="0" destOrd="0" presId="urn:microsoft.com/office/officeart/2008/layout/LinedList"/>
    <dgm:cxn modelId="{A059CED2-3083-4739-A7D4-61A998342B11}" type="presParOf" srcId="{10D070A4-2927-4923-8E6F-5B688CFCF478}" destId="{6645AD84-CEA6-4A66-9C9F-08C07638D355}" srcOrd="1" destOrd="0" presId="urn:microsoft.com/office/officeart/2008/layout/LinedList"/>
    <dgm:cxn modelId="{4F90A7A4-0D88-450B-B5E2-4C97FBAF7E06}" type="presParOf" srcId="{73567D27-F26A-424D-B380-116A9A49D5FF}" destId="{F5E4E628-D2EC-4E3C-8292-9DC6C7C20266}" srcOrd="8" destOrd="0" presId="urn:microsoft.com/office/officeart/2008/layout/LinedList"/>
    <dgm:cxn modelId="{CE204C63-0D07-4230-91DB-8213F1036DA6}" type="presParOf" srcId="{73567D27-F26A-424D-B380-116A9A49D5FF}" destId="{B2B39CFE-C5A4-46FF-B634-916217E15D26}" srcOrd="9" destOrd="0" presId="urn:microsoft.com/office/officeart/2008/layout/LinedList"/>
    <dgm:cxn modelId="{B3D0840B-8358-4621-969A-ECD9BFD91301}" type="presParOf" srcId="{B2B39CFE-C5A4-46FF-B634-916217E15D26}" destId="{32D7D132-9F7D-43BC-A914-9CAAD40A6EB2}" srcOrd="0" destOrd="0" presId="urn:microsoft.com/office/officeart/2008/layout/LinedList"/>
    <dgm:cxn modelId="{801DD08A-1286-4629-8578-68BA4E70F918}" type="presParOf" srcId="{B2B39CFE-C5A4-46FF-B634-916217E15D26}" destId="{FC9E5161-A87C-4586-AD0D-1FCCFDAEF38E}" srcOrd="1" destOrd="0" presId="urn:microsoft.com/office/officeart/2008/layout/LinedList"/>
    <dgm:cxn modelId="{B3D9AE8B-29D2-4B6B-871A-0F2C6D733109}" type="presParOf" srcId="{73567D27-F26A-424D-B380-116A9A49D5FF}" destId="{257C198D-8A1F-4303-9C8C-E406403ED90E}" srcOrd="10" destOrd="0" presId="urn:microsoft.com/office/officeart/2008/layout/LinedList"/>
    <dgm:cxn modelId="{30BF42C1-F681-4C30-8E7D-A97206106998}" type="presParOf" srcId="{73567D27-F26A-424D-B380-116A9A49D5FF}" destId="{EEC64777-27FE-4C61-BA5F-CF1994266F45}" srcOrd="11" destOrd="0" presId="urn:microsoft.com/office/officeart/2008/layout/LinedList"/>
    <dgm:cxn modelId="{92054088-BA44-4D95-81A6-692D45319BAE}" type="presParOf" srcId="{EEC64777-27FE-4C61-BA5F-CF1994266F45}" destId="{208DDA9F-A9AC-4B54-AEF8-0F00ABE85BF4}" srcOrd="0" destOrd="0" presId="urn:microsoft.com/office/officeart/2008/layout/LinedList"/>
    <dgm:cxn modelId="{6522A720-58B3-4193-A1D3-A88682E78C76}" type="presParOf" srcId="{EEC64777-27FE-4C61-BA5F-CF1994266F45}" destId="{60C9F687-EB48-4742-96F2-C1DB8D30E1B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ADA9AC-9465-4CEF-8A4F-21130BACCD0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D6511F6-EC6F-4F79-97E0-332A7DE76467}">
      <dgm:prSet/>
      <dgm:spPr/>
      <dgm:t>
        <a:bodyPr/>
        <a:lstStyle/>
        <a:p>
          <a:pPr>
            <a:lnSpc>
              <a:spcPct val="100000"/>
            </a:lnSpc>
          </a:pPr>
          <a:r>
            <a:rPr lang="en-US"/>
            <a:t>You will present a 40-minute presentation to the class on your term paper topics.</a:t>
          </a:r>
        </a:p>
      </dgm:t>
    </dgm:pt>
    <dgm:pt modelId="{DB00CBE3-7293-48D9-BE3B-825CE72E4E12}" type="parTrans" cxnId="{9224481C-99AB-4B51-B847-9F200B18C807}">
      <dgm:prSet/>
      <dgm:spPr/>
      <dgm:t>
        <a:bodyPr/>
        <a:lstStyle/>
        <a:p>
          <a:endParaRPr lang="en-US"/>
        </a:p>
      </dgm:t>
    </dgm:pt>
    <dgm:pt modelId="{EEC68D54-A948-42C4-A82A-889BB5E1BAC0}" type="sibTrans" cxnId="{9224481C-99AB-4B51-B847-9F200B18C807}">
      <dgm:prSet/>
      <dgm:spPr/>
      <dgm:t>
        <a:bodyPr/>
        <a:lstStyle/>
        <a:p>
          <a:endParaRPr lang="en-US"/>
        </a:p>
      </dgm:t>
    </dgm:pt>
    <dgm:pt modelId="{12D84C2A-A310-4F2D-B4C6-92C75B4CF831}">
      <dgm:prSet/>
      <dgm:spPr/>
      <dgm:t>
        <a:bodyPr/>
        <a:lstStyle/>
        <a:p>
          <a:pPr>
            <a:lnSpc>
              <a:spcPct val="100000"/>
            </a:lnSpc>
          </a:pPr>
          <a:r>
            <a:rPr lang="en-US"/>
            <a:t>You presentation should communicate you research question, methodologies, evidence, and overall argument/conclusions. </a:t>
          </a:r>
        </a:p>
      </dgm:t>
    </dgm:pt>
    <dgm:pt modelId="{7274F29F-7825-4512-A8F0-2C64EEF04A88}" type="parTrans" cxnId="{9D432D0F-8BA1-4643-9F79-378C8F76B194}">
      <dgm:prSet/>
      <dgm:spPr/>
      <dgm:t>
        <a:bodyPr/>
        <a:lstStyle/>
        <a:p>
          <a:endParaRPr lang="en-US"/>
        </a:p>
      </dgm:t>
    </dgm:pt>
    <dgm:pt modelId="{2CB6E4C2-1FC1-4019-8EBF-E13664C28BFE}" type="sibTrans" cxnId="{9D432D0F-8BA1-4643-9F79-378C8F76B194}">
      <dgm:prSet/>
      <dgm:spPr/>
      <dgm:t>
        <a:bodyPr/>
        <a:lstStyle/>
        <a:p>
          <a:endParaRPr lang="en-US"/>
        </a:p>
      </dgm:t>
    </dgm:pt>
    <dgm:pt modelId="{9D16445F-3AD5-492B-A540-2261796727A0}">
      <dgm:prSet/>
      <dgm:spPr/>
      <dgm:t>
        <a:bodyPr/>
        <a:lstStyle/>
        <a:p>
          <a:pPr>
            <a:lnSpc>
              <a:spcPct val="100000"/>
            </a:lnSpc>
          </a:pPr>
          <a:r>
            <a:rPr lang="en-US" dirty="0"/>
            <a:t>Please provide one to two scholarly readings for your classmates to read in preparation. </a:t>
          </a:r>
        </a:p>
      </dgm:t>
    </dgm:pt>
    <dgm:pt modelId="{035C1DCD-119C-4343-B447-449F92AE1418}" type="parTrans" cxnId="{FCB54DC8-2D6D-4762-8CFF-78E54F678DE3}">
      <dgm:prSet/>
      <dgm:spPr/>
      <dgm:t>
        <a:bodyPr/>
        <a:lstStyle/>
        <a:p>
          <a:endParaRPr lang="en-US"/>
        </a:p>
      </dgm:t>
    </dgm:pt>
    <dgm:pt modelId="{A0F97D40-DD8D-4D10-8187-E88A9CD287E9}" type="sibTrans" cxnId="{FCB54DC8-2D6D-4762-8CFF-78E54F678DE3}">
      <dgm:prSet/>
      <dgm:spPr/>
      <dgm:t>
        <a:bodyPr/>
        <a:lstStyle/>
        <a:p>
          <a:endParaRPr lang="en-US"/>
        </a:p>
      </dgm:t>
    </dgm:pt>
    <dgm:pt modelId="{6A53778B-1D72-4E1C-9BEB-D54C6F85AF29}">
      <dgm:prSet/>
      <dgm:spPr/>
      <dgm:t>
        <a:bodyPr/>
        <a:lstStyle/>
        <a:p>
          <a:pPr>
            <a:lnSpc>
              <a:spcPct val="100000"/>
            </a:lnSpc>
          </a:pPr>
          <a:r>
            <a:rPr lang="en-US" dirty="0"/>
            <a:t>This must be done at least a week before your presentation. </a:t>
          </a:r>
        </a:p>
      </dgm:t>
    </dgm:pt>
    <dgm:pt modelId="{35B4601C-D9E5-41C3-ACAD-F5F2D3C1FEA0}" type="parTrans" cxnId="{6CAF7E57-E662-48B5-A2AD-7D0D94E4D884}">
      <dgm:prSet/>
      <dgm:spPr/>
      <dgm:t>
        <a:bodyPr/>
        <a:lstStyle/>
        <a:p>
          <a:endParaRPr lang="en-US"/>
        </a:p>
      </dgm:t>
    </dgm:pt>
    <dgm:pt modelId="{CC2698AF-62A5-427C-8510-83B15BF76B3A}" type="sibTrans" cxnId="{6CAF7E57-E662-48B5-A2AD-7D0D94E4D884}">
      <dgm:prSet/>
      <dgm:spPr/>
      <dgm:t>
        <a:bodyPr/>
        <a:lstStyle/>
        <a:p>
          <a:endParaRPr lang="en-US"/>
        </a:p>
      </dgm:t>
    </dgm:pt>
    <dgm:pt modelId="{F5EE6CEE-BD30-4D70-84B8-2144C29D52C1}" type="pres">
      <dgm:prSet presAssocID="{C2ADA9AC-9465-4CEF-8A4F-21130BACCD0E}" presName="root" presStyleCnt="0">
        <dgm:presLayoutVars>
          <dgm:dir/>
          <dgm:resizeHandles val="exact"/>
        </dgm:presLayoutVars>
      </dgm:prSet>
      <dgm:spPr/>
    </dgm:pt>
    <dgm:pt modelId="{0C26578A-2F31-4DEC-A35D-8B8B67D53B6B}" type="pres">
      <dgm:prSet presAssocID="{DD6511F6-EC6F-4F79-97E0-332A7DE76467}" presName="compNode" presStyleCnt="0"/>
      <dgm:spPr/>
    </dgm:pt>
    <dgm:pt modelId="{38E06371-10C7-467E-B2A8-012CFF48F9EC}" type="pres">
      <dgm:prSet presAssocID="{DD6511F6-EC6F-4F79-97E0-332A7DE76467}" presName="bgRect" presStyleLbl="bgShp" presStyleIdx="0" presStyleCnt="3"/>
      <dgm:spPr/>
    </dgm:pt>
    <dgm:pt modelId="{6A5A661B-E2BB-47B2-AA09-F5BC37F224D7}" type="pres">
      <dgm:prSet presAssocID="{DD6511F6-EC6F-4F79-97E0-332A7DE76467}"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topwatch"/>
        </a:ext>
      </dgm:extLst>
    </dgm:pt>
    <dgm:pt modelId="{678E9327-6D8B-4027-9525-875480C1CE22}" type="pres">
      <dgm:prSet presAssocID="{DD6511F6-EC6F-4F79-97E0-332A7DE76467}" presName="spaceRect" presStyleCnt="0"/>
      <dgm:spPr/>
    </dgm:pt>
    <dgm:pt modelId="{77D093E9-70CD-4945-8F60-AB181A1DDD34}" type="pres">
      <dgm:prSet presAssocID="{DD6511F6-EC6F-4F79-97E0-332A7DE76467}" presName="parTx" presStyleLbl="revTx" presStyleIdx="0" presStyleCnt="4">
        <dgm:presLayoutVars>
          <dgm:chMax val="0"/>
          <dgm:chPref val="0"/>
        </dgm:presLayoutVars>
      </dgm:prSet>
      <dgm:spPr/>
    </dgm:pt>
    <dgm:pt modelId="{2266DC0E-5B66-4010-BDE4-999902CC1AFE}" type="pres">
      <dgm:prSet presAssocID="{EEC68D54-A948-42C4-A82A-889BB5E1BAC0}" presName="sibTrans" presStyleCnt="0"/>
      <dgm:spPr/>
    </dgm:pt>
    <dgm:pt modelId="{C430F655-0892-46D7-B9E4-DB8D23880541}" type="pres">
      <dgm:prSet presAssocID="{12D84C2A-A310-4F2D-B4C6-92C75B4CF831}" presName="compNode" presStyleCnt="0"/>
      <dgm:spPr/>
    </dgm:pt>
    <dgm:pt modelId="{75F709A4-32DF-4925-98CB-6DC5D94E78BF}" type="pres">
      <dgm:prSet presAssocID="{12D84C2A-A310-4F2D-B4C6-92C75B4CF831}" presName="bgRect" presStyleLbl="bgShp" presStyleIdx="1" presStyleCnt="3"/>
      <dgm:spPr/>
    </dgm:pt>
    <dgm:pt modelId="{1A5D7D8F-4AE4-4667-BDB6-FAE078823306}" type="pres">
      <dgm:prSet presAssocID="{12D84C2A-A310-4F2D-B4C6-92C75B4CF83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estion mark"/>
        </a:ext>
      </dgm:extLst>
    </dgm:pt>
    <dgm:pt modelId="{531FCF3E-CC14-44CA-A539-7475457E5227}" type="pres">
      <dgm:prSet presAssocID="{12D84C2A-A310-4F2D-B4C6-92C75B4CF831}" presName="spaceRect" presStyleCnt="0"/>
      <dgm:spPr/>
    </dgm:pt>
    <dgm:pt modelId="{439E1ACD-053E-4373-B3D4-B11A5AD45A63}" type="pres">
      <dgm:prSet presAssocID="{12D84C2A-A310-4F2D-B4C6-92C75B4CF831}" presName="parTx" presStyleLbl="revTx" presStyleIdx="1" presStyleCnt="4">
        <dgm:presLayoutVars>
          <dgm:chMax val="0"/>
          <dgm:chPref val="0"/>
        </dgm:presLayoutVars>
      </dgm:prSet>
      <dgm:spPr/>
    </dgm:pt>
    <dgm:pt modelId="{12A79175-3B3F-4E90-8448-1564F6295500}" type="pres">
      <dgm:prSet presAssocID="{2CB6E4C2-1FC1-4019-8EBF-E13664C28BFE}" presName="sibTrans" presStyleCnt="0"/>
      <dgm:spPr/>
    </dgm:pt>
    <dgm:pt modelId="{28559C7D-2421-428D-A68C-83E2B428EA0E}" type="pres">
      <dgm:prSet presAssocID="{9D16445F-3AD5-492B-A540-2261796727A0}" presName="compNode" presStyleCnt="0"/>
      <dgm:spPr/>
    </dgm:pt>
    <dgm:pt modelId="{88E95A9A-2091-4180-8C1A-376F28AD29A3}" type="pres">
      <dgm:prSet presAssocID="{9D16445F-3AD5-492B-A540-2261796727A0}" presName="bgRect" presStyleLbl="bgShp" presStyleIdx="2" presStyleCnt="3"/>
      <dgm:spPr/>
    </dgm:pt>
    <dgm:pt modelId="{48D8B8B3-7911-427D-BDDE-712A922CB313}" type="pres">
      <dgm:prSet presAssocID="{9D16445F-3AD5-492B-A540-2261796727A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lassroom"/>
        </a:ext>
      </dgm:extLst>
    </dgm:pt>
    <dgm:pt modelId="{00FBDB6F-9D73-4258-BED5-727E5C8E3FF9}" type="pres">
      <dgm:prSet presAssocID="{9D16445F-3AD5-492B-A540-2261796727A0}" presName="spaceRect" presStyleCnt="0"/>
      <dgm:spPr/>
    </dgm:pt>
    <dgm:pt modelId="{E336013D-B389-4B1D-BAC4-6F302A69C69E}" type="pres">
      <dgm:prSet presAssocID="{9D16445F-3AD5-492B-A540-2261796727A0}" presName="parTx" presStyleLbl="revTx" presStyleIdx="2" presStyleCnt="4">
        <dgm:presLayoutVars>
          <dgm:chMax val="0"/>
          <dgm:chPref val="0"/>
        </dgm:presLayoutVars>
      </dgm:prSet>
      <dgm:spPr/>
    </dgm:pt>
    <dgm:pt modelId="{D8347976-D177-4510-8D61-E168DC7D668D}" type="pres">
      <dgm:prSet presAssocID="{9D16445F-3AD5-492B-A540-2261796727A0}" presName="desTx" presStyleLbl="revTx" presStyleIdx="3" presStyleCnt="4">
        <dgm:presLayoutVars/>
      </dgm:prSet>
      <dgm:spPr/>
    </dgm:pt>
  </dgm:ptLst>
  <dgm:cxnLst>
    <dgm:cxn modelId="{9D432D0F-8BA1-4643-9F79-378C8F76B194}" srcId="{C2ADA9AC-9465-4CEF-8A4F-21130BACCD0E}" destId="{12D84C2A-A310-4F2D-B4C6-92C75B4CF831}" srcOrd="1" destOrd="0" parTransId="{7274F29F-7825-4512-A8F0-2C64EEF04A88}" sibTransId="{2CB6E4C2-1FC1-4019-8EBF-E13664C28BFE}"/>
    <dgm:cxn modelId="{9224481C-99AB-4B51-B847-9F200B18C807}" srcId="{C2ADA9AC-9465-4CEF-8A4F-21130BACCD0E}" destId="{DD6511F6-EC6F-4F79-97E0-332A7DE76467}" srcOrd="0" destOrd="0" parTransId="{DB00CBE3-7293-48D9-BE3B-825CE72E4E12}" sibTransId="{EEC68D54-A948-42C4-A82A-889BB5E1BAC0}"/>
    <dgm:cxn modelId="{75C0101D-FFF2-4515-976B-DBF29C23AF45}" type="presOf" srcId="{12D84C2A-A310-4F2D-B4C6-92C75B4CF831}" destId="{439E1ACD-053E-4373-B3D4-B11A5AD45A63}" srcOrd="0" destOrd="0" presId="urn:microsoft.com/office/officeart/2018/2/layout/IconVerticalSolidList"/>
    <dgm:cxn modelId="{D5F53221-2195-44BF-90E1-DC954D9081E9}" type="presOf" srcId="{9D16445F-3AD5-492B-A540-2261796727A0}" destId="{E336013D-B389-4B1D-BAC4-6F302A69C69E}" srcOrd="0" destOrd="0" presId="urn:microsoft.com/office/officeart/2018/2/layout/IconVerticalSolidList"/>
    <dgm:cxn modelId="{899D3439-3869-458A-97A2-5134B6FD0B8D}" type="presOf" srcId="{6A53778B-1D72-4E1C-9BEB-D54C6F85AF29}" destId="{D8347976-D177-4510-8D61-E168DC7D668D}" srcOrd="0" destOrd="0" presId="urn:microsoft.com/office/officeart/2018/2/layout/IconVerticalSolidList"/>
    <dgm:cxn modelId="{33AD9339-4647-4294-BC75-E46B8A83A45D}" type="presOf" srcId="{DD6511F6-EC6F-4F79-97E0-332A7DE76467}" destId="{77D093E9-70CD-4945-8F60-AB181A1DDD34}" srcOrd="0" destOrd="0" presId="urn:microsoft.com/office/officeart/2018/2/layout/IconVerticalSolidList"/>
    <dgm:cxn modelId="{1640AF39-DBCA-4E87-8550-A89DF02AE482}" type="presOf" srcId="{C2ADA9AC-9465-4CEF-8A4F-21130BACCD0E}" destId="{F5EE6CEE-BD30-4D70-84B8-2144C29D52C1}" srcOrd="0" destOrd="0" presId="urn:microsoft.com/office/officeart/2018/2/layout/IconVerticalSolidList"/>
    <dgm:cxn modelId="{6CAF7E57-E662-48B5-A2AD-7D0D94E4D884}" srcId="{9D16445F-3AD5-492B-A540-2261796727A0}" destId="{6A53778B-1D72-4E1C-9BEB-D54C6F85AF29}" srcOrd="0" destOrd="0" parTransId="{35B4601C-D9E5-41C3-ACAD-F5F2D3C1FEA0}" sibTransId="{CC2698AF-62A5-427C-8510-83B15BF76B3A}"/>
    <dgm:cxn modelId="{FCB54DC8-2D6D-4762-8CFF-78E54F678DE3}" srcId="{C2ADA9AC-9465-4CEF-8A4F-21130BACCD0E}" destId="{9D16445F-3AD5-492B-A540-2261796727A0}" srcOrd="2" destOrd="0" parTransId="{035C1DCD-119C-4343-B447-449F92AE1418}" sibTransId="{A0F97D40-DD8D-4D10-8187-E88A9CD287E9}"/>
    <dgm:cxn modelId="{6E2FFC1A-AFB4-4D82-B544-C122DF420C3C}" type="presParOf" srcId="{F5EE6CEE-BD30-4D70-84B8-2144C29D52C1}" destId="{0C26578A-2F31-4DEC-A35D-8B8B67D53B6B}" srcOrd="0" destOrd="0" presId="urn:microsoft.com/office/officeart/2018/2/layout/IconVerticalSolidList"/>
    <dgm:cxn modelId="{CA22C405-0EF5-44CF-B6EB-EA291E27785F}" type="presParOf" srcId="{0C26578A-2F31-4DEC-A35D-8B8B67D53B6B}" destId="{38E06371-10C7-467E-B2A8-012CFF48F9EC}" srcOrd="0" destOrd="0" presId="urn:microsoft.com/office/officeart/2018/2/layout/IconVerticalSolidList"/>
    <dgm:cxn modelId="{FF433C90-C397-4BE7-BDD4-4D0798DE558D}" type="presParOf" srcId="{0C26578A-2F31-4DEC-A35D-8B8B67D53B6B}" destId="{6A5A661B-E2BB-47B2-AA09-F5BC37F224D7}" srcOrd="1" destOrd="0" presId="urn:microsoft.com/office/officeart/2018/2/layout/IconVerticalSolidList"/>
    <dgm:cxn modelId="{C9C15F51-70B0-4EA8-8307-199D84AC3B4C}" type="presParOf" srcId="{0C26578A-2F31-4DEC-A35D-8B8B67D53B6B}" destId="{678E9327-6D8B-4027-9525-875480C1CE22}" srcOrd="2" destOrd="0" presId="urn:microsoft.com/office/officeart/2018/2/layout/IconVerticalSolidList"/>
    <dgm:cxn modelId="{CC87FAB3-7E18-449D-9A8E-867769C575DE}" type="presParOf" srcId="{0C26578A-2F31-4DEC-A35D-8B8B67D53B6B}" destId="{77D093E9-70CD-4945-8F60-AB181A1DDD34}" srcOrd="3" destOrd="0" presId="urn:microsoft.com/office/officeart/2018/2/layout/IconVerticalSolidList"/>
    <dgm:cxn modelId="{C17E2787-2002-4584-A704-74D83BEEB0A3}" type="presParOf" srcId="{F5EE6CEE-BD30-4D70-84B8-2144C29D52C1}" destId="{2266DC0E-5B66-4010-BDE4-999902CC1AFE}" srcOrd="1" destOrd="0" presId="urn:microsoft.com/office/officeart/2018/2/layout/IconVerticalSolidList"/>
    <dgm:cxn modelId="{A7C7B0B5-B07B-4F4D-99F3-2C3FAD0C7A61}" type="presParOf" srcId="{F5EE6CEE-BD30-4D70-84B8-2144C29D52C1}" destId="{C430F655-0892-46D7-B9E4-DB8D23880541}" srcOrd="2" destOrd="0" presId="urn:microsoft.com/office/officeart/2018/2/layout/IconVerticalSolidList"/>
    <dgm:cxn modelId="{E7C13A7E-FDDB-418E-BD47-E6C8DF4CE948}" type="presParOf" srcId="{C430F655-0892-46D7-B9E4-DB8D23880541}" destId="{75F709A4-32DF-4925-98CB-6DC5D94E78BF}" srcOrd="0" destOrd="0" presId="urn:microsoft.com/office/officeart/2018/2/layout/IconVerticalSolidList"/>
    <dgm:cxn modelId="{40C33DC7-5E56-40C9-9903-93B38CAEFE10}" type="presParOf" srcId="{C430F655-0892-46D7-B9E4-DB8D23880541}" destId="{1A5D7D8F-4AE4-4667-BDB6-FAE078823306}" srcOrd="1" destOrd="0" presId="urn:microsoft.com/office/officeart/2018/2/layout/IconVerticalSolidList"/>
    <dgm:cxn modelId="{38CF9F29-D1F0-462B-BDD2-8B5C61E46BEE}" type="presParOf" srcId="{C430F655-0892-46D7-B9E4-DB8D23880541}" destId="{531FCF3E-CC14-44CA-A539-7475457E5227}" srcOrd="2" destOrd="0" presId="urn:microsoft.com/office/officeart/2018/2/layout/IconVerticalSolidList"/>
    <dgm:cxn modelId="{DF5FB1F6-991C-48B2-A349-D018DFF774D2}" type="presParOf" srcId="{C430F655-0892-46D7-B9E4-DB8D23880541}" destId="{439E1ACD-053E-4373-B3D4-B11A5AD45A63}" srcOrd="3" destOrd="0" presId="urn:microsoft.com/office/officeart/2018/2/layout/IconVerticalSolidList"/>
    <dgm:cxn modelId="{65296A15-63D6-4967-A5CE-F64A1BEB4D95}" type="presParOf" srcId="{F5EE6CEE-BD30-4D70-84B8-2144C29D52C1}" destId="{12A79175-3B3F-4E90-8448-1564F6295500}" srcOrd="3" destOrd="0" presId="urn:microsoft.com/office/officeart/2018/2/layout/IconVerticalSolidList"/>
    <dgm:cxn modelId="{8E8F0002-5C56-41B0-862F-469689FBD910}" type="presParOf" srcId="{F5EE6CEE-BD30-4D70-84B8-2144C29D52C1}" destId="{28559C7D-2421-428D-A68C-83E2B428EA0E}" srcOrd="4" destOrd="0" presId="urn:microsoft.com/office/officeart/2018/2/layout/IconVerticalSolidList"/>
    <dgm:cxn modelId="{52F97AF6-0887-4CFD-99EB-318F09855B3F}" type="presParOf" srcId="{28559C7D-2421-428D-A68C-83E2B428EA0E}" destId="{88E95A9A-2091-4180-8C1A-376F28AD29A3}" srcOrd="0" destOrd="0" presId="urn:microsoft.com/office/officeart/2018/2/layout/IconVerticalSolidList"/>
    <dgm:cxn modelId="{51821E6A-F677-49F1-A600-FEF3E2631992}" type="presParOf" srcId="{28559C7D-2421-428D-A68C-83E2B428EA0E}" destId="{48D8B8B3-7911-427D-BDDE-712A922CB313}" srcOrd="1" destOrd="0" presId="urn:microsoft.com/office/officeart/2018/2/layout/IconVerticalSolidList"/>
    <dgm:cxn modelId="{2181EEEA-D468-4EDA-B058-49EF4B3C7B3D}" type="presParOf" srcId="{28559C7D-2421-428D-A68C-83E2B428EA0E}" destId="{00FBDB6F-9D73-4258-BED5-727E5C8E3FF9}" srcOrd="2" destOrd="0" presId="urn:microsoft.com/office/officeart/2018/2/layout/IconVerticalSolidList"/>
    <dgm:cxn modelId="{8A1E254C-8EB8-48C1-B888-236C88386C18}" type="presParOf" srcId="{28559C7D-2421-428D-A68C-83E2B428EA0E}" destId="{E336013D-B389-4B1D-BAC4-6F302A69C69E}" srcOrd="3" destOrd="0" presId="urn:microsoft.com/office/officeart/2018/2/layout/IconVerticalSolidList"/>
    <dgm:cxn modelId="{5CBCC470-A501-44DF-9E04-27A765F3F290}" type="presParOf" srcId="{28559C7D-2421-428D-A68C-83E2B428EA0E}" destId="{D8347976-D177-4510-8D61-E168DC7D668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42278C-B374-4003-B5B8-8802C0FDFC6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2197D06-2655-464F-8BA5-DAD9AD2A50C0}">
      <dgm:prSet/>
      <dgm:spPr/>
      <dgm:t>
        <a:bodyPr/>
        <a:lstStyle/>
        <a:p>
          <a:r>
            <a:rPr lang="en-US"/>
            <a:t>Due November 2</a:t>
          </a:r>
        </a:p>
      </dgm:t>
    </dgm:pt>
    <dgm:pt modelId="{DEE1F78B-373E-42ED-8FDC-42856A1E6625}" type="parTrans" cxnId="{5925161E-0F23-4D35-BFE4-D782C1C648B3}">
      <dgm:prSet/>
      <dgm:spPr/>
      <dgm:t>
        <a:bodyPr/>
        <a:lstStyle/>
        <a:p>
          <a:endParaRPr lang="en-US"/>
        </a:p>
      </dgm:t>
    </dgm:pt>
    <dgm:pt modelId="{008DE812-2643-41CB-A72E-1202BAFBB463}" type="sibTrans" cxnId="{5925161E-0F23-4D35-BFE4-D782C1C648B3}">
      <dgm:prSet/>
      <dgm:spPr/>
      <dgm:t>
        <a:bodyPr/>
        <a:lstStyle/>
        <a:p>
          <a:endParaRPr lang="en-US"/>
        </a:p>
      </dgm:t>
    </dgm:pt>
    <dgm:pt modelId="{E988391D-B2F3-496C-A046-24CF4A089B57}">
      <dgm:prSet/>
      <dgm:spPr/>
      <dgm:t>
        <a:bodyPr/>
        <a:lstStyle/>
        <a:p>
          <a:r>
            <a:rPr lang="en-US"/>
            <a:t>Detailed outline of your proposed term paper. Expanding upon the ideas you expressed in your abstract.</a:t>
          </a:r>
        </a:p>
      </dgm:t>
    </dgm:pt>
    <dgm:pt modelId="{D4A9EFC1-A847-4773-A08C-FACF501D1CE6}" type="parTrans" cxnId="{59E321DA-7622-4D0D-823F-7CD098F461A9}">
      <dgm:prSet/>
      <dgm:spPr/>
      <dgm:t>
        <a:bodyPr/>
        <a:lstStyle/>
        <a:p>
          <a:endParaRPr lang="en-US"/>
        </a:p>
      </dgm:t>
    </dgm:pt>
    <dgm:pt modelId="{BAF1C14E-5539-46DD-BD22-C4FF299102B5}" type="sibTrans" cxnId="{59E321DA-7622-4D0D-823F-7CD098F461A9}">
      <dgm:prSet/>
      <dgm:spPr/>
      <dgm:t>
        <a:bodyPr/>
        <a:lstStyle/>
        <a:p>
          <a:endParaRPr lang="en-US"/>
        </a:p>
      </dgm:t>
    </dgm:pt>
    <dgm:pt modelId="{3D14FE1E-96B3-4ED6-8DBF-ACF55066C86A}">
      <dgm:prSet/>
      <dgm:spPr/>
      <dgm:t>
        <a:bodyPr/>
        <a:lstStyle/>
        <a:p>
          <a:r>
            <a:rPr lang="en-US"/>
            <a:t>I want to see the organization of your paper! It should read a roadmap to your final paper.</a:t>
          </a:r>
        </a:p>
      </dgm:t>
    </dgm:pt>
    <dgm:pt modelId="{432E986E-9F3F-4B99-80B8-7A1D2B1F7FC9}" type="parTrans" cxnId="{170442C6-0F8B-4150-9A87-78E9B111E249}">
      <dgm:prSet/>
      <dgm:spPr/>
      <dgm:t>
        <a:bodyPr/>
        <a:lstStyle/>
        <a:p>
          <a:endParaRPr lang="en-US"/>
        </a:p>
      </dgm:t>
    </dgm:pt>
    <dgm:pt modelId="{C9598B5B-BFC1-453B-8953-22887DFB7645}" type="sibTrans" cxnId="{170442C6-0F8B-4150-9A87-78E9B111E249}">
      <dgm:prSet/>
      <dgm:spPr/>
      <dgm:t>
        <a:bodyPr/>
        <a:lstStyle/>
        <a:p>
          <a:endParaRPr lang="en-US"/>
        </a:p>
      </dgm:t>
    </dgm:pt>
    <dgm:pt modelId="{B10F15FE-0E83-4533-A785-165CA256C63A}">
      <dgm:prSet/>
      <dgm:spPr/>
      <dgm:t>
        <a:bodyPr/>
        <a:lstStyle/>
        <a:p>
          <a:r>
            <a:rPr lang="en-US"/>
            <a:t>Use headings to delineate different sections of your paper.</a:t>
          </a:r>
        </a:p>
      </dgm:t>
    </dgm:pt>
    <dgm:pt modelId="{8C9C99FC-D89E-47FC-BBB4-0D5F2B7C0E51}" type="parTrans" cxnId="{CE045114-5AE7-48A8-A112-B4A76B489FB3}">
      <dgm:prSet/>
      <dgm:spPr/>
      <dgm:t>
        <a:bodyPr/>
        <a:lstStyle/>
        <a:p>
          <a:endParaRPr lang="en-US"/>
        </a:p>
      </dgm:t>
    </dgm:pt>
    <dgm:pt modelId="{4B8F0BBF-0E11-48DF-BDF6-99F1B143FECC}" type="sibTrans" cxnId="{CE045114-5AE7-48A8-A112-B4A76B489FB3}">
      <dgm:prSet/>
      <dgm:spPr/>
      <dgm:t>
        <a:bodyPr/>
        <a:lstStyle/>
        <a:p>
          <a:endParaRPr lang="en-US"/>
        </a:p>
      </dgm:t>
    </dgm:pt>
    <dgm:pt modelId="{9AA202AB-4B5A-4FB7-84E6-2ED3BA5ABB5E}">
      <dgm:prSet/>
      <dgm:spPr/>
      <dgm:t>
        <a:bodyPr/>
        <a:lstStyle/>
        <a:p>
          <a:r>
            <a:rPr lang="en-US" dirty="0"/>
            <a:t>Each section should explain the purpose each section, including descriptions of the evidence, sources used, etc.  </a:t>
          </a:r>
        </a:p>
      </dgm:t>
    </dgm:pt>
    <dgm:pt modelId="{3CA926A4-F412-4740-9849-85B9EE8EA8CC}" type="parTrans" cxnId="{3101DCC5-6EEA-4BB4-9B4F-6F18FC8F2697}">
      <dgm:prSet/>
      <dgm:spPr/>
      <dgm:t>
        <a:bodyPr/>
        <a:lstStyle/>
        <a:p>
          <a:endParaRPr lang="en-US"/>
        </a:p>
      </dgm:t>
    </dgm:pt>
    <dgm:pt modelId="{BE1E23EF-D55D-4F4D-8F18-4450E0298220}" type="sibTrans" cxnId="{3101DCC5-6EEA-4BB4-9B4F-6F18FC8F2697}">
      <dgm:prSet/>
      <dgm:spPr/>
      <dgm:t>
        <a:bodyPr/>
        <a:lstStyle/>
        <a:p>
          <a:endParaRPr lang="en-US"/>
        </a:p>
      </dgm:t>
    </dgm:pt>
    <dgm:pt modelId="{7A687569-8D74-458F-B636-4323915BBCDE}">
      <dgm:prSet/>
      <dgm:spPr/>
      <dgm:t>
        <a:bodyPr/>
        <a:lstStyle/>
        <a:p>
          <a:r>
            <a:rPr lang="en-US" dirty="0"/>
            <a:t>Parts of the outline can be bullet points or full sentences, it doesn’t matter. </a:t>
          </a:r>
        </a:p>
      </dgm:t>
    </dgm:pt>
    <dgm:pt modelId="{3087A9E6-64F0-43E2-8B0F-37730D770423}" type="parTrans" cxnId="{6FBABE7B-0699-47F2-880F-2CF3BEA9D97D}">
      <dgm:prSet/>
      <dgm:spPr/>
      <dgm:t>
        <a:bodyPr/>
        <a:lstStyle/>
        <a:p>
          <a:endParaRPr lang="en-US"/>
        </a:p>
      </dgm:t>
    </dgm:pt>
    <dgm:pt modelId="{30CD2A63-BCDF-44CB-86DF-92758A176147}" type="sibTrans" cxnId="{6FBABE7B-0699-47F2-880F-2CF3BEA9D97D}">
      <dgm:prSet/>
      <dgm:spPr/>
      <dgm:t>
        <a:bodyPr/>
        <a:lstStyle/>
        <a:p>
          <a:endParaRPr lang="en-US"/>
        </a:p>
      </dgm:t>
    </dgm:pt>
    <dgm:pt modelId="{EF037452-6B38-4C3F-9769-5A48C61E0CEE}" type="pres">
      <dgm:prSet presAssocID="{9442278C-B374-4003-B5B8-8802C0FDFC69}" presName="root" presStyleCnt="0">
        <dgm:presLayoutVars>
          <dgm:dir/>
          <dgm:resizeHandles val="exact"/>
        </dgm:presLayoutVars>
      </dgm:prSet>
      <dgm:spPr/>
    </dgm:pt>
    <dgm:pt modelId="{DD977A65-5EE1-416E-BC33-02F5C46FD404}" type="pres">
      <dgm:prSet presAssocID="{62197D06-2655-464F-8BA5-DAD9AD2A50C0}" presName="compNode" presStyleCnt="0"/>
      <dgm:spPr/>
    </dgm:pt>
    <dgm:pt modelId="{B70E3F1C-5B1F-4A61-923B-BD5CFDB849FE}" type="pres">
      <dgm:prSet presAssocID="{62197D06-2655-464F-8BA5-DAD9AD2A50C0}" presName="bgRect" presStyleLbl="bgShp" presStyleIdx="0" presStyleCnt="6"/>
      <dgm:spPr/>
    </dgm:pt>
    <dgm:pt modelId="{93FADBDF-6B3B-448A-B293-189C5950C148}" type="pres">
      <dgm:prSet presAssocID="{62197D06-2655-464F-8BA5-DAD9AD2A50C0}"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D6D6FF6D-D5F5-40A1-9A3A-8D3EFD610EAB}" type="pres">
      <dgm:prSet presAssocID="{62197D06-2655-464F-8BA5-DAD9AD2A50C0}" presName="spaceRect" presStyleCnt="0"/>
      <dgm:spPr/>
    </dgm:pt>
    <dgm:pt modelId="{C92D2469-53F1-4FCF-8787-E4E6BD358CC7}" type="pres">
      <dgm:prSet presAssocID="{62197D06-2655-464F-8BA5-DAD9AD2A50C0}" presName="parTx" presStyleLbl="revTx" presStyleIdx="0" presStyleCnt="6">
        <dgm:presLayoutVars>
          <dgm:chMax val="0"/>
          <dgm:chPref val="0"/>
        </dgm:presLayoutVars>
      </dgm:prSet>
      <dgm:spPr/>
    </dgm:pt>
    <dgm:pt modelId="{7EA4BC5C-CE66-46CC-8F36-FA464CD4C851}" type="pres">
      <dgm:prSet presAssocID="{008DE812-2643-41CB-A72E-1202BAFBB463}" presName="sibTrans" presStyleCnt="0"/>
      <dgm:spPr/>
    </dgm:pt>
    <dgm:pt modelId="{1EC60263-7910-42C8-A7DC-3AFD580EF6A5}" type="pres">
      <dgm:prSet presAssocID="{E988391D-B2F3-496C-A046-24CF4A089B57}" presName="compNode" presStyleCnt="0"/>
      <dgm:spPr/>
    </dgm:pt>
    <dgm:pt modelId="{BAC63074-B7EA-47A7-856A-E4E89661E50A}" type="pres">
      <dgm:prSet presAssocID="{E988391D-B2F3-496C-A046-24CF4A089B57}" presName="bgRect" presStyleLbl="bgShp" presStyleIdx="1" presStyleCnt="6"/>
      <dgm:spPr/>
    </dgm:pt>
    <dgm:pt modelId="{4513DFA7-1B9E-4168-94F0-0007576B8975}" type="pres">
      <dgm:prSet presAssocID="{E988391D-B2F3-496C-A046-24CF4A089B57}"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4A27C592-EE05-4B23-8C93-89DA4933E709}" type="pres">
      <dgm:prSet presAssocID="{E988391D-B2F3-496C-A046-24CF4A089B57}" presName="spaceRect" presStyleCnt="0"/>
      <dgm:spPr/>
    </dgm:pt>
    <dgm:pt modelId="{605FA22D-1735-42A3-9490-2740F8391840}" type="pres">
      <dgm:prSet presAssocID="{E988391D-B2F3-496C-A046-24CF4A089B57}" presName="parTx" presStyleLbl="revTx" presStyleIdx="1" presStyleCnt="6">
        <dgm:presLayoutVars>
          <dgm:chMax val="0"/>
          <dgm:chPref val="0"/>
        </dgm:presLayoutVars>
      </dgm:prSet>
      <dgm:spPr/>
    </dgm:pt>
    <dgm:pt modelId="{EFCAB570-EA48-4929-A99C-10430BE93852}" type="pres">
      <dgm:prSet presAssocID="{BAF1C14E-5539-46DD-BD22-C4FF299102B5}" presName="sibTrans" presStyleCnt="0"/>
      <dgm:spPr/>
    </dgm:pt>
    <dgm:pt modelId="{9B08992F-3020-467D-8F6D-F0FE06EBC44A}" type="pres">
      <dgm:prSet presAssocID="{3D14FE1E-96B3-4ED6-8DBF-ACF55066C86A}" presName="compNode" presStyleCnt="0"/>
      <dgm:spPr/>
    </dgm:pt>
    <dgm:pt modelId="{D19E12EF-95EB-467F-898F-04ACCE7008C8}" type="pres">
      <dgm:prSet presAssocID="{3D14FE1E-96B3-4ED6-8DBF-ACF55066C86A}" presName="bgRect" presStyleLbl="bgShp" presStyleIdx="2" presStyleCnt="6"/>
      <dgm:spPr/>
    </dgm:pt>
    <dgm:pt modelId="{BB13D010-B30A-4134-9851-FA5CF4982093}" type="pres">
      <dgm:prSet presAssocID="{3D14FE1E-96B3-4ED6-8DBF-ACF55066C86A}"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aper"/>
        </a:ext>
      </dgm:extLst>
    </dgm:pt>
    <dgm:pt modelId="{113D5968-C290-4599-B7AF-A37402AAA230}" type="pres">
      <dgm:prSet presAssocID="{3D14FE1E-96B3-4ED6-8DBF-ACF55066C86A}" presName="spaceRect" presStyleCnt="0"/>
      <dgm:spPr/>
    </dgm:pt>
    <dgm:pt modelId="{4B79F97F-707E-4E2E-8F72-865B16DC2198}" type="pres">
      <dgm:prSet presAssocID="{3D14FE1E-96B3-4ED6-8DBF-ACF55066C86A}" presName="parTx" presStyleLbl="revTx" presStyleIdx="2" presStyleCnt="6">
        <dgm:presLayoutVars>
          <dgm:chMax val="0"/>
          <dgm:chPref val="0"/>
        </dgm:presLayoutVars>
      </dgm:prSet>
      <dgm:spPr/>
    </dgm:pt>
    <dgm:pt modelId="{8C1A9B72-5350-46E5-83DD-C9E3FBC533ED}" type="pres">
      <dgm:prSet presAssocID="{C9598B5B-BFC1-453B-8953-22887DFB7645}" presName="sibTrans" presStyleCnt="0"/>
      <dgm:spPr/>
    </dgm:pt>
    <dgm:pt modelId="{E044EDFD-5984-4198-8C8C-AA521A43B8DF}" type="pres">
      <dgm:prSet presAssocID="{B10F15FE-0E83-4533-A785-165CA256C63A}" presName="compNode" presStyleCnt="0"/>
      <dgm:spPr/>
    </dgm:pt>
    <dgm:pt modelId="{EE560BF5-2F1F-4866-AADE-512B0ACF14FF}" type="pres">
      <dgm:prSet presAssocID="{B10F15FE-0E83-4533-A785-165CA256C63A}" presName="bgRect" presStyleLbl="bgShp" presStyleIdx="3" presStyleCnt="6"/>
      <dgm:spPr/>
    </dgm:pt>
    <dgm:pt modelId="{BDC9FAB4-BC30-4686-875C-1DDB3F015658}" type="pres">
      <dgm:prSet presAssocID="{B10F15FE-0E83-4533-A785-165CA256C63A}"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3EF4E58E-E996-41FD-A890-EF06A5A8F58F}" type="pres">
      <dgm:prSet presAssocID="{B10F15FE-0E83-4533-A785-165CA256C63A}" presName="spaceRect" presStyleCnt="0"/>
      <dgm:spPr/>
    </dgm:pt>
    <dgm:pt modelId="{3AC6EDB6-08A6-422F-8FF3-04893C3485D2}" type="pres">
      <dgm:prSet presAssocID="{B10F15FE-0E83-4533-A785-165CA256C63A}" presName="parTx" presStyleLbl="revTx" presStyleIdx="3" presStyleCnt="6">
        <dgm:presLayoutVars>
          <dgm:chMax val="0"/>
          <dgm:chPref val="0"/>
        </dgm:presLayoutVars>
      </dgm:prSet>
      <dgm:spPr/>
    </dgm:pt>
    <dgm:pt modelId="{1ACB5AFB-3FC7-4EF1-A513-BC172E12B7BD}" type="pres">
      <dgm:prSet presAssocID="{4B8F0BBF-0E11-48DF-BDF6-99F1B143FECC}" presName="sibTrans" presStyleCnt="0"/>
      <dgm:spPr/>
    </dgm:pt>
    <dgm:pt modelId="{51B6A292-38AB-44A2-A3D7-18C00A4F44B3}" type="pres">
      <dgm:prSet presAssocID="{9AA202AB-4B5A-4FB7-84E6-2ED3BA5ABB5E}" presName="compNode" presStyleCnt="0"/>
      <dgm:spPr/>
    </dgm:pt>
    <dgm:pt modelId="{8806E5B3-6393-4D7E-87FB-B6FDCCED8641}" type="pres">
      <dgm:prSet presAssocID="{9AA202AB-4B5A-4FB7-84E6-2ED3BA5ABB5E}" presName="bgRect" presStyleLbl="bgShp" presStyleIdx="4" presStyleCnt="6"/>
      <dgm:spPr/>
    </dgm:pt>
    <dgm:pt modelId="{40B1EF4A-7109-40F4-A8DF-C36D59D2671C}" type="pres">
      <dgm:prSet presAssocID="{9AA202AB-4B5A-4FB7-84E6-2ED3BA5ABB5E}"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losed Quotation Mark"/>
        </a:ext>
      </dgm:extLst>
    </dgm:pt>
    <dgm:pt modelId="{ADA0CF06-3F92-4FBD-8565-1EA8363C5BB5}" type="pres">
      <dgm:prSet presAssocID="{9AA202AB-4B5A-4FB7-84E6-2ED3BA5ABB5E}" presName="spaceRect" presStyleCnt="0"/>
      <dgm:spPr/>
    </dgm:pt>
    <dgm:pt modelId="{76D62882-4ADE-43C1-9681-D516A3631A5D}" type="pres">
      <dgm:prSet presAssocID="{9AA202AB-4B5A-4FB7-84E6-2ED3BA5ABB5E}" presName="parTx" presStyleLbl="revTx" presStyleIdx="4" presStyleCnt="6">
        <dgm:presLayoutVars>
          <dgm:chMax val="0"/>
          <dgm:chPref val="0"/>
        </dgm:presLayoutVars>
      </dgm:prSet>
      <dgm:spPr/>
    </dgm:pt>
    <dgm:pt modelId="{5A3BEE21-8153-464E-82A5-90C32B64B899}" type="pres">
      <dgm:prSet presAssocID="{BE1E23EF-D55D-4F4D-8F18-4450E0298220}" presName="sibTrans" presStyleCnt="0"/>
      <dgm:spPr/>
    </dgm:pt>
    <dgm:pt modelId="{E7276642-A0E6-4B0E-B7FE-ADB9C17F03C0}" type="pres">
      <dgm:prSet presAssocID="{7A687569-8D74-458F-B636-4323915BBCDE}" presName="compNode" presStyleCnt="0"/>
      <dgm:spPr/>
    </dgm:pt>
    <dgm:pt modelId="{AD5EE13C-C7CF-4291-A4F7-85ABF182035A}" type="pres">
      <dgm:prSet presAssocID="{7A687569-8D74-458F-B636-4323915BBCDE}" presName="bgRect" presStyleLbl="bgShp" presStyleIdx="5" presStyleCnt="6"/>
      <dgm:spPr/>
    </dgm:pt>
    <dgm:pt modelId="{FBFE52F8-60EE-4415-BF8C-2F3AF073B41D}" type="pres">
      <dgm:prSet presAssocID="{7A687569-8D74-458F-B636-4323915BBCDE}" presName="iconRect" presStyleLbl="nod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Add with solid fill"/>
        </a:ext>
      </dgm:extLst>
    </dgm:pt>
    <dgm:pt modelId="{38CB85AE-6B97-44ED-A62B-A28825961AB0}" type="pres">
      <dgm:prSet presAssocID="{7A687569-8D74-458F-B636-4323915BBCDE}" presName="spaceRect" presStyleCnt="0"/>
      <dgm:spPr/>
    </dgm:pt>
    <dgm:pt modelId="{F7B800F2-030E-45BC-B388-9DCBAB5094AA}" type="pres">
      <dgm:prSet presAssocID="{7A687569-8D74-458F-B636-4323915BBCDE}" presName="parTx" presStyleLbl="revTx" presStyleIdx="5" presStyleCnt="6">
        <dgm:presLayoutVars>
          <dgm:chMax val="0"/>
          <dgm:chPref val="0"/>
        </dgm:presLayoutVars>
      </dgm:prSet>
      <dgm:spPr/>
    </dgm:pt>
  </dgm:ptLst>
  <dgm:cxnLst>
    <dgm:cxn modelId="{CE045114-5AE7-48A8-A112-B4A76B489FB3}" srcId="{9442278C-B374-4003-B5B8-8802C0FDFC69}" destId="{B10F15FE-0E83-4533-A785-165CA256C63A}" srcOrd="3" destOrd="0" parTransId="{8C9C99FC-D89E-47FC-BBB4-0D5F2B7C0E51}" sibTransId="{4B8F0BBF-0E11-48DF-BDF6-99F1B143FECC}"/>
    <dgm:cxn modelId="{57AB941D-C7BB-4F7C-8575-2E14971403AD}" type="presOf" srcId="{9442278C-B374-4003-B5B8-8802C0FDFC69}" destId="{EF037452-6B38-4C3F-9769-5A48C61E0CEE}" srcOrd="0" destOrd="0" presId="urn:microsoft.com/office/officeart/2018/2/layout/IconVerticalSolidList"/>
    <dgm:cxn modelId="{5925161E-0F23-4D35-BFE4-D782C1C648B3}" srcId="{9442278C-B374-4003-B5B8-8802C0FDFC69}" destId="{62197D06-2655-464F-8BA5-DAD9AD2A50C0}" srcOrd="0" destOrd="0" parTransId="{DEE1F78B-373E-42ED-8FDC-42856A1E6625}" sibTransId="{008DE812-2643-41CB-A72E-1202BAFBB463}"/>
    <dgm:cxn modelId="{B2318D2E-FD60-4C70-92AE-DFEC4031EBA4}" type="presOf" srcId="{62197D06-2655-464F-8BA5-DAD9AD2A50C0}" destId="{C92D2469-53F1-4FCF-8787-E4E6BD358CC7}" srcOrd="0" destOrd="0" presId="urn:microsoft.com/office/officeart/2018/2/layout/IconVerticalSolidList"/>
    <dgm:cxn modelId="{75F8F24C-DFCF-44A2-9C56-D40AC26C84A8}" type="presOf" srcId="{B10F15FE-0E83-4533-A785-165CA256C63A}" destId="{3AC6EDB6-08A6-422F-8FF3-04893C3485D2}" srcOrd="0" destOrd="0" presId="urn:microsoft.com/office/officeart/2018/2/layout/IconVerticalSolidList"/>
    <dgm:cxn modelId="{6599635A-A97C-48D0-A2BC-9FDFD10934F5}" type="presOf" srcId="{9AA202AB-4B5A-4FB7-84E6-2ED3BA5ABB5E}" destId="{76D62882-4ADE-43C1-9681-D516A3631A5D}" srcOrd="0" destOrd="0" presId="urn:microsoft.com/office/officeart/2018/2/layout/IconVerticalSolidList"/>
    <dgm:cxn modelId="{6FBABE7B-0699-47F2-880F-2CF3BEA9D97D}" srcId="{9442278C-B374-4003-B5B8-8802C0FDFC69}" destId="{7A687569-8D74-458F-B636-4323915BBCDE}" srcOrd="5" destOrd="0" parTransId="{3087A9E6-64F0-43E2-8B0F-37730D770423}" sibTransId="{30CD2A63-BCDF-44CB-86DF-92758A176147}"/>
    <dgm:cxn modelId="{5BD4128E-9627-4F63-8B7B-47A2AE2C0239}" type="presOf" srcId="{E988391D-B2F3-496C-A046-24CF4A089B57}" destId="{605FA22D-1735-42A3-9490-2740F8391840}" srcOrd="0" destOrd="0" presId="urn:microsoft.com/office/officeart/2018/2/layout/IconVerticalSolidList"/>
    <dgm:cxn modelId="{3E36A3C3-F1C0-4897-B4C4-2AA1655943E6}" type="presOf" srcId="{7A687569-8D74-458F-B636-4323915BBCDE}" destId="{F7B800F2-030E-45BC-B388-9DCBAB5094AA}" srcOrd="0" destOrd="0" presId="urn:microsoft.com/office/officeart/2018/2/layout/IconVerticalSolidList"/>
    <dgm:cxn modelId="{3101DCC5-6EEA-4BB4-9B4F-6F18FC8F2697}" srcId="{9442278C-B374-4003-B5B8-8802C0FDFC69}" destId="{9AA202AB-4B5A-4FB7-84E6-2ED3BA5ABB5E}" srcOrd="4" destOrd="0" parTransId="{3CA926A4-F412-4740-9849-85B9EE8EA8CC}" sibTransId="{BE1E23EF-D55D-4F4D-8F18-4450E0298220}"/>
    <dgm:cxn modelId="{170442C6-0F8B-4150-9A87-78E9B111E249}" srcId="{9442278C-B374-4003-B5B8-8802C0FDFC69}" destId="{3D14FE1E-96B3-4ED6-8DBF-ACF55066C86A}" srcOrd="2" destOrd="0" parTransId="{432E986E-9F3F-4B99-80B8-7A1D2B1F7FC9}" sibTransId="{C9598B5B-BFC1-453B-8953-22887DFB7645}"/>
    <dgm:cxn modelId="{59E321DA-7622-4D0D-823F-7CD098F461A9}" srcId="{9442278C-B374-4003-B5B8-8802C0FDFC69}" destId="{E988391D-B2F3-496C-A046-24CF4A089B57}" srcOrd="1" destOrd="0" parTransId="{D4A9EFC1-A847-4773-A08C-FACF501D1CE6}" sibTransId="{BAF1C14E-5539-46DD-BD22-C4FF299102B5}"/>
    <dgm:cxn modelId="{F5C57DE3-F0FA-4B98-813C-ED9EA036F839}" type="presOf" srcId="{3D14FE1E-96B3-4ED6-8DBF-ACF55066C86A}" destId="{4B79F97F-707E-4E2E-8F72-865B16DC2198}" srcOrd="0" destOrd="0" presId="urn:microsoft.com/office/officeart/2018/2/layout/IconVerticalSolidList"/>
    <dgm:cxn modelId="{99C41EA2-3037-4FDE-B138-28306582BE3C}" type="presParOf" srcId="{EF037452-6B38-4C3F-9769-5A48C61E0CEE}" destId="{DD977A65-5EE1-416E-BC33-02F5C46FD404}" srcOrd="0" destOrd="0" presId="urn:microsoft.com/office/officeart/2018/2/layout/IconVerticalSolidList"/>
    <dgm:cxn modelId="{3A1E334F-DE1B-41DA-9FF0-CDB7E3480061}" type="presParOf" srcId="{DD977A65-5EE1-416E-BC33-02F5C46FD404}" destId="{B70E3F1C-5B1F-4A61-923B-BD5CFDB849FE}" srcOrd="0" destOrd="0" presId="urn:microsoft.com/office/officeart/2018/2/layout/IconVerticalSolidList"/>
    <dgm:cxn modelId="{E600AC5D-1E38-4BC6-B74C-2FA959F00B19}" type="presParOf" srcId="{DD977A65-5EE1-416E-BC33-02F5C46FD404}" destId="{93FADBDF-6B3B-448A-B293-189C5950C148}" srcOrd="1" destOrd="0" presId="urn:microsoft.com/office/officeart/2018/2/layout/IconVerticalSolidList"/>
    <dgm:cxn modelId="{71B300B8-E322-430F-81B5-3566EE0BA830}" type="presParOf" srcId="{DD977A65-5EE1-416E-BC33-02F5C46FD404}" destId="{D6D6FF6D-D5F5-40A1-9A3A-8D3EFD610EAB}" srcOrd="2" destOrd="0" presId="urn:microsoft.com/office/officeart/2018/2/layout/IconVerticalSolidList"/>
    <dgm:cxn modelId="{8E8192E7-AD15-4D4D-B646-1E6C6361B480}" type="presParOf" srcId="{DD977A65-5EE1-416E-BC33-02F5C46FD404}" destId="{C92D2469-53F1-4FCF-8787-E4E6BD358CC7}" srcOrd="3" destOrd="0" presId="urn:microsoft.com/office/officeart/2018/2/layout/IconVerticalSolidList"/>
    <dgm:cxn modelId="{60D5ECB1-778E-4161-A2A5-1053CC79E4B3}" type="presParOf" srcId="{EF037452-6B38-4C3F-9769-5A48C61E0CEE}" destId="{7EA4BC5C-CE66-46CC-8F36-FA464CD4C851}" srcOrd="1" destOrd="0" presId="urn:microsoft.com/office/officeart/2018/2/layout/IconVerticalSolidList"/>
    <dgm:cxn modelId="{ED7E3892-054A-46FB-93D9-554CCB1604E4}" type="presParOf" srcId="{EF037452-6B38-4C3F-9769-5A48C61E0CEE}" destId="{1EC60263-7910-42C8-A7DC-3AFD580EF6A5}" srcOrd="2" destOrd="0" presId="urn:microsoft.com/office/officeart/2018/2/layout/IconVerticalSolidList"/>
    <dgm:cxn modelId="{A9D5F956-F3FD-4BF2-A399-7201A7B8D1C6}" type="presParOf" srcId="{1EC60263-7910-42C8-A7DC-3AFD580EF6A5}" destId="{BAC63074-B7EA-47A7-856A-E4E89661E50A}" srcOrd="0" destOrd="0" presId="urn:microsoft.com/office/officeart/2018/2/layout/IconVerticalSolidList"/>
    <dgm:cxn modelId="{E26691DD-63F9-4394-A32C-E57231EF27BF}" type="presParOf" srcId="{1EC60263-7910-42C8-A7DC-3AFD580EF6A5}" destId="{4513DFA7-1B9E-4168-94F0-0007576B8975}" srcOrd="1" destOrd="0" presId="urn:microsoft.com/office/officeart/2018/2/layout/IconVerticalSolidList"/>
    <dgm:cxn modelId="{6A13CF07-4C19-44A8-BAA0-FF2CBC62FAFE}" type="presParOf" srcId="{1EC60263-7910-42C8-A7DC-3AFD580EF6A5}" destId="{4A27C592-EE05-4B23-8C93-89DA4933E709}" srcOrd="2" destOrd="0" presId="urn:microsoft.com/office/officeart/2018/2/layout/IconVerticalSolidList"/>
    <dgm:cxn modelId="{F026CD87-DB4D-43EF-BB61-900A745EFAA8}" type="presParOf" srcId="{1EC60263-7910-42C8-A7DC-3AFD580EF6A5}" destId="{605FA22D-1735-42A3-9490-2740F8391840}" srcOrd="3" destOrd="0" presId="urn:microsoft.com/office/officeart/2018/2/layout/IconVerticalSolidList"/>
    <dgm:cxn modelId="{B4E009B3-6E14-4F5C-9C2F-FC3086F43D51}" type="presParOf" srcId="{EF037452-6B38-4C3F-9769-5A48C61E0CEE}" destId="{EFCAB570-EA48-4929-A99C-10430BE93852}" srcOrd="3" destOrd="0" presId="urn:microsoft.com/office/officeart/2018/2/layout/IconVerticalSolidList"/>
    <dgm:cxn modelId="{3BB4E54A-4ADC-437A-82C3-5E75CC5E56D5}" type="presParOf" srcId="{EF037452-6B38-4C3F-9769-5A48C61E0CEE}" destId="{9B08992F-3020-467D-8F6D-F0FE06EBC44A}" srcOrd="4" destOrd="0" presId="urn:microsoft.com/office/officeart/2018/2/layout/IconVerticalSolidList"/>
    <dgm:cxn modelId="{8B190369-03A8-445F-8D7F-A7AAADCFC40C}" type="presParOf" srcId="{9B08992F-3020-467D-8F6D-F0FE06EBC44A}" destId="{D19E12EF-95EB-467F-898F-04ACCE7008C8}" srcOrd="0" destOrd="0" presId="urn:microsoft.com/office/officeart/2018/2/layout/IconVerticalSolidList"/>
    <dgm:cxn modelId="{C253B7CE-21B1-4873-8594-C48227CC41BE}" type="presParOf" srcId="{9B08992F-3020-467D-8F6D-F0FE06EBC44A}" destId="{BB13D010-B30A-4134-9851-FA5CF4982093}" srcOrd="1" destOrd="0" presId="urn:microsoft.com/office/officeart/2018/2/layout/IconVerticalSolidList"/>
    <dgm:cxn modelId="{64996E3C-5E68-4777-B8E2-DB389F0B74AA}" type="presParOf" srcId="{9B08992F-3020-467D-8F6D-F0FE06EBC44A}" destId="{113D5968-C290-4599-B7AF-A37402AAA230}" srcOrd="2" destOrd="0" presId="urn:microsoft.com/office/officeart/2018/2/layout/IconVerticalSolidList"/>
    <dgm:cxn modelId="{B14979AF-358D-4B84-86D2-746EB11FD909}" type="presParOf" srcId="{9B08992F-3020-467D-8F6D-F0FE06EBC44A}" destId="{4B79F97F-707E-4E2E-8F72-865B16DC2198}" srcOrd="3" destOrd="0" presId="urn:microsoft.com/office/officeart/2018/2/layout/IconVerticalSolidList"/>
    <dgm:cxn modelId="{1B4E0A4F-547D-4C36-AFD9-4CB581B8A92E}" type="presParOf" srcId="{EF037452-6B38-4C3F-9769-5A48C61E0CEE}" destId="{8C1A9B72-5350-46E5-83DD-C9E3FBC533ED}" srcOrd="5" destOrd="0" presId="urn:microsoft.com/office/officeart/2018/2/layout/IconVerticalSolidList"/>
    <dgm:cxn modelId="{A7071663-E105-448A-BD7E-0CADDA24CF09}" type="presParOf" srcId="{EF037452-6B38-4C3F-9769-5A48C61E0CEE}" destId="{E044EDFD-5984-4198-8C8C-AA521A43B8DF}" srcOrd="6" destOrd="0" presId="urn:microsoft.com/office/officeart/2018/2/layout/IconVerticalSolidList"/>
    <dgm:cxn modelId="{3D807408-670E-4F7D-956F-C6DD90FF012B}" type="presParOf" srcId="{E044EDFD-5984-4198-8C8C-AA521A43B8DF}" destId="{EE560BF5-2F1F-4866-AADE-512B0ACF14FF}" srcOrd="0" destOrd="0" presId="urn:microsoft.com/office/officeart/2018/2/layout/IconVerticalSolidList"/>
    <dgm:cxn modelId="{23501DC5-2F55-4935-84AA-E7FBBCF6ED28}" type="presParOf" srcId="{E044EDFD-5984-4198-8C8C-AA521A43B8DF}" destId="{BDC9FAB4-BC30-4686-875C-1DDB3F015658}" srcOrd="1" destOrd="0" presId="urn:microsoft.com/office/officeart/2018/2/layout/IconVerticalSolidList"/>
    <dgm:cxn modelId="{85FE09C1-F736-44D3-92DA-87585A730278}" type="presParOf" srcId="{E044EDFD-5984-4198-8C8C-AA521A43B8DF}" destId="{3EF4E58E-E996-41FD-A890-EF06A5A8F58F}" srcOrd="2" destOrd="0" presId="urn:microsoft.com/office/officeart/2018/2/layout/IconVerticalSolidList"/>
    <dgm:cxn modelId="{788649C9-9A23-4D79-A977-FAB65A4D57AF}" type="presParOf" srcId="{E044EDFD-5984-4198-8C8C-AA521A43B8DF}" destId="{3AC6EDB6-08A6-422F-8FF3-04893C3485D2}" srcOrd="3" destOrd="0" presId="urn:microsoft.com/office/officeart/2018/2/layout/IconVerticalSolidList"/>
    <dgm:cxn modelId="{326A9FA3-140B-47C5-8585-5EADA1A85858}" type="presParOf" srcId="{EF037452-6B38-4C3F-9769-5A48C61E0CEE}" destId="{1ACB5AFB-3FC7-4EF1-A513-BC172E12B7BD}" srcOrd="7" destOrd="0" presId="urn:microsoft.com/office/officeart/2018/2/layout/IconVerticalSolidList"/>
    <dgm:cxn modelId="{EB6D054E-ED04-46A1-864B-6DD33A3261E6}" type="presParOf" srcId="{EF037452-6B38-4C3F-9769-5A48C61E0CEE}" destId="{51B6A292-38AB-44A2-A3D7-18C00A4F44B3}" srcOrd="8" destOrd="0" presId="urn:microsoft.com/office/officeart/2018/2/layout/IconVerticalSolidList"/>
    <dgm:cxn modelId="{7DEB5069-6518-4883-8D1E-641BE9B07F71}" type="presParOf" srcId="{51B6A292-38AB-44A2-A3D7-18C00A4F44B3}" destId="{8806E5B3-6393-4D7E-87FB-B6FDCCED8641}" srcOrd="0" destOrd="0" presId="urn:microsoft.com/office/officeart/2018/2/layout/IconVerticalSolidList"/>
    <dgm:cxn modelId="{0D341F1E-22FB-4471-9437-B28A20C8535E}" type="presParOf" srcId="{51B6A292-38AB-44A2-A3D7-18C00A4F44B3}" destId="{40B1EF4A-7109-40F4-A8DF-C36D59D2671C}" srcOrd="1" destOrd="0" presId="urn:microsoft.com/office/officeart/2018/2/layout/IconVerticalSolidList"/>
    <dgm:cxn modelId="{AFC1ADA1-80C9-4FA2-98AB-9699DEFB2318}" type="presParOf" srcId="{51B6A292-38AB-44A2-A3D7-18C00A4F44B3}" destId="{ADA0CF06-3F92-4FBD-8565-1EA8363C5BB5}" srcOrd="2" destOrd="0" presId="urn:microsoft.com/office/officeart/2018/2/layout/IconVerticalSolidList"/>
    <dgm:cxn modelId="{7E0ACCBA-B2F7-43B2-9351-451C778A0CF6}" type="presParOf" srcId="{51B6A292-38AB-44A2-A3D7-18C00A4F44B3}" destId="{76D62882-4ADE-43C1-9681-D516A3631A5D}" srcOrd="3" destOrd="0" presId="urn:microsoft.com/office/officeart/2018/2/layout/IconVerticalSolidList"/>
    <dgm:cxn modelId="{BBF14178-F740-4891-BE05-DDFE6440AB14}" type="presParOf" srcId="{EF037452-6B38-4C3F-9769-5A48C61E0CEE}" destId="{5A3BEE21-8153-464E-82A5-90C32B64B899}" srcOrd="9" destOrd="0" presId="urn:microsoft.com/office/officeart/2018/2/layout/IconVerticalSolidList"/>
    <dgm:cxn modelId="{53433FB1-8419-402B-BE3F-540F4EC07A0D}" type="presParOf" srcId="{EF037452-6B38-4C3F-9769-5A48C61E0CEE}" destId="{E7276642-A0E6-4B0E-B7FE-ADB9C17F03C0}" srcOrd="10" destOrd="0" presId="urn:microsoft.com/office/officeart/2018/2/layout/IconVerticalSolidList"/>
    <dgm:cxn modelId="{D7E827F3-8F0F-4ED3-AB1C-C342EDAC3605}" type="presParOf" srcId="{E7276642-A0E6-4B0E-B7FE-ADB9C17F03C0}" destId="{AD5EE13C-C7CF-4291-A4F7-85ABF182035A}" srcOrd="0" destOrd="0" presId="urn:microsoft.com/office/officeart/2018/2/layout/IconVerticalSolidList"/>
    <dgm:cxn modelId="{175F1ECB-0D85-4D8E-9360-24CD34CC3007}" type="presParOf" srcId="{E7276642-A0E6-4B0E-B7FE-ADB9C17F03C0}" destId="{FBFE52F8-60EE-4415-BF8C-2F3AF073B41D}" srcOrd="1" destOrd="0" presId="urn:microsoft.com/office/officeart/2018/2/layout/IconVerticalSolidList"/>
    <dgm:cxn modelId="{E5E489FB-2C66-4C02-A6F2-DF6F86E63058}" type="presParOf" srcId="{E7276642-A0E6-4B0E-B7FE-ADB9C17F03C0}" destId="{38CB85AE-6B97-44ED-A62B-A28825961AB0}" srcOrd="2" destOrd="0" presId="urn:microsoft.com/office/officeart/2018/2/layout/IconVerticalSolidList"/>
    <dgm:cxn modelId="{730B42A1-BF53-43D6-B4BB-B7EC3825193C}" type="presParOf" srcId="{E7276642-A0E6-4B0E-B7FE-ADB9C17F03C0}" destId="{F7B800F2-030E-45BC-B388-9DCBAB5094A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5BFD3-5FE4-4110-AD9C-ACC9F709442B}">
      <dsp:nvSpPr>
        <dsp:cNvPr id="0" name=""/>
        <dsp:cNvSpPr/>
      </dsp:nvSpPr>
      <dsp:spPr>
        <a:xfrm>
          <a:off x="0" y="2825"/>
          <a:ext cx="69494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CE0AB4-ECB6-464E-AEF5-336A377D54FB}">
      <dsp:nvSpPr>
        <dsp:cNvPr id="0" name=""/>
        <dsp:cNvSpPr/>
      </dsp:nvSpPr>
      <dsp:spPr>
        <a:xfrm>
          <a:off x="0" y="2825"/>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20% of your grade.</a:t>
          </a:r>
        </a:p>
      </dsp:txBody>
      <dsp:txXfrm>
        <a:off x="0" y="2825"/>
        <a:ext cx="6949440" cy="963497"/>
      </dsp:txXfrm>
    </dsp:sp>
    <dsp:sp modelId="{05F9DF0C-BC66-4509-B32D-DAA7EEAA85BC}">
      <dsp:nvSpPr>
        <dsp:cNvPr id="0" name=""/>
        <dsp:cNvSpPr/>
      </dsp:nvSpPr>
      <dsp:spPr>
        <a:xfrm>
          <a:off x="0" y="966323"/>
          <a:ext cx="6949440" cy="0"/>
        </a:xfrm>
        <a:prstGeom prst="line">
          <a:avLst/>
        </a:prstGeom>
        <a:solidFill>
          <a:schemeClr val="accent2">
            <a:hueOff val="-208266"/>
            <a:satOff val="-4326"/>
            <a:lumOff val="-1176"/>
            <a:alphaOff val="0"/>
          </a:schemeClr>
        </a:solidFill>
        <a:ln w="12700" cap="flat" cmpd="sng" algn="ctr">
          <a:solidFill>
            <a:schemeClr val="accent2">
              <a:hueOff val="-208266"/>
              <a:satOff val="-4326"/>
              <a:lumOff val="-11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AE79CF-D283-4C9B-A3F2-1734F2A0C7C0}">
      <dsp:nvSpPr>
        <dsp:cNvPr id="0" name=""/>
        <dsp:cNvSpPr/>
      </dsp:nvSpPr>
      <dsp:spPr>
        <a:xfrm>
          <a:off x="0" y="966323"/>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Attendance is mandatory.</a:t>
          </a:r>
        </a:p>
      </dsp:txBody>
      <dsp:txXfrm>
        <a:off x="0" y="966323"/>
        <a:ext cx="6949440" cy="963497"/>
      </dsp:txXfrm>
    </dsp:sp>
    <dsp:sp modelId="{62E9363B-AECB-49DA-953C-DEB6C8AD9C73}">
      <dsp:nvSpPr>
        <dsp:cNvPr id="0" name=""/>
        <dsp:cNvSpPr/>
      </dsp:nvSpPr>
      <dsp:spPr>
        <a:xfrm>
          <a:off x="0" y="1929821"/>
          <a:ext cx="6949440" cy="0"/>
        </a:xfrm>
        <a:prstGeom prst="line">
          <a:avLst/>
        </a:prstGeom>
        <a:solidFill>
          <a:schemeClr val="accent2">
            <a:hueOff val="-416532"/>
            <a:satOff val="-8652"/>
            <a:lumOff val="-2353"/>
            <a:alphaOff val="0"/>
          </a:schemeClr>
        </a:solidFill>
        <a:ln w="12700" cap="flat" cmpd="sng" algn="ctr">
          <a:solidFill>
            <a:schemeClr val="accent2">
              <a:hueOff val="-416532"/>
              <a:satOff val="-8652"/>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273D01-18DD-4987-A138-2F578F65DE94}">
      <dsp:nvSpPr>
        <dsp:cNvPr id="0" name=""/>
        <dsp:cNvSpPr/>
      </dsp:nvSpPr>
      <dsp:spPr>
        <a:xfrm>
          <a:off x="0" y="1929821"/>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Active participation in the course is expected.</a:t>
          </a:r>
        </a:p>
      </dsp:txBody>
      <dsp:txXfrm>
        <a:off x="0" y="1929821"/>
        <a:ext cx="6949440" cy="963497"/>
      </dsp:txXfrm>
    </dsp:sp>
    <dsp:sp modelId="{AD97EE43-F232-4472-801B-AA75FAB7919E}">
      <dsp:nvSpPr>
        <dsp:cNvPr id="0" name=""/>
        <dsp:cNvSpPr/>
      </dsp:nvSpPr>
      <dsp:spPr>
        <a:xfrm>
          <a:off x="0" y="2893319"/>
          <a:ext cx="6949440" cy="0"/>
        </a:xfrm>
        <a:prstGeom prst="line">
          <a:avLst/>
        </a:prstGeom>
        <a:solidFill>
          <a:schemeClr val="accent2">
            <a:hueOff val="-624797"/>
            <a:satOff val="-12979"/>
            <a:lumOff val="-3529"/>
            <a:alphaOff val="0"/>
          </a:schemeClr>
        </a:solidFill>
        <a:ln w="12700" cap="flat" cmpd="sng" algn="ctr">
          <a:solidFill>
            <a:schemeClr val="accent2">
              <a:hueOff val="-624797"/>
              <a:satOff val="-12979"/>
              <a:lumOff val="-35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66F5CC-08FA-4975-AF63-F5448443D759}">
      <dsp:nvSpPr>
        <dsp:cNvPr id="0" name=""/>
        <dsp:cNvSpPr/>
      </dsp:nvSpPr>
      <dsp:spPr>
        <a:xfrm>
          <a:off x="0" y="2893318"/>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Please do the readings before class and come to class with at least two or three questions to inspire discussion.</a:t>
          </a:r>
        </a:p>
      </dsp:txBody>
      <dsp:txXfrm>
        <a:off x="0" y="2893318"/>
        <a:ext cx="6949440" cy="963497"/>
      </dsp:txXfrm>
    </dsp:sp>
    <dsp:sp modelId="{F5E4E628-D2EC-4E3C-8292-9DC6C7C20266}">
      <dsp:nvSpPr>
        <dsp:cNvPr id="0" name=""/>
        <dsp:cNvSpPr/>
      </dsp:nvSpPr>
      <dsp:spPr>
        <a:xfrm>
          <a:off x="0" y="3856816"/>
          <a:ext cx="6949440" cy="0"/>
        </a:xfrm>
        <a:prstGeom prst="line">
          <a:avLst/>
        </a:prstGeom>
        <a:solidFill>
          <a:schemeClr val="accent2">
            <a:hueOff val="-833063"/>
            <a:satOff val="-17305"/>
            <a:lumOff val="-4706"/>
            <a:alphaOff val="0"/>
          </a:schemeClr>
        </a:solidFill>
        <a:ln w="12700" cap="flat" cmpd="sng" algn="ctr">
          <a:solidFill>
            <a:schemeClr val="accent2">
              <a:hueOff val="-833063"/>
              <a:satOff val="-17305"/>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7D132-9F7D-43BC-A914-9CAAD40A6EB2}">
      <dsp:nvSpPr>
        <dsp:cNvPr id="0" name=""/>
        <dsp:cNvSpPr/>
      </dsp:nvSpPr>
      <dsp:spPr>
        <a:xfrm>
          <a:off x="0" y="3856816"/>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Please always be respectful of your other classmates.</a:t>
          </a:r>
        </a:p>
      </dsp:txBody>
      <dsp:txXfrm>
        <a:off x="0" y="3856816"/>
        <a:ext cx="6949440" cy="963497"/>
      </dsp:txXfrm>
    </dsp:sp>
    <dsp:sp modelId="{257C198D-8A1F-4303-9C8C-E406403ED90E}">
      <dsp:nvSpPr>
        <dsp:cNvPr id="0" name=""/>
        <dsp:cNvSpPr/>
      </dsp:nvSpPr>
      <dsp:spPr>
        <a:xfrm>
          <a:off x="0" y="4820314"/>
          <a:ext cx="6949440" cy="0"/>
        </a:xfrm>
        <a:prstGeom prst="line">
          <a:avLst/>
        </a:prstGeom>
        <a:solidFill>
          <a:schemeClr val="accent2">
            <a:hueOff val="-1041329"/>
            <a:satOff val="-21631"/>
            <a:lumOff val="-5882"/>
            <a:alphaOff val="0"/>
          </a:schemeClr>
        </a:solidFill>
        <a:ln w="12700" cap="flat" cmpd="sng" algn="ctr">
          <a:solidFill>
            <a:schemeClr val="accent2">
              <a:hueOff val="-1041329"/>
              <a:satOff val="-21631"/>
              <a:lumOff val="-5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8DDA9F-A9AC-4B54-AEF8-0F00ABE85BF4}">
      <dsp:nvSpPr>
        <dsp:cNvPr id="0" name=""/>
        <dsp:cNvSpPr/>
      </dsp:nvSpPr>
      <dsp:spPr>
        <a:xfrm>
          <a:off x="0" y="4820314"/>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There are no wrong answers. </a:t>
          </a:r>
        </a:p>
      </dsp:txBody>
      <dsp:txXfrm>
        <a:off x="0" y="4820314"/>
        <a:ext cx="6949440" cy="9634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06371-10C7-467E-B2A8-012CFF48F9EC}">
      <dsp:nvSpPr>
        <dsp:cNvPr id="0" name=""/>
        <dsp:cNvSpPr/>
      </dsp:nvSpPr>
      <dsp:spPr>
        <a:xfrm>
          <a:off x="0" y="560"/>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5A661B-E2BB-47B2-AA09-F5BC37F224D7}">
      <dsp:nvSpPr>
        <dsp:cNvPr id="0" name=""/>
        <dsp:cNvSpPr/>
      </dsp:nvSpPr>
      <dsp:spPr>
        <a:xfrm>
          <a:off x="396941" y="295806"/>
          <a:ext cx="721711" cy="721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D093E9-70CD-4945-8F60-AB181A1DDD34}">
      <dsp:nvSpPr>
        <dsp:cNvPr id="0" name=""/>
        <dsp:cNvSpPr/>
      </dsp:nvSpPr>
      <dsp:spPr>
        <a:xfrm>
          <a:off x="1515593" y="560"/>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022350">
            <a:lnSpc>
              <a:spcPct val="100000"/>
            </a:lnSpc>
            <a:spcBef>
              <a:spcPct val="0"/>
            </a:spcBef>
            <a:spcAft>
              <a:spcPct val="35000"/>
            </a:spcAft>
            <a:buNone/>
          </a:pPr>
          <a:r>
            <a:rPr lang="en-US" sz="2300" kern="1200"/>
            <a:t>You will present a 40-minute presentation to the class on your term paper topics.</a:t>
          </a:r>
        </a:p>
      </dsp:txBody>
      <dsp:txXfrm>
        <a:off x="1515593" y="560"/>
        <a:ext cx="9137985" cy="1312201"/>
      </dsp:txXfrm>
    </dsp:sp>
    <dsp:sp modelId="{75F709A4-32DF-4925-98CB-6DC5D94E78BF}">
      <dsp:nvSpPr>
        <dsp:cNvPr id="0" name=""/>
        <dsp:cNvSpPr/>
      </dsp:nvSpPr>
      <dsp:spPr>
        <a:xfrm>
          <a:off x="0" y="1640813"/>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5D7D8F-4AE4-4667-BDB6-FAE078823306}">
      <dsp:nvSpPr>
        <dsp:cNvPr id="0" name=""/>
        <dsp:cNvSpPr/>
      </dsp:nvSpPr>
      <dsp:spPr>
        <a:xfrm>
          <a:off x="396941" y="1936058"/>
          <a:ext cx="721711" cy="721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E1ACD-053E-4373-B3D4-B11A5AD45A63}">
      <dsp:nvSpPr>
        <dsp:cNvPr id="0" name=""/>
        <dsp:cNvSpPr/>
      </dsp:nvSpPr>
      <dsp:spPr>
        <a:xfrm>
          <a:off x="1515593" y="1640813"/>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022350">
            <a:lnSpc>
              <a:spcPct val="100000"/>
            </a:lnSpc>
            <a:spcBef>
              <a:spcPct val="0"/>
            </a:spcBef>
            <a:spcAft>
              <a:spcPct val="35000"/>
            </a:spcAft>
            <a:buNone/>
          </a:pPr>
          <a:r>
            <a:rPr lang="en-US" sz="2300" kern="1200"/>
            <a:t>You presentation should communicate you research question, methodologies, evidence, and overall argument/conclusions. </a:t>
          </a:r>
        </a:p>
      </dsp:txBody>
      <dsp:txXfrm>
        <a:off x="1515593" y="1640813"/>
        <a:ext cx="9137985" cy="1312201"/>
      </dsp:txXfrm>
    </dsp:sp>
    <dsp:sp modelId="{88E95A9A-2091-4180-8C1A-376F28AD29A3}">
      <dsp:nvSpPr>
        <dsp:cNvPr id="0" name=""/>
        <dsp:cNvSpPr/>
      </dsp:nvSpPr>
      <dsp:spPr>
        <a:xfrm>
          <a:off x="0" y="3281065"/>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8B8B3-7911-427D-BDDE-712A922CB313}">
      <dsp:nvSpPr>
        <dsp:cNvPr id="0" name=""/>
        <dsp:cNvSpPr/>
      </dsp:nvSpPr>
      <dsp:spPr>
        <a:xfrm>
          <a:off x="396941" y="3576310"/>
          <a:ext cx="721711" cy="721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36013D-B389-4B1D-BAC4-6F302A69C69E}">
      <dsp:nvSpPr>
        <dsp:cNvPr id="0" name=""/>
        <dsp:cNvSpPr/>
      </dsp:nvSpPr>
      <dsp:spPr>
        <a:xfrm>
          <a:off x="1515593" y="3281065"/>
          <a:ext cx="4794110"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022350">
            <a:lnSpc>
              <a:spcPct val="100000"/>
            </a:lnSpc>
            <a:spcBef>
              <a:spcPct val="0"/>
            </a:spcBef>
            <a:spcAft>
              <a:spcPct val="35000"/>
            </a:spcAft>
            <a:buNone/>
          </a:pPr>
          <a:r>
            <a:rPr lang="en-US" sz="2300" kern="1200" dirty="0"/>
            <a:t>Please provide one to two scholarly readings for your classmates to read in preparation. </a:t>
          </a:r>
        </a:p>
      </dsp:txBody>
      <dsp:txXfrm>
        <a:off x="1515593" y="3281065"/>
        <a:ext cx="4794110" cy="1312201"/>
      </dsp:txXfrm>
    </dsp:sp>
    <dsp:sp modelId="{D8347976-D177-4510-8D61-E168DC7D668D}">
      <dsp:nvSpPr>
        <dsp:cNvPr id="0" name=""/>
        <dsp:cNvSpPr/>
      </dsp:nvSpPr>
      <dsp:spPr>
        <a:xfrm>
          <a:off x="6309703" y="3281065"/>
          <a:ext cx="434387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755650">
            <a:lnSpc>
              <a:spcPct val="100000"/>
            </a:lnSpc>
            <a:spcBef>
              <a:spcPct val="0"/>
            </a:spcBef>
            <a:spcAft>
              <a:spcPct val="35000"/>
            </a:spcAft>
            <a:buNone/>
          </a:pPr>
          <a:r>
            <a:rPr lang="en-US" sz="1700" kern="1200" dirty="0"/>
            <a:t>This must be done at least a week before your presentation. </a:t>
          </a:r>
        </a:p>
      </dsp:txBody>
      <dsp:txXfrm>
        <a:off x="6309703" y="3281065"/>
        <a:ext cx="4343875" cy="13122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0E3F1C-5B1F-4A61-923B-BD5CFDB849FE}">
      <dsp:nvSpPr>
        <dsp:cNvPr id="0" name=""/>
        <dsp:cNvSpPr/>
      </dsp:nvSpPr>
      <dsp:spPr>
        <a:xfrm>
          <a:off x="0" y="1871"/>
          <a:ext cx="6949440" cy="7976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FADBDF-6B3B-448A-B293-189C5950C148}">
      <dsp:nvSpPr>
        <dsp:cNvPr id="0" name=""/>
        <dsp:cNvSpPr/>
      </dsp:nvSpPr>
      <dsp:spPr>
        <a:xfrm>
          <a:off x="241286" y="181341"/>
          <a:ext cx="438702" cy="4387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2D2469-53F1-4FCF-8787-E4E6BD358CC7}">
      <dsp:nvSpPr>
        <dsp:cNvPr id="0" name=""/>
        <dsp:cNvSpPr/>
      </dsp:nvSpPr>
      <dsp:spPr>
        <a:xfrm>
          <a:off x="921274" y="1871"/>
          <a:ext cx="6028165" cy="79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17" tIns="84417" rIns="84417" bIns="84417" numCol="1" spcCol="1270" anchor="ctr" anchorCtr="0">
          <a:noAutofit/>
        </a:bodyPr>
        <a:lstStyle/>
        <a:p>
          <a:pPr marL="0" lvl="0" indent="0" algn="l" defTabSz="800100">
            <a:lnSpc>
              <a:spcPct val="90000"/>
            </a:lnSpc>
            <a:spcBef>
              <a:spcPct val="0"/>
            </a:spcBef>
            <a:spcAft>
              <a:spcPct val="35000"/>
            </a:spcAft>
            <a:buNone/>
          </a:pPr>
          <a:r>
            <a:rPr lang="en-US" sz="1800" kern="1200"/>
            <a:t>Due November 2</a:t>
          </a:r>
        </a:p>
      </dsp:txBody>
      <dsp:txXfrm>
        <a:off x="921274" y="1871"/>
        <a:ext cx="6028165" cy="797640"/>
      </dsp:txXfrm>
    </dsp:sp>
    <dsp:sp modelId="{BAC63074-B7EA-47A7-856A-E4E89661E50A}">
      <dsp:nvSpPr>
        <dsp:cNvPr id="0" name=""/>
        <dsp:cNvSpPr/>
      </dsp:nvSpPr>
      <dsp:spPr>
        <a:xfrm>
          <a:off x="0" y="998922"/>
          <a:ext cx="6949440" cy="7976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13DFA7-1B9E-4168-94F0-0007576B8975}">
      <dsp:nvSpPr>
        <dsp:cNvPr id="0" name=""/>
        <dsp:cNvSpPr/>
      </dsp:nvSpPr>
      <dsp:spPr>
        <a:xfrm>
          <a:off x="241286" y="1178391"/>
          <a:ext cx="438702" cy="4387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5FA22D-1735-42A3-9490-2740F8391840}">
      <dsp:nvSpPr>
        <dsp:cNvPr id="0" name=""/>
        <dsp:cNvSpPr/>
      </dsp:nvSpPr>
      <dsp:spPr>
        <a:xfrm>
          <a:off x="921274" y="998922"/>
          <a:ext cx="6028165" cy="79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17" tIns="84417" rIns="84417" bIns="84417" numCol="1" spcCol="1270" anchor="ctr" anchorCtr="0">
          <a:noAutofit/>
        </a:bodyPr>
        <a:lstStyle/>
        <a:p>
          <a:pPr marL="0" lvl="0" indent="0" algn="l" defTabSz="800100">
            <a:lnSpc>
              <a:spcPct val="90000"/>
            </a:lnSpc>
            <a:spcBef>
              <a:spcPct val="0"/>
            </a:spcBef>
            <a:spcAft>
              <a:spcPct val="35000"/>
            </a:spcAft>
            <a:buNone/>
          </a:pPr>
          <a:r>
            <a:rPr lang="en-US" sz="1800" kern="1200"/>
            <a:t>Detailed outline of your proposed term paper. Expanding upon the ideas you expressed in your abstract.</a:t>
          </a:r>
        </a:p>
      </dsp:txBody>
      <dsp:txXfrm>
        <a:off x="921274" y="998922"/>
        <a:ext cx="6028165" cy="797640"/>
      </dsp:txXfrm>
    </dsp:sp>
    <dsp:sp modelId="{D19E12EF-95EB-467F-898F-04ACCE7008C8}">
      <dsp:nvSpPr>
        <dsp:cNvPr id="0" name=""/>
        <dsp:cNvSpPr/>
      </dsp:nvSpPr>
      <dsp:spPr>
        <a:xfrm>
          <a:off x="0" y="1995973"/>
          <a:ext cx="6949440" cy="7976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13D010-B30A-4134-9851-FA5CF4982093}">
      <dsp:nvSpPr>
        <dsp:cNvPr id="0" name=""/>
        <dsp:cNvSpPr/>
      </dsp:nvSpPr>
      <dsp:spPr>
        <a:xfrm>
          <a:off x="241286" y="2175442"/>
          <a:ext cx="438702" cy="4387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79F97F-707E-4E2E-8F72-865B16DC2198}">
      <dsp:nvSpPr>
        <dsp:cNvPr id="0" name=""/>
        <dsp:cNvSpPr/>
      </dsp:nvSpPr>
      <dsp:spPr>
        <a:xfrm>
          <a:off x="921274" y="1995973"/>
          <a:ext cx="6028165" cy="79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17" tIns="84417" rIns="84417" bIns="84417" numCol="1" spcCol="1270" anchor="ctr" anchorCtr="0">
          <a:noAutofit/>
        </a:bodyPr>
        <a:lstStyle/>
        <a:p>
          <a:pPr marL="0" lvl="0" indent="0" algn="l" defTabSz="800100">
            <a:lnSpc>
              <a:spcPct val="90000"/>
            </a:lnSpc>
            <a:spcBef>
              <a:spcPct val="0"/>
            </a:spcBef>
            <a:spcAft>
              <a:spcPct val="35000"/>
            </a:spcAft>
            <a:buNone/>
          </a:pPr>
          <a:r>
            <a:rPr lang="en-US" sz="1800" kern="1200"/>
            <a:t>I want to see the organization of your paper! It should read a roadmap to your final paper.</a:t>
          </a:r>
        </a:p>
      </dsp:txBody>
      <dsp:txXfrm>
        <a:off x="921274" y="1995973"/>
        <a:ext cx="6028165" cy="797640"/>
      </dsp:txXfrm>
    </dsp:sp>
    <dsp:sp modelId="{EE560BF5-2F1F-4866-AADE-512B0ACF14FF}">
      <dsp:nvSpPr>
        <dsp:cNvPr id="0" name=""/>
        <dsp:cNvSpPr/>
      </dsp:nvSpPr>
      <dsp:spPr>
        <a:xfrm>
          <a:off x="0" y="2993024"/>
          <a:ext cx="6949440" cy="7976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C9FAB4-BC30-4686-875C-1DDB3F015658}">
      <dsp:nvSpPr>
        <dsp:cNvPr id="0" name=""/>
        <dsp:cNvSpPr/>
      </dsp:nvSpPr>
      <dsp:spPr>
        <a:xfrm>
          <a:off x="241286" y="3172493"/>
          <a:ext cx="438702" cy="4387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C6EDB6-08A6-422F-8FF3-04893C3485D2}">
      <dsp:nvSpPr>
        <dsp:cNvPr id="0" name=""/>
        <dsp:cNvSpPr/>
      </dsp:nvSpPr>
      <dsp:spPr>
        <a:xfrm>
          <a:off x="921274" y="2993024"/>
          <a:ext cx="6028165" cy="79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17" tIns="84417" rIns="84417" bIns="84417" numCol="1" spcCol="1270" anchor="ctr" anchorCtr="0">
          <a:noAutofit/>
        </a:bodyPr>
        <a:lstStyle/>
        <a:p>
          <a:pPr marL="0" lvl="0" indent="0" algn="l" defTabSz="800100">
            <a:lnSpc>
              <a:spcPct val="90000"/>
            </a:lnSpc>
            <a:spcBef>
              <a:spcPct val="0"/>
            </a:spcBef>
            <a:spcAft>
              <a:spcPct val="35000"/>
            </a:spcAft>
            <a:buNone/>
          </a:pPr>
          <a:r>
            <a:rPr lang="en-US" sz="1800" kern="1200"/>
            <a:t>Use headings to delineate different sections of your paper.</a:t>
          </a:r>
        </a:p>
      </dsp:txBody>
      <dsp:txXfrm>
        <a:off x="921274" y="2993024"/>
        <a:ext cx="6028165" cy="797640"/>
      </dsp:txXfrm>
    </dsp:sp>
    <dsp:sp modelId="{8806E5B3-6393-4D7E-87FB-B6FDCCED8641}">
      <dsp:nvSpPr>
        <dsp:cNvPr id="0" name=""/>
        <dsp:cNvSpPr/>
      </dsp:nvSpPr>
      <dsp:spPr>
        <a:xfrm>
          <a:off x="0" y="3990074"/>
          <a:ext cx="6949440" cy="7976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B1EF4A-7109-40F4-A8DF-C36D59D2671C}">
      <dsp:nvSpPr>
        <dsp:cNvPr id="0" name=""/>
        <dsp:cNvSpPr/>
      </dsp:nvSpPr>
      <dsp:spPr>
        <a:xfrm>
          <a:off x="241286" y="4169543"/>
          <a:ext cx="438702" cy="4387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D62882-4ADE-43C1-9681-D516A3631A5D}">
      <dsp:nvSpPr>
        <dsp:cNvPr id="0" name=""/>
        <dsp:cNvSpPr/>
      </dsp:nvSpPr>
      <dsp:spPr>
        <a:xfrm>
          <a:off x="921274" y="3990074"/>
          <a:ext cx="6028165" cy="79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17" tIns="84417" rIns="84417" bIns="84417" numCol="1" spcCol="1270" anchor="ctr" anchorCtr="0">
          <a:noAutofit/>
        </a:bodyPr>
        <a:lstStyle/>
        <a:p>
          <a:pPr marL="0" lvl="0" indent="0" algn="l" defTabSz="800100">
            <a:lnSpc>
              <a:spcPct val="90000"/>
            </a:lnSpc>
            <a:spcBef>
              <a:spcPct val="0"/>
            </a:spcBef>
            <a:spcAft>
              <a:spcPct val="35000"/>
            </a:spcAft>
            <a:buNone/>
          </a:pPr>
          <a:r>
            <a:rPr lang="en-US" sz="1800" kern="1200" dirty="0"/>
            <a:t>Each section should explain the purpose each section, including descriptions of the evidence, sources used, etc.  </a:t>
          </a:r>
        </a:p>
      </dsp:txBody>
      <dsp:txXfrm>
        <a:off x="921274" y="3990074"/>
        <a:ext cx="6028165" cy="797640"/>
      </dsp:txXfrm>
    </dsp:sp>
    <dsp:sp modelId="{AD5EE13C-C7CF-4291-A4F7-85ABF182035A}">
      <dsp:nvSpPr>
        <dsp:cNvPr id="0" name=""/>
        <dsp:cNvSpPr/>
      </dsp:nvSpPr>
      <dsp:spPr>
        <a:xfrm>
          <a:off x="0" y="4987125"/>
          <a:ext cx="6949440" cy="7976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FE52F8-60EE-4415-BF8C-2F3AF073B41D}">
      <dsp:nvSpPr>
        <dsp:cNvPr id="0" name=""/>
        <dsp:cNvSpPr/>
      </dsp:nvSpPr>
      <dsp:spPr>
        <a:xfrm>
          <a:off x="241286" y="5166594"/>
          <a:ext cx="438702" cy="438702"/>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B800F2-030E-45BC-B388-9DCBAB5094AA}">
      <dsp:nvSpPr>
        <dsp:cNvPr id="0" name=""/>
        <dsp:cNvSpPr/>
      </dsp:nvSpPr>
      <dsp:spPr>
        <a:xfrm>
          <a:off x="921274" y="4987125"/>
          <a:ext cx="6028165" cy="79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17" tIns="84417" rIns="84417" bIns="84417" numCol="1" spcCol="1270" anchor="ctr" anchorCtr="0">
          <a:noAutofit/>
        </a:bodyPr>
        <a:lstStyle/>
        <a:p>
          <a:pPr marL="0" lvl="0" indent="0" algn="l" defTabSz="800100">
            <a:lnSpc>
              <a:spcPct val="90000"/>
            </a:lnSpc>
            <a:spcBef>
              <a:spcPct val="0"/>
            </a:spcBef>
            <a:spcAft>
              <a:spcPct val="35000"/>
            </a:spcAft>
            <a:buNone/>
          </a:pPr>
          <a:r>
            <a:rPr lang="en-US" sz="1800" kern="1200" dirty="0"/>
            <a:t>Parts of the outline can be bullet points or full sentences, it doesn’t matter. </a:t>
          </a:r>
        </a:p>
      </dsp:txBody>
      <dsp:txXfrm>
        <a:off x="921274" y="4987125"/>
        <a:ext cx="6028165" cy="7976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329405-CF17-4E42-AF29-2203EE7FD7B5}" type="datetimeFigureOut">
              <a:rPr lang="en-US" smtClean="0"/>
              <a:t>8/30/2026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DF1DF6-4336-47D7-894E-B4F214784391}" type="slidenum">
              <a:rPr lang="en-US" smtClean="0"/>
              <a:t>‹#›</a:t>
            </a:fld>
            <a:endParaRPr lang="en-US"/>
          </a:p>
        </p:txBody>
      </p:sp>
    </p:spTree>
    <p:extLst>
      <p:ext uri="{BB962C8B-B14F-4D97-AF65-F5344CB8AC3E}">
        <p14:creationId xmlns:p14="http://schemas.microsoft.com/office/powerpoint/2010/main" val="1076793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physical landscape plays a huge role in the way water use and practice manifest itself in ancient societies.</a:t>
            </a:r>
          </a:p>
          <a:p>
            <a:r>
              <a:rPr lang="en-US" dirty="0"/>
              <a:t>For example, if the water table is too deep to access then people cannot build wells. Solution, lots of cisterns and rainwater harvesting! With the Romans, this will gradually shift to long distance aqueducts. </a:t>
            </a:r>
          </a:p>
        </p:txBody>
      </p:sp>
      <p:sp>
        <p:nvSpPr>
          <p:cNvPr id="4" name="Slide Number Placeholder 3"/>
          <p:cNvSpPr>
            <a:spLocks noGrp="1"/>
          </p:cNvSpPr>
          <p:nvPr>
            <p:ph type="sldNum" sz="quarter" idx="5"/>
          </p:nvPr>
        </p:nvSpPr>
        <p:spPr/>
        <p:txBody>
          <a:bodyPr/>
          <a:lstStyle/>
          <a:p>
            <a:fld id="{52DF1DF6-4336-47D7-894E-B4F214784391}" type="slidenum">
              <a:rPr lang="en-US" smtClean="0"/>
              <a:t>16</a:t>
            </a:fld>
            <a:endParaRPr lang="en-US"/>
          </a:p>
        </p:txBody>
      </p:sp>
    </p:spTree>
    <p:extLst>
      <p:ext uri="{BB962C8B-B14F-4D97-AF65-F5344CB8AC3E}">
        <p14:creationId xmlns:p14="http://schemas.microsoft.com/office/powerpoint/2010/main" val="3278235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DF1DF6-4336-47D7-894E-B4F214784391}" type="slidenum">
              <a:rPr lang="en-US" smtClean="0"/>
              <a:t>19</a:t>
            </a:fld>
            <a:endParaRPr lang="en-US"/>
          </a:p>
        </p:txBody>
      </p:sp>
    </p:spTree>
    <p:extLst>
      <p:ext uri="{BB962C8B-B14F-4D97-AF65-F5344CB8AC3E}">
        <p14:creationId xmlns:p14="http://schemas.microsoft.com/office/powerpoint/2010/main" val="72767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8/30/2026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82529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8/30/2026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39865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8/30/2026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92105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8/30/2026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91998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8/30/2026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27624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8/30/2026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27252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8/30/2026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00262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8/30/2026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23397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8/30/2026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0942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8/30/2026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9882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8/30/2026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6948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8/30/2026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694269453"/>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5" name="Picture 4">
            <a:extLst>
              <a:ext uri="{FF2B5EF4-FFF2-40B4-BE49-F238E27FC236}">
                <a16:creationId xmlns:a16="http://schemas.microsoft.com/office/drawing/2014/main" id="{94521709-84F0-F973-45B4-18199C89AB5D}"/>
              </a:ext>
            </a:extLst>
          </p:cNvPr>
          <p:cNvPicPr>
            <a:picLocks noChangeAspect="1"/>
          </p:cNvPicPr>
          <p:nvPr/>
        </p:nvPicPr>
        <p:blipFill>
          <a:blip r:embed="rId2">
            <a:extLst>
              <a:ext uri="{28A0092B-C50C-407E-A947-70E740481C1C}">
                <a14:useLocalDpi xmlns:a14="http://schemas.microsoft.com/office/drawing/2010/main" val="0"/>
              </a:ext>
            </a:extLst>
          </a:blip>
          <a:srcRect t="14480" r="9091" b="8911"/>
          <a:stretch>
            <a:fillRect/>
          </a:stretch>
        </p:blipFill>
        <p:spPr>
          <a:xfrm>
            <a:off x="20" y="10"/>
            <a:ext cx="12191980" cy="6857990"/>
          </a:xfrm>
          <a:prstGeom prst="rect">
            <a:avLst/>
          </a:prstGeom>
        </p:spPr>
      </p:pic>
      <p:sp>
        <p:nvSpPr>
          <p:cNvPr id="24" name="Rectangle 23">
            <a:extLst>
              <a:ext uri="{FF2B5EF4-FFF2-40B4-BE49-F238E27FC236}">
                <a16:creationId xmlns:a16="http://schemas.microsoft.com/office/drawing/2014/main" id="{76A10D8F-D463-70E5-239B-17AD65EF4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CF218A19-BED5-0AA5-B096-BD7E668591D5}"/>
              </a:ext>
            </a:extLst>
          </p:cNvPr>
          <p:cNvSpPr>
            <a:spLocks noGrp="1"/>
          </p:cNvSpPr>
          <p:nvPr>
            <p:ph type="ctrTitle"/>
          </p:nvPr>
        </p:nvSpPr>
        <p:spPr>
          <a:xfrm>
            <a:off x="286506" y="603315"/>
            <a:ext cx="5649211" cy="3685731"/>
          </a:xfrm>
        </p:spPr>
        <p:txBody>
          <a:bodyPr anchor="t">
            <a:normAutofit/>
          </a:bodyPr>
          <a:lstStyle/>
          <a:p>
            <a:pPr algn="l"/>
            <a:r>
              <a:rPr lang="en-US" sz="5100" dirty="0"/>
              <a:t>Water, Culture and Power in the Ancient Mediterranean</a:t>
            </a:r>
            <a:br>
              <a:rPr lang="en-US" sz="5100" dirty="0"/>
            </a:br>
            <a:endParaRPr lang="en-US" sz="5100" dirty="0"/>
          </a:p>
        </p:txBody>
      </p:sp>
      <p:sp>
        <p:nvSpPr>
          <p:cNvPr id="3" name="Subtitle 2">
            <a:extLst>
              <a:ext uri="{FF2B5EF4-FFF2-40B4-BE49-F238E27FC236}">
                <a16:creationId xmlns:a16="http://schemas.microsoft.com/office/drawing/2014/main" id="{005184F4-E583-1EE4-1FF5-3DE3330A88D8}"/>
              </a:ext>
            </a:extLst>
          </p:cNvPr>
          <p:cNvSpPr>
            <a:spLocks noGrp="1"/>
          </p:cNvSpPr>
          <p:nvPr>
            <p:ph type="subTitle" idx="1"/>
          </p:nvPr>
        </p:nvSpPr>
        <p:spPr>
          <a:xfrm>
            <a:off x="286507" y="4437176"/>
            <a:ext cx="4007587" cy="1290807"/>
          </a:xfrm>
        </p:spPr>
        <p:txBody>
          <a:bodyPr anchor="ctr">
            <a:normAutofit/>
          </a:bodyPr>
          <a:lstStyle/>
          <a:p>
            <a:pPr algn="l"/>
            <a:r>
              <a:rPr lang="en-US" sz="2200" dirty="0"/>
              <a:t>ARCH B398</a:t>
            </a:r>
          </a:p>
          <a:p>
            <a:pPr algn="l"/>
            <a:r>
              <a:rPr lang="en-US" sz="2200" dirty="0"/>
              <a:t>August 31</a:t>
            </a:r>
          </a:p>
        </p:txBody>
      </p:sp>
    </p:spTree>
    <p:extLst>
      <p:ext uri="{BB962C8B-B14F-4D97-AF65-F5344CB8AC3E}">
        <p14:creationId xmlns:p14="http://schemas.microsoft.com/office/powerpoint/2010/main" val="292210321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F50BE-7FF1-8994-9AE9-02A7D77B0914}"/>
              </a:ext>
            </a:extLst>
          </p:cNvPr>
          <p:cNvSpPr>
            <a:spLocks noGrp="1"/>
          </p:cNvSpPr>
          <p:nvPr>
            <p:ph type="title"/>
          </p:nvPr>
        </p:nvSpPr>
        <p:spPr/>
        <p:txBody>
          <a:bodyPr/>
          <a:lstStyle/>
          <a:p>
            <a:r>
              <a:rPr lang="en-US" dirty="0"/>
              <a:t>Find a new time? </a:t>
            </a:r>
          </a:p>
        </p:txBody>
      </p:sp>
      <p:sp>
        <p:nvSpPr>
          <p:cNvPr id="3" name="Content Placeholder 2">
            <a:extLst>
              <a:ext uri="{FF2B5EF4-FFF2-40B4-BE49-F238E27FC236}">
                <a16:creationId xmlns:a16="http://schemas.microsoft.com/office/drawing/2014/main" id="{F49359DB-F8EF-6BE0-8C57-2332C319B5C3}"/>
              </a:ext>
            </a:extLst>
          </p:cNvPr>
          <p:cNvSpPr>
            <a:spLocks noGrp="1"/>
          </p:cNvSpPr>
          <p:nvPr>
            <p:ph idx="1"/>
          </p:nvPr>
        </p:nvSpPr>
        <p:spPr/>
        <p:txBody>
          <a:bodyPr/>
          <a:lstStyle/>
          <a:p>
            <a:r>
              <a:rPr lang="en-US" dirty="0"/>
              <a:t>Because I don’t want to be here when its </a:t>
            </a:r>
            <a:r>
              <a:rPr lang="en-US" dirty="0" err="1"/>
              <a:t>hella</a:t>
            </a:r>
            <a:r>
              <a:rPr lang="en-US" dirty="0"/>
              <a:t> dark outside.</a:t>
            </a:r>
          </a:p>
          <a:p>
            <a:r>
              <a:rPr lang="en-US" dirty="0"/>
              <a:t>Proposed new times:</a:t>
            </a:r>
          </a:p>
          <a:p>
            <a:pPr lvl="1"/>
            <a:r>
              <a:rPr lang="en-US" dirty="0"/>
              <a:t>Mondays, anything before this time. </a:t>
            </a:r>
          </a:p>
          <a:p>
            <a:pPr lvl="2"/>
            <a:r>
              <a:rPr lang="en-US" dirty="0"/>
              <a:t>Conflict is the archaeology talks 12-2pm</a:t>
            </a:r>
          </a:p>
          <a:p>
            <a:pPr lvl="1"/>
            <a:r>
              <a:rPr lang="en-US" dirty="0"/>
              <a:t>Wednesdays: morning or afternoon?</a:t>
            </a:r>
          </a:p>
        </p:txBody>
      </p:sp>
    </p:spTree>
    <p:extLst>
      <p:ext uri="{BB962C8B-B14F-4D97-AF65-F5344CB8AC3E}">
        <p14:creationId xmlns:p14="http://schemas.microsoft.com/office/powerpoint/2010/main" val="3469039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D59064A-7BD3-673D-2606-9507EFB48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D3F393-72C5-0B0E-7561-877CEDAA6F43}"/>
              </a:ext>
            </a:extLst>
          </p:cNvPr>
          <p:cNvSpPr>
            <a:spLocks noGrp="1"/>
          </p:cNvSpPr>
          <p:nvPr>
            <p:ph type="title"/>
          </p:nvPr>
        </p:nvSpPr>
        <p:spPr>
          <a:xfrm>
            <a:off x="341680" y="5358268"/>
            <a:ext cx="7204271" cy="1094733"/>
          </a:xfrm>
        </p:spPr>
        <p:txBody>
          <a:bodyPr>
            <a:normAutofit/>
          </a:bodyPr>
          <a:lstStyle/>
          <a:p>
            <a:r>
              <a:rPr lang="en-US" dirty="0"/>
              <a:t>Geographical Scope</a:t>
            </a:r>
            <a:endParaRPr lang="en-US"/>
          </a:p>
        </p:txBody>
      </p:sp>
      <p:pic>
        <p:nvPicPr>
          <p:cNvPr id="5" name="Picture 4" descr="15518.png (4959×2790)">
            <a:extLst>
              <a:ext uri="{FF2B5EF4-FFF2-40B4-BE49-F238E27FC236}">
                <a16:creationId xmlns:a16="http://schemas.microsoft.com/office/drawing/2014/main" id="{AB369CB7-EB76-194C-59D7-D09F82C403CE}"/>
              </a:ext>
            </a:extLst>
          </p:cNvPr>
          <p:cNvPicPr>
            <a:picLocks noChangeAspect="1"/>
          </p:cNvPicPr>
          <p:nvPr/>
        </p:nvPicPr>
        <p:blipFill>
          <a:blip r:embed="rId2"/>
          <a:srcRect l="4345" r="9670" b="-2"/>
          <a:stretch>
            <a:fillRect/>
          </a:stretch>
        </p:blipFill>
        <p:spPr>
          <a:xfrm>
            <a:off x="419099" y="419102"/>
            <a:ext cx="7129183" cy="4663886"/>
          </a:xfrm>
          <a:prstGeom prst="rect">
            <a:avLst/>
          </a:prstGeom>
        </p:spPr>
      </p:pic>
      <p:sp>
        <p:nvSpPr>
          <p:cNvPr id="3" name="Content Placeholder 2">
            <a:extLst>
              <a:ext uri="{FF2B5EF4-FFF2-40B4-BE49-F238E27FC236}">
                <a16:creationId xmlns:a16="http://schemas.microsoft.com/office/drawing/2014/main" id="{E271E4A3-3433-1AEF-3692-FE8C20EFFF4D}"/>
              </a:ext>
            </a:extLst>
          </p:cNvPr>
          <p:cNvSpPr>
            <a:spLocks noGrp="1"/>
          </p:cNvSpPr>
          <p:nvPr>
            <p:ph idx="1"/>
          </p:nvPr>
        </p:nvSpPr>
        <p:spPr>
          <a:xfrm>
            <a:off x="8047975" y="418916"/>
            <a:ext cx="3434399" cy="6033900"/>
          </a:xfrm>
        </p:spPr>
        <p:txBody>
          <a:bodyPr>
            <a:normAutofit/>
          </a:bodyPr>
          <a:lstStyle/>
          <a:p>
            <a:pPr>
              <a:lnSpc>
                <a:spcPct val="110000"/>
              </a:lnSpc>
            </a:pPr>
            <a:r>
              <a:rPr lang="en-US" sz="1700"/>
              <a:t>Core Zones of study</a:t>
            </a:r>
          </a:p>
          <a:p>
            <a:pPr lvl="1">
              <a:lnSpc>
                <a:spcPct val="110000"/>
              </a:lnSpc>
            </a:pPr>
            <a:r>
              <a:rPr lang="en-US" sz="1700"/>
              <a:t>Mediterranean Basin, including North Africa and the Levant</a:t>
            </a:r>
          </a:p>
          <a:p>
            <a:pPr lvl="1">
              <a:lnSpc>
                <a:spcPct val="110000"/>
              </a:lnSpc>
            </a:pPr>
            <a:r>
              <a:rPr lang="en-US" sz="1700"/>
              <a:t>Western Europe, focusing on the UK, Gaul, and Spain </a:t>
            </a:r>
          </a:p>
          <a:p>
            <a:pPr>
              <a:lnSpc>
                <a:spcPct val="110000"/>
              </a:lnSpc>
            </a:pPr>
            <a:r>
              <a:rPr lang="en-US" sz="1700"/>
              <a:t>Climates and Topography</a:t>
            </a:r>
          </a:p>
          <a:p>
            <a:pPr lvl="1">
              <a:lnSpc>
                <a:spcPct val="110000"/>
              </a:lnSpc>
            </a:pPr>
            <a:r>
              <a:rPr lang="en-US" sz="1700"/>
              <a:t>Contrast arid coastal zones with hyper-seasonal river valleys, mountainous interiors, semi-arid desert steppe</a:t>
            </a:r>
          </a:p>
          <a:p>
            <a:pPr lvl="1">
              <a:lnSpc>
                <a:spcPct val="110000"/>
              </a:lnSpc>
            </a:pPr>
            <a:r>
              <a:rPr lang="en-US" sz="1700"/>
              <a:t>Fluvial basins, like the Nile, Rhône, Po, and Tiber </a:t>
            </a:r>
          </a:p>
          <a:p>
            <a:pPr>
              <a:lnSpc>
                <a:spcPct val="110000"/>
              </a:lnSpc>
            </a:pPr>
            <a:r>
              <a:rPr lang="en-US" sz="1700"/>
              <a:t>The Mediterranean as a dynamic network connecting diverse polities through trade, colonization, and naval power. </a:t>
            </a:r>
          </a:p>
          <a:p>
            <a:pPr lvl="1">
              <a:lnSpc>
                <a:spcPct val="110000"/>
              </a:lnSpc>
            </a:pPr>
            <a:endParaRPr lang="en-US" sz="1700"/>
          </a:p>
        </p:txBody>
      </p:sp>
    </p:spTree>
    <p:extLst>
      <p:ext uri="{BB962C8B-B14F-4D97-AF65-F5344CB8AC3E}">
        <p14:creationId xmlns:p14="http://schemas.microsoft.com/office/powerpoint/2010/main" val="335067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511223-F73D-772B-6D44-F64267F3B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008A3A5-CFEE-6C46-1790-319CDA5C6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5E85E5-0B82-04B7-6C8E-06B7FDD92CDA}"/>
              </a:ext>
            </a:extLst>
          </p:cNvPr>
          <p:cNvSpPr>
            <a:spLocks noGrp="1"/>
          </p:cNvSpPr>
          <p:nvPr>
            <p:ph type="title"/>
          </p:nvPr>
        </p:nvSpPr>
        <p:spPr>
          <a:xfrm>
            <a:off x="609602" y="1396999"/>
            <a:ext cx="2786388" cy="2032001"/>
          </a:xfrm>
        </p:spPr>
        <p:txBody>
          <a:bodyPr anchor="t">
            <a:normAutofit/>
          </a:bodyPr>
          <a:lstStyle/>
          <a:p>
            <a:r>
              <a:rPr lang="en-US" sz="2800"/>
              <a:t>Chronological Scope</a:t>
            </a:r>
          </a:p>
        </p:txBody>
      </p:sp>
      <p:sp>
        <p:nvSpPr>
          <p:cNvPr id="3" name="Content Placeholder 2">
            <a:extLst>
              <a:ext uri="{FF2B5EF4-FFF2-40B4-BE49-F238E27FC236}">
                <a16:creationId xmlns:a16="http://schemas.microsoft.com/office/drawing/2014/main" id="{D947AACA-7704-A467-53F7-21773F91E07E}"/>
              </a:ext>
            </a:extLst>
          </p:cNvPr>
          <p:cNvSpPr>
            <a:spLocks noGrp="1"/>
          </p:cNvSpPr>
          <p:nvPr>
            <p:ph idx="1"/>
          </p:nvPr>
        </p:nvSpPr>
        <p:spPr>
          <a:xfrm>
            <a:off x="3980408" y="1483360"/>
            <a:ext cx="7013171" cy="4430096"/>
          </a:xfrm>
        </p:spPr>
        <p:txBody>
          <a:bodyPr>
            <a:normAutofit/>
          </a:bodyPr>
          <a:lstStyle/>
          <a:p>
            <a:pPr lvl="0">
              <a:lnSpc>
                <a:spcPct val="110000"/>
              </a:lnSpc>
            </a:pPr>
            <a:r>
              <a:rPr lang="en-US" sz="1500" b="1"/>
              <a:t>Bronze Age Foundations (c. 3000–1100 BCE):</a:t>
            </a:r>
            <a:r>
              <a:rPr lang="en-US" sz="1500"/>
              <a:t> Minoan and Mycenaean hydraulic engineering, Palace of Knossos drainage, storm-water management, and early Aegean maritime networks.</a:t>
            </a:r>
          </a:p>
          <a:p>
            <a:pPr lvl="0">
              <a:lnSpc>
                <a:spcPct val="110000"/>
              </a:lnSpc>
            </a:pPr>
            <a:r>
              <a:rPr lang="en-US" sz="1500" b="1"/>
              <a:t>Archaic &amp; Classical Greece (c. 750–323 BCE):</a:t>
            </a:r>
            <a:r>
              <a:rPr lang="en-US" sz="1500"/>
              <a:t> City-state water supply (</a:t>
            </a:r>
            <a:r>
              <a:rPr lang="en-US" sz="1500" i="1"/>
              <a:t>fountains</a:t>
            </a:r>
            <a:r>
              <a:rPr lang="en-US" sz="1500"/>
              <a:t>, </a:t>
            </a:r>
            <a:r>
              <a:rPr lang="en-US" sz="1500" i="1"/>
              <a:t>fountain houses</a:t>
            </a:r>
            <a:r>
              <a:rPr lang="en-US" sz="1500"/>
              <a:t>), tyrant-led aqueduct projects (e.g., Eupalinos' tunnel on Samos), and sacred water sanctuaries (Delphi, Asclepieia).</a:t>
            </a:r>
          </a:p>
          <a:p>
            <a:pPr lvl="0">
              <a:lnSpc>
                <a:spcPct val="110000"/>
              </a:lnSpc>
            </a:pPr>
            <a:r>
              <a:rPr lang="en-US" sz="1500" b="1"/>
              <a:t>Hellenistic Transformations (c. 323–31 BCE):</a:t>
            </a:r>
            <a:r>
              <a:rPr lang="en-US" sz="1500"/>
              <a:t> Large-scale hydraulic innovations, Ptolemaic irrigation in Egypt, and expanding Mediterranean maritime trade routes.</a:t>
            </a:r>
          </a:p>
          <a:p>
            <a:pPr lvl="0">
              <a:lnSpc>
                <a:spcPct val="110000"/>
              </a:lnSpc>
            </a:pPr>
            <a:r>
              <a:rPr lang="en-US" sz="1500" b="1"/>
              <a:t>Roman Empire &amp; Late Antiquity (c. 31 BCE–600 CE):</a:t>
            </a:r>
            <a:r>
              <a:rPr lang="en-US" sz="1500"/>
              <a:t> Monumentalization of water—gravity-fed aqueducts, public bath complexes (</a:t>
            </a:r>
            <a:r>
              <a:rPr lang="en-US" sz="1500" i="1"/>
              <a:t>thermae</a:t>
            </a:r>
            <a:r>
              <a:rPr lang="en-US" sz="1500"/>
              <a:t>), urban </a:t>
            </a:r>
            <a:r>
              <a:rPr lang="en-US" sz="1500" i="1"/>
              <a:t>nymphaea</a:t>
            </a:r>
            <a:r>
              <a:rPr lang="en-US" sz="1500"/>
              <a:t>, harbor engineering (Ostia/Portus).</a:t>
            </a:r>
          </a:p>
        </p:txBody>
      </p:sp>
    </p:spTree>
    <p:extLst>
      <p:ext uri="{BB962C8B-B14F-4D97-AF65-F5344CB8AC3E}">
        <p14:creationId xmlns:p14="http://schemas.microsoft.com/office/powerpoint/2010/main" val="3970303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E6E9F-6542-7AF0-B848-522276A54E1C}"/>
              </a:ext>
            </a:extLst>
          </p:cNvPr>
          <p:cNvSpPr>
            <a:spLocks noGrp="1"/>
          </p:cNvSpPr>
          <p:nvPr>
            <p:ph type="title"/>
          </p:nvPr>
        </p:nvSpPr>
        <p:spPr/>
        <p:txBody>
          <a:bodyPr/>
          <a:lstStyle/>
          <a:p>
            <a:r>
              <a:rPr lang="en-US" dirty="0"/>
              <a:t>What did the ancients think about water?</a:t>
            </a:r>
          </a:p>
        </p:txBody>
      </p:sp>
      <p:sp>
        <p:nvSpPr>
          <p:cNvPr id="3" name="Content Placeholder 2">
            <a:extLst>
              <a:ext uri="{FF2B5EF4-FFF2-40B4-BE49-F238E27FC236}">
                <a16:creationId xmlns:a16="http://schemas.microsoft.com/office/drawing/2014/main" id="{26DD210F-4024-8995-1BD6-9290D568823A}"/>
              </a:ext>
            </a:extLst>
          </p:cNvPr>
          <p:cNvSpPr>
            <a:spLocks noGrp="1"/>
          </p:cNvSpPr>
          <p:nvPr>
            <p:ph idx="1"/>
          </p:nvPr>
        </p:nvSpPr>
        <p:spPr>
          <a:xfrm>
            <a:off x="612648" y="1392071"/>
            <a:ext cx="8040033" cy="5192973"/>
          </a:xfrm>
        </p:spPr>
        <p:txBody>
          <a:bodyPr>
            <a:normAutofit fontScale="77500" lnSpcReduction="20000"/>
          </a:bodyPr>
          <a:lstStyle/>
          <a:p>
            <a:r>
              <a:rPr lang="en-US" b="1" dirty="0"/>
              <a:t>Pre-Socratic Philosophy: Cosmos and Origins </a:t>
            </a:r>
          </a:p>
          <a:p>
            <a:pPr lvl="1"/>
            <a:r>
              <a:rPr lang="en-US" dirty="0"/>
              <a:t>Thales of Miletus “π</a:t>
            </a:r>
            <a:r>
              <a:rPr lang="en-US" dirty="0" err="1"/>
              <a:t>άντ</a:t>
            </a:r>
            <a:r>
              <a:rPr lang="en-US" dirty="0"/>
              <a:t>α ὕδωρ ἐστίν”, water is the primarly principle material</a:t>
            </a:r>
          </a:p>
          <a:p>
            <a:pPr lvl="1"/>
            <a:r>
              <a:rPr lang="en-US" dirty="0"/>
              <a:t>Heraclitus of Ephesus: Framed water as part of a dynamic, cyclical flux governed by opposition and transformation (</a:t>
            </a:r>
            <a:r>
              <a:rPr lang="en-US" i="1" dirty="0" err="1"/>
              <a:t>metabolē</a:t>
            </a:r>
            <a:r>
              <a:rPr lang="en-US" dirty="0"/>
              <a:t>). "To souls it is death to become water, to water death to become earth, but from earth comes water, and from water soul."</a:t>
            </a:r>
          </a:p>
          <a:p>
            <a:r>
              <a:rPr lang="en-US" b="1" dirty="0"/>
              <a:t>Natural Philosophy: Elements and Qualities </a:t>
            </a:r>
          </a:p>
          <a:p>
            <a:pPr lvl="1"/>
            <a:r>
              <a:rPr lang="en-US" dirty="0"/>
              <a:t>Plato (Timaeus, 55d–56d): Associated water with geometric, mathematical atomism.</a:t>
            </a:r>
          </a:p>
          <a:p>
            <a:pPr lvl="1"/>
            <a:r>
              <a:rPr lang="en-US" dirty="0"/>
              <a:t>Aristotle: water is a combination of cold and wet. Constant state of transformation.</a:t>
            </a:r>
          </a:p>
          <a:p>
            <a:r>
              <a:rPr lang="en-US" b="1" dirty="0"/>
              <a:t>Water quality and medicinal properties</a:t>
            </a:r>
          </a:p>
          <a:p>
            <a:pPr lvl="1"/>
            <a:r>
              <a:rPr lang="en-US" dirty="0"/>
              <a:t>Hippocrates </a:t>
            </a:r>
            <a:r>
              <a:rPr lang="en-US" i="1" dirty="0"/>
              <a:t>Airs, Waters, Places: </a:t>
            </a:r>
            <a:r>
              <a:rPr lang="en-US" dirty="0"/>
              <a:t>Analyzes how water quality impacts human physiology and regional character. He ranks water sources by healthfulness: spring water flowing east is best, while stagnant marsh water causes disease (splenomegaly, dropsy). </a:t>
            </a:r>
            <a:endParaRPr lang="en-US" i="1" dirty="0"/>
          </a:p>
          <a:p>
            <a:pPr lvl="1"/>
            <a:r>
              <a:rPr lang="en-US" dirty="0"/>
              <a:t>Vitruvius </a:t>
            </a:r>
            <a:r>
              <a:rPr lang="en-US" i="1" dirty="0"/>
              <a:t>De </a:t>
            </a:r>
            <a:r>
              <a:rPr lang="en-US" i="1" dirty="0" err="1"/>
              <a:t>Architectura</a:t>
            </a:r>
            <a:r>
              <a:rPr lang="en-US" i="1" dirty="0"/>
              <a:t>: </a:t>
            </a:r>
            <a:r>
              <a:rPr lang="en-US" dirty="0"/>
              <a:t>dedicated book 8 entirely to water, Provides practical field methods for finding hidden groundwater, testing spring quality by boiling or observing the health of local inhabitants, and evaluating pipe materials (preferring terra cotta over lead for health reasons).</a:t>
            </a:r>
            <a:endParaRPr lang="en-US" i="1" dirty="0"/>
          </a:p>
          <a:p>
            <a:pPr lvl="1"/>
            <a:r>
              <a:rPr lang="en-US" dirty="0"/>
              <a:t>Pliny the Elder </a:t>
            </a:r>
            <a:r>
              <a:rPr lang="en-US" i="1" dirty="0"/>
              <a:t>Naturalis Historia: </a:t>
            </a:r>
            <a:r>
              <a:rPr lang="en-US" dirty="0"/>
              <a:t>Catalogues thermal springs, mineral waters, and their therapeutic properties. He famously notes that "water is the element that rules all others," noting its capacity to heal, poison, or transform landscapes.</a:t>
            </a:r>
            <a:endParaRPr lang="en-US" i="1" dirty="0"/>
          </a:p>
        </p:txBody>
      </p:sp>
      <p:pic>
        <p:nvPicPr>
          <p:cNvPr id="7" name="Picture 6">
            <a:extLst>
              <a:ext uri="{FF2B5EF4-FFF2-40B4-BE49-F238E27FC236}">
                <a16:creationId xmlns:a16="http://schemas.microsoft.com/office/drawing/2014/main" id="{86194C6D-B287-EEC0-A225-8CD9C3E2C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7822" y="1500747"/>
            <a:ext cx="2811530" cy="4217666"/>
          </a:xfrm>
          <a:prstGeom prst="rect">
            <a:avLst/>
          </a:prstGeom>
        </p:spPr>
      </p:pic>
    </p:spTree>
    <p:extLst>
      <p:ext uri="{BB962C8B-B14F-4D97-AF65-F5344CB8AC3E}">
        <p14:creationId xmlns:p14="http://schemas.microsoft.com/office/powerpoint/2010/main" val="3003970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1023629-4E7D-781B-A06B-908E54F4B16E}"/>
              </a:ext>
            </a:extLst>
          </p:cNvPr>
          <p:cNvPicPr>
            <a:picLocks noChangeAspect="1"/>
          </p:cNvPicPr>
          <p:nvPr/>
        </p:nvPicPr>
        <p:blipFill>
          <a:blip r:embed="rId2">
            <a:extLst>
              <a:ext uri="{28A0092B-C50C-407E-A947-70E740481C1C}">
                <a14:useLocalDpi xmlns:a14="http://schemas.microsoft.com/office/drawing/2010/main" val="0"/>
              </a:ext>
            </a:extLst>
          </a:blip>
          <a:srcRect l="16273" r="30027"/>
          <a:stretch>
            <a:fillRect/>
          </a:stretch>
        </p:blipFill>
        <p:spPr>
          <a:xfrm>
            <a:off x="20" y="10"/>
            <a:ext cx="4910308" cy="6857990"/>
          </a:xfrm>
          <a:prstGeom prst="rect">
            <a:avLst/>
          </a:prstGeom>
        </p:spPr>
      </p:pic>
      <p:sp>
        <p:nvSpPr>
          <p:cNvPr id="3" name="Content Placeholder 2">
            <a:extLst>
              <a:ext uri="{FF2B5EF4-FFF2-40B4-BE49-F238E27FC236}">
                <a16:creationId xmlns:a16="http://schemas.microsoft.com/office/drawing/2014/main" id="{162A2D2F-B286-9A8C-543D-ED44CF2634C1}"/>
              </a:ext>
            </a:extLst>
          </p:cNvPr>
          <p:cNvSpPr>
            <a:spLocks noGrp="1"/>
          </p:cNvSpPr>
          <p:nvPr>
            <p:ph idx="1"/>
          </p:nvPr>
        </p:nvSpPr>
        <p:spPr>
          <a:xfrm>
            <a:off x="5568533" y="873457"/>
            <a:ext cx="5916169" cy="5435903"/>
          </a:xfrm>
        </p:spPr>
        <p:txBody>
          <a:bodyPr>
            <a:normAutofit lnSpcReduction="10000"/>
          </a:bodyPr>
          <a:lstStyle/>
          <a:p>
            <a:pPr>
              <a:lnSpc>
                <a:spcPct val="110000"/>
              </a:lnSpc>
            </a:pPr>
            <a:r>
              <a:rPr lang="en-US" sz="1600" b="1" dirty="0"/>
              <a:t>Infrastructure, Administration, and Imperial Power</a:t>
            </a:r>
          </a:p>
          <a:p>
            <a:pPr lvl="1">
              <a:lnSpc>
                <a:spcPct val="110000"/>
              </a:lnSpc>
            </a:pPr>
            <a:r>
              <a:rPr lang="en-US" sz="1600" dirty="0"/>
              <a:t>Frontinus </a:t>
            </a:r>
            <a:r>
              <a:rPr lang="en-US" sz="1600" i="1" dirty="0"/>
              <a:t>De </a:t>
            </a:r>
            <a:r>
              <a:rPr lang="en-US" sz="1600" i="1" dirty="0" err="1"/>
              <a:t>Aquaeductu</a:t>
            </a:r>
            <a:r>
              <a:rPr lang="en-US" sz="1600" i="1" dirty="0"/>
              <a:t> Urbis Romae: </a:t>
            </a:r>
            <a:r>
              <a:rPr lang="en-US" sz="1600" dirty="0"/>
              <a:t>Will anyone compare the idle Pyramids or the useless, though famous, works of the Greeks with these majestic structures carrying so many waters?“</a:t>
            </a:r>
          </a:p>
          <a:p>
            <a:pPr lvl="1">
              <a:lnSpc>
                <a:spcPct val="110000"/>
              </a:lnSpc>
            </a:pPr>
            <a:r>
              <a:rPr lang="en-US" sz="1600" dirty="0"/>
              <a:t>Strabo </a:t>
            </a:r>
            <a:r>
              <a:rPr lang="en-US" sz="1600" i="1" dirty="0" err="1"/>
              <a:t>Geographica</a:t>
            </a:r>
            <a:r>
              <a:rPr lang="en-US" sz="1600" i="1" dirty="0"/>
              <a:t>: </a:t>
            </a:r>
            <a:r>
              <a:rPr lang="en-US" sz="1600" dirty="0"/>
              <a:t>"The Romans had extraordinary foresight in matters which the Greeks neglected... bringing water into the city through aqueducts in such quantities that rivers seem to flow through the city.“</a:t>
            </a:r>
          </a:p>
          <a:p>
            <a:pPr>
              <a:lnSpc>
                <a:spcPct val="110000"/>
              </a:lnSpc>
            </a:pPr>
            <a:r>
              <a:rPr lang="en-US" sz="1600" b="1" dirty="0"/>
              <a:t>Sacred, Literary, and Ethnographic Dimensions</a:t>
            </a:r>
          </a:p>
          <a:p>
            <a:pPr lvl="1">
              <a:lnSpc>
                <a:spcPct val="110000"/>
              </a:lnSpc>
            </a:pPr>
            <a:r>
              <a:rPr lang="en-US" sz="1600" dirty="0"/>
              <a:t>Herodotus (</a:t>
            </a:r>
            <a:r>
              <a:rPr lang="en-US" sz="1600" i="1" dirty="0"/>
              <a:t>Histories</a:t>
            </a:r>
            <a:r>
              <a:rPr lang="en-US" sz="1600" dirty="0"/>
              <a:t>): Framed the geography of Egypt entirely around its riverine landscape, coining the phrase that Egypt is "the gift of the Nile" (Histories 2.5), while detailing how seasonal inundations governed Egyptian social, political, and religious life.</a:t>
            </a:r>
          </a:p>
          <a:p>
            <a:pPr lvl="1">
              <a:lnSpc>
                <a:spcPct val="110000"/>
              </a:lnSpc>
            </a:pPr>
            <a:r>
              <a:rPr lang="en-US" sz="1600" dirty="0"/>
              <a:t>Virgil (</a:t>
            </a:r>
            <a:r>
              <a:rPr lang="en-US" sz="1600" i="1" dirty="0"/>
              <a:t>Aeneid</a:t>
            </a:r>
            <a:r>
              <a:rPr lang="en-US" sz="1600" dirty="0"/>
              <a:t>): Uses water as a metaphor for divine authority, political order, and chaotic destruction, from Neptune calming the sea in Book 1 to the sacred river boundaries of Tiberinus welcoming Aeneas to Latium.</a:t>
            </a:r>
          </a:p>
          <a:p>
            <a:pPr>
              <a:lnSpc>
                <a:spcPct val="110000"/>
              </a:lnSpc>
            </a:pPr>
            <a:endParaRPr lang="en-US" sz="1600" dirty="0"/>
          </a:p>
        </p:txBody>
      </p:sp>
    </p:spTree>
    <p:extLst>
      <p:ext uri="{BB962C8B-B14F-4D97-AF65-F5344CB8AC3E}">
        <p14:creationId xmlns:p14="http://schemas.microsoft.com/office/powerpoint/2010/main" val="4041207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D7D3FF-8B2F-73B8-0ACF-CC13A5F806EE}"/>
              </a:ext>
            </a:extLst>
          </p:cNvPr>
          <p:cNvSpPr>
            <a:spLocks noGrp="1"/>
          </p:cNvSpPr>
          <p:nvPr>
            <p:ph type="title"/>
          </p:nvPr>
        </p:nvSpPr>
        <p:spPr>
          <a:xfrm>
            <a:off x="612648" y="600074"/>
            <a:ext cx="6035040" cy="734677"/>
          </a:xfrm>
        </p:spPr>
        <p:txBody>
          <a:bodyPr anchor="b">
            <a:normAutofit/>
          </a:bodyPr>
          <a:lstStyle/>
          <a:p>
            <a:r>
              <a:rPr lang="en-US" dirty="0"/>
              <a:t>Waterscapes</a:t>
            </a:r>
          </a:p>
        </p:txBody>
      </p:sp>
      <p:sp>
        <p:nvSpPr>
          <p:cNvPr id="3" name="Content Placeholder 2">
            <a:extLst>
              <a:ext uri="{FF2B5EF4-FFF2-40B4-BE49-F238E27FC236}">
                <a16:creationId xmlns:a16="http://schemas.microsoft.com/office/drawing/2014/main" id="{D72F5024-CFCC-E088-328D-09CFFC5CE7B4}"/>
              </a:ext>
            </a:extLst>
          </p:cNvPr>
          <p:cNvSpPr>
            <a:spLocks noGrp="1"/>
          </p:cNvSpPr>
          <p:nvPr>
            <p:ph idx="1"/>
          </p:nvPr>
        </p:nvSpPr>
        <p:spPr>
          <a:xfrm>
            <a:off x="612647" y="1569493"/>
            <a:ext cx="6035041" cy="4739867"/>
          </a:xfrm>
        </p:spPr>
        <p:txBody>
          <a:bodyPr>
            <a:normAutofit fontScale="92500" lnSpcReduction="10000"/>
          </a:bodyPr>
          <a:lstStyle/>
          <a:p>
            <a:pPr>
              <a:lnSpc>
                <a:spcPct val="110000"/>
              </a:lnSpc>
            </a:pPr>
            <a:r>
              <a:rPr lang="en-US" sz="1800" dirty="0"/>
              <a:t>What is a waterscape?</a:t>
            </a:r>
          </a:p>
          <a:p>
            <a:pPr>
              <a:lnSpc>
                <a:spcPct val="110000"/>
              </a:lnSpc>
            </a:pPr>
            <a:r>
              <a:rPr lang="en-US" sz="1800" dirty="0"/>
              <a:t>It extends the concept of landscape to the aquatic realm. </a:t>
            </a:r>
          </a:p>
          <a:p>
            <a:pPr>
              <a:lnSpc>
                <a:spcPct val="110000"/>
              </a:lnSpc>
            </a:pPr>
            <a:r>
              <a:rPr lang="en-US" sz="1800" dirty="0"/>
              <a:t>A dynamic intersection where physical water systems, human engineering, cultural beliefs, and social power converge to shape an environment. </a:t>
            </a:r>
          </a:p>
          <a:p>
            <a:pPr>
              <a:lnSpc>
                <a:spcPct val="110000"/>
              </a:lnSpc>
            </a:pPr>
            <a:r>
              <a:rPr lang="en-US" sz="1800" dirty="0"/>
              <a:t>Rather than treating water merely as a passive natural resource or a background setting, a waterscape framework analyzes water as an active force that structures human life, geography, and historical change.</a:t>
            </a:r>
          </a:p>
          <a:p>
            <a:pPr>
              <a:lnSpc>
                <a:spcPct val="110000"/>
              </a:lnSpc>
            </a:pPr>
            <a:r>
              <a:rPr lang="en-US" sz="1800" dirty="0"/>
              <a:t>Core dimensions of the waterscape:</a:t>
            </a:r>
          </a:p>
          <a:p>
            <a:pPr lvl="1">
              <a:lnSpc>
                <a:spcPct val="110000"/>
              </a:lnSpc>
            </a:pPr>
            <a:r>
              <a:rPr lang="en-US" dirty="0"/>
              <a:t>Physical and hydrological</a:t>
            </a:r>
          </a:p>
          <a:p>
            <a:pPr lvl="1">
              <a:lnSpc>
                <a:spcPct val="110000"/>
              </a:lnSpc>
            </a:pPr>
            <a:r>
              <a:rPr lang="en-US" dirty="0"/>
              <a:t>Built and technical</a:t>
            </a:r>
          </a:p>
          <a:p>
            <a:pPr lvl="1">
              <a:lnSpc>
                <a:spcPct val="110000"/>
              </a:lnSpc>
            </a:pPr>
            <a:r>
              <a:rPr lang="en-US" dirty="0"/>
              <a:t>Social and political</a:t>
            </a:r>
          </a:p>
          <a:p>
            <a:pPr lvl="1">
              <a:lnSpc>
                <a:spcPct val="110000"/>
              </a:lnSpc>
            </a:pPr>
            <a:r>
              <a:rPr lang="en-US" dirty="0"/>
              <a:t>Cultural and sacred</a:t>
            </a:r>
          </a:p>
        </p:txBody>
      </p:sp>
      <p:pic>
        <p:nvPicPr>
          <p:cNvPr id="5" name="Picture 4" descr="Golden ripples in the water">
            <a:extLst>
              <a:ext uri="{FF2B5EF4-FFF2-40B4-BE49-F238E27FC236}">
                <a16:creationId xmlns:a16="http://schemas.microsoft.com/office/drawing/2014/main" id="{1C98F85B-8F26-394D-704E-E415BCC633CE}"/>
              </a:ext>
            </a:extLst>
          </p:cNvPr>
          <p:cNvPicPr>
            <a:picLocks noChangeAspect="1"/>
          </p:cNvPicPr>
          <p:nvPr/>
        </p:nvPicPr>
        <p:blipFill>
          <a:blip r:embed="rId2"/>
          <a:srcRect l="6392" r="46437" b="-1"/>
          <a:stretch>
            <a:fillRect/>
          </a:stretch>
        </p:blipFill>
        <p:spPr>
          <a:xfrm>
            <a:off x="7345680" y="10"/>
            <a:ext cx="4846320" cy="6857990"/>
          </a:xfrm>
          <a:prstGeom prst="rect">
            <a:avLst/>
          </a:prstGeom>
        </p:spPr>
      </p:pic>
    </p:spTree>
    <p:extLst>
      <p:ext uri="{BB962C8B-B14F-4D97-AF65-F5344CB8AC3E}">
        <p14:creationId xmlns:p14="http://schemas.microsoft.com/office/powerpoint/2010/main" val="3555563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B0960D-A007-6B42-20ED-BBFD441F77A0}"/>
              </a:ext>
            </a:extLst>
          </p:cNvPr>
          <p:cNvSpPr>
            <a:spLocks noGrp="1"/>
          </p:cNvSpPr>
          <p:nvPr>
            <p:ph type="title"/>
          </p:nvPr>
        </p:nvSpPr>
        <p:spPr>
          <a:xfrm>
            <a:off x="5568534" y="603504"/>
            <a:ext cx="5916169" cy="611147"/>
          </a:xfrm>
        </p:spPr>
        <p:txBody>
          <a:bodyPr anchor="b">
            <a:normAutofit/>
          </a:bodyPr>
          <a:lstStyle/>
          <a:p>
            <a:r>
              <a:rPr lang="en-US" dirty="0"/>
              <a:t>Physical and hydrological </a:t>
            </a:r>
          </a:p>
        </p:txBody>
      </p:sp>
      <p:pic>
        <p:nvPicPr>
          <p:cNvPr id="5" name="Picture 4">
            <a:extLst>
              <a:ext uri="{FF2B5EF4-FFF2-40B4-BE49-F238E27FC236}">
                <a16:creationId xmlns:a16="http://schemas.microsoft.com/office/drawing/2014/main" id="{5F89BD73-7878-A8D4-EF51-C366C64582D4}"/>
              </a:ext>
            </a:extLst>
          </p:cNvPr>
          <p:cNvPicPr>
            <a:picLocks noChangeAspect="1"/>
          </p:cNvPicPr>
          <p:nvPr/>
        </p:nvPicPr>
        <p:blipFill>
          <a:blip r:embed="rId3">
            <a:extLst>
              <a:ext uri="{28A0092B-C50C-407E-A947-70E740481C1C}">
                <a14:useLocalDpi xmlns:a14="http://schemas.microsoft.com/office/drawing/2010/main" val="0"/>
              </a:ext>
            </a:extLst>
          </a:blip>
          <a:srcRect l="17098" r="29203"/>
          <a:stretch>
            <a:fillRect/>
          </a:stretch>
        </p:blipFill>
        <p:spPr>
          <a:xfrm>
            <a:off x="20" y="10"/>
            <a:ext cx="4910308" cy="6857990"/>
          </a:xfrm>
          <a:prstGeom prst="rect">
            <a:avLst/>
          </a:prstGeom>
        </p:spPr>
      </p:pic>
      <p:sp>
        <p:nvSpPr>
          <p:cNvPr id="3" name="Content Placeholder 2">
            <a:extLst>
              <a:ext uri="{FF2B5EF4-FFF2-40B4-BE49-F238E27FC236}">
                <a16:creationId xmlns:a16="http://schemas.microsoft.com/office/drawing/2014/main" id="{237B3F99-2DF5-BA17-C535-7A24B763B5FE}"/>
              </a:ext>
            </a:extLst>
          </p:cNvPr>
          <p:cNvSpPr>
            <a:spLocks noGrp="1"/>
          </p:cNvSpPr>
          <p:nvPr>
            <p:ph idx="1"/>
          </p:nvPr>
        </p:nvSpPr>
        <p:spPr>
          <a:xfrm>
            <a:off x="5568533" y="1378424"/>
            <a:ext cx="5916169" cy="4930936"/>
          </a:xfrm>
        </p:spPr>
        <p:txBody>
          <a:bodyPr>
            <a:normAutofit fontScale="92500" lnSpcReduction="10000"/>
          </a:bodyPr>
          <a:lstStyle/>
          <a:p>
            <a:r>
              <a:rPr lang="en-US" sz="1800" b="1" dirty="0"/>
              <a:t>Primary Water Types and Physical Typologies</a:t>
            </a:r>
          </a:p>
          <a:p>
            <a:pPr lvl="1"/>
            <a:r>
              <a:rPr lang="en-US" sz="1600" dirty="0"/>
              <a:t>Inland freshwater: karst springs, perennial/seasonal rivers, wadis, alluvial streams, high water table marshlands</a:t>
            </a:r>
          </a:p>
          <a:p>
            <a:pPr lvl="1"/>
            <a:r>
              <a:rPr lang="en-US" sz="1600" dirty="0"/>
              <a:t>Coastal and Marine: estuaries, lagoons, natural harbors, island chains</a:t>
            </a:r>
          </a:p>
          <a:p>
            <a:pPr lvl="1"/>
            <a:r>
              <a:rPr lang="en-US" sz="1600" dirty="0"/>
              <a:t>Subterranean Systems: aquifers, karst cave networks, subterranean water tables, thermal/mineral springs</a:t>
            </a:r>
          </a:p>
          <a:p>
            <a:r>
              <a:rPr lang="en-US" sz="1800" b="1" dirty="0"/>
              <a:t>Hydrological Dynamics and Environmental Behavior</a:t>
            </a:r>
          </a:p>
          <a:p>
            <a:pPr lvl="1"/>
            <a:r>
              <a:rPr lang="en-US" sz="1600" dirty="0"/>
              <a:t>Seasonal Volatility: Mediterranean seasonality, Winter and Spring flash floods contrasting with extreme summer drought.</a:t>
            </a:r>
          </a:p>
          <a:p>
            <a:pPr lvl="1"/>
            <a:r>
              <a:rPr lang="en-US" sz="1600" dirty="0"/>
              <a:t>Geomorphology and Erosion: water as a physical sculptor- coastal erosion, deltaic expansions, river course shifts, the rapid silting of harbors (like Ostia)</a:t>
            </a:r>
          </a:p>
          <a:p>
            <a:pPr lvl="1"/>
            <a:r>
              <a:rPr lang="en-US" sz="1600" dirty="0"/>
              <a:t>Water Chemistry and Properties: variations in salinity, mineral density, temperature, turbidity. Affect drinkability, agricultural utility, pipe corrosion. </a:t>
            </a:r>
          </a:p>
        </p:txBody>
      </p:sp>
    </p:spTree>
    <p:extLst>
      <p:ext uri="{BB962C8B-B14F-4D97-AF65-F5344CB8AC3E}">
        <p14:creationId xmlns:p14="http://schemas.microsoft.com/office/powerpoint/2010/main" val="3878323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41D3-DCEA-7F21-DF73-4C9A81906188}"/>
              </a:ext>
            </a:extLst>
          </p:cNvPr>
          <p:cNvSpPr>
            <a:spLocks noGrp="1"/>
          </p:cNvSpPr>
          <p:nvPr>
            <p:ph type="title"/>
          </p:nvPr>
        </p:nvSpPr>
        <p:spPr/>
        <p:txBody>
          <a:bodyPr/>
          <a:lstStyle/>
          <a:p>
            <a:r>
              <a:rPr lang="en-US" dirty="0"/>
              <a:t>Built and Technical </a:t>
            </a:r>
          </a:p>
        </p:txBody>
      </p:sp>
      <p:sp>
        <p:nvSpPr>
          <p:cNvPr id="3" name="Content Placeholder 2">
            <a:extLst>
              <a:ext uri="{FF2B5EF4-FFF2-40B4-BE49-F238E27FC236}">
                <a16:creationId xmlns:a16="http://schemas.microsoft.com/office/drawing/2014/main" id="{06371362-0304-52F7-495B-3F6FC89B6FD7}"/>
              </a:ext>
            </a:extLst>
          </p:cNvPr>
          <p:cNvSpPr>
            <a:spLocks noGrp="1"/>
          </p:cNvSpPr>
          <p:nvPr>
            <p:ph idx="1"/>
          </p:nvPr>
        </p:nvSpPr>
        <p:spPr/>
        <p:txBody>
          <a:bodyPr/>
          <a:lstStyle/>
          <a:p>
            <a:r>
              <a:rPr lang="en-US" dirty="0"/>
              <a:t>The engineered environment.</a:t>
            </a:r>
          </a:p>
          <a:p>
            <a:r>
              <a:rPr lang="en-US" dirty="0"/>
              <a:t>Capture and Extraction: constructing spring houses, wells, digging subterranean tunnels to bring groundwater to the surface</a:t>
            </a:r>
          </a:p>
          <a:p>
            <a:r>
              <a:rPr lang="en-US" dirty="0"/>
              <a:t>Transport: designing gravity-fed masonry channels, aqueduct bridges, inverted siphons, settling basins.</a:t>
            </a:r>
          </a:p>
          <a:p>
            <a:r>
              <a:rPr lang="en-US" dirty="0"/>
              <a:t>Storage and Urban Distribution: managing water volume through tanks, massive reservoirs, subterranean cisterns, pipe networks.</a:t>
            </a:r>
          </a:p>
          <a:p>
            <a:r>
              <a:rPr lang="en-US" dirty="0"/>
              <a:t>Drainage and Sanitation: constructing underground sewers, street gutters, latrines.</a:t>
            </a:r>
          </a:p>
          <a:p>
            <a:r>
              <a:rPr lang="en-US" dirty="0"/>
              <a:t>Materials: hydraulic mortar like opus signinum (pozzolana), terracotta and lead pipes, survey tools like the </a:t>
            </a:r>
            <a:r>
              <a:rPr lang="en-US" i="1" dirty="0" err="1"/>
              <a:t>groma</a:t>
            </a:r>
            <a:r>
              <a:rPr lang="en-US" dirty="0"/>
              <a:t> and the </a:t>
            </a:r>
            <a:r>
              <a:rPr lang="en-US" i="1" dirty="0" err="1"/>
              <a:t>chorobates</a:t>
            </a:r>
            <a:r>
              <a:rPr lang="en-US" i="1" dirty="0"/>
              <a:t>.</a:t>
            </a:r>
            <a:endParaRPr lang="en-US" dirty="0"/>
          </a:p>
        </p:txBody>
      </p:sp>
      <p:pic>
        <p:nvPicPr>
          <p:cNvPr id="4" name="Picture 3" descr="Aqua Clopedia, a picture dictionary of Roman aqueducts: Siphons">
            <a:extLst>
              <a:ext uri="{FF2B5EF4-FFF2-40B4-BE49-F238E27FC236}">
                <a16:creationId xmlns:a16="http://schemas.microsoft.com/office/drawing/2014/main" id="{022819E9-FE2D-7F8B-6C04-D7B80B2F55E9}"/>
              </a:ext>
            </a:extLst>
          </p:cNvPr>
          <p:cNvPicPr>
            <a:picLocks noChangeAspect="1"/>
          </p:cNvPicPr>
          <p:nvPr/>
        </p:nvPicPr>
        <p:blipFill>
          <a:blip r:embed="rId2"/>
          <a:stretch>
            <a:fillRect/>
          </a:stretch>
        </p:blipFill>
        <p:spPr>
          <a:xfrm>
            <a:off x="6727105" y="95028"/>
            <a:ext cx="4852247" cy="2074460"/>
          </a:xfrm>
          <a:prstGeom prst="rect">
            <a:avLst/>
          </a:prstGeom>
        </p:spPr>
      </p:pic>
    </p:spTree>
    <p:extLst>
      <p:ext uri="{BB962C8B-B14F-4D97-AF65-F5344CB8AC3E}">
        <p14:creationId xmlns:p14="http://schemas.microsoft.com/office/powerpoint/2010/main" val="3850112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4D011-CA44-1D77-555D-ADE48FCBA0EC}"/>
              </a:ext>
            </a:extLst>
          </p:cNvPr>
          <p:cNvSpPr>
            <a:spLocks noGrp="1"/>
          </p:cNvSpPr>
          <p:nvPr>
            <p:ph type="title"/>
          </p:nvPr>
        </p:nvSpPr>
        <p:spPr/>
        <p:txBody>
          <a:bodyPr/>
          <a:lstStyle/>
          <a:p>
            <a:r>
              <a:rPr lang="en-US" dirty="0"/>
              <a:t>Social and Political</a:t>
            </a:r>
          </a:p>
        </p:txBody>
      </p:sp>
      <p:sp>
        <p:nvSpPr>
          <p:cNvPr id="3" name="Content Placeholder 2">
            <a:extLst>
              <a:ext uri="{FF2B5EF4-FFF2-40B4-BE49-F238E27FC236}">
                <a16:creationId xmlns:a16="http://schemas.microsoft.com/office/drawing/2014/main" id="{7C039AF1-B86E-035A-84AC-6536D5D757DD}"/>
              </a:ext>
            </a:extLst>
          </p:cNvPr>
          <p:cNvSpPr>
            <a:spLocks noGrp="1"/>
          </p:cNvSpPr>
          <p:nvPr>
            <p:ph idx="1"/>
          </p:nvPr>
        </p:nvSpPr>
        <p:spPr>
          <a:xfrm>
            <a:off x="612646" y="1542196"/>
            <a:ext cx="10966706" cy="4872251"/>
          </a:xfrm>
        </p:spPr>
        <p:txBody>
          <a:bodyPr>
            <a:normAutofit fontScale="92500" lnSpcReduction="10000"/>
          </a:bodyPr>
          <a:lstStyle/>
          <a:p>
            <a:pPr>
              <a:spcBef>
                <a:spcPts val="0"/>
              </a:spcBef>
            </a:pPr>
            <a:r>
              <a:rPr lang="en-US" sz="1800" b="1" dirty="0"/>
              <a:t>Imperialism and State Control</a:t>
            </a:r>
          </a:p>
          <a:p>
            <a:pPr lvl="1">
              <a:spcBef>
                <a:spcPts val="0"/>
              </a:spcBef>
            </a:pPr>
            <a:r>
              <a:rPr lang="en-US" sz="1600" dirty="0"/>
              <a:t>Aqueducts and waterworks as an expression of imperial power</a:t>
            </a:r>
          </a:p>
          <a:p>
            <a:pPr lvl="1">
              <a:spcBef>
                <a:spcPts val="0"/>
              </a:spcBef>
            </a:pPr>
            <a:r>
              <a:rPr lang="en-US" sz="1600" dirty="0"/>
              <a:t>Legal water rights and water taxes </a:t>
            </a:r>
          </a:p>
          <a:p>
            <a:pPr>
              <a:spcBef>
                <a:spcPts val="0"/>
              </a:spcBef>
            </a:pPr>
            <a:r>
              <a:rPr lang="en-US" sz="1800" b="1" dirty="0"/>
              <a:t>Civic Benefaction</a:t>
            </a:r>
          </a:p>
          <a:p>
            <a:pPr lvl="1">
              <a:spcBef>
                <a:spcPts val="0"/>
              </a:spcBef>
            </a:pPr>
            <a:r>
              <a:rPr lang="en-US" sz="1600" dirty="0"/>
              <a:t>Wealthy elites and rulers financed hydrological projects like public baths, aqueducts, fountains to secure prestige, buy political support, and compete with other elites/cities. </a:t>
            </a:r>
          </a:p>
          <a:p>
            <a:pPr>
              <a:spcBef>
                <a:spcPts val="0"/>
              </a:spcBef>
            </a:pPr>
            <a:r>
              <a:rPr lang="en-US" sz="1800" b="1" dirty="0"/>
              <a:t>Spectacles and Display</a:t>
            </a:r>
          </a:p>
          <a:p>
            <a:pPr lvl="1">
              <a:spcBef>
                <a:spcPts val="0"/>
              </a:spcBef>
            </a:pPr>
            <a:r>
              <a:rPr lang="en-US" sz="1600" dirty="0"/>
              <a:t>Taming water into artificial displays signaled state power over nature itself </a:t>
            </a:r>
          </a:p>
          <a:p>
            <a:pPr lvl="1">
              <a:spcBef>
                <a:spcPts val="0"/>
              </a:spcBef>
            </a:pPr>
            <a:r>
              <a:rPr lang="en-US" sz="1600" dirty="0"/>
              <a:t>Conspicuous consumption </a:t>
            </a:r>
          </a:p>
          <a:p>
            <a:pPr>
              <a:spcBef>
                <a:spcPts val="0"/>
              </a:spcBef>
            </a:pPr>
            <a:r>
              <a:rPr lang="en-US" sz="1800" b="1" dirty="0"/>
              <a:t>Places of Community</a:t>
            </a:r>
          </a:p>
          <a:p>
            <a:pPr lvl="1">
              <a:spcBef>
                <a:spcPts val="0"/>
              </a:spcBef>
            </a:pPr>
            <a:r>
              <a:rPr lang="en-US" sz="1600" dirty="0"/>
              <a:t>Fountain houses and nymphaea were often places of gathering where community members would interact </a:t>
            </a:r>
          </a:p>
          <a:p>
            <a:pPr lvl="1">
              <a:spcBef>
                <a:spcPts val="0"/>
              </a:spcBef>
            </a:pPr>
            <a:r>
              <a:rPr lang="en-US" sz="1600" dirty="0"/>
              <a:t>Springs in the countryside often contain elements of communal gathering for religious worship </a:t>
            </a:r>
          </a:p>
          <a:p>
            <a:pPr>
              <a:spcBef>
                <a:spcPts val="0"/>
              </a:spcBef>
            </a:pPr>
            <a:r>
              <a:rPr lang="en-US" sz="1800" b="1" dirty="0"/>
              <a:t>Gender and Daily Life</a:t>
            </a:r>
          </a:p>
          <a:p>
            <a:pPr lvl="1">
              <a:spcBef>
                <a:spcPts val="0"/>
              </a:spcBef>
            </a:pPr>
            <a:r>
              <a:rPr lang="en-US" sz="1600" dirty="0"/>
              <a:t>Collecting water was a gendered labor. Most images of Greek water jars depict women gathering water at the public fountain house. A rare space where women could socialize outside the </a:t>
            </a:r>
            <a:r>
              <a:rPr lang="en-US" sz="1600" i="1" dirty="0"/>
              <a:t>domus. </a:t>
            </a:r>
            <a:endParaRPr lang="en-US" sz="1600" dirty="0"/>
          </a:p>
          <a:p>
            <a:pPr lvl="1">
              <a:spcBef>
                <a:spcPts val="0"/>
              </a:spcBef>
            </a:pPr>
            <a:r>
              <a:rPr lang="en-US" sz="1600" dirty="0"/>
              <a:t>Bathing culture. A bath could function as a micro-society where people from different social and economic levels could share space and interact. </a:t>
            </a:r>
          </a:p>
          <a:p>
            <a:pPr lvl="1">
              <a:spcBef>
                <a:spcPts val="0"/>
              </a:spcBef>
            </a:pPr>
            <a:r>
              <a:rPr lang="en-US" sz="1600" dirty="0"/>
              <a:t>Water distribution as a way of mapping social class through water access (or lack of access).</a:t>
            </a:r>
          </a:p>
          <a:p>
            <a:pPr lvl="1">
              <a:spcBef>
                <a:spcPts val="0"/>
              </a:spcBef>
            </a:pPr>
            <a:endParaRPr lang="en-US" sz="1600" b="1" dirty="0"/>
          </a:p>
        </p:txBody>
      </p:sp>
      <p:pic>
        <p:nvPicPr>
          <p:cNvPr id="6" name="Picture 5" descr="Terracotta hydria (water jar), Attributed to the Class of Hamburg 1917.477, Terracotta, Greek, Attic">
            <a:extLst>
              <a:ext uri="{FF2B5EF4-FFF2-40B4-BE49-F238E27FC236}">
                <a16:creationId xmlns:a16="http://schemas.microsoft.com/office/drawing/2014/main" id="{C1285DCA-F6C3-A320-A3E8-A0CF36EEF904}"/>
              </a:ext>
            </a:extLst>
          </p:cNvPr>
          <p:cNvPicPr>
            <a:picLocks noChangeAspect="1"/>
          </p:cNvPicPr>
          <p:nvPr/>
        </p:nvPicPr>
        <p:blipFill>
          <a:blip r:embed="rId2"/>
          <a:stretch>
            <a:fillRect/>
          </a:stretch>
        </p:blipFill>
        <p:spPr>
          <a:xfrm>
            <a:off x="9358748" y="146206"/>
            <a:ext cx="2220604" cy="2422477"/>
          </a:xfrm>
          <a:prstGeom prst="rect">
            <a:avLst/>
          </a:prstGeom>
        </p:spPr>
      </p:pic>
      <p:sp>
        <p:nvSpPr>
          <p:cNvPr id="10" name="TextBox 9">
            <a:extLst>
              <a:ext uri="{FF2B5EF4-FFF2-40B4-BE49-F238E27FC236}">
                <a16:creationId xmlns:a16="http://schemas.microsoft.com/office/drawing/2014/main" id="{50F506DE-84E3-2A45-543D-31175101A90C}"/>
              </a:ext>
            </a:extLst>
          </p:cNvPr>
          <p:cNvSpPr txBox="1"/>
          <p:nvPr/>
        </p:nvSpPr>
        <p:spPr>
          <a:xfrm>
            <a:off x="6851176" y="146206"/>
            <a:ext cx="2739786" cy="830997"/>
          </a:xfrm>
          <a:prstGeom prst="rect">
            <a:avLst/>
          </a:prstGeom>
          <a:noFill/>
        </p:spPr>
        <p:txBody>
          <a:bodyPr wrap="square">
            <a:spAutoFit/>
          </a:bodyPr>
          <a:lstStyle/>
          <a:p>
            <a:r>
              <a:rPr lang="en-US" sz="1200" dirty="0"/>
              <a:t>Terracotta Hydria (Water Jar), ca. 510–500 BCE. The Metropolitan Museum of Art, Object No. 06.1021.77.</a:t>
            </a:r>
          </a:p>
        </p:txBody>
      </p:sp>
    </p:spTree>
    <p:extLst>
      <p:ext uri="{BB962C8B-B14F-4D97-AF65-F5344CB8AC3E}">
        <p14:creationId xmlns:p14="http://schemas.microsoft.com/office/powerpoint/2010/main" val="528513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636636-F1DA-A4F5-BAED-9E57F90D3D0C}"/>
              </a:ext>
            </a:extLst>
          </p:cNvPr>
          <p:cNvSpPr>
            <a:spLocks noGrp="1"/>
          </p:cNvSpPr>
          <p:nvPr>
            <p:ph type="title"/>
          </p:nvPr>
        </p:nvSpPr>
        <p:spPr>
          <a:xfrm>
            <a:off x="612648" y="600074"/>
            <a:ext cx="6035040" cy="1529932"/>
          </a:xfrm>
        </p:spPr>
        <p:txBody>
          <a:bodyPr anchor="b">
            <a:normAutofit/>
          </a:bodyPr>
          <a:lstStyle/>
          <a:p>
            <a:r>
              <a:rPr lang="en-US" dirty="0"/>
              <a:t>Cultural and Sacred</a:t>
            </a:r>
          </a:p>
        </p:txBody>
      </p:sp>
      <p:sp>
        <p:nvSpPr>
          <p:cNvPr id="3" name="Content Placeholder 2">
            <a:extLst>
              <a:ext uri="{FF2B5EF4-FFF2-40B4-BE49-F238E27FC236}">
                <a16:creationId xmlns:a16="http://schemas.microsoft.com/office/drawing/2014/main" id="{3DA92EEC-51E8-AE9A-2ED7-DF7F5709B83C}"/>
              </a:ext>
            </a:extLst>
          </p:cNvPr>
          <p:cNvSpPr>
            <a:spLocks noGrp="1"/>
          </p:cNvSpPr>
          <p:nvPr>
            <p:ph idx="1"/>
          </p:nvPr>
        </p:nvSpPr>
        <p:spPr>
          <a:xfrm>
            <a:off x="612647" y="2212848"/>
            <a:ext cx="6035041" cy="4096512"/>
          </a:xfrm>
        </p:spPr>
        <p:txBody>
          <a:bodyPr>
            <a:normAutofit/>
          </a:bodyPr>
          <a:lstStyle/>
          <a:p>
            <a:pPr>
              <a:lnSpc>
                <a:spcPct val="110000"/>
              </a:lnSpc>
            </a:pPr>
            <a:r>
              <a:rPr lang="en-US" sz="1300"/>
              <a:t>Water as a medium of divine power, ritual purity, and cultural identity</a:t>
            </a:r>
          </a:p>
          <a:p>
            <a:pPr>
              <a:lnSpc>
                <a:spcPct val="110000"/>
              </a:lnSpc>
            </a:pPr>
            <a:r>
              <a:rPr lang="en-US" sz="1300" b="1"/>
              <a:t>Identity and Local Memory</a:t>
            </a:r>
          </a:p>
          <a:p>
            <a:pPr lvl="1">
              <a:lnSpc>
                <a:spcPct val="110000"/>
              </a:lnSpc>
            </a:pPr>
            <a:r>
              <a:rPr lang="en-US" sz="1300"/>
              <a:t>Water sources function as monuments of local heritage and mythic origins.</a:t>
            </a:r>
            <a:endParaRPr lang="en-US" sz="1300" b="1"/>
          </a:p>
          <a:p>
            <a:pPr>
              <a:lnSpc>
                <a:spcPct val="110000"/>
              </a:lnSpc>
            </a:pPr>
            <a:r>
              <a:rPr lang="en-US" sz="1300" b="1"/>
              <a:t>Divine Personifications and Water Agency</a:t>
            </a:r>
          </a:p>
          <a:p>
            <a:pPr lvl="1">
              <a:lnSpc>
                <a:spcPct val="110000"/>
              </a:lnSpc>
            </a:pPr>
            <a:r>
              <a:rPr lang="en-US" sz="1300"/>
              <a:t>Natural water sources were understood as living entities possessing agency, gender, and mood. Rivers were often seen as male gods (like the river Alpheios in Olympia)</a:t>
            </a:r>
          </a:p>
          <a:p>
            <a:pPr lvl="1">
              <a:lnSpc>
                <a:spcPct val="110000"/>
              </a:lnSpc>
            </a:pPr>
            <a:r>
              <a:rPr lang="en-US" sz="1300"/>
              <a:t>Votive offerings in water features to appease local deities (curse tablets found in the fountain of Anna Perenna)</a:t>
            </a:r>
          </a:p>
          <a:p>
            <a:pPr>
              <a:lnSpc>
                <a:spcPct val="110000"/>
              </a:lnSpc>
            </a:pPr>
            <a:r>
              <a:rPr lang="en-US" sz="1300" b="1"/>
              <a:t>Sacred Geography and Sanctuary Placement</a:t>
            </a:r>
          </a:p>
          <a:p>
            <a:pPr lvl="1">
              <a:lnSpc>
                <a:spcPct val="110000"/>
              </a:lnSpc>
            </a:pPr>
            <a:r>
              <a:rPr lang="en-US" sz="1300"/>
              <a:t>Water as divine prerequisite for the placement of sanctuaries in the ancient landscape (think the Erechtehion temple on the Acropolis).</a:t>
            </a:r>
          </a:p>
          <a:p>
            <a:pPr lvl="1">
              <a:lnSpc>
                <a:spcPct val="110000"/>
              </a:lnSpc>
            </a:pPr>
            <a:r>
              <a:rPr lang="en-US" sz="1300"/>
              <a:t>Oracular and healing cults, like the Castalian Spring at Delphia where people cleansed before consulting the Pythia. </a:t>
            </a:r>
          </a:p>
        </p:txBody>
      </p:sp>
      <p:pic>
        <p:nvPicPr>
          <p:cNvPr id="5" name="Picture 4">
            <a:extLst>
              <a:ext uri="{FF2B5EF4-FFF2-40B4-BE49-F238E27FC236}">
                <a16:creationId xmlns:a16="http://schemas.microsoft.com/office/drawing/2014/main" id="{5FE20158-A3C3-9780-1038-EADA0883FE70}"/>
              </a:ext>
            </a:extLst>
          </p:cNvPr>
          <p:cNvPicPr>
            <a:picLocks noChangeAspect="1"/>
          </p:cNvPicPr>
          <p:nvPr/>
        </p:nvPicPr>
        <p:blipFill>
          <a:blip r:embed="rId3">
            <a:extLst>
              <a:ext uri="{28A0092B-C50C-407E-A947-70E740481C1C}">
                <a14:useLocalDpi xmlns:a14="http://schemas.microsoft.com/office/drawing/2010/main" val="0"/>
              </a:ext>
            </a:extLst>
          </a:blip>
          <a:srcRect l="20085" r="32745" b="-1"/>
          <a:stretch>
            <a:fillRect/>
          </a:stretch>
        </p:blipFill>
        <p:spPr>
          <a:xfrm>
            <a:off x="7345680" y="10"/>
            <a:ext cx="4846320" cy="6857990"/>
          </a:xfrm>
          <a:prstGeom prst="rect">
            <a:avLst/>
          </a:prstGeom>
        </p:spPr>
      </p:pic>
    </p:spTree>
    <p:extLst>
      <p:ext uri="{BB962C8B-B14F-4D97-AF65-F5344CB8AC3E}">
        <p14:creationId xmlns:p14="http://schemas.microsoft.com/office/powerpoint/2010/main" val="82842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ECAFC5A-EDF7-8716-056D-220E4A076A7F}"/>
              </a:ext>
            </a:extLst>
          </p:cNvPr>
          <p:cNvSpPr>
            <a:spLocks noGrp="1"/>
          </p:cNvSpPr>
          <p:nvPr>
            <p:ph sz="half" idx="1"/>
          </p:nvPr>
        </p:nvSpPr>
        <p:spPr>
          <a:xfrm>
            <a:off x="5209952" y="786808"/>
            <a:ext cx="6379535" cy="5490423"/>
          </a:xfrm>
        </p:spPr>
        <p:txBody>
          <a:bodyPr>
            <a:normAutofit fontScale="77500" lnSpcReduction="20000"/>
          </a:bodyPr>
          <a:lstStyle/>
          <a:p>
            <a:pPr marL="0" indent="0">
              <a:spcBef>
                <a:spcPts val="1800"/>
              </a:spcBef>
              <a:buNone/>
            </a:pPr>
            <a:r>
              <a:rPr lang="en-US" dirty="0"/>
              <a:t>Clare Rasmussen (She/Her)</a:t>
            </a:r>
          </a:p>
          <a:p>
            <a:pPr marL="0" indent="0">
              <a:spcBef>
                <a:spcPts val="1800"/>
              </a:spcBef>
              <a:buNone/>
            </a:pPr>
            <a:r>
              <a:rPr lang="en-US" dirty="0"/>
              <a:t>I will respond to whatever you call me (Prof, Dr., first name, </a:t>
            </a:r>
            <a:r>
              <a:rPr lang="en-US" dirty="0" err="1"/>
              <a:t>etc</a:t>
            </a:r>
            <a:r>
              <a:rPr lang="en-US" dirty="0"/>
              <a:t>). I don’t believe in formalities. </a:t>
            </a:r>
          </a:p>
          <a:p>
            <a:pPr marL="0" indent="0">
              <a:spcBef>
                <a:spcPts val="1800"/>
              </a:spcBef>
              <a:buNone/>
            </a:pPr>
            <a:r>
              <a:rPr lang="en-US" dirty="0"/>
              <a:t>I am a Visiting Professor of Classical and Near Eastern Archaeology at BMC this fall. I am also a faculty member at Temple University in the Department of Greek and Roman Classics.</a:t>
            </a:r>
          </a:p>
          <a:p>
            <a:pPr marL="0" indent="0">
              <a:spcBef>
                <a:spcPts val="1800"/>
              </a:spcBef>
              <a:buNone/>
            </a:pPr>
            <a:r>
              <a:rPr lang="en-US" dirty="0"/>
              <a:t>I am a Roman archaeologist, and I work mostly on Roman materials in Southwest Asia and the Eastern Mediterranean.</a:t>
            </a:r>
          </a:p>
          <a:p>
            <a:pPr marL="0" indent="0">
              <a:spcBef>
                <a:spcPts val="1800"/>
              </a:spcBef>
              <a:buNone/>
            </a:pPr>
            <a:r>
              <a:rPr lang="en-US" dirty="0"/>
              <a:t>I wrote my dissertation on Roman Water Distribution and Use in the Transjordan Decapolis.</a:t>
            </a:r>
          </a:p>
          <a:p>
            <a:pPr marL="0" indent="0">
              <a:spcBef>
                <a:spcPts val="1800"/>
              </a:spcBef>
              <a:buNone/>
            </a:pPr>
            <a:r>
              <a:rPr lang="en-US" dirty="0"/>
              <a:t>I am interested in all things water, but I am also a specialist in Roman imperial architecture, urban planning, and post-colonial approaches. </a:t>
            </a:r>
          </a:p>
          <a:p>
            <a:pPr marL="0" indent="0">
              <a:spcBef>
                <a:spcPts val="1800"/>
              </a:spcBef>
              <a:buNone/>
            </a:pPr>
            <a:r>
              <a:rPr lang="en-US" dirty="0"/>
              <a:t>I am a field archeologist, and I currently excavate in Iraqi Kurdistan with Prof. Palermo but have done research and field work in Jordan, Türkiye, Greece, Italy, and the US.</a:t>
            </a:r>
          </a:p>
          <a:p>
            <a:pPr marL="0" indent="0">
              <a:buNone/>
            </a:pPr>
            <a:endParaRPr lang="en-US" dirty="0"/>
          </a:p>
        </p:txBody>
      </p:sp>
      <p:pic>
        <p:nvPicPr>
          <p:cNvPr id="1026" name="EBB249CC-A01E-4D22-8C5C-559CA7AB7CD2" descr="6H9abEFpR42zBjxTLnI28Q.jpg">
            <a:extLst>
              <a:ext uri="{FF2B5EF4-FFF2-40B4-BE49-F238E27FC236}">
                <a16:creationId xmlns:a16="http://schemas.microsoft.com/office/drawing/2014/main" id="{6527AB20-0EF2-9AB6-452A-C935F6D3D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629" y="791942"/>
            <a:ext cx="37719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7E08A8C-C50F-B91D-3612-2368EB2846A2}"/>
              </a:ext>
            </a:extLst>
          </p:cNvPr>
          <p:cNvSpPr txBox="1"/>
          <p:nvPr/>
        </p:nvSpPr>
        <p:spPr>
          <a:xfrm>
            <a:off x="1310679" y="5821142"/>
            <a:ext cx="2717800" cy="369332"/>
          </a:xfrm>
          <a:prstGeom prst="rect">
            <a:avLst/>
          </a:prstGeom>
          <a:noFill/>
        </p:spPr>
        <p:txBody>
          <a:bodyPr wrap="square" rtlCol="0">
            <a:spAutoFit/>
          </a:bodyPr>
          <a:lstStyle/>
          <a:p>
            <a:pPr algn="ctr"/>
            <a:r>
              <a:rPr lang="en-US" dirty="0"/>
              <a:t>Ollie (10) and Zoe (8)</a:t>
            </a:r>
          </a:p>
        </p:txBody>
      </p:sp>
    </p:spTree>
    <p:extLst>
      <p:ext uri="{BB962C8B-B14F-4D97-AF65-F5344CB8AC3E}">
        <p14:creationId xmlns:p14="http://schemas.microsoft.com/office/powerpoint/2010/main" val="531271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8D29-BAA9-39D4-BC24-343638B4DB49}"/>
              </a:ext>
            </a:extLst>
          </p:cNvPr>
          <p:cNvSpPr>
            <a:spLocks noGrp="1"/>
          </p:cNvSpPr>
          <p:nvPr>
            <p:ph type="title"/>
          </p:nvPr>
        </p:nvSpPr>
        <p:spPr/>
        <p:txBody>
          <a:bodyPr/>
          <a:lstStyle/>
          <a:p>
            <a:r>
              <a:rPr lang="en-US" dirty="0"/>
              <a:t>How do we study waterscapes?</a:t>
            </a:r>
          </a:p>
        </p:txBody>
      </p:sp>
      <p:sp>
        <p:nvSpPr>
          <p:cNvPr id="3" name="Content Placeholder 2">
            <a:extLst>
              <a:ext uri="{FF2B5EF4-FFF2-40B4-BE49-F238E27FC236}">
                <a16:creationId xmlns:a16="http://schemas.microsoft.com/office/drawing/2014/main" id="{261CBD73-5DB9-2FFD-FD15-F5CAC17CF789}"/>
              </a:ext>
            </a:extLst>
          </p:cNvPr>
          <p:cNvSpPr>
            <a:spLocks noGrp="1"/>
          </p:cNvSpPr>
          <p:nvPr>
            <p:ph idx="1"/>
          </p:nvPr>
        </p:nvSpPr>
        <p:spPr/>
        <p:txBody>
          <a:bodyPr>
            <a:normAutofit fontScale="92500" lnSpcReduction="20000"/>
          </a:bodyPr>
          <a:lstStyle/>
          <a:p>
            <a:pPr lvl="0"/>
            <a:r>
              <a:rPr lang="en-US" b="1" dirty="0"/>
              <a:t>Archaeological &amp; Architectural Survey:</a:t>
            </a:r>
            <a:r>
              <a:rPr lang="en-US" dirty="0"/>
              <a:t> Mapping the physical traces of hydraulic engineering, cistern volume, pipeline gradients, aqueduct courses, urban drainage networks, and bathhouse layouts, to reconstruct water flow and capacity.</a:t>
            </a:r>
          </a:p>
          <a:p>
            <a:pPr lvl="0"/>
            <a:r>
              <a:rPr lang="en-US" b="1" dirty="0"/>
              <a:t>Geoarchaeology &amp; Environmental Science:</a:t>
            </a:r>
            <a:r>
              <a:rPr lang="en-US" dirty="0"/>
              <a:t> Analyzing sediment cores, paleo-botanical remains, soil erosion, and isotope analysis to reconstruct ancient shorelines, silting patterns in harbors, flooding frequency, and regional climate shifts.</a:t>
            </a:r>
          </a:p>
          <a:p>
            <a:pPr lvl="0"/>
            <a:r>
              <a:rPr lang="en-US" b="1" dirty="0"/>
              <a:t>Spatial &amp; GIS Analysis:</a:t>
            </a:r>
            <a:r>
              <a:rPr lang="en-US" dirty="0"/>
              <a:t> Using Geographic Information Systems (GIS) to map visibility, accessibility, elevation, and terrain, revealing how ancient populations navigated coastal routes, catchment basins, and irrigation networks.</a:t>
            </a:r>
          </a:p>
          <a:p>
            <a:pPr lvl="0"/>
            <a:r>
              <a:rPr lang="en-US" b="1" dirty="0"/>
              <a:t>Textual &amp; Epigraphic Analysis:</a:t>
            </a:r>
            <a:r>
              <a:rPr lang="en-US" dirty="0"/>
              <a:t> Examining ancient historiography, legal codes, poetry, and inscriptions to reconstruct administrative management and cultural attitudes.</a:t>
            </a:r>
          </a:p>
          <a:p>
            <a:pPr lvl="0"/>
            <a:r>
              <a:rPr lang="en-US" b="1" dirty="0"/>
              <a:t>Phenomenology &amp; Sensory Experience:</a:t>
            </a:r>
            <a:r>
              <a:rPr lang="en-US" dirty="0"/>
              <a:t> Reconstructing how water was experienced through sight, sound, and movement within ancient spaces. </a:t>
            </a:r>
          </a:p>
        </p:txBody>
      </p:sp>
    </p:spTree>
    <p:extLst>
      <p:ext uri="{BB962C8B-B14F-4D97-AF65-F5344CB8AC3E}">
        <p14:creationId xmlns:p14="http://schemas.microsoft.com/office/powerpoint/2010/main" val="2452399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38912-51A3-3719-F533-535A8F3CFBDA}"/>
              </a:ext>
            </a:extLst>
          </p:cNvPr>
          <p:cNvSpPr>
            <a:spLocks noGrp="1"/>
          </p:cNvSpPr>
          <p:nvPr>
            <p:ph type="title"/>
          </p:nvPr>
        </p:nvSpPr>
        <p:spPr/>
        <p:txBody>
          <a:bodyPr/>
          <a:lstStyle/>
          <a:p>
            <a:r>
              <a:rPr lang="en-US" dirty="0"/>
              <a:t>Modern Anthropologies of Water</a:t>
            </a:r>
          </a:p>
        </p:txBody>
      </p:sp>
      <p:sp>
        <p:nvSpPr>
          <p:cNvPr id="3" name="Content Placeholder 2">
            <a:extLst>
              <a:ext uri="{FF2B5EF4-FFF2-40B4-BE49-F238E27FC236}">
                <a16:creationId xmlns:a16="http://schemas.microsoft.com/office/drawing/2014/main" id="{EEE9B72A-E09F-3EBD-5A86-A84A2B22E333}"/>
              </a:ext>
            </a:extLst>
          </p:cNvPr>
          <p:cNvSpPr>
            <a:spLocks noGrp="1"/>
          </p:cNvSpPr>
          <p:nvPr>
            <p:ph idx="1"/>
          </p:nvPr>
        </p:nvSpPr>
        <p:spPr/>
        <p:txBody>
          <a:bodyPr>
            <a:normAutofit fontScale="85000" lnSpcReduction="10000"/>
          </a:bodyPr>
          <a:lstStyle/>
          <a:p>
            <a:r>
              <a:rPr lang="en-US" dirty="0"/>
              <a:t>The anthropology of water shifts the analytical lens from water as a purely physical to water as a social, cultural, and political agent. </a:t>
            </a:r>
          </a:p>
          <a:p>
            <a:r>
              <a:rPr lang="en-US" dirty="0"/>
              <a:t>Rather than asking "how much water was available?", anthropologists ask: </a:t>
            </a:r>
            <a:r>
              <a:rPr lang="en-US" i="1" dirty="0"/>
              <a:t>How does water create social relationships, enforce hierarchies, shape ritual life, and define human perceptions of the environment?</a:t>
            </a:r>
          </a:p>
          <a:p>
            <a:r>
              <a:rPr lang="en-US" i="1" dirty="0"/>
              <a:t>The Meaning of Water, </a:t>
            </a:r>
            <a:r>
              <a:rPr lang="en-US" dirty="0"/>
              <a:t>Veronica Strang 2004</a:t>
            </a:r>
          </a:p>
          <a:p>
            <a:pPr lvl="1"/>
            <a:r>
              <a:rPr lang="en-US" dirty="0"/>
              <a:t>Explores why water holds such universal, deep-seated symbolic, emotional, and spiritual meanings across diverse human cultures, while simultaneously being treated as a commercial commodity in modern industrial contexts.</a:t>
            </a:r>
          </a:p>
          <a:p>
            <a:pPr lvl="1"/>
            <a:r>
              <a:rPr lang="en-US" b="1" dirty="0"/>
              <a:t>Materiality and Meaning:</a:t>
            </a:r>
            <a:r>
              <a:rPr lang="en-US" dirty="0"/>
              <a:t> How the physical characteristics of water (its fluidity, translucency, capacity to cleanse or destroy) directly shape the human imagination and cultural metaphors.</a:t>
            </a:r>
          </a:p>
          <a:p>
            <a:pPr lvl="1"/>
            <a:r>
              <a:rPr lang="en-US" b="1" dirty="0"/>
              <a:t>Sacred vs. Profane:</a:t>
            </a:r>
            <a:r>
              <a:rPr lang="en-US" dirty="0"/>
              <a:t> Traces how water transitions from a sacred, life-giving common good into a privatized asset bought and sold on the market.</a:t>
            </a:r>
          </a:p>
          <a:p>
            <a:pPr lvl="1"/>
            <a:r>
              <a:rPr lang="en-US" b="1" dirty="0"/>
              <a:t>Bodily and Sensory Engagement:</a:t>
            </a:r>
            <a:r>
              <a:rPr lang="en-US" dirty="0"/>
              <a:t> Examines how humans physically interact with water through drinking, bathing, and sensory experiences, and how these practices form cultural identities.</a:t>
            </a:r>
          </a:p>
          <a:p>
            <a:pPr lvl="1"/>
            <a:endParaRPr lang="en-US" i="1" dirty="0"/>
          </a:p>
        </p:txBody>
      </p:sp>
    </p:spTree>
    <p:extLst>
      <p:ext uri="{BB962C8B-B14F-4D97-AF65-F5344CB8AC3E}">
        <p14:creationId xmlns:p14="http://schemas.microsoft.com/office/powerpoint/2010/main" val="3589813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A699F-45B6-F457-E511-01329F48058E}"/>
              </a:ext>
            </a:extLst>
          </p:cNvPr>
          <p:cNvSpPr>
            <a:spLocks noGrp="1"/>
          </p:cNvSpPr>
          <p:nvPr>
            <p:ph type="title"/>
          </p:nvPr>
        </p:nvSpPr>
        <p:spPr>
          <a:xfrm>
            <a:off x="612648" y="1187725"/>
            <a:ext cx="10653578" cy="1132258"/>
          </a:xfrm>
        </p:spPr>
        <p:txBody>
          <a:bodyPr/>
          <a:lstStyle/>
          <a:p>
            <a:r>
              <a:rPr lang="en-US" dirty="0"/>
              <a:t>Water in our own society</a:t>
            </a:r>
          </a:p>
        </p:txBody>
      </p:sp>
      <p:sp>
        <p:nvSpPr>
          <p:cNvPr id="3" name="Content Placeholder 2">
            <a:extLst>
              <a:ext uri="{FF2B5EF4-FFF2-40B4-BE49-F238E27FC236}">
                <a16:creationId xmlns:a16="http://schemas.microsoft.com/office/drawing/2014/main" id="{25FFAC6A-8E6D-7278-A513-F0B2F989B5B3}"/>
              </a:ext>
            </a:extLst>
          </p:cNvPr>
          <p:cNvSpPr>
            <a:spLocks noGrp="1"/>
          </p:cNvSpPr>
          <p:nvPr>
            <p:ph idx="1"/>
          </p:nvPr>
        </p:nvSpPr>
        <p:spPr>
          <a:xfrm>
            <a:off x="612647" y="2504296"/>
            <a:ext cx="10653579" cy="4005686"/>
          </a:xfrm>
        </p:spPr>
        <p:txBody>
          <a:bodyPr>
            <a:normAutofit fontScale="77500" lnSpcReduction="20000"/>
          </a:bodyPr>
          <a:lstStyle/>
          <a:p>
            <a:r>
              <a:rPr lang="en-US" dirty="0"/>
              <a:t>How has our relationship with water been transformed since ancient times? </a:t>
            </a:r>
          </a:p>
          <a:p>
            <a:r>
              <a:rPr lang="en-US" dirty="0"/>
              <a:t>Invisibility</a:t>
            </a:r>
          </a:p>
          <a:p>
            <a:pPr lvl="1"/>
            <a:r>
              <a:rPr lang="en-US" dirty="0"/>
              <a:t>Modern infrastructure buries pipes between concrete. There is no visibility from source to tap.</a:t>
            </a:r>
          </a:p>
          <a:p>
            <a:pPr lvl="1"/>
            <a:r>
              <a:rPr lang="en-US" dirty="0"/>
              <a:t>Alienation from the physical origins of the water. How often do you think about the source of your water?</a:t>
            </a:r>
          </a:p>
          <a:p>
            <a:pPr lvl="1"/>
            <a:r>
              <a:rPr lang="en-US" dirty="0"/>
              <a:t>Creates a cultural perception of infinite abundance. </a:t>
            </a:r>
          </a:p>
          <a:p>
            <a:r>
              <a:rPr lang="en-US" dirty="0"/>
              <a:t>Climate and Environment</a:t>
            </a:r>
          </a:p>
          <a:p>
            <a:pPr lvl="1"/>
            <a:r>
              <a:rPr lang="en-US" dirty="0"/>
              <a:t>Severe droughts, mega flood, declining aquifers forcing modern societies to confront physical limits of hydrological systems</a:t>
            </a:r>
          </a:p>
          <a:p>
            <a:pPr lvl="1"/>
            <a:r>
              <a:rPr lang="en-US" dirty="0"/>
              <a:t>Infrastructure fatigue. Many 19</a:t>
            </a:r>
            <a:r>
              <a:rPr lang="en-US" baseline="30000" dirty="0"/>
              <a:t>th</a:t>
            </a:r>
            <a:r>
              <a:rPr lang="en-US" dirty="0"/>
              <a:t> and 20</a:t>
            </a:r>
            <a:r>
              <a:rPr lang="en-US" baseline="30000" dirty="0"/>
              <a:t>th</a:t>
            </a:r>
            <a:r>
              <a:rPr lang="en-US" dirty="0"/>
              <a:t> century water works are struggling to be maintained or adapt to current weather events. Think about all the water main breaks going on in Philadelphia today.</a:t>
            </a:r>
          </a:p>
          <a:p>
            <a:pPr lvl="1"/>
            <a:r>
              <a:rPr lang="en-US" dirty="0"/>
              <a:t>Land reclamation projects, restructure waterscapes and can cause huge impacts on the landscape. </a:t>
            </a:r>
          </a:p>
          <a:p>
            <a:r>
              <a:rPr lang="en-US" dirty="0"/>
              <a:t>Access</a:t>
            </a:r>
          </a:p>
          <a:p>
            <a:pPr lvl="1"/>
            <a:r>
              <a:rPr lang="en-US" dirty="0"/>
              <a:t>Most water is privatized, and is a highly regulated commodity that you have to pay for. </a:t>
            </a:r>
          </a:p>
          <a:p>
            <a:pPr lvl="1"/>
            <a:r>
              <a:rPr lang="en-US" dirty="0"/>
              <a:t>Can be weaponized during times of scarcity. </a:t>
            </a:r>
          </a:p>
        </p:txBody>
      </p:sp>
      <p:pic>
        <p:nvPicPr>
          <p:cNvPr id="4" name="Picture 3" descr="Sediment Clouds the Caspian Sea - NASA Science">
            <a:extLst>
              <a:ext uri="{FF2B5EF4-FFF2-40B4-BE49-F238E27FC236}">
                <a16:creationId xmlns:a16="http://schemas.microsoft.com/office/drawing/2014/main" id="{54C428F3-1E6B-C491-FF52-63378F1E9477}"/>
              </a:ext>
            </a:extLst>
          </p:cNvPr>
          <p:cNvPicPr>
            <a:picLocks noChangeAspect="1"/>
          </p:cNvPicPr>
          <p:nvPr/>
        </p:nvPicPr>
        <p:blipFill>
          <a:blip r:embed="rId2"/>
          <a:stretch>
            <a:fillRect/>
          </a:stretch>
        </p:blipFill>
        <p:spPr>
          <a:xfrm>
            <a:off x="6416853" y="184312"/>
            <a:ext cx="5162499" cy="2319983"/>
          </a:xfrm>
          <a:prstGeom prst="rect">
            <a:avLst/>
          </a:prstGeom>
        </p:spPr>
      </p:pic>
    </p:spTree>
    <p:extLst>
      <p:ext uri="{BB962C8B-B14F-4D97-AF65-F5344CB8AC3E}">
        <p14:creationId xmlns:p14="http://schemas.microsoft.com/office/powerpoint/2010/main" val="3693910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CDBD3-53F5-2261-A211-5908DBFC50F9}"/>
              </a:ext>
            </a:extLst>
          </p:cNvPr>
          <p:cNvSpPr>
            <a:spLocks noGrp="1"/>
          </p:cNvSpPr>
          <p:nvPr>
            <p:ph type="title"/>
          </p:nvPr>
        </p:nvSpPr>
        <p:spPr/>
        <p:txBody>
          <a:bodyPr/>
          <a:lstStyle/>
          <a:p>
            <a:r>
              <a:rPr lang="en-US" dirty="0"/>
              <a:t>Ways I’ve been thinking about water in my own</a:t>
            </a:r>
          </a:p>
        </p:txBody>
      </p:sp>
      <p:sp>
        <p:nvSpPr>
          <p:cNvPr id="3" name="Content Placeholder 2">
            <a:extLst>
              <a:ext uri="{FF2B5EF4-FFF2-40B4-BE49-F238E27FC236}">
                <a16:creationId xmlns:a16="http://schemas.microsoft.com/office/drawing/2014/main" id="{9813E671-E4D6-3002-7460-EBA480FC0EC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82140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00391D-A453-D54E-8C72-64990B8F3B7E}"/>
              </a:ext>
            </a:extLst>
          </p:cNvPr>
          <p:cNvSpPr>
            <a:spLocks noGrp="1"/>
          </p:cNvSpPr>
          <p:nvPr>
            <p:ph type="title"/>
          </p:nvPr>
        </p:nvSpPr>
        <p:spPr>
          <a:xfrm>
            <a:off x="612648" y="603504"/>
            <a:ext cx="4361686" cy="1527048"/>
          </a:xfrm>
        </p:spPr>
        <p:txBody>
          <a:bodyPr anchor="b">
            <a:normAutofit/>
          </a:bodyPr>
          <a:lstStyle/>
          <a:p>
            <a:r>
              <a:rPr lang="en-US" dirty="0"/>
              <a:t>Topics of Interest</a:t>
            </a:r>
            <a:endParaRPr lang="en-US"/>
          </a:p>
        </p:txBody>
      </p:sp>
      <p:sp>
        <p:nvSpPr>
          <p:cNvPr id="3" name="Content Placeholder 2">
            <a:extLst>
              <a:ext uri="{FF2B5EF4-FFF2-40B4-BE49-F238E27FC236}">
                <a16:creationId xmlns:a16="http://schemas.microsoft.com/office/drawing/2014/main" id="{5DCBFA34-7670-A0F2-4DD0-4F010651C001}"/>
              </a:ext>
            </a:extLst>
          </p:cNvPr>
          <p:cNvSpPr>
            <a:spLocks noGrp="1"/>
          </p:cNvSpPr>
          <p:nvPr>
            <p:ph idx="1"/>
          </p:nvPr>
        </p:nvSpPr>
        <p:spPr>
          <a:xfrm>
            <a:off x="612647" y="2212848"/>
            <a:ext cx="4361687" cy="4096512"/>
          </a:xfrm>
        </p:spPr>
        <p:txBody>
          <a:bodyPr>
            <a:normAutofit/>
          </a:bodyPr>
          <a:lstStyle/>
          <a:p>
            <a:r>
              <a:rPr lang="en-US" sz="1800"/>
              <a:t>Look over the syllabus topics and let me know what you would be interested in learning about.</a:t>
            </a:r>
          </a:p>
          <a:p>
            <a:r>
              <a:rPr lang="en-US" sz="1800"/>
              <a:t>What is not covered that you would want to cover?</a:t>
            </a:r>
          </a:p>
        </p:txBody>
      </p:sp>
      <p:pic>
        <p:nvPicPr>
          <p:cNvPr id="5" name="Picture 4">
            <a:extLst>
              <a:ext uri="{FF2B5EF4-FFF2-40B4-BE49-F238E27FC236}">
                <a16:creationId xmlns:a16="http://schemas.microsoft.com/office/drawing/2014/main" id="{A9C5DDC7-68AE-2AAA-68ED-CC44CF93BB33}"/>
              </a:ext>
            </a:extLst>
          </p:cNvPr>
          <p:cNvPicPr>
            <a:picLocks noChangeAspect="1"/>
          </p:cNvPicPr>
          <p:nvPr/>
        </p:nvPicPr>
        <p:blipFill>
          <a:blip r:embed="rId2">
            <a:extLst>
              <a:ext uri="{28A0092B-C50C-407E-A947-70E740481C1C}">
                <a14:useLocalDpi xmlns:a14="http://schemas.microsoft.com/office/drawing/2010/main" val="0"/>
              </a:ext>
            </a:extLst>
          </a:blip>
          <a:srcRect l="19601" r="18365" b="-2"/>
          <a:stretch>
            <a:fillRect/>
          </a:stretch>
        </p:blipFill>
        <p:spPr>
          <a:xfrm>
            <a:off x="5818632" y="-1"/>
            <a:ext cx="6373368" cy="6858001"/>
          </a:xfrm>
          <a:prstGeom prst="rect">
            <a:avLst/>
          </a:prstGeom>
        </p:spPr>
      </p:pic>
    </p:spTree>
    <p:extLst>
      <p:ext uri="{BB962C8B-B14F-4D97-AF65-F5344CB8AC3E}">
        <p14:creationId xmlns:p14="http://schemas.microsoft.com/office/powerpoint/2010/main" val="3172609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991C9-9404-1E89-4956-13187F9E35EA}"/>
              </a:ext>
            </a:extLst>
          </p:cNvPr>
          <p:cNvSpPr>
            <a:spLocks noGrp="1"/>
          </p:cNvSpPr>
          <p:nvPr>
            <p:ph type="title"/>
          </p:nvPr>
        </p:nvSpPr>
        <p:spPr/>
        <p:txBody>
          <a:bodyPr/>
          <a:lstStyle/>
          <a:p>
            <a:r>
              <a:rPr lang="en-US" dirty="0"/>
              <a:t>Next Week…. </a:t>
            </a:r>
          </a:p>
        </p:txBody>
      </p:sp>
      <p:sp>
        <p:nvSpPr>
          <p:cNvPr id="3" name="Content Placeholder 2">
            <a:extLst>
              <a:ext uri="{FF2B5EF4-FFF2-40B4-BE49-F238E27FC236}">
                <a16:creationId xmlns:a16="http://schemas.microsoft.com/office/drawing/2014/main" id="{67AAED79-9558-C5C3-3F06-32CE592987A0}"/>
              </a:ext>
            </a:extLst>
          </p:cNvPr>
          <p:cNvSpPr>
            <a:spLocks noGrp="1"/>
          </p:cNvSpPr>
          <p:nvPr>
            <p:ph idx="1"/>
          </p:nvPr>
        </p:nvSpPr>
        <p:spPr/>
        <p:txBody>
          <a:bodyPr/>
          <a:lstStyle/>
          <a:p>
            <a:pPr marL="0" indent="0">
              <a:buNone/>
            </a:pPr>
            <a:r>
              <a:rPr lang="en-US" dirty="0"/>
              <a:t>Labor Day.</a:t>
            </a:r>
          </a:p>
          <a:p>
            <a:pPr marL="0" indent="0">
              <a:buNone/>
            </a:pPr>
            <a:r>
              <a:rPr lang="en-US" dirty="0"/>
              <a:t>Find a make up time. </a:t>
            </a:r>
          </a:p>
          <a:p>
            <a:pPr marL="0" indent="0">
              <a:buNone/>
            </a:pPr>
            <a:endParaRPr lang="en-US" dirty="0"/>
          </a:p>
        </p:txBody>
      </p:sp>
    </p:spTree>
    <p:extLst>
      <p:ext uri="{BB962C8B-B14F-4D97-AF65-F5344CB8AC3E}">
        <p14:creationId xmlns:p14="http://schemas.microsoft.com/office/powerpoint/2010/main" val="323159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18A85AA-00C1-7F41-16A8-A0EF2214170D}"/>
              </a:ext>
            </a:extLst>
          </p:cNvPr>
          <p:cNvSpPr>
            <a:spLocks noGrp="1"/>
          </p:cNvSpPr>
          <p:nvPr>
            <p:ph type="title"/>
          </p:nvPr>
        </p:nvSpPr>
        <p:spPr/>
        <p:txBody>
          <a:bodyPr/>
          <a:lstStyle/>
          <a:p>
            <a:pPr algn="ctr"/>
            <a:r>
              <a:rPr lang="en-US" dirty="0"/>
              <a:t>Introduce yourselves</a:t>
            </a:r>
          </a:p>
        </p:txBody>
      </p:sp>
      <p:sp>
        <p:nvSpPr>
          <p:cNvPr id="9" name="Content Placeholder 8">
            <a:extLst>
              <a:ext uri="{FF2B5EF4-FFF2-40B4-BE49-F238E27FC236}">
                <a16:creationId xmlns:a16="http://schemas.microsoft.com/office/drawing/2014/main" id="{FC2E2451-9F9A-2AAD-ED1D-A2C9D4F342B1}"/>
              </a:ext>
            </a:extLst>
          </p:cNvPr>
          <p:cNvSpPr>
            <a:spLocks noGrp="1"/>
          </p:cNvSpPr>
          <p:nvPr>
            <p:ph idx="1"/>
          </p:nvPr>
        </p:nvSpPr>
        <p:spPr/>
        <p:txBody>
          <a:bodyPr/>
          <a:lstStyle/>
          <a:p>
            <a:r>
              <a:rPr lang="en-US" dirty="0"/>
              <a:t>Name</a:t>
            </a:r>
          </a:p>
          <a:p>
            <a:r>
              <a:rPr lang="en-US" dirty="0"/>
              <a:t>What about the ancient world interests you?</a:t>
            </a:r>
          </a:p>
          <a:p>
            <a:r>
              <a:rPr lang="en-US" dirty="0"/>
              <a:t>What’s one goal or thing you’re looking forward to before you graduate?</a:t>
            </a:r>
          </a:p>
        </p:txBody>
      </p:sp>
    </p:spTree>
    <p:extLst>
      <p:ext uri="{BB962C8B-B14F-4D97-AF65-F5344CB8AC3E}">
        <p14:creationId xmlns:p14="http://schemas.microsoft.com/office/powerpoint/2010/main" val="1462069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F2F69F-6D2D-BFAC-D01D-08167062C44D}"/>
              </a:ext>
            </a:extLst>
          </p:cNvPr>
          <p:cNvSpPr>
            <a:spLocks noGrp="1"/>
          </p:cNvSpPr>
          <p:nvPr>
            <p:ph type="title"/>
          </p:nvPr>
        </p:nvSpPr>
        <p:spPr>
          <a:xfrm>
            <a:off x="612649" y="548638"/>
            <a:ext cx="3493008" cy="5788152"/>
          </a:xfrm>
        </p:spPr>
        <p:txBody>
          <a:bodyPr anchor="ctr">
            <a:normAutofit/>
          </a:bodyPr>
          <a:lstStyle/>
          <a:p>
            <a:r>
              <a:rPr lang="en-US" sz="4000"/>
              <a:t>Attendance and Participation</a:t>
            </a:r>
          </a:p>
        </p:txBody>
      </p:sp>
      <p:graphicFrame>
        <p:nvGraphicFramePr>
          <p:cNvPr id="5" name="Content Placeholder 2">
            <a:extLst>
              <a:ext uri="{FF2B5EF4-FFF2-40B4-BE49-F238E27FC236}">
                <a16:creationId xmlns:a16="http://schemas.microsoft.com/office/drawing/2014/main" id="{1DC687C9-12C5-B344-ACE0-F8C027E494EC}"/>
              </a:ext>
            </a:extLst>
          </p:cNvPr>
          <p:cNvGraphicFramePr>
            <a:graphicFrameLocks noGrp="1"/>
          </p:cNvGraphicFramePr>
          <p:nvPr>
            <p:ph idx="1"/>
            <p:extLst>
              <p:ext uri="{D42A27DB-BD31-4B8C-83A1-F6EECF244321}">
                <p14:modId xmlns:p14="http://schemas.microsoft.com/office/powerpoint/2010/main" val="3301577149"/>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1323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8C456D-AA92-6646-BB90-B90915EDB1CA}"/>
              </a:ext>
            </a:extLst>
          </p:cNvPr>
          <p:cNvSpPr>
            <a:spLocks noGrp="1"/>
          </p:cNvSpPr>
          <p:nvPr>
            <p:ph type="title"/>
          </p:nvPr>
        </p:nvSpPr>
        <p:spPr>
          <a:xfrm>
            <a:off x="612648" y="600074"/>
            <a:ext cx="6035040" cy="1064134"/>
          </a:xfrm>
        </p:spPr>
        <p:txBody>
          <a:bodyPr anchor="b">
            <a:normAutofit/>
          </a:bodyPr>
          <a:lstStyle/>
          <a:p>
            <a:r>
              <a:rPr lang="en-US" dirty="0"/>
              <a:t>20% Short Reports</a:t>
            </a:r>
          </a:p>
        </p:txBody>
      </p:sp>
      <p:sp>
        <p:nvSpPr>
          <p:cNvPr id="3" name="Content Placeholder 2">
            <a:extLst>
              <a:ext uri="{FF2B5EF4-FFF2-40B4-BE49-F238E27FC236}">
                <a16:creationId xmlns:a16="http://schemas.microsoft.com/office/drawing/2014/main" id="{D2E46A82-7385-7121-D8FA-FF47EC240BFA}"/>
              </a:ext>
            </a:extLst>
          </p:cNvPr>
          <p:cNvSpPr>
            <a:spLocks noGrp="1"/>
          </p:cNvSpPr>
          <p:nvPr>
            <p:ph idx="1"/>
          </p:nvPr>
        </p:nvSpPr>
        <p:spPr>
          <a:xfrm>
            <a:off x="612647" y="1966452"/>
            <a:ext cx="6035041" cy="4342908"/>
          </a:xfrm>
        </p:spPr>
        <p:txBody>
          <a:bodyPr>
            <a:normAutofit/>
          </a:bodyPr>
          <a:lstStyle/>
          <a:p>
            <a:pPr>
              <a:lnSpc>
                <a:spcPct val="110000"/>
              </a:lnSpc>
            </a:pPr>
            <a:r>
              <a:rPr lang="en-US" sz="1500" dirty="0"/>
              <a:t>You will complete </a:t>
            </a:r>
            <a:r>
              <a:rPr lang="en-US" sz="1500" b="1" dirty="0"/>
              <a:t>two</a:t>
            </a:r>
            <a:r>
              <a:rPr lang="en-US" sz="1500" dirty="0"/>
              <a:t> in-class reports during the semester.</a:t>
            </a:r>
          </a:p>
          <a:p>
            <a:pPr>
              <a:lnSpc>
                <a:spcPct val="110000"/>
              </a:lnSpc>
            </a:pPr>
            <a:r>
              <a:rPr lang="en-US" sz="1500" dirty="0"/>
              <a:t>Sign up on the sign-up sheet for topics and weeks. </a:t>
            </a:r>
          </a:p>
          <a:p>
            <a:pPr>
              <a:lnSpc>
                <a:spcPct val="110000"/>
              </a:lnSpc>
            </a:pPr>
            <a:r>
              <a:rPr lang="en-US" sz="1500" dirty="0"/>
              <a:t>Readings will be provided for these topics</a:t>
            </a:r>
          </a:p>
          <a:p>
            <a:pPr>
              <a:lnSpc>
                <a:spcPct val="110000"/>
              </a:lnSpc>
            </a:pPr>
            <a:r>
              <a:rPr lang="en-US" sz="1500" dirty="0"/>
              <a:t>First reports are </a:t>
            </a:r>
            <a:r>
              <a:rPr lang="en-US" sz="1500" b="1" dirty="0"/>
              <a:t>September 14.</a:t>
            </a:r>
          </a:p>
          <a:p>
            <a:pPr>
              <a:lnSpc>
                <a:spcPct val="110000"/>
              </a:lnSpc>
            </a:pPr>
            <a:r>
              <a:rPr lang="en-US" sz="1500" dirty="0"/>
              <a:t>20 minutes presentation that provides an overview of the week's topic and its historical and archaeological significance. </a:t>
            </a:r>
          </a:p>
          <a:p>
            <a:pPr lvl="1">
              <a:lnSpc>
                <a:spcPct val="110000"/>
              </a:lnSpc>
            </a:pPr>
            <a:r>
              <a:rPr lang="en-US" sz="1500" dirty="0"/>
              <a:t>Provide a general overview of the subject matter.</a:t>
            </a:r>
          </a:p>
          <a:p>
            <a:pPr lvl="1">
              <a:lnSpc>
                <a:spcPct val="110000"/>
              </a:lnSpc>
            </a:pPr>
            <a:r>
              <a:rPr lang="en-US" sz="1500" dirty="0"/>
              <a:t>Summarize and analyze the assigned readings, highlighting key arguments, evidence, and scholarly debates. </a:t>
            </a:r>
          </a:p>
          <a:p>
            <a:pPr lvl="1">
              <a:lnSpc>
                <a:spcPct val="110000"/>
              </a:lnSpc>
            </a:pPr>
            <a:r>
              <a:rPr lang="en-US" sz="1500" dirty="0"/>
              <a:t>Concludes with 3-5 thoughtful discussion questions designed to encourage critical analysis and class participation. </a:t>
            </a:r>
          </a:p>
          <a:p>
            <a:pPr>
              <a:lnSpc>
                <a:spcPct val="110000"/>
              </a:lnSpc>
            </a:pPr>
            <a:endParaRPr lang="en-US" sz="1500" dirty="0"/>
          </a:p>
        </p:txBody>
      </p:sp>
      <p:pic>
        <p:nvPicPr>
          <p:cNvPr id="5" name="Picture 4">
            <a:extLst>
              <a:ext uri="{FF2B5EF4-FFF2-40B4-BE49-F238E27FC236}">
                <a16:creationId xmlns:a16="http://schemas.microsoft.com/office/drawing/2014/main" id="{7B0F573C-066E-547E-ADFB-C75709DA4F99}"/>
              </a:ext>
              <a:ext uri="{C183D7F6-B498-43B3-948B-1728B52AA6E4}">
                <adec:decorative xmlns:adec="http://schemas.microsoft.com/office/drawing/2017/decorative" val="1"/>
              </a:ext>
            </a:extLst>
          </p:cNvPr>
          <p:cNvPicPr>
            <a:picLocks noChangeAspect="1"/>
          </p:cNvPicPr>
          <p:nvPr/>
        </p:nvPicPr>
        <p:blipFill>
          <a:blip r:embed="rId2"/>
          <a:srcRect l="34254" r="18576" b="-1"/>
          <a:stretch>
            <a:fillRect/>
          </a:stretch>
        </p:blipFill>
        <p:spPr>
          <a:xfrm>
            <a:off x="7345680" y="10"/>
            <a:ext cx="4846320" cy="6857990"/>
          </a:xfrm>
          <a:prstGeom prst="rect">
            <a:avLst/>
          </a:prstGeom>
        </p:spPr>
      </p:pic>
    </p:spTree>
    <p:extLst>
      <p:ext uri="{BB962C8B-B14F-4D97-AF65-F5344CB8AC3E}">
        <p14:creationId xmlns:p14="http://schemas.microsoft.com/office/powerpoint/2010/main" val="2097675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2DEC8E-65A0-4363-BE63-19EABDD82FD6}"/>
              </a:ext>
            </a:extLst>
          </p:cNvPr>
          <p:cNvSpPr>
            <a:spLocks noGrp="1"/>
          </p:cNvSpPr>
          <p:nvPr>
            <p:ph type="title"/>
          </p:nvPr>
        </p:nvSpPr>
        <p:spPr>
          <a:xfrm>
            <a:off x="612648" y="600075"/>
            <a:ext cx="6035040" cy="1064134"/>
          </a:xfrm>
        </p:spPr>
        <p:txBody>
          <a:bodyPr anchor="b">
            <a:normAutofit/>
          </a:bodyPr>
          <a:lstStyle/>
          <a:p>
            <a:r>
              <a:rPr lang="en-US" dirty="0"/>
              <a:t>25 % Term Paper</a:t>
            </a:r>
          </a:p>
        </p:txBody>
      </p:sp>
      <p:sp>
        <p:nvSpPr>
          <p:cNvPr id="3" name="Content Placeholder 2">
            <a:extLst>
              <a:ext uri="{FF2B5EF4-FFF2-40B4-BE49-F238E27FC236}">
                <a16:creationId xmlns:a16="http://schemas.microsoft.com/office/drawing/2014/main" id="{B50EB903-689A-D5EB-4C0D-E13014A45F50}"/>
              </a:ext>
            </a:extLst>
          </p:cNvPr>
          <p:cNvSpPr>
            <a:spLocks noGrp="1"/>
          </p:cNvSpPr>
          <p:nvPr>
            <p:ph idx="1"/>
          </p:nvPr>
        </p:nvSpPr>
        <p:spPr>
          <a:xfrm>
            <a:off x="612647" y="1927123"/>
            <a:ext cx="6035041" cy="4382237"/>
          </a:xfrm>
        </p:spPr>
        <p:txBody>
          <a:bodyPr>
            <a:normAutofit/>
          </a:bodyPr>
          <a:lstStyle/>
          <a:p>
            <a:pPr>
              <a:lnSpc>
                <a:spcPct val="110000"/>
              </a:lnSpc>
            </a:pPr>
            <a:r>
              <a:rPr lang="en-US" sz="1400" dirty="0"/>
              <a:t>Throughout the semester, you will develop and complete an original research paper on a topic of your choice related to the themes of the course. (I.e. water in Greece and Rome)</a:t>
            </a:r>
          </a:p>
          <a:p>
            <a:pPr>
              <a:lnSpc>
                <a:spcPct val="110000"/>
              </a:lnSpc>
            </a:pPr>
            <a:r>
              <a:rPr lang="en-US" sz="1400" dirty="0"/>
              <a:t>I recommend coming by my office hours to discuss your topic. Your proposed topic must be approved by me. </a:t>
            </a:r>
          </a:p>
          <a:p>
            <a:pPr>
              <a:lnSpc>
                <a:spcPct val="110000"/>
              </a:lnSpc>
            </a:pPr>
            <a:r>
              <a:rPr lang="en-US" sz="1400" dirty="0"/>
              <a:t>Your paper should present a clear research question or thesis supported by critical analysis of primary and secondary sources. It must incorporate relevant archaeological, historical, literary, artistic, or material evidence, as appropriate to your topic.</a:t>
            </a:r>
          </a:p>
          <a:p>
            <a:pPr>
              <a:lnSpc>
                <a:spcPct val="110000"/>
              </a:lnSpc>
            </a:pPr>
            <a:r>
              <a:rPr lang="en-US" sz="1400" dirty="0"/>
              <a:t>20 pages, excluding bibliography and images.</a:t>
            </a:r>
          </a:p>
          <a:p>
            <a:pPr lvl="1">
              <a:lnSpc>
                <a:spcPct val="110000"/>
              </a:lnSpc>
            </a:pPr>
            <a:r>
              <a:rPr lang="en-US" sz="1200" dirty="0"/>
              <a:t>It sounds like a lot but don’t panic. Its going to be done in stages!</a:t>
            </a:r>
          </a:p>
          <a:p>
            <a:pPr>
              <a:lnSpc>
                <a:spcPct val="110000"/>
              </a:lnSpc>
            </a:pPr>
            <a:r>
              <a:rPr lang="en-US" sz="1400" dirty="0"/>
              <a:t>See syllabus for formatting guidelines</a:t>
            </a:r>
          </a:p>
          <a:p>
            <a:pPr>
              <a:lnSpc>
                <a:spcPct val="110000"/>
              </a:lnSpc>
            </a:pPr>
            <a:r>
              <a:rPr lang="en-US" sz="1400" dirty="0"/>
              <a:t>DUE DECEMBER 18 </a:t>
            </a:r>
          </a:p>
        </p:txBody>
      </p:sp>
      <p:pic>
        <p:nvPicPr>
          <p:cNvPr id="5" name="Picture 4">
            <a:extLst>
              <a:ext uri="{FF2B5EF4-FFF2-40B4-BE49-F238E27FC236}">
                <a16:creationId xmlns:a16="http://schemas.microsoft.com/office/drawing/2014/main" id="{FFE6A4CF-726C-A924-2E39-74076F36D394}"/>
              </a:ext>
              <a:ext uri="{C183D7F6-B498-43B3-948B-1728B52AA6E4}">
                <adec:decorative xmlns:adec="http://schemas.microsoft.com/office/drawing/2017/decorative" val="1"/>
              </a:ext>
            </a:extLst>
          </p:cNvPr>
          <p:cNvPicPr>
            <a:picLocks noChangeAspect="1"/>
          </p:cNvPicPr>
          <p:nvPr/>
        </p:nvPicPr>
        <p:blipFill>
          <a:blip r:embed="rId2"/>
          <a:srcRect l="46135" r="6695" b="-1"/>
          <a:stretch>
            <a:fillRect/>
          </a:stretch>
        </p:blipFill>
        <p:spPr>
          <a:xfrm>
            <a:off x="7345680" y="10"/>
            <a:ext cx="4846320" cy="6857990"/>
          </a:xfrm>
          <a:prstGeom prst="rect">
            <a:avLst/>
          </a:prstGeom>
        </p:spPr>
      </p:pic>
    </p:spTree>
    <p:extLst>
      <p:ext uri="{BB962C8B-B14F-4D97-AF65-F5344CB8AC3E}">
        <p14:creationId xmlns:p14="http://schemas.microsoft.com/office/powerpoint/2010/main" val="2647628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D1E51-4536-C0B9-10D1-028870377A23}"/>
              </a:ext>
            </a:extLst>
          </p:cNvPr>
          <p:cNvSpPr>
            <a:spLocks noGrp="1"/>
          </p:cNvSpPr>
          <p:nvPr>
            <p:ph type="title"/>
          </p:nvPr>
        </p:nvSpPr>
        <p:spPr/>
        <p:txBody>
          <a:bodyPr/>
          <a:lstStyle/>
          <a:p>
            <a:r>
              <a:rPr lang="en-US" dirty="0"/>
              <a:t>15% Presentation</a:t>
            </a:r>
          </a:p>
        </p:txBody>
      </p:sp>
      <p:graphicFrame>
        <p:nvGraphicFramePr>
          <p:cNvPr id="5" name="Content Placeholder 2">
            <a:extLst>
              <a:ext uri="{FF2B5EF4-FFF2-40B4-BE49-F238E27FC236}">
                <a16:creationId xmlns:a16="http://schemas.microsoft.com/office/drawing/2014/main" id="{029B3ADA-972F-9AAB-020E-FD5EFFDF89D7}"/>
              </a:ext>
            </a:extLst>
          </p:cNvPr>
          <p:cNvGraphicFramePr>
            <a:graphicFrameLocks noGrp="1"/>
          </p:cNvGraphicFramePr>
          <p:nvPr>
            <p:ph idx="1"/>
            <p:extLst>
              <p:ext uri="{D42A27DB-BD31-4B8C-83A1-F6EECF244321}">
                <p14:modId xmlns:p14="http://schemas.microsoft.com/office/powerpoint/2010/main" val="793772562"/>
              </p:ext>
            </p:extLst>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8219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D919CB-83BE-85C7-F56E-6139B3DD03EE}"/>
              </a:ext>
            </a:extLst>
          </p:cNvPr>
          <p:cNvSpPr>
            <a:spLocks noGrp="1"/>
          </p:cNvSpPr>
          <p:nvPr>
            <p:ph type="title"/>
          </p:nvPr>
        </p:nvSpPr>
        <p:spPr>
          <a:xfrm>
            <a:off x="5568534" y="603504"/>
            <a:ext cx="5916169" cy="928734"/>
          </a:xfrm>
        </p:spPr>
        <p:txBody>
          <a:bodyPr anchor="b">
            <a:normAutofit fontScale="90000"/>
          </a:bodyPr>
          <a:lstStyle/>
          <a:p>
            <a:r>
              <a:rPr lang="en-US" dirty="0"/>
              <a:t>10% Abstract and Annotated Bibliography</a:t>
            </a:r>
          </a:p>
        </p:txBody>
      </p:sp>
      <p:pic>
        <p:nvPicPr>
          <p:cNvPr id="5" name="Picture 4" descr="Colorful paper stripes">
            <a:extLst>
              <a:ext uri="{FF2B5EF4-FFF2-40B4-BE49-F238E27FC236}">
                <a16:creationId xmlns:a16="http://schemas.microsoft.com/office/drawing/2014/main" id="{AF298541-FF5B-C258-4A9E-3CC1EF96132B}"/>
              </a:ext>
            </a:extLst>
          </p:cNvPr>
          <p:cNvPicPr>
            <a:picLocks noChangeAspect="1"/>
          </p:cNvPicPr>
          <p:nvPr/>
        </p:nvPicPr>
        <p:blipFill>
          <a:blip r:embed="rId2"/>
          <a:srcRect l="16342" r="35864" b="-1"/>
          <a:stretch>
            <a:fillRect/>
          </a:stretch>
        </p:blipFill>
        <p:spPr>
          <a:xfrm>
            <a:off x="20" y="10"/>
            <a:ext cx="4910308" cy="6857990"/>
          </a:xfrm>
          <a:prstGeom prst="rect">
            <a:avLst/>
          </a:prstGeom>
        </p:spPr>
      </p:pic>
      <p:sp>
        <p:nvSpPr>
          <p:cNvPr id="3" name="Content Placeholder 2">
            <a:extLst>
              <a:ext uri="{FF2B5EF4-FFF2-40B4-BE49-F238E27FC236}">
                <a16:creationId xmlns:a16="http://schemas.microsoft.com/office/drawing/2014/main" id="{A2A67E81-08E4-A86F-EB17-8B10AEC74C68}"/>
              </a:ext>
            </a:extLst>
          </p:cNvPr>
          <p:cNvSpPr>
            <a:spLocks noGrp="1"/>
          </p:cNvSpPr>
          <p:nvPr>
            <p:ph idx="1"/>
          </p:nvPr>
        </p:nvSpPr>
        <p:spPr>
          <a:xfrm>
            <a:off x="5568533" y="1841157"/>
            <a:ext cx="5916169" cy="4468203"/>
          </a:xfrm>
        </p:spPr>
        <p:txBody>
          <a:bodyPr>
            <a:normAutofit fontScale="92500" lnSpcReduction="10000"/>
          </a:bodyPr>
          <a:lstStyle/>
          <a:p>
            <a:pPr>
              <a:lnSpc>
                <a:spcPct val="110000"/>
              </a:lnSpc>
            </a:pPr>
            <a:r>
              <a:rPr lang="en-US" sz="1400" dirty="0"/>
              <a:t>This assignment is mean to help you develop your topic for your term paper. </a:t>
            </a:r>
            <a:r>
              <a:rPr lang="en-US" sz="1400" b="1" dirty="0"/>
              <a:t>Due October 5.</a:t>
            </a:r>
          </a:p>
          <a:p>
            <a:pPr>
              <a:lnSpc>
                <a:spcPct val="110000"/>
              </a:lnSpc>
            </a:pPr>
            <a:r>
              <a:rPr lang="en-US" sz="1400" dirty="0"/>
              <a:t>500-word abstract</a:t>
            </a:r>
          </a:p>
          <a:p>
            <a:pPr>
              <a:lnSpc>
                <a:spcPct val="110000"/>
              </a:lnSpc>
            </a:pPr>
            <a:r>
              <a:rPr lang="en-US" sz="1400" dirty="0"/>
              <a:t>Annotated bibliography with at least 5 scholarly sources for your research. </a:t>
            </a:r>
          </a:p>
          <a:p>
            <a:pPr>
              <a:lnSpc>
                <a:spcPct val="110000"/>
              </a:lnSpc>
            </a:pPr>
            <a:r>
              <a:rPr lang="en-US" sz="1400" dirty="0"/>
              <a:t>Annotations should be between 100-200 words. </a:t>
            </a:r>
          </a:p>
          <a:p>
            <a:pPr>
              <a:lnSpc>
                <a:spcPct val="110000"/>
              </a:lnSpc>
            </a:pPr>
            <a:r>
              <a:rPr lang="en-US" sz="1400" dirty="0"/>
              <a:t>Example: </a:t>
            </a:r>
          </a:p>
          <a:p>
            <a:pPr marL="0" indent="0">
              <a:lnSpc>
                <a:spcPct val="110000"/>
              </a:lnSpc>
              <a:buNone/>
            </a:pPr>
            <a:r>
              <a:rPr lang="en-US" sz="1400" dirty="0" err="1"/>
              <a:t>Bellwald</a:t>
            </a:r>
            <a:r>
              <a:rPr lang="en-US" sz="1400" dirty="0"/>
              <a:t>, Ueli, and Isabelle Ruben. </a:t>
            </a:r>
            <a:r>
              <a:rPr lang="en-US" sz="1400" i="1" dirty="0"/>
              <a:t>The Petra Siq: Nabataean Hydrology Uncovered</a:t>
            </a:r>
            <a:r>
              <a:rPr lang="en-US" sz="1400" dirty="0"/>
              <a:t>. Amman:  Petra National Trust, 2003.</a:t>
            </a:r>
          </a:p>
          <a:p>
            <a:pPr marL="0" indent="0">
              <a:lnSpc>
                <a:spcPct val="110000"/>
              </a:lnSpc>
              <a:buNone/>
            </a:pPr>
            <a:r>
              <a:rPr lang="en-US" sz="1400" dirty="0"/>
              <a:t>This book by </a:t>
            </a:r>
            <a:r>
              <a:rPr lang="en-US" sz="1400" dirty="0" err="1"/>
              <a:t>Bellwald</a:t>
            </a:r>
            <a:r>
              <a:rPr lang="en-US" sz="1400" dirty="0"/>
              <a:t> is a detailed monograph focusing on the </a:t>
            </a:r>
            <a:r>
              <a:rPr lang="en-US" sz="1400" dirty="0" err="1"/>
              <a:t>hydrotechnology</a:t>
            </a:r>
            <a:r>
              <a:rPr lang="en-US" sz="1400" dirty="0"/>
              <a:t> found in the Siq of Petra. The Siq aqueduct was one of the major aqueducts that supplied water to Petra and was an important part of the city’s water system. </a:t>
            </a:r>
            <a:r>
              <a:rPr lang="en-US" sz="1400" dirty="0" err="1"/>
              <a:t>Bellwald</a:t>
            </a:r>
            <a:r>
              <a:rPr lang="en-US" sz="1400" dirty="0"/>
              <a:t> examines the different types of water technology used in the area, with particular attention to pipes, conduits, and other features that helped transport water through the Siq. The book provides valuable information about how these systems were designed and constructed to meet the needs of Petra’s population. It also includes useful photographs, images, and maps that show the routes of the water supply and help readers understand the location and function of the various structures.</a:t>
            </a:r>
          </a:p>
          <a:p>
            <a:pPr>
              <a:lnSpc>
                <a:spcPct val="110000"/>
              </a:lnSpc>
            </a:pPr>
            <a:endParaRPr lang="en-US" sz="1400" dirty="0"/>
          </a:p>
        </p:txBody>
      </p:sp>
    </p:spTree>
    <p:extLst>
      <p:ext uri="{BB962C8B-B14F-4D97-AF65-F5344CB8AC3E}">
        <p14:creationId xmlns:p14="http://schemas.microsoft.com/office/powerpoint/2010/main" val="1912792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72AD2D-EDF2-82D0-04BF-18E442DC9DD1}"/>
              </a:ext>
            </a:extLst>
          </p:cNvPr>
          <p:cNvSpPr>
            <a:spLocks noGrp="1"/>
          </p:cNvSpPr>
          <p:nvPr>
            <p:ph type="title"/>
          </p:nvPr>
        </p:nvSpPr>
        <p:spPr>
          <a:xfrm>
            <a:off x="612649" y="548638"/>
            <a:ext cx="3493008" cy="5788152"/>
          </a:xfrm>
        </p:spPr>
        <p:txBody>
          <a:bodyPr anchor="ctr">
            <a:normAutofit/>
          </a:bodyPr>
          <a:lstStyle/>
          <a:p>
            <a:r>
              <a:rPr lang="en-US" sz="4000"/>
              <a:t>10% Term Paper Outline </a:t>
            </a:r>
          </a:p>
        </p:txBody>
      </p:sp>
      <p:graphicFrame>
        <p:nvGraphicFramePr>
          <p:cNvPr id="5" name="Content Placeholder 2">
            <a:extLst>
              <a:ext uri="{FF2B5EF4-FFF2-40B4-BE49-F238E27FC236}">
                <a16:creationId xmlns:a16="http://schemas.microsoft.com/office/drawing/2014/main" id="{AD9A7D49-5F87-AB31-8869-B92D9FEE91AE}"/>
              </a:ext>
            </a:extLst>
          </p:cNvPr>
          <p:cNvGraphicFramePr>
            <a:graphicFrameLocks noGrp="1"/>
          </p:cNvGraphicFramePr>
          <p:nvPr>
            <p:ph idx="1"/>
            <p:extLst>
              <p:ext uri="{D42A27DB-BD31-4B8C-83A1-F6EECF244321}">
                <p14:modId xmlns:p14="http://schemas.microsoft.com/office/powerpoint/2010/main" val="3725261670"/>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6890342"/>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3192</TotalTime>
  <Words>2826</Words>
  <Application>Microsoft Office PowerPoint</Application>
  <PresentationFormat>Widescreen</PresentationFormat>
  <Paragraphs>186</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Arial</vt:lpstr>
      <vt:lpstr>Neue Haas Grotesk Text Pro</vt:lpstr>
      <vt:lpstr>VanillaVTI</vt:lpstr>
      <vt:lpstr>Water, Culture and Power in the Ancient Mediterranean </vt:lpstr>
      <vt:lpstr>PowerPoint Presentation</vt:lpstr>
      <vt:lpstr>Introduce yourselves</vt:lpstr>
      <vt:lpstr>Attendance and Participation</vt:lpstr>
      <vt:lpstr>20% Short Reports</vt:lpstr>
      <vt:lpstr>25 % Term Paper</vt:lpstr>
      <vt:lpstr>15% Presentation</vt:lpstr>
      <vt:lpstr>10% Abstract and Annotated Bibliography</vt:lpstr>
      <vt:lpstr>10% Term Paper Outline </vt:lpstr>
      <vt:lpstr>Find a new time? </vt:lpstr>
      <vt:lpstr>Geographical Scope</vt:lpstr>
      <vt:lpstr>Chronological Scope</vt:lpstr>
      <vt:lpstr>What did the ancients think about water?</vt:lpstr>
      <vt:lpstr>PowerPoint Presentation</vt:lpstr>
      <vt:lpstr>Waterscapes</vt:lpstr>
      <vt:lpstr>Physical and hydrological </vt:lpstr>
      <vt:lpstr>Built and Technical </vt:lpstr>
      <vt:lpstr>Social and Political</vt:lpstr>
      <vt:lpstr>Cultural and Sacred</vt:lpstr>
      <vt:lpstr>How do we study waterscapes?</vt:lpstr>
      <vt:lpstr>Modern Anthropologies of Water</vt:lpstr>
      <vt:lpstr>Water in our own society</vt:lpstr>
      <vt:lpstr>Ways I’ve been thinking about water in my own</vt:lpstr>
      <vt:lpstr>Topics of Interest</vt:lpstr>
      <vt:lpstr>Next Week….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Clare Rasmussen</dc:creator>
  <cp:lastModifiedBy>Clare Rasmussen</cp:lastModifiedBy>
  <cp:revision>16</cp:revision>
  <dcterms:created xsi:type="dcterms:W3CDTF">2026-07-13T15:22:12Z</dcterms:created>
  <dcterms:modified xsi:type="dcterms:W3CDTF">2026-08-30T21:47:22Z</dcterms:modified>
</cp:coreProperties>
</file>