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1"/>
  </p:sldMasterIdLst>
  <p:notesMasterIdLst>
    <p:notesMasterId r:id="rId14"/>
  </p:notesMasterIdLst>
  <p:sldIdLst>
    <p:sldId id="256" r:id="rId2"/>
    <p:sldId id="257" r:id="rId3"/>
    <p:sldId id="265" r:id="rId4"/>
    <p:sldId id="269" r:id="rId5"/>
    <p:sldId id="270" r:id="rId6"/>
    <p:sldId id="280" r:id="rId7"/>
    <p:sldId id="284" r:id="rId8"/>
    <p:sldId id="286" r:id="rId9"/>
    <p:sldId id="278" r:id="rId10"/>
    <p:sldId id="283" r:id="rId11"/>
    <p:sldId id="285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33"/>
    <p:restoredTop sz="84897"/>
  </p:normalViewPr>
  <p:slideViewPr>
    <p:cSldViewPr snapToGrid="0">
      <p:cViewPr varScale="1">
        <p:scale>
          <a:sx n="130" d="100"/>
          <a:sy n="130" d="100"/>
        </p:scale>
        <p:origin x="8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4B288-CCFD-0745-9AEF-18CDB0EB2CB3}" type="datetimeFigureOut">
              <a:rPr lang="en-US" smtClean="0"/>
              <a:t>9/7/26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9ECB8-3323-844A-892D-CF0528ADB7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4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begin today’s lecture, I wanted to start with a brief viewing of an episode from the 2023 show called “The Curse” – a satirical dark comedy about many things, but about housing speculation. This clip will bring us into the world of how cultural producers – artists, showrunners, writers – use gentrification in their art to communicate their ideas about the world. This will also bring us into how gentrification exists “out in the world.” </a:t>
            </a:r>
          </a:p>
          <a:p>
            <a:endParaRPr lang="en-US" dirty="0"/>
          </a:p>
          <a:p>
            <a:r>
              <a:rPr lang="en-US" dirty="0"/>
              <a:t>How do these cultural producers frame gentrification?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69ECB8-3323-844A-892D-CF0528ADB75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45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54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40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13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088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996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4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9/7/26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00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9/7/26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78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9/7/26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748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9/7/26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9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9/7/26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7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VuC_rc9TJI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EECA69B-4C2A-7F31-8019-E90DB3BD4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pic>
        <p:nvPicPr>
          <p:cNvPr id="4" name="Picture 3" descr="A green building with windows&#10;&#10;Description automatically generated">
            <a:extLst>
              <a:ext uri="{FF2B5EF4-FFF2-40B4-BE49-F238E27FC236}">
                <a16:creationId xmlns:a16="http://schemas.microsoft.com/office/drawing/2014/main" id="{847F1CE5-7BDC-3D4C-F5D0-DF949F59BF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57DEAC1-B3AA-6569-0A44-A191DF2F3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0"/>
            <a:ext cx="12191999" cy="137160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sto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1BF52C-E55A-1DA5-6933-286FF8E9C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715000"/>
            <a:ext cx="8027544" cy="960120"/>
          </a:xfrm>
          <a:ln>
            <a:noFill/>
          </a:ln>
        </p:spPr>
        <p:txBody>
          <a:bodyPr anchor="ctr">
            <a:normAutofit/>
          </a:bodyPr>
          <a:lstStyle/>
          <a:p>
            <a:r>
              <a:rPr lang="en-US" sz="3600" dirty="0"/>
              <a:t>Gentrification (CITY B207)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C938D7-0642-03B4-3DF0-31E04F72A0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47585" y="5715000"/>
            <a:ext cx="3630168" cy="960120"/>
          </a:xfrm>
        </p:spPr>
        <p:txBody>
          <a:bodyPr anchor="ctr">
            <a:normAutofit/>
          </a:bodyPr>
          <a:lstStyle/>
          <a:p>
            <a:pPr algn="r"/>
            <a:r>
              <a:rPr lang="en-US" sz="1800" dirty="0"/>
              <a:t>Dr. Stanley Collins, Ph.D.</a:t>
            </a:r>
          </a:p>
        </p:txBody>
      </p:sp>
    </p:spTree>
    <p:extLst>
      <p:ext uri="{BB962C8B-B14F-4D97-AF65-F5344CB8AC3E}">
        <p14:creationId xmlns:p14="http://schemas.microsoft.com/office/powerpoint/2010/main" val="487123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11A2E-6486-6C47-C220-3945E2B72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F4BB6-F13A-EA0C-740B-B107FE9EF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Group 1</a:t>
            </a:r>
          </a:p>
          <a:p>
            <a:r>
              <a:rPr lang="en-US" dirty="0"/>
              <a:t>What is goal of this chapter?  </a:t>
            </a:r>
          </a:p>
          <a:p>
            <a:r>
              <a:rPr lang="en-US" dirty="0"/>
              <a:t>What question(s) is the author asking? Why are they asking it? </a:t>
            </a:r>
          </a:p>
          <a:p>
            <a:pPr marL="0" indent="0">
              <a:buNone/>
            </a:pPr>
            <a:r>
              <a:rPr lang="en-US" b="1" dirty="0"/>
              <a:t>Group 2 </a:t>
            </a:r>
          </a:p>
          <a:p>
            <a:r>
              <a:rPr lang="en-US" dirty="0"/>
              <a:t>What problem is this text seeking to address? </a:t>
            </a:r>
          </a:p>
          <a:p>
            <a:r>
              <a:rPr lang="en-US" dirty="0"/>
              <a:t>What argument is the author making? </a:t>
            </a:r>
          </a:p>
          <a:p>
            <a:pPr marL="0" indent="0">
              <a:buNone/>
            </a:pPr>
            <a:r>
              <a:rPr lang="en-US" b="1" dirty="0"/>
              <a:t>Group 3</a:t>
            </a:r>
          </a:p>
          <a:p>
            <a:r>
              <a:rPr lang="en-US" dirty="0"/>
              <a:t>What types of methods/data does the author use? </a:t>
            </a:r>
          </a:p>
          <a:p>
            <a:r>
              <a:rPr lang="en-US" dirty="0"/>
              <a:t>Why does the author engage with these types of data?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391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2FACE-3C60-0A1C-24B9-579A24D9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Group Discussion notes</a:t>
            </a:r>
          </a:p>
        </p:txBody>
      </p:sp>
      <p:pic>
        <p:nvPicPr>
          <p:cNvPr id="5" name="Content Placeholder 4" descr="A white paper with green writing on it&#10;&#10;AI-generated content may be incorrect.">
            <a:extLst>
              <a:ext uri="{FF2B5EF4-FFF2-40B4-BE49-F238E27FC236}">
                <a16:creationId xmlns:a16="http://schemas.microsoft.com/office/drawing/2014/main" id="{1C660E17-FFFA-562D-B4AD-47A0F88649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35299" y="2164428"/>
            <a:ext cx="3917131" cy="2986463"/>
          </a:xfrm>
        </p:spPr>
      </p:pic>
      <p:pic>
        <p:nvPicPr>
          <p:cNvPr id="7" name="Picture 6" descr="A piece of paper with red writing on it&#10;&#10;AI-generated content may be incorrect.">
            <a:extLst>
              <a:ext uri="{FF2B5EF4-FFF2-40B4-BE49-F238E27FC236}">
                <a16:creationId xmlns:a16="http://schemas.microsoft.com/office/drawing/2014/main" id="{89E32558-8D9E-D06F-1694-A585AB6BE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710759" y="1987296"/>
            <a:ext cx="3917130" cy="3340729"/>
          </a:xfrm>
          <a:prstGeom prst="rect">
            <a:avLst/>
          </a:prstGeom>
        </p:spPr>
      </p:pic>
      <p:pic>
        <p:nvPicPr>
          <p:cNvPr id="9" name="Picture 8" descr="A piece of paper with blue writing on it&#10;&#10;AI-generated content may be incorrect.">
            <a:extLst>
              <a:ext uri="{FF2B5EF4-FFF2-40B4-BE49-F238E27FC236}">
                <a16:creationId xmlns:a16="http://schemas.microsoft.com/office/drawing/2014/main" id="{96998B3A-6CA2-BB4C-2B22-CF81C89B64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407228" y="1987296"/>
            <a:ext cx="3917133" cy="334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52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C549C-B84A-3F5B-4ED8-B350CAE3D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next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92FCD-18ED-6F72-981A-A842D80B7D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Required Reading: </a:t>
            </a:r>
          </a:p>
          <a:p>
            <a:r>
              <a:rPr lang="en-US" dirty="0"/>
              <a:t>Neil Smith, A Short History of Gentrification (1998), Pp. 31 – 36 </a:t>
            </a:r>
          </a:p>
          <a:p>
            <a:r>
              <a:rPr lang="en-US" dirty="0"/>
              <a:t>Sharon Zukin, Gentrification as Market and Place (1991), Pp. 37 – 44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09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748E5-E293-8CD6-070E-ACC93AD91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622F7-3A4B-D397-0AB0-59B7C55A7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  <a:p>
            <a:r>
              <a:rPr lang="en-US" dirty="0"/>
              <a:t>Warm up: Don’t Say the G-Word </a:t>
            </a:r>
          </a:p>
          <a:p>
            <a:r>
              <a:rPr lang="en-US" dirty="0"/>
              <a:t>Gentrification: Evolution of a Concept</a:t>
            </a:r>
          </a:p>
          <a:p>
            <a:r>
              <a:rPr lang="en-US" dirty="0"/>
              <a:t>Class discussion </a:t>
            </a:r>
          </a:p>
          <a:p>
            <a:r>
              <a:rPr lang="en-US" dirty="0"/>
              <a:t>Wrap-up</a:t>
            </a:r>
          </a:p>
          <a:p>
            <a:r>
              <a:rPr lang="en-US" dirty="0"/>
              <a:t>For Next Class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4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7ADE-1019-13CA-9E8C-2B47574E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 anchor="t">
            <a:normAutofit/>
          </a:bodyPr>
          <a:lstStyle/>
          <a:p>
            <a:r>
              <a:rPr lang="en-US" b="1" dirty="0"/>
              <a:t>Recap</a:t>
            </a:r>
            <a:r>
              <a:rPr lang="en-US" dirty="0"/>
              <a:t> London: the 1960s</a:t>
            </a:r>
          </a:p>
        </p:txBody>
      </p:sp>
      <p:pic>
        <p:nvPicPr>
          <p:cNvPr id="2052" name="Picture 4" descr="London swings: How Britain invented the Sixties | British GQ">
            <a:extLst>
              <a:ext uri="{FF2B5EF4-FFF2-40B4-BE49-F238E27FC236}">
                <a16:creationId xmlns:a16="http://schemas.microsoft.com/office/drawing/2014/main" id="{991E9031-1431-DCF7-098D-C329F608B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2" r="-2" b="8653"/>
          <a:stretch>
            <a:fillRect/>
          </a:stretch>
        </p:blipFill>
        <p:spPr bwMode="auto">
          <a:xfrm>
            <a:off x="704088" y="2222013"/>
            <a:ext cx="5212080" cy="373985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3DA70-50E3-9F97-3D9A-7F017255D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300" b="1" dirty="0"/>
              <a:t>Laissez-faire</a:t>
            </a:r>
            <a:r>
              <a:rPr lang="en-US" sz="1300" dirty="0"/>
              <a:t>: policy of </a:t>
            </a:r>
            <a:r>
              <a:rPr lang="en-US" sz="1300" b="1" dirty="0"/>
              <a:t>minimum</a:t>
            </a:r>
            <a:r>
              <a:rPr lang="en-US" sz="1300" dirty="0"/>
              <a:t> governmental interference in the economic affairs of </a:t>
            </a:r>
            <a:r>
              <a:rPr lang="en-US" sz="1300" b="1" dirty="0"/>
              <a:t>individuals</a:t>
            </a:r>
            <a:r>
              <a:rPr lang="en-US" sz="1300" dirty="0"/>
              <a:t> and </a:t>
            </a:r>
            <a:r>
              <a:rPr lang="en-US" sz="1300" b="1" dirty="0"/>
              <a:t>society</a:t>
            </a:r>
            <a:r>
              <a:rPr lang="en-US" sz="1300" dirty="0"/>
              <a:t> </a:t>
            </a:r>
          </a:p>
          <a:p>
            <a:pPr lvl="1">
              <a:lnSpc>
                <a:spcPct val="100000"/>
              </a:lnSpc>
            </a:pPr>
            <a:r>
              <a:rPr lang="en-US" sz="1300" b="1" dirty="0"/>
              <a:t>Individualism</a:t>
            </a:r>
            <a:r>
              <a:rPr lang="en-US" sz="1300" dirty="0"/>
              <a:t>, </a:t>
            </a:r>
            <a:r>
              <a:rPr lang="en-US" sz="1300" b="1" dirty="0"/>
              <a:t>freedom</a:t>
            </a:r>
            <a:r>
              <a:rPr lang="en-US" sz="1300" dirty="0"/>
              <a:t>, and </a:t>
            </a:r>
            <a:r>
              <a:rPr lang="en-US" sz="1300" b="1" dirty="0"/>
              <a:t>liberty</a:t>
            </a:r>
            <a:r>
              <a:rPr lang="en-US" sz="1300" dirty="0"/>
              <a:t> were depicted as opposed to the stifling bureaucratic ineptitude of the state apparatus and oppressive trade union power (Harvey 2005)</a:t>
            </a:r>
          </a:p>
          <a:p>
            <a:pPr lvl="1">
              <a:lnSpc>
                <a:spcPct val="100000"/>
              </a:lnSpc>
            </a:pPr>
            <a:r>
              <a:rPr lang="en-US" sz="1300" dirty="0"/>
              <a:t>“Development rights have been </a:t>
            </a:r>
            <a:r>
              <a:rPr lang="en-US" sz="1300" b="1" dirty="0"/>
              <a:t>de-nationalized</a:t>
            </a:r>
            <a:r>
              <a:rPr lang="en-US" sz="1300" dirty="0"/>
              <a:t>, development values have been unfrozen; </a:t>
            </a:r>
            <a:r>
              <a:rPr lang="en-US" sz="1300" b="1" dirty="0"/>
              <a:t>real estate speculation</a:t>
            </a:r>
            <a:r>
              <a:rPr lang="en-US" sz="1300" dirty="0"/>
              <a:t> has thus been </a:t>
            </a:r>
            <a:r>
              <a:rPr lang="en-US" sz="1300" b="1" dirty="0"/>
              <a:t>‘liberated.’ </a:t>
            </a:r>
            <a:r>
              <a:rPr lang="en-US" sz="1300" dirty="0"/>
              <a:t>In conjunction with the </a:t>
            </a:r>
            <a:r>
              <a:rPr lang="en-US" sz="1300" b="1" dirty="0"/>
              <a:t>relaxation of rent control</a:t>
            </a:r>
            <a:r>
              <a:rPr lang="en-US" sz="1300" dirty="0"/>
              <a:t> have given the green light to the continuing </a:t>
            </a:r>
            <a:r>
              <a:rPr lang="en-US" sz="1300" b="1" dirty="0"/>
              <a:t>inflation</a:t>
            </a:r>
            <a:r>
              <a:rPr lang="en-US" sz="1300" dirty="0"/>
              <a:t> of </a:t>
            </a:r>
            <a:r>
              <a:rPr lang="en-US" sz="1300" b="1" dirty="0"/>
              <a:t>property prices</a:t>
            </a:r>
            <a:r>
              <a:rPr lang="en-US" sz="1300" dirty="0"/>
              <a:t>” (Glass 1964)</a:t>
            </a:r>
            <a:endParaRPr lang="en-US" sz="1300" b="1" dirty="0"/>
          </a:p>
          <a:p>
            <a:pPr>
              <a:lnSpc>
                <a:spcPct val="100000"/>
              </a:lnSpc>
            </a:pPr>
            <a:r>
              <a:rPr lang="en-US" sz="1300" dirty="0"/>
              <a:t>“Gleam of affluence in Central London and many of its suburbs: abundance of goods, gadgets, cars, and new buildings; glossiness”</a:t>
            </a:r>
          </a:p>
          <a:p>
            <a:pPr>
              <a:lnSpc>
                <a:spcPct val="100000"/>
              </a:lnSpc>
            </a:pPr>
            <a:r>
              <a:rPr lang="en-US" sz="1300" dirty="0">
                <a:hlinkClick r:id="rId3"/>
              </a:rPr>
              <a:t>The Swinging Sixties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389970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AD113-ABA7-0FF3-72DF-8EC654A9E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Recap </a:t>
            </a:r>
            <a:r>
              <a:rPr lang="en-US" dirty="0"/>
              <a:t>Notes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52970-C286-E9F5-3609-7BBF20795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767254"/>
            <a:ext cx="10691265" cy="4194634"/>
          </a:xfrm>
        </p:spPr>
        <p:txBody>
          <a:bodyPr>
            <a:normAutofit/>
          </a:bodyPr>
          <a:lstStyle/>
          <a:p>
            <a:r>
              <a:rPr lang="en-US" dirty="0"/>
              <a:t>Goal of Article/Book/Chapter:</a:t>
            </a:r>
          </a:p>
          <a:p>
            <a:pPr lvl="1"/>
            <a:r>
              <a:rPr lang="en-US" dirty="0"/>
              <a:t>Glass is seeking to address the rapid changes in London, namely the displacement of the original working-class occupiers as “the whole social character of some districts” is changing, while the remaining pockets of blight are becoming denser </a:t>
            </a:r>
          </a:p>
          <a:p>
            <a:r>
              <a:rPr lang="en-US" dirty="0"/>
              <a:t>Question/Problem Being Addressed:</a:t>
            </a:r>
          </a:p>
          <a:p>
            <a:pPr lvl="1"/>
            <a:r>
              <a:rPr lang="en-US" dirty="0"/>
              <a:t>A changing London is unfolding before Glass. A new, postwar iteration that is glossier and wealthier; more inefficient and socially isolated</a:t>
            </a:r>
          </a:p>
          <a:p>
            <a:r>
              <a:rPr lang="en-US" dirty="0"/>
              <a:t>Argument:</a:t>
            </a:r>
          </a:p>
          <a:p>
            <a:pPr lvl="1"/>
            <a:r>
              <a:rPr lang="en-US" dirty="0">
                <a:sym typeface="Wingdings" pitchFamily="2" charset="2"/>
              </a:rPr>
              <a:t>Glass suggests that gentrification is guided by the middle-class’ shifting ideological orientations toward the city  </a:t>
            </a:r>
            <a:r>
              <a:rPr lang="en-US" dirty="0"/>
              <a:t>“One by one, many of the working-class quarters of London have been invaded by the middle classes – upper and lower”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42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E41E5-A36B-030B-B6E1-F4AFB914D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Recap </a:t>
            </a:r>
            <a:r>
              <a:rPr lang="en-US" dirty="0"/>
              <a:t>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17EEB-B6AC-CF9D-50E6-B88F88A64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679331"/>
            <a:ext cx="10691265" cy="428255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Conclusions: </a:t>
            </a:r>
          </a:p>
          <a:p>
            <a:pPr lvl="1"/>
            <a:r>
              <a:rPr lang="en-US" dirty="0"/>
              <a:t>London has grown in a conservative fashion, by a process of aggregation…in the course of expansion, the old social boundaries have been perpetuated and extended </a:t>
            </a:r>
          </a:p>
          <a:p>
            <a:pPr lvl="1"/>
            <a:r>
              <a:rPr lang="en-US" dirty="0"/>
              <a:t>There are shifts in the orientation of the upper and middle classes themselves: their anti-urban bias has been substantially modified  </a:t>
            </a:r>
          </a:p>
          <a:p>
            <a:r>
              <a:rPr lang="en-US" dirty="0"/>
              <a:t>Key Quote:</a:t>
            </a:r>
          </a:p>
          <a:p>
            <a:pPr lvl="1"/>
            <a:r>
              <a:rPr lang="en-US" dirty="0"/>
              <a:t> “Once this process of </a:t>
            </a:r>
            <a:r>
              <a:rPr lang="en-US" b="1" dirty="0"/>
              <a:t>‘gentrification’ </a:t>
            </a:r>
            <a:r>
              <a:rPr lang="en-US" dirty="0"/>
              <a:t>starts in a district, it goes on rapidly until all or most of the original working-class occupiers are displaced, and the whole social character of this district is changed”</a:t>
            </a:r>
          </a:p>
        </p:txBody>
      </p:sp>
    </p:spTree>
    <p:extLst>
      <p:ext uri="{BB962C8B-B14F-4D97-AF65-F5344CB8AC3E}">
        <p14:creationId xmlns:p14="http://schemas.microsoft.com/office/powerpoint/2010/main" val="4262219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B8578-2AAB-9D90-345D-EB7584ECF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 anchor="t">
            <a:normAutofit/>
          </a:bodyPr>
          <a:lstStyle/>
          <a:p>
            <a:r>
              <a:rPr lang="en-US" dirty="0"/>
              <a:t>Gentrification: evolution of a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BB60FD-2550-A3BF-0C9D-5E90D9793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700" dirty="0"/>
              <a:t>Gentrification is typically associated with:</a:t>
            </a:r>
          </a:p>
          <a:p>
            <a:pPr lvl="1">
              <a:lnSpc>
                <a:spcPct val="100000"/>
              </a:lnSpc>
            </a:pPr>
            <a:r>
              <a:rPr lang="en-US" sz="1700" dirty="0"/>
              <a:t>Generalized upscaling</a:t>
            </a:r>
          </a:p>
          <a:p>
            <a:pPr lvl="1">
              <a:lnSpc>
                <a:spcPct val="100000"/>
              </a:lnSpc>
            </a:pPr>
            <a:r>
              <a:rPr lang="en-US" sz="1700" dirty="0"/>
              <a:t>Appropriation by elites of something once belonged to working class, particularly ethnic and racial minorities</a:t>
            </a:r>
          </a:p>
          <a:p>
            <a:pPr lvl="1">
              <a:lnSpc>
                <a:spcPct val="100000"/>
              </a:lnSpc>
            </a:pPr>
            <a:r>
              <a:rPr lang="en-US" sz="1700" dirty="0"/>
              <a:t>The loss of authenticity and community</a:t>
            </a:r>
          </a:p>
          <a:p>
            <a:pPr lvl="1">
              <a:lnSpc>
                <a:spcPct val="100000"/>
              </a:lnSpc>
            </a:pPr>
            <a:r>
              <a:rPr lang="en-US" sz="1700" dirty="0"/>
              <a:t>Involuntary change</a:t>
            </a:r>
          </a:p>
          <a:p>
            <a:pPr>
              <a:lnSpc>
                <a:spcPct val="100000"/>
              </a:lnSpc>
            </a:pPr>
            <a:r>
              <a:rPr lang="en-US" sz="1700" dirty="0"/>
              <a:t>Gentrification no longer narrowly refers to </a:t>
            </a:r>
            <a:r>
              <a:rPr lang="en-US" sz="1700" b="1" dirty="0"/>
              <a:t>urban residential change </a:t>
            </a:r>
            <a:r>
              <a:rPr lang="en-US" sz="1700" dirty="0"/>
              <a:t>– we now have a more </a:t>
            </a:r>
            <a:r>
              <a:rPr lang="en-US" sz="1700" b="1" dirty="0"/>
              <a:t>flexible and nimble evocation</a:t>
            </a:r>
            <a:r>
              <a:rPr lang="en-US" sz="1700" dirty="0"/>
              <a:t>s of the term that are increasingly detached from urban political-economic transformation 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700" dirty="0"/>
          </a:p>
          <a:p>
            <a:pPr>
              <a:lnSpc>
                <a:spcPct val="100000"/>
              </a:lnSpc>
            </a:pPr>
            <a:endParaRPr lang="en-US" sz="17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CF3C002D-7AB8-A4F4-31A5-043B9D1A2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5" r="-2" b="15040"/>
          <a:stretch>
            <a:fillRect/>
          </a:stretch>
        </p:blipFill>
        <p:spPr bwMode="auto">
          <a:xfrm>
            <a:off x="6181344" y="2221992"/>
            <a:ext cx="5212080" cy="3739896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83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63343-255F-81F3-98B6-CB50DEA77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 anchor="t">
            <a:normAutofit fontScale="90000"/>
          </a:bodyPr>
          <a:lstStyle/>
          <a:p>
            <a:r>
              <a:rPr lang="en-US" dirty="0"/>
              <a:t>Don’t say the g-word, “The Curse” (2023)</a:t>
            </a:r>
            <a:br>
              <a:rPr lang="en-US" dirty="0"/>
            </a:br>
            <a:endParaRPr lang="en-US" dirty="0"/>
          </a:p>
        </p:txBody>
      </p:sp>
      <p:pic>
        <p:nvPicPr>
          <p:cNvPr id="1030" name="Picture 6" descr="The Curse on Showtime: Emma Stone and Nathan Fielder's show is excruciating.">
            <a:extLst>
              <a:ext uri="{FF2B5EF4-FFF2-40B4-BE49-F238E27FC236}">
                <a16:creationId xmlns:a16="http://schemas.microsoft.com/office/drawing/2014/main" id="{48FDC5A1-521F-A209-110E-58E7EBEDDB4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3" r="2691" b="-1"/>
          <a:stretch>
            <a:fillRect/>
          </a:stretch>
        </p:blipFill>
        <p:spPr bwMode="auto">
          <a:xfrm>
            <a:off x="700635" y="1861508"/>
            <a:ext cx="5212080" cy="3739896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Nathan Fielder Benny Safdie Emma Stone and Debbie Salazar in The Curse. Fielder Safdie and Stone speak to one another...">
            <a:extLst>
              <a:ext uri="{FF2B5EF4-FFF2-40B4-BE49-F238E27FC236}">
                <a16:creationId xmlns:a16="http://schemas.microsoft.com/office/drawing/2014/main" id="{D35F7D76-76B2-3A61-6A42-EDEE297144B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50254"/>
            <a:ext cx="5211763" cy="3739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397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80BE4-B9C6-0A4A-D004-0099D86D9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Don’t say the g-word, “The Curse” (2023)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90488-0223-E5B5-A9E8-ABF185AAC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dirty="0"/>
              <a:t>How do these cultural producers frame gentrification?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268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D6E25-F677-D56B-DFA8-EDA74485E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>
            <a:normAutofit/>
          </a:bodyPr>
          <a:lstStyle/>
          <a:p>
            <a:r>
              <a:rPr lang="en-US" dirty="0"/>
              <a:t>Japonica Brown-Saracino</a:t>
            </a:r>
          </a:p>
        </p:txBody>
      </p:sp>
      <p:pic>
        <p:nvPicPr>
          <p:cNvPr id="2052" name="Picture 4" descr="Japonica Brown-Saracino - Public Books">
            <a:extLst>
              <a:ext uri="{FF2B5EF4-FFF2-40B4-BE49-F238E27FC236}">
                <a16:creationId xmlns:a16="http://schemas.microsoft.com/office/drawing/2014/main" id="{34953E50-7744-27DC-B524-706295D27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0" r="3" b="13278"/>
          <a:stretch>
            <a:fillRect/>
          </a:stretch>
        </p:blipFill>
        <p:spPr bwMode="auto">
          <a:xfrm>
            <a:off x="5183188" y="1066800"/>
            <a:ext cx="6172200" cy="479425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4A96A-21B8-796A-5C37-A9CBBEA590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>
            <a:normAutofit/>
          </a:bodyPr>
          <a:lstStyle/>
          <a:p>
            <a:r>
              <a:rPr lang="en-US" dirty="0"/>
              <a:t>Sociologist and Ethnographer (Boston University): How meanings and concepts take shape and influence social life</a:t>
            </a:r>
          </a:p>
          <a:p>
            <a:r>
              <a:rPr lang="en-US" dirty="0"/>
              <a:t>The Death and Life of Gentrification: A New Map of a Persistent Idea (2026)</a:t>
            </a:r>
          </a:p>
          <a:p>
            <a:r>
              <a:rPr lang="en-US" dirty="0"/>
              <a:t>How Places Make Us: Novel LBQ Identities in Four Small Cities (2017)</a:t>
            </a:r>
          </a:p>
          <a:p>
            <a:r>
              <a:rPr lang="en-US" dirty="0"/>
              <a:t>A Neighborhood that Never Changes: Gentrification, Social Preservation, and the Search for Authenticity (2009)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50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207 - Intro" id="{99D66C84-C47C-164F-B225-8AE8CCB6E33B}" vid="{1F98B3D9-06D8-5542-80A5-C9262FDF19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6364</TotalTime>
  <Words>759</Words>
  <Application>Microsoft Macintosh PowerPoint</Application>
  <PresentationFormat>Widescreen</PresentationFormat>
  <Paragraphs>62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Calisto MT</vt:lpstr>
      <vt:lpstr>Univers Condensed</vt:lpstr>
      <vt:lpstr>Wingdings</vt:lpstr>
      <vt:lpstr>ChronicleVTI</vt:lpstr>
      <vt:lpstr>Gentrification (CITY B207)</vt:lpstr>
      <vt:lpstr>Agenda</vt:lpstr>
      <vt:lpstr>Recap London: the 1960s</vt:lpstr>
      <vt:lpstr>Recap Notes</vt:lpstr>
      <vt:lpstr>Recap Notes</vt:lpstr>
      <vt:lpstr>Gentrification: evolution of a concept</vt:lpstr>
      <vt:lpstr>Don’t say the g-word, “The Curse” (2023) </vt:lpstr>
      <vt:lpstr>Don’t say the g-word, “The Curse” (2023) </vt:lpstr>
      <vt:lpstr>Japonica Brown-Saracino</vt:lpstr>
      <vt:lpstr>Group discussion</vt:lpstr>
      <vt:lpstr>Group Discussion notes</vt:lpstr>
      <vt:lpstr>For next class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Stanley J Collins</dc:creator>
  <cp:lastModifiedBy>Stanley J Collins</cp:lastModifiedBy>
  <cp:revision>24</cp:revision>
  <dcterms:created xsi:type="dcterms:W3CDTF">2026-08-28T21:45:14Z</dcterms:created>
  <dcterms:modified xsi:type="dcterms:W3CDTF">2026-09-08T16:03:55Z</dcterms:modified>
</cp:coreProperties>
</file>