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sldIdLst>
    <p:sldId id="256" r:id="rId2"/>
    <p:sldId id="270" r:id="rId3"/>
    <p:sldId id="276" r:id="rId4"/>
    <p:sldId id="277" r:id="rId5"/>
    <p:sldId id="278" r:id="rId6"/>
    <p:sldId id="257" r:id="rId7"/>
    <p:sldId id="259" r:id="rId8"/>
    <p:sldId id="260" r:id="rId9"/>
    <p:sldId id="261" r:id="rId10"/>
    <p:sldId id="262" r:id="rId11"/>
    <p:sldId id="263" r:id="rId12"/>
    <p:sldId id="264" r:id="rId13"/>
    <p:sldId id="265" r:id="rId14"/>
    <p:sldId id="275" r:id="rId15"/>
    <p:sldId id="280" r:id="rId16"/>
    <p:sldId id="279" r:id="rId17"/>
    <p:sldId id="266" r:id="rId18"/>
    <p:sldId id="267" r:id="rId19"/>
    <p:sldId id="268" r:id="rId20"/>
    <p:sldId id="281" r:id="rId21"/>
    <p:sldId id="269" r:id="rId22"/>
    <p:sldId id="271" r:id="rId23"/>
    <p:sldId id="272" r:id="rId24"/>
    <p:sldId id="273" r:id="rId25"/>
    <p:sldId id="274" r:id="rId26"/>
    <p:sldId id="282" r:id="rId27"/>
    <p:sldId id="283" r:id="rId28"/>
    <p:sldId id="28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5"/>
    <p:restoredTop sz="94666"/>
  </p:normalViewPr>
  <p:slideViewPr>
    <p:cSldViewPr snapToGrid="0">
      <p:cViewPr>
        <p:scale>
          <a:sx n="85" d="100"/>
          <a:sy n="85" d="100"/>
        </p:scale>
        <p:origin x="320"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DD40E-9604-0841-BC47-72D64979C8FB}" type="datetimeFigureOut">
              <a:rPr lang="en-US" smtClean="0"/>
              <a:t>9/4/26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C4215D-8F39-8843-8019-D33308978290}" type="slidenum">
              <a:rPr lang="en-US" smtClean="0"/>
              <a:t>‹#›</a:t>
            </a:fld>
            <a:endParaRPr lang="en-US"/>
          </a:p>
        </p:txBody>
      </p:sp>
    </p:spTree>
    <p:extLst>
      <p:ext uri="{BB962C8B-B14F-4D97-AF65-F5344CB8AC3E}">
        <p14:creationId xmlns:p14="http://schemas.microsoft.com/office/powerpoint/2010/main" val="3251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C4215D-8F39-8843-8019-D33308978290}" type="slidenum">
              <a:rPr lang="en-US" smtClean="0"/>
              <a:t>8</a:t>
            </a:fld>
            <a:endParaRPr lang="en-US"/>
          </a:p>
        </p:txBody>
      </p:sp>
    </p:spTree>
    <p:extLst>
      <p:ext uri="{BB962C8B-B14F-4D97-AF65-F5344CB8AC3E}">
        <p14:creationId xmlns:p14="http://schemas.microsoft.com/office/powerpoint/2010/main" val="211444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2678852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3455967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487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990175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9832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2818318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1935147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1382079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689344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01582-605B-324A-91B2-784F2BCC104D}"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1661494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B01582-605B-324A-91B2-784F2BCC104D}" type="datetimeFigureOut">
              <a:rPr lang="en-US" smtClean="0"/>
              <a:t>9/4/26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1353243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B01582-605B-324A-91B2-784F2BCC104D}" type="datetimeFigureOut">
              <a:rPr lang="en-US" smtClean="0"/>
              <a:t>9/4/26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403724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B01582-605B-324A-91B2-784F2BCC104D}" type="datetimeFigureOut">
              <a:rPr lang="en-US" smtClean="0"/>
              <a:t>9/4/26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2575514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01582-605B-324A-91B2-784F2BCC104D}" type="datetimeFigureOut">
              <a:rPr lang="en-US" smtClean="0"/>
              <a:t>9/4/26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3153914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B01582-605B-324A-91B2-784F2BCC104D}" type="datetimeFigureOut">
              <a:rPr lang="en-US" smtClean="0"/>
              <a:t>9/4/26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3628006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B01582-605B-324A-91B2-784F2BCC104D}" type="datetimeFigureOut">
              <a:rPr lang="en-US" smtClean="0"/>
              <a:t>9/4/26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991FA-5129-D94E-8559-37ECD3F93CF4}" type="slidenum">
              <a:rPr lang="en-US" smtClean="0"/>
              <a:t>‹#›</a:t>
            </a:fld>
            <a:endParaRPr lang="en-US"/>
          </a:p>
        </p:txBody>
      </p:sp>
    </p:spTree>
    <p:extLst>
      <p:ext uri="{BB962C8B-B14F-4D97-AF65-F5344CB8AC3E}">
        <p14:creationId xmlns:p14="http://schemas.microsoft.com/office/powerpoint/2010/main" val="2316132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FB01582-605B-324A-91B2-784F2BCC104D}" type="datetimeFigureOut">
              <a:rPr lang="en-US" smtClean="0"/>
              <a:t>9/4/26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19991FA-5129-D94E-8559-37ECD3F93CF4}" type="slidenum">
              <a:rPr lang="en-US" smtClean="0"/>
              <a:t>‹#›</a:t>
            </a:fld>
            <a:endParaRPr lang="en-US"/>
          </a:p>
        </p:txBody>
      </p:sp>
    </p:spTree>
    <p:extLst>
      <p:ext uri="{BB962C8B-B14F-4D97-AF65-F5344CB8AC3E}">
        <p14:creationId xmlns:p14="http://schemas.microsoft.com/office/powerpoint/2010/main" val="3581099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j7wwHIP0EsQ" TargetMode="External"/><Relationship Id="rId2" Type="http://schemas.openxmlformats.org/officeDocument/2006/relationships/hyperlink" Target="https://www.bbc.com/news/av/uk-england-beds-bucks-herts-2663183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3FCCA-AA98-3CD2-5144-9FDE2F16D8CD}"/>
              </a:ext>
            </a:extLst>
          </p:cNvPr>
          <p:cNvSpPr>
            <a:spLocks noGrp="1"/>
          </p:cNvSpPr>
          <p:nvPr>
            <p:ph type="ctrTitle"/>
          </p:nvPr>
        </p:nvSpPr>
        <p:spPr/>
        <p:txBody>
          <a:bodyPr/>
          <a:lstStyle/>
          <a:p>
            <a:r>
              <a:rPr lang="en-US" dirty="0"/>
              <a:t>Histories of Utopias</a:t>
            </a:r>
          </a:p>
        </p:txBody>
      </p:sp>
      <p:sp>
        <p:nvSpPr>
          <p:cNvPr id="3" name="Subtitle 2">
            <a:extLst>
              <a:ext uri="{FF2B5EF4-FFF2-40B4-BE49-F238E27FC236}">
                <a16:creationId xmlns:a16="http://schemas.microsoft.com/office/drawing/2014/main" id="{D454EE5A-CDCB-1450-21D3-2D4684993D6C}"/>
              </a:ext>
            </a:extLst>
          </p:cNvPr>
          <p:cNvSpPr>
            <a:spLocks noGrp="1"/>
          </p:cNvSpPr>
          <p:nvPr>
            <p:ph type="subTitle" idx="1"/>
          </p:nvPr>
        </p:nvSpPr>
        <p:spPr/>
        <p:txBody>
          <a:bodyPr/>
          <a:lstStyle/>
          <a:p>
            <a:r>
              <a:rPr lang="en-US" dirty="0" err="1"/>
              <a:t>Powerponts</a:t>
            </a:r>
            <a:r>
              <a:rPr lang="en-US" dirty="0"/>
              <a:t> are not ideal for </a:t>
            </a:r>
            <a:r>
              <a:rPr lang="en-US" dirty="0" err="1"/>
              <a:t>eminars</a:t>
            </a:r>
            <a:r>
              <a:rPr lang="en-US" dirty="0"/>
              <a:t> but we need visual information as well</a:t>
            </a:r>
          </a:p>
        </p:txBody>
      </p:sp>
    </p:spTree>
    <p:extLst>
      <p:ext uri="{BB962C8B-B14F-4D97-AF65-F5344CB8AC3E}">
        <p14:creationId xmlns:p14="http://schemas.microsoft.com/office/powerpoint/2010/main" val="3150952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4DA85-5303-97A9-68DF-E71DC68DB5E7}"/>
              </a:ext>
            </a:extLst>
          </p:cNvPr>
          <p:cNvSpPr>
            <a:spLocks noGrp="1"/>
          </p:cNvSpPr>
          <p:nvPr>
            <p:ph type="title"/>
          </p:nvPr>
        </p:nvSpPr>
        <p:spPr/>
        <p:txBody>
          <a:bodyPr/>
          <a:lstStyle/>
          <a:p>
            <a:r>
              <a:rPr lang="en-US" dirty="0"/>
              <a:t>Social Relations</a:t>
            </a:r>
          </a:p>
        </p:txBody>
      </p:sp>
      <p:sp>
        <p:nvSpPr>
          <p:cNvPr id="3" name="Content Placeholder 2">
            <a:extLst>
              <a:ext uri="{FF2B5EF4-FFF2-40B4-BE49-F238E27FC236}">
                <a16:creationId xmlns:a16="http://schemas.microsoft.com/office/drawing/2014/main" id="{6159BB69-199B-0154-68C6-E268AFBAAFFF}"/>
              </a:ext>
            </a:extLst>
          </p:cNvPr>
          <p:cNvSpPr>
            <a:spLocks noGrp="1"/>
          </p:cNvSpPr>
          <p:nvPr>
            <p:ph idx="1"/>
          </p:nvPr>
        </p:nvSpPr>
        <p:spPr/>
        <p:txBody>
          <a:bodyPr>
            <a:normAutofit fontScale="85000" lnSpcReduction="20000"/>
          </a:bodyPr>
          <a:lstStyle/>
          <a:p>
            <a:pPr marL="0" indent="0">
              <a:buNone/>
            </a:pPr>
            <a:r>
              <a:rPr lang="en-US" dirty="0"/>
              <a:t>Labor: All are trained in many offices but do those they do best. Women sedentary: “It is customary to choose women for milking the cows and for making cheese.” Given this shared labor, most work only 4 </a:t>
            </a:r>
            <a:r>
              <a:rPr lang="en-US" dirty="0" err="1"/>
              <a:t>hrs</a:t>
            </a:r>
            <a:r>
              <a:rPr lang="en-US" dirty="0"/>
              <a:t>/day.</a:t>
            </a:r>
          </a:p>
          <a:p>
            <a:pPr marL="0" indent="0">
              <a:buNone/>
            </a:pPr>
            <a:r>
              <a:rPr lang="en-US" dirty="0"/>
              <a:t>No private families or friends; reproduction to better population.</a:t>
            </a:r>
          </a:p>
          <a:p>
            <a:pPr marL="0" indent="0">
              <a:buNone/>
            </a:pPr>
            <a:r>
              <a:rPr lang="en-US" dirty="0"/>
              <a:t>“When their women have brought forth children, they suckle and rear them in temples set apart for all. They give milk for two years or more as the physician orders. After that time the weaned child is given into the charge of the mistresses, if it is a female, and to the masters, if it is a male. And then with other young children they are pleasantly instructed in the alphabet, and in the knowledge of the pictures, and in running, walking, and wrestling; also in the historical drawings, and in languages; and they are adorned with a suitable garment of different colors. After their sixth year they are taught natural science, and then the mechanical sciences. The men who are weak in intellect are sent to farms, and when they have become more proficient some of them are received into the State. And those of the same age and born under the same constellation are especially like one another in strength and in appearance, and hence arises much lasting concord in the State, these men honoring one another with mutual love and help. Names are given to them by </a:t>
            </a:r>
            <a:r>
              <a:rPr lang="en-US" dirty="0" err="1"/>
              <a:t>Metaphysicus</a:t>
            </a:r>
            <a:r>
              <a:rPr lang="en-US" dirty="0"/>
              <a:t>, and that not by chance, but designedly, and according to each one's peculiarity, as was the custom among the ancient Romans. Wherefore one is called Beautiful (Pulcher), another the Big-nosed (Naso), another the Fat-legged (</a:t>
            </a:r>
            <a:r>
              <a:rPr lang="en-US" dirty="0" err="1"/>
              <a:t>Cranipes</a:t>
            </a:r>
            <a:r>
              <a:rPr lang="en-US" dirty="0"/>
              <a:t>), another Crooked (</a:t>
            </a:r>
            <a:r>
              <a:rPr lang="en-US" dirty="0" err="1"/>
              <a:t>Torvus</a:t>
            </a:r>
            <a:r>
              <a:rPr lang="en-US" dirty="0"/>
              <a:t>), another Lean (Macer), and so on”</a:t>
            </a:r>
          </a:p>
        </p:txBody>
      </p:sp>
    </p:spTree>
    <p:extLst>
      <p:ext uri="{BB962C8B-B14F-4D97-AF65-F5344CB8AC3E}">
        <p14:creationId xmlns:p14="http://schemas.microsoft.com/office/powerpoint/2010/main" val="757310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CAE42-A7BB-0721-E32F-DAFFFDEC7314}"/>
              </a:ext>
            </a:extLst>
          </p:cNvPr>
          <p:cNvSpPr>
            <a:spLocks noGrp="1"/>
          </p:cNvSpPr>
          <p:nvPr>
            <p:ph type="title"/>
          </p:nvPr>
        </p:nvSpPr>
        <p:spPr/>
        <p:txBody>
          <a:bodyPr/>
          <a:lstStyle/>
          <a:p>
            <a:r>
              <a:rPr lang="en-US" dirty="0"/>
              <a:t>Additional Themes</a:t>
            </a:r>
          </a:p>
        </p:txBody>
      </p:sp>
      <p:sp>
        <p:nvSpPr>
          <p:cNvPr id="3" name="Content Placeholder 2">
            <a:extLst>
              <a:ext uri="{FF2B5EF4-FFF2-40B4-BE49-F238E27FC236}">
                <a16:creationId xmlns:a16="http://schemas.microsoft.com/office/drawing/2014/main" id="{BE9EE81E-9491-F311-E3B2-5BA5826CE178}"/>
              </a:ext>
            </a:extLst>
          </p:cNvPr>
          <p:cNvSpPr>
            <a:spLocks noGrp="1"/>
          </p:cNvSpPr>
          <p:nvPr>
            <p:ph idx="1"/>
          </p:nvPr>
        </p:nvSpPr>
        <p:spPr>
          <a:xfrm>
            <a:off x="838200" y="1825625"/>
            <a:ext cx="10515600" cy="4820502"/>
          </a:xfrm>
        </p:spPr>
        <p:txBody>
          <a:bodyPr>
            <a:normAutofit fontScale="70000" lnSpcReduction="20000"/>
          </a:bodyPr>
          <a:lstStyle/>
          <a:p>
            <a:r>
              <a:rPr lang="en-US" dirty="0"/>
              <a:t>WAR:</a:t>
            </a:r>
          </a:p>
          <a:p>
            <a:r>
              <a:rPr lang="en-US" dirty="0"/>
              <a:t> </a:t>
            </a:r>
            <a:r>
              <a:rPr lang="en-US" sz="2300" dirty="0"/>
              <a:t>The triumvir, Power, has under him all the magistrates of arms, of artillery, of cavalry, of foot-soldiers, of architects, and of strategists; and the masters and many of the most excellent workmen obey the magistrates, the men of each art paying allegiance to their respective chiefs. Moreover, Power is at the head of all the professors of gymnastics, who teach military exercise, and who are prudent generals, advanced in age…..The women also are taught these arts under their own magistrates and mistresses, so that they may be able if need be to render assistance to the males in battles near the city. They are taught to watch the fortifications lest at some time a hasty attack should suddenly be made. In this respect they praise the Spartans and Amazons</a:t>
            </a:r>
          </a:p>
          <a:p>
            <a:r>
              <a:rPr lang="en-US" dirty="0"/>
              <a:t>FOOD AND HEALTH:  </a:t>
            </a:r>
            <a:r>
              <a:rPr lang="en-US" sz="2600" dirty="0"/>
              <a:t>Their food consists of flesh, butter, honey, cheese, garden herbs, and vegetables of various kinds. They were unwilling at first to slay animals, because it seemed cruel; but thinking afterward that is was also cruel to destroy herbs which have a share of sensitive feeling, they saw that they would perish from hunger unless they did an unjustifiable action for the sake of justifiable ones, and so now they all eat meat. Nevertheless, they do not kill willingly useful animals, such as oxen and horses. They observe the difference between useful and harmful foods, and for this they employ the science of medicine. The length of their lives is generally 100 years, but often they reach 200. …..As regards drinking, they are extremely moderate. Wine is never given to young people until they are ten years old, unless the state of their health demands it. After their tenth year they take it diluted with water, and so do the women, but the old men of fifty and upward use little or no water. They eat the most healthy things, according to the time of the year</a:t>
            </a:r>
          </a:p>
          <a:p>
            <a:pPr marL="0" indent="0">
              <a:buNone/>
            </a:pPr>
            <a:endParaRPr lang="en-US" dirty="0"/>
          </a:p>
        </p:txBody>
      </p:sp>
    </p:spTree>
    <p:extLst>
      <p:ext uri="{BB962C8B-B14F-4D97-AF65-F5344CB8AC3E}">
        <p14:creationId xmlns:p14="http://schemas.microsoft.com/office/powerpoint/2010/main" val="1901236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CE77-23B0-28BC-819C-1F8DE7AF4D43}"/>
              </a:ext>
            </a:extLst>
          </p:cNvPr>
          <p:cNvSpPr>
            <a:spLocks noGrp="1"/>
          </p:cNvSpPr>
          <p:nvPr>
            <p:ph type="title"/>
          </p:nvPr>
        </p:nvSpPr>
        <p:spPr/>
        <p:txBody>
          <a:bodyPr/>
          <a:lstStyle/>
          <a:p>
            <a:r>
              <a:rPr lang="en-US" dirty="0"/>
              <a:t>Religion</a:t>
            </a:r>
          </a:p>
        </p:txBody>
      </p:sp>
      <p:sp>
        <p:nvSpPr>
          <p:cNvPr id="3" name="Content Placeholder 2">
            <a:extLst>
              <a:ext uri="{FF2B5EF4-FFF2-40B4-BE49-F238E27FC236}">
                <a16:creationId xmlns:a16="http://schemas.microsoft.com/office/drawing/2014/main" id="{CFE5FB55-66C0-13B4-C701-1135E7B9FA06}"/>
              </a:ext>
            </a:extLst>
          </p:cNvPr>
          <p:cNvSpPr>
            <a:spLocks noGrp="1"/>
          </p:cNvSpPr>
          <p:nvPr>
            <p:ph idx="1"/>
          </p:nvPr>
        </p:nvSpPr>
        <p:spPr/>
        <p:txBody>
          <a:bodyPr>
            <a:normAutofit fontScale="92500" lnSpcReduction="20000"/>
          </a:bodyPr>
          <a:lstStyle/>
          <a:p>
            <a:r>
              <a:rPr lang="en-US" dirty="0"/>
              <a:t>The chief priest is Hoh, and it is the duty of all the superior magistrates to pardon sins. Therefore the whole State by secret confession, which we also use, tell their sins to the magistrates, who at once purge their souls and teach those that are inimical to the people.</a:t>
            </a:r>
          </a:p>
          <a:p>
            <a:r>
              <a:rPr lang="en-US" dirty="0"/>
              <a:t>Beyond all other things they venerate the sun, but they consider no created thing worthy the adoration of worship. This they give to God alone, and thus they serve Him, that they may not come into the power of a tyrant and fall into misery by undergoing punishment by creatures of revenge.…</a:t>
            </a:r>
          </a:p>
          <a:p>
            <a:r>
              <a:rPr lang="en-US" dirty="0"/>
              <a:t>The inhabitants of the City of the Sun do not fear death, because they all believe that the soul is immortal, and that when it has left the body it is associated with other spirits, wicked or good, according to the merits of this present life.</a:t>
            </a:r>
          </a:p>
          <a:p>
            <a:r>
              <a:rPr lang="en-US" dirty="0"/>
              <a:t>They do not bury dead bodies, but burn them, so that a plague may not arise from them, and so that they may be converted into fire, a very noble and powerful thing, which has its coming from the sun and returns to it. And for the above reasons no chance is given for idolatry.</a:t>
            </a:r>
          </a:p>
        </p:txBody>
      </p:sp>
    </p:spTree>
    <p:extLst>
      <p:ext uri="{BB962C8B-B14F-4D97-AF65-F5344CB8AC3E}">
        <p14:creationId xmlns:p14="http://schemas.microsoft.com/office/powerpoint/2010/main" val="1828927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6C9C1-8529-59F9-AA9E-9561C61C19D3}"/>
              </a:ext>
            </a:extLst>
          </p:cNvPr>
          <p:cNvSpPr>
            <a:spLocks noGrp="1"/>
          </p:cNvSpPr>
          <p:nvPr>
            <p:ph type="title"/>
          </p:nvPr>
        </p:nvSpPr>
        <p:spPr/>
        <p:txBody>
          <a:bodyPr/>
          <a:lstStyle/>
          <a:p>
            <a:r>
              <a:rPr lang="en-US" dirty="0"/>
              <a:t>Comparisons with More and Plato?</a:t>
            </a:r>
          </a:p>
        </p:txBody>
      </p:sp>
      <p:sp>
        <p:nvSpPr>
          <p:cNvPr id="3" name="Content Placeholder 2">
            <a:extLst>
              <a:ext uri="{FF2B5EF4-FFF2-40B4-BE49-F238E27FC236}">
                <a16:creationId xmlns:a16="http://schemas.microsoft.com/office/drawing/2014/main" id="{493D7215-92F0-1CDC-62C1-CA4A28244A7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21461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0A222-F876-90DC-1376-F94093C0D9BE}"/>
              </a:ext>
            </a:extLst>
          </p:cNvPr>
          <p:cNvSpPr>
            <a:spLocks noGrp="1"/>
          </p:cNvSpPr>
          <p:nvPr>
            <p:ph type="title"/>
          </p:nvPr>
        </p:nvSpPr>
        <p:spPr/>
        <p:txBody>
          <a:bodyPr/>
          <a:lstStyle/>
          <a:p>
            <a:r>
              <a:rPr lang="en-US" dirty="0"/>
              <a:t>One Genealogy of Utopian Thought</a:t>
            </a:r>
          </a:p>
        </p:txBody>
      </p:sp>
      <p:sp>
        <p:nvSpPr>
          <p:cNvPr id="3" name="Content Placeholder 2">
            <a:extLst>
              <a:ext uri="{FF2B5EF4-FFF2-40B4-BE49-F238E27FC236}">
                <a16:creationId xmlns:a16="http://schemas.microsoft.com/office/drawing/2014/main" id="{09572799-5027-9A2B-188D-FA5A3D29234F}"/>
              </a:ext>
            </a:extLst>
          </p:cNvPr>
          <p:cNvSpPr>
            <a:spLocks noGrp="1"/>
          </p:cNvSpPr>
          <p:nvPr>
            <p:ph idx="1"/>
          </p:nvPr>
        </p:nvSpPr>
        <p:spPr/>
        <p:txBody>
          <a:bodyPr/>
          <a:lstStyle/>
          <a:p>
            <a:pPr marL="0" indent="0">
              <a:buNone/>
            </a:pPr>
            <a:r>
              <a:rPr lang="en-US" dirty="0"/>
              <a:t>Early Men and Patriarchal </a:t>
            </a:r>
            <a:r>
              <a:rPr lang="en-US" dirty="0" err="1"/>
              <a:t>Contol</a:t>
            </a:r>
            <a:r>
              <a:rPr lang="en-US" dirty="0"/>
              <a:t> of Communal Place –Plato to Mor</a:t>
            </a:r>
          </a:p>
          <a:p>
            <a:pPr marL="0" indent="0">
              <a:buNone/>
            </a:pPr>
            <a:endParaRPr lang="en-US" dirty="0"/>
          </a:p>
          <a:p>
            <a:pPr marL="0" indent="0">
              <a:buNone/>
            </a:pPr>
            <a:r>
              <a:rPr lang="en-US" dirty="0"/>
              <a:t>Renaissance Models: Emphasis on Physical Form</a:t>
            </a:r>
          </a:p>
          <a:p>
            <a:pPr marL="0" indent="0">
              <a:buNone/>
            </a:pPr>
            <a:endParaRPr lang="en-US" dirty="0"/>
          </a:p>
          <a:p>
            <a:pPr marL="0" indent="0">
              <a:buNone/>
            </a:pPr>
            <a:r>
              <a:rPr lang="en-US" dirty="0"/>
              <a:t>Enlightenment Projects Fourier, Howard</a:t>
            </a:r>
          </a:p>
        </p:txBody>
      </p:sp>
    </p:spTree>
    <p:extLst>
      <p:ext uri="{BB962C8B-B14F-4D97-AF65-F5344CB8AC3E}">
        <p14:creationId xmlns:p14="http://schemas.microsoft.com/office/powerpoint/2010/main" val="81176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5BBC8-0599-139C-A15E-C3295FB8F843}"/>
              </a:ext>
            </a:extLst>
          </p:cNvPr>
          <p:cNvSpPr>
            <a:spLocks noGrp="1"/>
          </p:cNvSpPr>
          <p:nvPr>
            <p:ph type="title"/>
          </p:nvPr>
        </p:nvSpPr>
        <p:spPr>
          <a:xfrm>
            <a:off x="-1" y="254001"/>
            <a:ext cx="7156659" cy="1904998"/>
          </a:xfrm>
        </p:spPr>
        <p:txBody>
          <a:bodyPr>
            <a:normAutofit fontScale="90000"/>
          </a:bodyPr>
          <a:lstStyle/>
          <a:p>
            <a:r>
              <a:rPr lang="en-US" dirty="0"/>
              <a:t>Industrial Utopias: Charles Fourier 1772-1837. Petit bourgeois heir who wrote after 1810 iso others built “</a:t>
            </a:r>
            <a:r>
              <a:rPr lang="en-US" dirty="0" err="1"/>
              <a:t>phalansteres</a:t>
            </a:r>
            <a:r>
              <a:rPr lang="en-US" dirty="0"/>
              <a:t> “ </a:t>
            </a:r>
          </a:p>
        </p:txBody>
      </p:sp>
      <p:sp>
        <p:nvSpPr>
          <p:cNvPr id="3" name="Content Placeholder 2">
            <a:extLst>
              <a:ext uri="{FF2B5EF4-FFF2-40B4-BE49-F238E27FC236}">
                <a16:creationId xmlns:a16="http://schemas.microsoft.com/office/drawing/2014/main" id="{D6582C74-D054-6EFF-ACC8-C34786E70D50}"/>
              </a:ext>
            </a:extLst>
          </p:cNvPr>
          <p:cNvSpPr>
            <a:spLocks noGrp="1"/>
          </p:cNvSpPr>
          <p:nvPr>
            <p:ph idx="1"/>
          </p:nvPr>
        </p:nvSpPr>
        <p:spPr>
          <a:xfrm>
            <a:off x="1091663" y="2658901"/>
            <a:ext cx="8596668" cy="3501362"/>
          </a:xfrm>
        </p:spPr>
        <p:txBody>
          <a:bodyPr/>
          <a:lstStyle/>
          <a:p>
            <a:r>
              <a:rPr lang="en-US" dirty="0"/>
              <a:t>A single building communal society with productive wings and a communal space as well as wings for visitors.  The size was 1620 which included the number of people needed to supply all the passions of others according to a wide template ranging from passion to rule or to taste to sexual activities or not.   He laid this out in a book called the NEW AMOUROUS WORLD which is regarded as a precursor for contemporary queer theory.  </a:t>
            </a:r>
          </a:p>
          <a:p>
            <a:r>
              <a:rPr lang="en-US" dirty="0"/>
              <a:t>                 Many sort-lived settlements were founded in France and the US. </a:t>
            </a:r>
          </a:p>
        </p:txBody>
      </p:sp>
      <p:pic>
        <p:nvPicPr>
          <p:cNvPr id="4" name="Picture 3">
            <a:extLst>
              <a:ext uri="{FF2B5EF4-FFF2-40B4-BE49-F238E27FC236}">
                <a16:creationId xmlns:a16="http://schemas.microsoft.com/office/drawing/2014/main" id="{FBAD7221-8053-499A-3A48-22E79BCEF670}"/>
              </a:ext>
            </a:extLst>
          </p:cNvPr>
          <p:cNvPicPr>
            <a:picLocks noChangeAspect="1"/>
          </p:cNvPicPr>
          <p:nvPr/>
        </p:nvPicPr>
        <p:blipFill>
          <a:blip r:embed="rId2"/>
          <a:stretch>
            <a:fillRect/>
          </a:stretch>
        </p:blipFill>
        <p:spPr>
          <a:xfrm>
            <a:off x="0" y="4318000"/>
            <a:ext cx="2540000" cy="2540000"/>
          </a:xfrm>
          <a:prstGeom prst="rect">
            <a:avLst/>
          </a:prstGeom>
        </p:spPr>
      </p:pic>
      <p:pic>
        <p:nvPicPr>
          <p:cNvPr id="5" name="Picture 4">
            <a:extLst>
              <a:ext uri="{FF2B5EF4-FFF2-40B4-BE49-F238E27FC236}">
                <a16:creationId xmlns:a16="http://schemas.microsoft.com/office/drawing/2014/main" id="{3D4F97D4-85B1-77B7-5A17-657C5338CBC5}"/>
              </a:ext>
            </a:extLst>
          </p:cNvPr>
          <p:cNvPicPr>
            <a:picLocks noChangeAspect="1"/>
          </p:cNvPicPr>
          <p:nvPr/>
        </p:nvPicPr>
        <p:blipFill>
          <a:blip r:embed="rId3"/>
          <a:stretch>
            <a:fillRect/>
          </a:stretch>
        </p:blipFill>
        <p:spPr>
          <a:xfrm>
            <a:off x="8184630" y="5069485"/>
            <a:ext cx="3820495" cy="1714563"/>
          </a:xfrm>
          <a:prstGeom prst="rect">
            <a:avLst/>
          </a:prstGeom>
        </p:spPr>
      </p:pic>
      <p:pic>
        <p:nvPicPr>
          <p:cNvPr id="6" name="Picture 5">
            <a:extLst>
              <a:ext uri="{FF2B5EF4-FFF2-40B4-BE49-F238E27FC236}">
                <a16:creationId xmlns:a16="http://schemas.microsoft.com/office/drawing/2014/main" id="{A664B4C8-19FE-6D19-C611-E0061B7D5CB2}"/>
              </a:ext>
            </a:extLst>
          </p:cNvPr>
          <p:cNvPicPr>
            <a:picLocks noChangeAspect="1"/>
          </p:cNvPicPr>
          <p:nvPr/>
        </p:nvPicPr>
        <p:blipFill>
          <a:blip r:embed="rId4"/>
          <a:stretch>
            <a:fillRect/>
          </a:stretch>
        </p:blipFill>
        <p:spPr>
          <a:xfrm>
            <a:off x="9688331" y="2664584"/>
            <a:ext cx="2539999" cy="1904999"/>
          </a:xfrm>
          <a:prstGeom prst="rect">
            <a:avLst/>
          </a:prstGeom>
        </p:spPr>
      </p:pic>
      <p:pic>
        <p:nvPicPr>
          <p:cNvPr id="7" name="Picture 6">
            <a:extLst>
              <a:ext uri="{FF2B5EF4-FFF2-40B4-BE49-F238E27FC236}">
                <a16:creationId xmlns:a16="http://schemas.microsoft.com/office/drawing/2014/main" id="{FEF63869-9BA4-EAB2-FFBC-6F01D537ED45}"/>
              </a:ext>
            </a:extLst>
          </p:cNvPr>
          <p:cNvPicPr>
            <a:picLocks noChangeAspect="1"/>
          </p:cNvPicPr>
          <p:nvPr/>
        </p:nvPicPr>
        <p:blipFill>
          <a:blip r:embed="rId5"/>
          <a:stretch>
            <a:fillRect/>
          </a:stretch>
        </p:blipFill>
        <p:spPr>
          <a:xfrm>
            <a:off x="8618458" y="73951"/>
            <a:ext cx="3386667" cy="2540000"/>
          </a:xfrm>
          <a:prstGeom prst="rect">
            <a:avLst/>
          </a:prstGeom>
        </p:spPr>
      </p:pic>
      <p:pic>
        <p:nvPicPr>
          <p:cNvPr id="10" name="Picture 9">
            <a:extLst>
              <a:ext uri="{FF2B5EF4-FFF2-40B4-BE49-F238E27FC236}">
                <a16:creationId xmlns:a16="http://schemas.microsoft.com/office/drawing/2014/main" id="{14256DF5-C31F-67A0-2D65-F809A7DDAFD1}"/>
              </a:ext>
            </a:extLst>
          </p:cNvPr>
          <p:cNvPicPr>
            <a:picLocks noChangeAspect="1"/>
          </p:cNvPicPr>
          <p:nvPr/>
        </p:nvPicPr>
        <p:blipFill>
          <a:blip r:embed="rId6"/>
          <a:stretch>
            <a:fillRect/>
          </a:stretch>
        </p:blipFill>
        <p:spPr>
          <a:xfrm>
            <a:off x="4705558" y="5187262"/>
            <a:ext cx="2451100" cy="1676400"/>
          </a:xfrm>
          <a:prstGeom prst="rect">
            <a:avLst/>
          </a:prstGeom>
        </p:spPr>
      </p:pic>
    </p:spTree>
    <p:extLst>
      <p:ext uri="{BB962C8B-B14F-4D97-AF65-F5344CB8AC3E}">
        <p14:creationId xmlns:p14="http://schemas.microsoft.com/office/powerpoint/2010/main" val="3596072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BF60-0C78-52FE-D41A-7DBDAF1F866C}"/>
              </a:ext>
            </a:extLst>
          </p:cNvPr>
          <p:cNvSpPr>
            <a:spLocks noGrp="1"/>
          </p:cNvSpPr>
          <p:nvPr>
            <p:ph type="title"/>
          </p:nvPr>
        </p:nvSpPr>
        <p:spPr>
          <a:xfrm>
            <a:off x="2667832" y="609600"/>
            <a:ext cx="3428167" cy="1320800"/>
          </a:xfrm>
        </p:spPr>
        <p:txBody>
          <a:bodyPr>
            <a:normAutofit fontScale="90000"/>
          </a:bodyPr>
          <a:lstStyle/>
          <a:p>
            <a:r>
              <a:rPr lang="en-US" dirty="0"/>
              <a:t>Robert Owen, UK</a:t>
            </a:r>
            <a:br>
              <a:rPr lang="en-US" dirty="0"/>
            </a:br>
            <a:r>
              <a:rPr lang="en-US" dirty="0"/>
              <a:t>1771-1858</a:t>
            </a:r>
          </a:p>
        </p:txBody>
      </p:sp>
      <p:sp>
        <p:nvSpPr>
          <p:cNvPr id="3" name="Content Placeholder 2">
            <a:extLst>
              <a:ext uri="{FF2B5EF4-FFF2-40B4-BE49-F238E27FC236}">
                <a16:creationId xmlns:a16="http://schemas.microsoft.com/office/drawing/2014/main" id="{457774F0-97F0-50CA-891F-D8C44390B03E}"/>
              </a:ext>
            </a:extLst>
          </p:cNvPr>
          <p:cNvSpPr>
            <a:spLocks noGrp="1"/>
          </p:cNvSpPr>
          <p:nvPr>
            <p:ph idx="1"/>
          </p:nvPr>
        </p:nvSpPr>
        <p:spPr>
          <a:xfrm>
            <a:off x="2526879" y="2160589"/>
            <a:ext cx="4383585" cy="3880773"/>
          </a:xfrm>
        </p:spPr>
        <p:txBody>
          <a:bodyPr/>
          <a:lstStyle/>
          <a:p>
            <a:pPr marL="0" indent="0">
              <a:buNone/>
            </a:pPr>
            <a:r>
              <a:rPr lang="en-US" dirty="0"/>
              <a:t>Established city divided among industrial, residential and central zone that handled communal education for children. In 1824 moved to US and established New Harmony Indiana, which took over from George Rapp of Ambridge… It failed in 1824.  Ownes fought for reforms including no child </a:t>
            </a:r>
          </a:p>
          <a:p>
            <a:pPr marL="0" indent="0">
              <a:buNone/>
            </a:pPr>
            <a:r>
              <a:rPr lang="en-US" dirty="0"/>
              <a:t>                   employment under 10, child</a:t>
            </a:r>
          </a:p>
          <a:p>
            <a:pPr marL="0" indent="0">
              <a:buNone/>
            </a:pPr>
            <a:r>
              <a:rPr lang="en-US" dirty="0"/>
              <a:t>\.                Care and education.</a:t>
            </a:r>
          </a:p>
          <a:p>
            <a:pPr marL="0" indent="0">
              <a:buNone/>
            </a:pPr>
            <a:endParaRPr lang="en-US" dirty="0"/>
          </a:p>
        </p:txBody>
      </p:sp>
      <p:pic>
        <p:nvPicPr>
          <p:cNvPr id="4" name="Picture 3">
            <a:extLst>
              <a:ext uri="{FF2B5EF4-FFF2-40B4-BE49-F238E27FC236}">
                <a16:creationId xmlns:a16="http://schemas.microsoft.com/office/drawing/2014/main" id="{B1066330-3A33-3E31-963F-C78A2E50B11A}"/>
              </a:ext>
            </a:extLst>
          </p:cNvPr>
          <p:cNvPicPr>
            <a:picLocks noChangeAspect="1"/>
          </p:cNvPicPr>
          <p:nvPr/>
        </p:nvPicPr>
        <p:blipFill>
          <a:blip r:embed="rId2"/>
          <a:stretch>
            <a:fillRect/>
          </a:stretch>
        </p:blipFill>
        <p:spPr>
          <a:xfrm>
            <a:off x="6910465" y="-132155"/>
            <a:ext cx="4410770" cy="4355299"/>
          </a:xfrm>
          <a:prstGeom prst="rect">
            <a:avLst/>
          </a:prstGeom>
        </p:spPr>
      </p:pic>
      <p:pic>
        <p:nvPicPr>
          <p:cNvPr id="5" name="Picture 4">
            <a:extLst>
              <a:ext uri="{FF2B5EF4-FFF2-40B4-BE49-F238E27FC236}">
                <a16:creationId xmlns:a16="http://schemas.microsoft.com/office/drawing/2014/main" id="{8BA41F24-15AE-1572-10A8-010DD7CA36D0}"/>
              </a:ext>
            </a:extLst>
          </p:cNvPr>
          <p:cNvPicPr>
            <a:picLocks noChangeAspect="1"/>
          </p:cNvPicPr>
          <p:nvPr/>
        </p:nvPicPr>
        <p:blipFill>
          <a:blip r:embed="rId3"/>
          <a:stretch>
            <a:fillRect/>
          </a:stretch>
        </p:blipFill>
        <p:spPr>
          <a:xfrm>
            <a:off x="-209586" y="4426471"/>
            <a:ext cx="4073037" cy="2485243"/>
          </a:xfrm>
          <a:prstGeom prst="rect">
            <a:avLst/>
          </a:prstGeom>
        </p:spPr>
      </p:pic>
      <p:pic>
        <p:nvPicPr>
          <p:cNvPr id="6" name="Picture 5">
            <a:extLst>
              <a:ext uri="{FF2B5EF4-FFF2-40B4-BE49-F238E27FC236}">
                <a16:creationId xmlns:a16="http://schemas.microsoft.com/office/drawing/2014/main" id="{D54140AB-39D2-34A9-EE9A-0440FA978981}"/>
              </a:ext>
            </a:extLst>
          </p:cNvPr>
          <p:cNvPicPr>
            <a:picLocks noChangeAspect="1"/>
          </p:cNvPicPr>
          <p:nvPr/>
        </p:nvPicPr>
        <p:blipFill>
          <a:blip r:embed="rId4"/>
          <a:stretch>
            <a:fillRect/>
          </a:stretch>
        </p:blipFill>
        <p:spPr>
          <a:xfrm>
            <a:off x="12280" y="241300"/>
            <a:ext cx="2514600" cy="3187700"/>
          </a:xfrm>
          <a:prstGeom prst="rect">
            <a:avLst/>
          </a:prstGeom>
        </p:spPr>
      </p:pic>
      <p:pic>
        <p:nvPicPr>
          <p:cNvPr id="7" name="Picture 6">
            <a:extLst>
              <a:ext uri="{FF2B5EF4-FFF2-40B4-BE49-F238E27FC236}">
                <a16:creationId xmlns:a16="http://schemas.microsoft.com/office/drawing/2014/main" id="{00A9DF2A-89AA-A4EC-8638-54B2010C574B}"/>
              </a:ext>
            </a:extLst>
          </p:cNvPr>
          <p:cNvPicPr>
            <a:picLocks noChangeAspect="1"/>
          </p:cNvPicPr>
          <p:nvPr/>
        </p:nvPicPr>
        <p:blipFill>
          <a:blip r:embed="rId5"/>
          <a:stretch>
            <a:fillRect/>
          </a:stretch>
        </p:blipFill>
        <p:spPr>
          <a:xfrm>
            <a:off x="9419166" y="5030448"/>
            <a:ext cx="2095500" cy="1550233"/>
          </a:xfrm>
          <a:prstGeom prst="rect">
            <a:avLst/>
          </a:prstGeom>
        </p:spPr>
      </p:pic>
    </p:spTree>
    <p:extLst>
      <p:ext uri="{BB962C8B-B14F-4D97-AF65-F5344CB8AC3E}">
        <p14:creationId xmlns:p14="http://schemas.microsoft.com/office/powerpoint/2010/main" val="3484788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A4C2D-4B20-FE41-3281-4E7D33A55A6B}"/>
              </a:ext>
            </a:extLst>
          </p:cNvPr>
          <p:cNvSpPr>
            <a:spLocks noGrp="1"/>
          </p:cNvSpPr>
          <p:nvPr>
            <p:ph type="title"/>
          </p:nvPr>
        </p:nvSpPr>
        <p:spPr>
          <a:xfrm>
            <a:off x="630936" y="4544570"/>
            <a:ext cx="3344528" cy="1703830"/>
          </a:xfrm>
        </p:spPr>
        <p:txBody>
          <a:bodyPr anchor="ctr">
            <a:normAutofit fontScale="90000"/>
          </a:bodyPr>
          <a:lstStyle/>
          <a:p>
            <a:r>
              <a:rPr lang="en-US" sz="4800" dirty="0"/>
              <a:t>Ebenezer Howard UK  1850-1928</a:t>
            </a:r>
          </a:p>
        </p:txBody>
      </p:sp>
      <p:sp>
        <p:nvSpPr>
          <p:cNvPr id="3" name="Content Placeholder 2">
            <a:extLst>
              <a:ext uri="{FF2B5EF4-FFF2-40B4-BE49-F238E27FC236}">
                <a16:creationId xmlns:a16="http://schemas.microsoft.com/office/drawing/2014/main" id="{7D16112E-AB21-A013-ACB3-0D3D898C9B29}"/>
              </a:ext>
            </a:extLst>
          </p:cNvPr>
          <p:cNvSpPr>
            <a:spLocks noGrp="1"/>
          </p:cNvSpPr>
          <p:nvPr>
            <p:ph idx="1"/>
          </p:nvPr>
        </p:nvSpPr>
        <p:spPr>
          <a:xfrm>
            <a:off x="4413582" y="4544570"/>
            <a:ext cx="7147481" cy="1703830"/>
          </a:xfrm>
        </p:spPr>
        <p:txBody>
          <a:bodyPr anchor="ctr">
            <a:normAutofit lnSpcReduction="10000"/>
          </a:bodyPr>
          <a:lstStyle/>
          <a:p>
            <a:pPr marL="0" indent="0">
              <a:buNone/>
            </a:pPr>
            <a:r>
              <a:rPr lang="en-US" sz="2200" dirty="0"/>
              <a:t>Left  school early; 1871-1876 in U.S. (Chicago Rebuilding); worked most of his life with a firm that produced transcripts of Parliament. Amateur inventor and planner, influenced by contemporary utopian models</a:t>
            </a:r>
          </a:p>
        </p:txBody>
      </p:sp>
      <p:pic>
        <p:nvPicPr>
          <p:cNvPr id="5" name="Picture 4">
            <a:extLst>
              <a:ext uri="{FF2B5EF4-FFF2-40B4-BE49-F238E27FC236}">
                <a16:creationId xmlns:a16="http://schemas.microsoft.com/office/drawing/2014/main" id="{3E2686A4-4D4B-98AA-5CC0-9A1AB2AED52B}"/>
              </a:ext>
            </a:extLst>
          </p:cNvPr>
          <p:cNvPicPr>
            <a:picLocks noChangeAspect="1"/>
          </p:cNvPicPr>
          <p:nvPr/>
        </p:nvPicPr>
        <p:blipFill>
          <a:blip r:embed="rId2"/>
          <a:srcRect l="4698" r="377" b="-4"/>
          <a:stretch>
            <a:fillRect/>
          </a:stretch>
        </p:blipFill>
        <p:spPr>
          <a:xfrm>
            <a:off x="20" y="-1"/>
            <a:ext cx="3975444" cy="4306593"/>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p:spPr>
      </p:pic>
      <p:pic>
        <p:nvPicPr>
          <p:cNvPr id="4" name="Picture 3">
            <a:extLst>
              <a:ext uri="{FF2B5EF4-FFF2-40B4-BE49-F238E27FC236}">
                <a16:creationId xmlns:a16="http://schemas.microsoft.com/office/drawing/2014/main" id="{CC59235C-3215-DC5C-70DF-1F27875ADF70}"/>
              </a:ext>
            </a:extLst>
          </p:cNvPr>
          <p:cNvPicPr>
            <a:picLocks noChangeAspect="1"/>
          </p:cNvPicPr>
          <p:nvPr/>
        </p:nvPicPr>
        <p:blipFill>
          <a:blip r:embed="rId3"/>
          <a:srcRect r="9620" b="-5"/>
          <a:stretch>
            <a:fillRect/>
          </a:stretch>
        </p:blipFill>
        <p:spPr>
          <a:xfrm>
            <a:off x="4148881" y="-1"/>
            <a:ext cx="3872656" cy="4306594"/>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p:spPr>
      </p:pic>
      <p:pic>
        <p:nvPicPr>
          <p:cNvPr id="6" name="Picture 5">
            <a:extLst>
              <a:ext uri="{FF2B5EF4-FFF2-40B4-BE49-F238E27FC236}">
                <a16:creationId xmlns:a16="http://schemas.microsoft.com/office/drawing/2014/main" id="{6DB89727-30FA-A8B9-1A21-62024742945F}"/>
              </a:ext>
            </a:extLst>
          </p:cNvPr>
          <p:cNvPicPr>
            <a:picLocks noChangeAspect="1"/>
          </p:cNvPicPr>
          <p:nvPr/>
        </p:nvPicPr>
        <p:blipFill>
          <a:blip r:embed="rId4"/>
          <a:srcRect r="3102" b="-2"/>
          <a:stretch>
            <a:fillRect/>
          </a:stretch>
        </p:blipFill>
        <p:spPr>
          <a:xfrm>
            <a:off x="8194953" y="-1"/>
            <a:ext cx="3997047" cy="4306593"/>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p:spPr>
      </p:pic>
    </p:spTree>
    <p:extLst>
      <p:ext uri="{BB962C8B-B14F-4D97-AF65-F5344CB8AC3E}">
        <p14:creationId xmlns:p14="http://schemas.microsoft.com/office/powerpoint/2010/main" val="2744551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A5F2F-2253-424C-4301-2BDF51532034}"/>
              </a:ext>
            </a:extLst>
          </p:cNvPr>
          <p:cNvSpPr>
            <a:spLocks noGrp="1"/>
          </p:cNvSpPr>
          <p:nvPr>
            <p:ph type="title"/>
          </p:nvPr>
        </p:nvSpPr>
        <p:spPr>
          <a:xfrm>
            <a:off x="1051560" y="4440602"/>
            <a:ext cx="3538728" cy="1645920"/>
          </a:xfrm>
        </p:spPr>
        <p:txBody>
          <a:bodyPr>
            <a:normAutofit/>
          </a:bodyPr>
          <a:lstStyle/>
          <a:p>
            <a:r>
              <a:rPr lang="en-US" sz="3200" dirty="0"/>
              <a:t>Letchworth Garden City 1903</a:t>
            </a:r>
          </a:p>
        </p:txBody>
      </p:sp>
      <p:sp>
        <p:nvSpPr>
          <p:cNvPr id="3" name="Content Placeholder 2">
            <a:extLst>
              <a:ext uri="{FF2B5EF4-FFF2-40B4-BE49-F238E27FC236}">
                <a16:creationId xmlns:a16="http://schemas.microsoft.com/office/drawing/2014/main" id="{57DC10D1-E20D-D40B-B7AA-09B5837C664D}"/>
              </a:ext>
            </a:extLst>
          </p:cNvPr>
          <p:cNvSpPr>
            <a:spLocks noGrp="1"/>
          </p:cNvSpPr>
          <p:nvPr>
            <p:ph idx="1"/>
          </p:nvPr>
        </p:nvSpPr>
        <p:spPr>
          <a:xfrm>
            <a:off x="5349240" y="4440602"/>
            <a:ext cx="6007608" cy="1645920"/>
          </a:xfrm>
        </p:spPr>
        <p:txBody>
          <a:bodyPr anchor="ctr">
            <a:normAutofit/>
          </a:bodyPr>
          <a:lstStyle/>
          <a:p>
            <a:r>
              <a:rPr lang="en-US" sz="1800" dirty="0"/>
              <a:t>Begun under Howard’s leadership on agricultural plot 51 km from London. Run by First Garden City until 1960s when it gained public control.  Population 33.000+ Landlord reinvests for Heritage Foundation, large conservation areas.</a:t>
            </a:r>
          </a:p>
        </p:txBody>
      </p:sp>
      <p:pic>
        <p:nvPicPr>
          <p:cNvPr id="4" name="Picture 3">
            <a:extLst>
              <a:ext uri="{FF2B5EF4-FFF2-40B4-BE49-F238E27FC236}">
                <a16:creationId xmlns:a16="http://schemas.microsoft.com/office/drawing/2014/main" id="{59FEF23E-357B-C4FA-C97C-268269B08988}"/>
              </a:ext>
            </a:extLst>
          </p:cNvPr>
          <p:cNvPicPr>
            <a:picLocks noChangeAspect="1"/>
          </p:cNvPicPr>
          <p:nvPr/>
        </p:nvPicPr>
        <p:blipFill>
          <a:blip r:embed="rId2"/>
          <a:srcRect l="19325"/>
          <a:stretch>
            <a:fillRect/>
          </a:stretch>
        </p:blipFill>
        <p:spPr>
          <a:xfrm>
            <a:off x="6" y="10"/>
            <a:ext cx="4884383" cy="3995918"/>
          </a:xfrm>
          <a:prstGeom prst="rect">
            <a:avLst/>
          </a:prstGeom>
        </p:spPr>
      </p:pic>
      <p:pic>
        <p:nvPicPr>
          <p:cNvPr id="5" name="Picture 4">
            <a:extLst>
              <a:ext uri="{FF2B5EF4-FFF2-40B4-BE49-F238E27FC236}">
                <a16:creationId xmlns:a16="http://schemas.microsoft.com/office/drawing/2014/main" id="{5BD61F29-5E17-DB9A-5169-3F49D1770014}"/>
              </a:ext>
            </a:extLst>
          </p:cNvPr>
          <p:cNvPicPr>
            <a:picLocks noChangeAspect="1"/>
          </p:cNvPicPr>
          <p:nvPr/>
        </p:nvPicPr>
        <p:blipFill>
          <a:blip r:embed="rId3"/>
          <a:srcRect t="23871" r="1" b="1"/>
          <a:stretch>
            <a:fillRect/>
          </a:stretch>
        </p:blipFill>
        <p:spPr>
          <a:xfrm>
            <a:off x="5074877" y="10"/>
            <a:ext cx="7117118" cy="3995918"/>
          </a:xfrm>
          <a:prstGeom prst="rect">
            <a:avLst/>
          </a:prstGeom>
        </p:spPr>
      </p:pic>
    </p:spTree>
    <p:extLst>
      <p:ext uri="{BB962C8B-B14F-4D97-AF65-F5344CB8AC3E}">
        <p14:creationId xmlns:p14="http://schemas.microsoft.com/office/powerpoint/2010/main" val="3988456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91A54-FB09-F2C1-9047-6BBDE635700E}"/>
              </a:ext>
            </a:extLst>
          </p:cNvPr>
          <p:cNvSpPr>
            <a:spLocks noGrp="1"/>
          </p:cNvSpPr>
          <p:nvPr>
            <p:ph type="title"/>
          </p:nvPr>
        </p:nvSpPr>
        <p:spPr/>
        <p:txBody>
          <a:bodyPr/>
          <a:lstStyle/>
          <a:p>
            <a:r>
              <a:rPr lang="en-US" dirty="0"/>
              <a:t>Life and Heritage</a:t>
            </a:r>
          </a:p>
        </p:txBody>
      </p:sp>
      <p:sp>
        <p:nvSpPr>
          <p:cNvPr id="3" name="Content Placeholder 2">
            <a:extLst>
              <a:ext uri="{FF2B5EF4-FFF2-40B4-BE49-F238E27FC236}">
                <a16:creationId xmlns:a16="http://schemas.microsoft.com/office/drawing/2014/main" id="{0AD71390-F0C9-14A9-FEE6-BD11014F8804}"/>
              </a:ext>
            </a:extLst>
          </p:cNvPr>
          <p:cNvSpPr>
            <a:spLocks noGrp="1"/>
          </p:cNvSpPr>
          <p:nvPr>
            <p:ph idx="1"/>
          </p:nvPr>
        </p:nvSpPr>
        <p:spPr/>
        <p:txBody>
          <a:bodyPr/>
          <a:lstStyle/>
          <a:p>
            <a:pPr marL="0" indent="0">
              <a:buNone/>
            </a:pPr>
            <a:r>
              <a:rPr lang="en-US" dirty="0">
                <a:hlinkClick r:id="rId2"/>
              </a:rPr>
              <a:t>https://www.bbc.com/news/av/uk-england-beds-bucks-herts-26631835</a:t>
            </a:r>
            <a:endParaRPr lang="en-US" dirty="0"/>
          </a:p>
          <a:p>
            <a:pPr marL="0" indent="0">
              <a:buNone/>
            </a:pPr>
            <a:endParaRPr lang="en-US" dirty="0"/>
          </a:p>
          <a:p>
            <a:pPr marL="0" indent="0">
              <a:buNone/>
            </a:pPr>
            <a:endParaRPr lang="en-US" dirty="0"/>
          </a:p>
          <a:p>
            <a:pPr marL="0" indent="0">
              <a:buNone/>
            </a:pPr>
            <a:r>
              <a:rPr lang="en-US" dirty="0">
                <a:hlinkClick r:id="rId3"/>
              </a:rPr>
              <a:t>https://www.youtube.com/watch?v=j7wwHIP0EsQ</a:t>
            </a:r>
            <a:r>
              <a:rPr lang="en-US" dirty="0"/>
              <a:t> “Today, most garden cities look like any other English town with a fountain in the center.”</a:t>
            </a:r>
          </a:p>
          <a:p>
            <a:pPr marL="0" indent="0">
              <a:buNone/>
            </a:pPr>
            <a:r>
              <a:rPr lang="en-US" dirty="0"/>
              <a:t>Failed to deal with growth and change, practicality over vision.</a:t>
            </a:r>
          </a:p>
        </p:txBody>
      </p:sp>
    </p:spTree>
    <p:extLst>
      <p:ext uri="{BB962C8B-B14F-4D97-AF65-F5344CB8AC3E}">
        <p14:creationId xmlns:p14="http://schemas.microsoft.com/office/powerpoint/2010/main" val="2560580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4" name="Group 63">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6" name="Straight Connector 25">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Isosceles Triangle 29">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Isosceles Triangle 34">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7A8A2393-61F8-07F8-7B0E-8CE7346A0305}"/>
              </a:ext>
            </a:extLst>
          </p:cNvPr>
          <p:cNvSpPr>
            <a:spLocks noGrp="1"/>
          </p:cNvSpPr>
          <p:nvPr>
            <p:ph type="title"/>
          </p:nvPr>
        </p:nvSpPr>
        <p:spPr>
          <a:xfrm>
            <a:off x="985968" y="4473226"/>
            <a:ext cx="8288035" cy="1096650"/>
          </a:xfrm>
        </p:spPr>
        <p:txBody>
          <a:bodyPr vert="horz" lIns="91440" tIns="45720" rIns="91440" bIns="45720" rtlCol="0" anchor="b">
            <a:normAutofit/>
          </a:bodyPr>
          <a:lstStyle/>
          <a:p>
            <a:r>
              <a:rPr lang="en-US" sz="4800"/>
              <a:t>SLODCZYCK</a:t>
            </a:r>
          </a:p>
        </p:txBody>
      </p:sp>
      <p:sp>
        <p:nvSpPr>
          <p:cNvPr id="3" name="Content Placeholder 2">
            <a:extLst>
              <a:ext uri="{FF2B5EF4-FFF2-40B4-BE49-F238E27FC236}">
                <a16:creationId xmlns:a16="http://schemas.microsoft.com/office/drawing/2014/main" id="{6CFF0F32-108F-32F5-B288-77B7DB39C919}"/>
              </a:ext>
            </a:extLst>
          </p:cNvPr>
          <p:cNvSpPr>
            <a:spLocks noGrp="1"/>
          </p:cNvSpPr>
          <p:nvPr>
            <p:ph idx="1"/>
          </p:nvPr>
        </p:nvSpPr>
        <p:spPr>
          <a:xfrm>
            <a:off x="985969" y="5569874"/>
            <a:ext cx="8288032" cy="701677"/>
          </a:xfrm>
        </p:spPr>
        <p:txBody>
          <a:bodyPr vert="horz" lIns="91440" tIns="45720" rIns="91440" bIns="45720" rtlCol="0" anchor="t">
            <a:normAutofit/>
          </a:bodyPr>
          <a:lstStyle/>
          <a:p>
            <a:pPr marL="0" indent="0">
              <a:buNone/>
            </a:pPr>
            <a:r>
              <a:rPr lang="en-US">
                <a:solidFill>
                  <a:schemeClr val="tx1">
                    <a:lumMod val="50000"/>
                    <a:lumOff val="50000"/>
                  </a:schemeClr>
                </a:solidFill>
              </a:rPr>
              <a:t>Before History,  What is the relationship of ”good” architecture and good society?</a:t>
            </a:r>
          </a:p>
        </p:txBody>
      </p:sp>
      <p:pic>
        <p:nvPicPr>
          <p:cNvPr id="5" name="Picture 4">
            <a:extLst>
              <a:ext uri="{FF2B5EF4-FFF2-40B4-BE49-F238E27FC236}">
                <a16:creationId xmlns:a16="http://schemas.microsoft.com/office/drawing/2014/main" id="{2FB885BE-6355-DDC2-C916-4060DC9431B8}"/>
              </a:ext>
            </a:extLst>
          </p:cNvPr>
          <p:cNvPicPr>
            <a:picLocks noChangeAspect="1"/>
          </p:cNvPicPr>
          <p:nvPr/>
        </p:nvPicPr>
        <p:blipFill>
          <a:blip r:embed="rId2"/>
          <a:srcRect t="20567" b="21148"/>
          <a:stretch>
            <a:fillRect/>
          </a:stretch>
        </p:blipFill>
        <p:spPr>
          <a:xfrm>
            <a:off x="985968" y="435429"/>
            <a:ext cx="10001362" cy="4386469"/>
          </a:xfrm>
          <a:prstGeom prst="rect">
            <a:avLst/>
          </a:prstGeom>
        </p:spPr>
      </p:pic>
    </p:spTree>
    <p:extLst>
      <p:ext uri="{BB962C8B-B14F-4D97-AF65-F5344CB8AC3E}">
        <p14:creationId xmlns:p14="http://schemas.microsoft.com/office/powerpoint/2010/main" val="2745191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679D6-5267-79E2-31CB-01DEC8DC955F}"/>
              </a:ext>
            </a:extLst>
          </p:cNvPr>
          <p:cNvSpPr>
            <a:spLocks noGrp="1"/>
          </p:cNvSpPr>
          <p:nvPr>
            <p:ph type="title"/>
          </p:nvPr>
        </p:nvSpPr>
        <p:spPr/>
        <p:txBody>
          <a:bodyPr/>
          <a:lstStyle/>
          <a:p>
            <a:r>
              <a:rPr lang="en-US" dirty="0"/>
              <a:t>Frank Lloyd Wright Usonian Homes &amp; Broadacre City</a:t>
            </a:r>
          </a:p>
        </p:txBody>
      </p:sp>
      <p:sp>
        <p:nvSpPr>
          <p:cNvPr id="3" name="Content Placeholder 2">
            <a:extLst>
              <a:ext uri="{FF2B5EF4-FFF2-40B4-BE49-F238E27FC236}">
                <a16:creationId xmlns:a16="http://schemas.microsoft.com/office/drawing/2014/main" id="{52ADF69B-F859-8E0C-E56B-CEC3C62910D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5CC16B6-9746-9E8D-71F6-058B19E92FB7}"/>
              </a:ext>
            </a:extLst>
          </p:cNvPr>
          <p:cNvPicPr>
            <a:picLocks noChangeAspect="1"/>
          </p:cNvPicPr>
          <p:nvPr/>
        </p:nvPicPr>
        <p:blipFill>
          <a:blip r:embed="rId2"/>
          <a:stretch>
            <a:fillRect/>
          </a:stretch>
        </p:blipFill>
        <p:spPr>
          <a:xfrm>
            <a:off x="8114181" y="1074970"/>
            <a:ext cx="4077819" cy="5783030"/>
          </a:xfrm>
          <a:prstGeom prst="rect">
            <a:avLst/>
          </a:prstGeom>
        </p:spPr>
      </p:pic>
      <p:pic>
        <p:nvPicPr>
          <p:cNvPr id="5" name="Picture 4">
            <a:extLst>
              <a:ext uri="{FF2B5EF4-FFF2-40B4-BE49-F238E27FC236}">
                <a16:creationId xmlns:a16="http://schemas.microsoft.com/office/drawing/2014/main" id="{2F612DF9-58B4-0950-A8CB-A7BCA15E050A}"/>
              </a:ext>
            </a:extLst>
          </p:cNvPr>
          <p:cNvPicPr>
            <a:picLocks noChangeAspect="1"/>
          </p:cNvPicPr>
          <p:nvPr/>
        </p:nvPicPr>
        <p:blipFill>
          <a:blip r:embed="rId3"/>
          <a:stretch>
            <a:fillRect/>
          </a:stretch>
        </p:blipFill>
        <p:spPr>
          <a:xfrm>
            <a:off x="4508500" y="2241550"/>
            <a:ext cx="3175000" cy="2374900"/>
          </a:xfrm>
          <a:prstGeom prst="rect">
            <a:avLst/>
          </a:prstGeom>
        </p:spPr>
      </p:pic>
      <p:pic>
        <p:nvPicPr>
          <p:cNvPr id="6" name="Picture 5">
            <a:extLst>
              <a:ext uri="{FF2B5EF4-FFF2-40B4-BE49-F238E27FC236}">
                <a16:creationId xmlns:a16="http://schemas.microsoft.com/office/drawing/2014/main" id="{099805E9-3A47-A4BD-EE19-8D00AA8A49A1}"/>
              </a:ext>
            </a:extLst>
          </p:cNvPr>
          <p:cNvPicPr>
            <a:picLocks noChangeAspect="1"/>
          </p:cNvPicPr>
          <p:nvPr/>
        </p:nvPicPr>
        <p:blipFill>
          <a:blip r:embed="rId4"/>
          <a:stretch>
            <a:fillRect/>
          </a:stretch>
        </p:blipFill>
        <p:spPr>
          <a:xfrm>
            <a:off x="1005417" y="3561531"/>
            <a:ext cx="3175000" cy="2374900"/>
          </a:xfrm>
          <a:prstGeom prst="rect">
            <a:avLst/>
          </a:prstGeom>
        </p:spPr>
      </p:pic>
    </p:spTree>
    <p:extLst>
      <p:ext uri="{BB962C8B-B14F-4D97-AF65-F5344CB8AC3E}">
        <p14:creationId xmlns:p14="http://schemas.microsoft.com/office/powerpoint/2010/main" val="2476652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3" name="Group 12">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4" name="Straight Connector 13">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4" name="Rectangle 23">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C494A14-9311-33B1-5734-250522595041}"/>
              </a:ext>
            </a:extLst>
          </p:cNvPr>
          <p:cNvPicPr>
            <a:picLocks noChangeAspect="1"/>
          </p:cNvPicPr>
          <p:nvPr/>
        </p:nvPicPr>
        <p:blipFill>
          <a:blip r:embed="rId2"/>
          <a:stretch>
            <a:fillRect/>
          </a:stretch>
        </p:blipFill>
        <p:spPr>
          <a:xfrm>
            <a:off x="8538749" y="2257425"/>
            <a:ext cx="3420534" cy="2274655"/>
          </a:xfrm>
          <a:prstGeom prst="rect">
            <a:avLst/>
          </a:prstGeom>
        </p:spPr>
      </p:pic>
      <p:pic>
        <p:nvPicPr>
          <p:cNvPr id="5" name="Picture 4">
            <a:extLst>
              <a:ext uri="{FF2B5EF4-FFF2-40B4-BE49-F238E27FC236}">
                <a16:creationId xmlns:a16="http://schemas.microsoft.com/office/drawing/2014/main" id="{E861F270-0C57-5BC7-55C8-DFCE711F1853}"/>
              </a:ext>
            </a:extLst>
          </p:cNvPr>
          <p:cNvPicPr>
            <a:picLocks noChangeAspect="1"/>
          </p:cNvPicPr>
          <p:nvPr/>
        </p:nvPicPr>
        <p:blipFill>
          <a:blip r:embed="rId3"/>
          <a:stretch>
            <a:fillRect/>
          </a:stretch>
        </p:blipFill>
        <p:spPr>
          <a:xfrm>
            <a:off x="4390489" y="425010"/>
            <a:ext cx="4145085" cy="3305705"/>
          </a:xfrm>
          <a:prstGeom prst="rect">
            <a:avLst/>
          </a:prstGeom>
        </p:spPr>
      </p:pic>
      <p:pic>
        <p:nvPicPr>
          <p:cNvPr id="4" name="Picture 3">
            <a:extLst>
              <a:ext uri="{FF2B5EF4-FFF2-40B4-BE49-F238E27FC236}">
                <a16:creationId xmlns:a16="http://schemas.microsoft.com/office/drawing/2014/main" id="{8A44CCF9-4673-3280-6741-60CCFC9923C8}"/>
              </a:ext>
            </a:extLst>
          </p:cNvPr>
          <p:cNvPicPr>
            <a:picLocks noChangeAspect="1"/>
          </p:cNvPicPr>
          <p:nvPr/>
        </p:nvPicPr>
        <p:blipFill>
          <a:blip r:embed="rId4"/>
          <a:stretch>
            <a:fillRect/>
          </a:stretch>
        </p:blipFill>
        <p:spPr>
          <a:xfrm>
            <a:off x="238852" y="1467727"/>
            <a:ext cx="4075339" cy="2720288"/>
          </a:xfrm>
          <a:prstGeom prst="rect">
            <a:avLst/>
          </a:prstGeom>
        </p:spPr>
      </p:pic>
      <p:sp>
        <p:nvSpPr>
          <p:cNvPr id="3" name="Content Placeholder 2">
            <a:extLst>
              <a:ext uri="{FF2B5EF4-FFF2-40B4-BE49-F238E27FC236}">
                <a16:creationId xmlns:a16="http://schemas.microsoft.com/office/drawing/2014/main" id="{727B8378-8F4A-F189-1F8D-D095C163717C}"/>
              </a:ext>
            </a:extLst>
          </p:cNvPr>
          <p:cNvSpPr>
            <a:spLocks noGrp="1"/>
          </p:cNvSpPr>
          <p:nvPr>
            <p:ph idx="1"/>
          </p:nvPr>
        </p:nvSpPr>
        <p:spPr>
          <a:xfrm>
            <a:off x="5268685" y="4814595"/>
            <a:ext cx="4531807" cy="1563899"/>
          </a:xfrm>
        </p:spPr>
        <p:txBody>
          <a:bodyPr anchor="ctr">
            <a:normAutofit/>
          </a:bodyPr>
          <a:lstStyle/>
          <a:p>
            <a:pPr marL="0" indent="0">
              <a:buNone/>
            </a:pPr>
            <a:endParaRPr lang="en-US">
              <a:solidFill>
                <a:srgbClr val="FFFFFF"/>
              </a:solidFill>
            </a:endParaRPr>
          </a:p>
          <a:p>
            <a:pPr marL="0" indent="0">
              <a:buNone/>
            </a:pPr>
            <a:endParaRPr lang="en-US">
              <a:solidFill>
                <a:srgbClr val="FFFFFF"/>
              </a:solidFill>
            </a:endParaRPr>
          </a:p>
        </p:txBody>
      </p:sp>
      <p:sp>
        <p:nvSpPr>
          <p:cNvPr id="2" name="Title 1">
            <a:extLst>
              <a:ext uri="{FF2B5EF4-FFF2-40B4-BE49-F238E27FC236}">
                <a16:creationId xmlns:a16="http://schemas.microsoft.com/office/drawing/2014/main" id="{B6153732-8694-AD00-8BEB-B2FB602BD99B}"/>
              </a:ext>
            </a:extLst>
          </p:cNvPr>
          <p:cNvSpPr>
            <a:spLocks noGrp="1"/>
          </p:cNvSpPr>
          <p:nvPr>
            <p:ph type="title"/>
          </p:nvPr>
        </p:nvSpPr>
        <p:spPr>
          <a:xfrm>
            <a:off x="677334" y="4811501"/>
            <a:ext cx="4441743" cy="1563899"/>
          </a:xfrm>
        </p:spPr>
        <p:txBody>
          <a:bodyPr anchor="ctr">
            <a:normAutofit fontScale="90000"/>
          </a:bodyPr>
          <a:lstStyle/>
          <a:p>
            <a:r>
              <a:rPr lang="en-US" dirty="0"/>
              <a:t>Counterpoints from Experience Economy PA and Lexington MA</a:t>
            </a:r>
          </a:p>
        </p:txBody>
      </p:sp>
    </p:spTree>
    <p:extLst>
      <p:ext uri="{BB962C8B-B14F-4D97-AF65-F5344CB8AC3E}">
        <p14:creationId xmlns:p14="http://schemas.microsoft.com/office/powerpoint/2010/main" val="1489540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A6E64-B3EC-E36E-D5B0-2756DC4B1BDC}"/>
              </a:ext>
            </a:extLst>
          </p:cNvPr>
          <p:cNvSpPr>
            <a:spLocks noGrp="1"/>
          </p:cNvSpPr>
          <p:nvPr>
            <p:ph type="title"/>
          </p:nvPr>
        </p:nvSpPr>
        <p:spPr/>
        <p:txBody>
          <a:bodyPr/>
          <a:lstStyle/>
          <a:p>
            <a:r>
              <a:rPr lang="en-US" dirty="0"/>
              <a:t>Counterpoints From Other Positions</a:t>
            </a:r>
          </a:p>
        </p:txBody>
      </p:sp>
      <p:sp>
        <p:nvSpPr>
          <p:cNvPr id="3" name="Content Placeholder 2">
            <a:extLst>
              <a:ext uri="{FF2B5EF4-FFF2-40B4-BE49-F238E27FC236}">
                <a16:creationId xmlns:a16="http://schemas.microsoft.com/office/drawing/2014/main" id="{BD80999B-1D4B-70CB-850C-6D2955F5C6AB}"/>
              </a:ext>
            </a:extLst>
          </p:cNvPr>
          <p:cNvSpPr>
            <a:spLocks noGrp="1"/>
          </p:cNvSpPr>
          <p:nvPr>
            <p:ph idx="1"/>
          </p:nvPr>
        </p:nvSpPr>
        <p:spPr/>
        <p:txBody>
          <a:bodyPr/>
          <a:lstStyle/>
          <a:p>
            <a:pPr marL="0" indent="0">
              <a:buNone/>
            </a:pPr>
            <a:r>
              <a:rPr lang="en-US" dirty="0"/>
              <a:t>Ability –Leeson and the dystopia of poor care</a:t>
            </a:r>
          </a:p>
          <a:p>
            <a:pPr marL="0" indent="0">
              <a:buNone/>
            </a:pPr>
            <a:endParaRPr lang="en-US" dirty="0"/>
          </a:p>
          <a:p>
            <a:pPr marL="0" indent="0">
              <a:buNone/>
            </a:pPr>
            <a:r>
              <a:rPr lang="en-US" dirty="0"/>
              <a:t>Gender – </a:t>
            </a:r>
          </a:p>
          <a:p>
            <a:pPr marL="0" indent="0">
              <a:buNone/>
            </a:pPr>
            <a:endParaRPr lang="en-US" dirty="0"/>
          </a:p>
          <a:p>
            <a:pPr marL="0" indent="0">
              <a:buNone/>
            </a:pPr>
            <a:r>
              <a:rPr lang="en-US" dirty="0"/>
              <a:t>(What Else?)</a:t>
            </a:r>
          </a:p>
        </p:txBody>
      </p:sp>
    </p:spTree>
    <p:extLst>
      <p:ext uri="{BB962C8B-B14F-4D97-AF65-F5344CB8AC3E}">
        <p14:creationId xmlns:p14="http://schemas.microsoft.com/office/powerpoint/2010/main" val="2360340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C5182-D927-0E15-0C75-642FFA2E3953}"/>
              </a:ext>
            </a:extLst>
          </p:cNvPr>
          <p:cNvSpPr>
            <a:spLocks noGrp="1"/>
          </p:cNvSpPr>
          <p:nvPr>
            <p:ph type="title"/>
          </p:nvPr>
        </p:nvSpPr>
        <p:spPr/>
        <p:txBody>
          <a:bodyPr/>
          <a:lstStyle/>
          <a:p>
            <a:r>
              <a:rPr lang="en-US" dirty="0"/>
              <a:t>Johns’ Feminist Overview</a:t>
            </a:r>
          </a:p>
        </p:txBody>
      </p:sp>
      <p:sp>
        <p:nvSpPr>
          <p:cNvPr id="3" name="Content Placeholder 2">
            <a:extLst>
              <a:ext uri="{FF2B5EF4-FFF2-40B4-BE49-F238E27FC236}">
                <a16:creationId xmlns:a16="http://schemas.microsoft.com/office/drawing/2014/main" id="{CFC5EC8D-CC63-4CE4-A970-F98BEF8999EC}"/>
              </a:ext>
            </a:extLst>
          </p:cNvPr>
          <p:cNvSpPr>
            <a:spLocks noGrp="1"/>
          </p:cNvSpPr>
          <p:nvPr>
            <p:ph idx="1"/>
          </p:nvPr>
        </p:nvSpPr>
        <p:spPr/>
        <p:txBody>
          <a:bodyPr/>
          <a:lstStyle/>
          <a:p>
            <a:pPr marL="0" indent="0">
              <a:buNone/>
            </a:pPr>
            <a:r>
              <a:rPr lang="en-US" dirty="0"/>
              <a:t>Compare and alternate genealogy as well as alternate viewpoints –where is More? Howard?</a:t>
            </a:r>
          </a:p>
          <a:p>
            <a:pPr marL="0" indent="0">
              <a:buNone/>
            </a:pPr>
            <a:endParaRPr lang="en-US" dirty="0"/>
          </a:p>
          <a:p>
            <a:pPr marL="0" indent="0">
              <a:buNone/>
            </a:pPr>
            <a:r>
              <a:rPr lang="en-US" dirty="0"/>
              <a:t>Characteristics of feminist utopias, according to Johns:</a:t>
            </a:r>
          </a:p>
          <a:p>
            <a:pPr marL="0" indent="0">
              <a:buNone/>
            </a:pPr>
            <a:r>
              <a:rPr lang="en-US" dirty="0"/>
              <a:t>Focus on education (continuing, but not always critical)</a:t>
            </a:r>
          </a:p>
          <a:p>
            <a:pPr marL="0" indent="0">
              <a:buNone/>
            </a:pPr>
            <a:r>
              <a:rPr lang="en-US" dirty="0"/>
              <a:t>Human nature adaptable –perhaps not men (Separatist utopias)</a:t>
            </a:r>
          </a:p>
          <a:p>
            <a:pPr marL="0" indent="0">
              <a:buNone/>
            </a:pPr>
            <a:r>
              <a:rPr lang="en-US" dirty="0"/>
              <a:t>Gradualist</a:t>
            </a:r>
          </a:p>
          <a:p>
            <a:pPr marL="0" indent="0">
              <a:buNone/>
            </a:pPr>
            <a:r>
              <a:rPr lang="en-US" dirty="0"/>
              <a:t>Pragmatic</a:t>
            </a:r>
          </a:p>
        </p:txBody>
      </p:sp>
      <p:pic>
        <p:nvPicPr>
          <p:cNvPr id="4" name="Picture 3">
            <a:extLst>
              <a:ext uri="{FF2B5EF4-FFF2-40B4-BE49-F238E27FC236}">
                <a16:creationId xmlns:a16="http://schemas.microsoft.com/office/drawing/2014/main" id="{982810CE-9F58-8899-C3AD-B28C25B74680}"/>
              </a:ext>
            </a:extLst>
          </p:cNvPr>
          <p:cNvPicPr>
            <a:picLocks noChangeAspect="1"/>
          </p:cNvPicPr>
          <p:nvPr/>
        </p:nvPicPr>
        <p:blipFill>
          <a:blip r:embed="rId2"/>
          <a:stretch>
            <a:fillRect/>
          </a:stretch>
        </p:blipFill>
        <p:spPr>
          <a:xfrm>
            <a:off x="9160755" y="0"/>
            <a:ext cx="2467158" cy="2857500"/>
          </a:xfrm>
          <a:prstGeom prst="rect">
            <a:avLst/>
          </a:prstGeom>
        </p:spPr>
      </p:pic>
      <p:pic>
        <p:nvPicPr>
          <p:cNvPr id="5" name="Picture 4">
            <a:extLst>
              <a:ext uri="{FF2B5EF4-FFF2-40B4-BE49-F238E27FC236}">
                <a16:creationId xmlns:a16="http://schemas.microsoft.com/office/drawing/2014/main" id="{6186440C-3304-2CAF-78BD-61F950A04A18}"/>
              </a:ext>
            </a:extLst>
          </p:cNvPr>
          <p:cNvPicPr>
            <a:picLocks noChangeAspect="1"/>
          </p:cNvPicPr>
          <p:nvPr/>
        </p:nvPicPr>
        <p:blipFill>
          <a:blip r:embed="rId3"/>
          <a:stretch>
            <a:fillRect/>
          </a:stretch>
        </p:blipFill>
        <p:spPr>
          <a:xfrm>
            <a:off x="9160755" y="2857500"/>
            <a:ext cx="2666740" cy="3586163"/>
          </a:xfrm>
          <a:prstGeom prst="rect">
            <a:avLst/>
          </a:prstGeom>
        </p:spPr>
      </p:pic>
    </p:spTree>
    <p:extLst>
      <p:ext uri="{BB962C8B-B14F-4D97-AF65-F5344CB8AC3E}">
        <p14:creationId xmlns:p14="http://schemas.microsoft.com/office/powerpoint/2010/main" val="653502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DBE49-5DEE-1FA5-37C0-B362DEB91229}"/>
              </a:ext>
            </a:extLst>
          </p:cNvPr>
          <p:cNvSpPr>
            <a:spLocks noGrp="1"/>
          </p:cNvSpPr>
          <p:nvPr>
            <p:ph type="title"/>
          </p:nvPr>
        </p:nvSpPr>
        <p:spPr/>
        <p:txBody>
          <a:bodyPr>
            <a:normAutofit fontScale="90000"/>
          </a:bodyPr>
          <a:lstStyle/>
          <a:p>
            <a:r>
              <a:rPr lang="en-US" dirty="0"/>
              <a:t>Feminist Separatist Utopias</a:t>
            </a:r>
            <a:br>
              <a:rPr lang="en-US" dirty="0"/>
            </a:br>
            <a:r>
              <a:rPr lang="en-US" sz="2700" dirty="0"/>
              <a:t>https://</a:t>
            </a:r>
            <a:r>
              <a:rPr lang="en-US" sz="2700" dirty="0" err="1"/>
              <a:t>www.theguardian.com</a:t>
            </a:r>
            <a:r>
              <a:rPr lang="en-US" sz="2700" dirty="0"/>
              <a:t>/books/2022/may/25/</a:t>
            </a:r>
            <a:r>
              <a:rPr lang="en-US" sz="2700" dirty="0" err="1"/>
              <a:t>sandra</a:t>
            </a:r>
            <a:r>
              <a:rPr lang="en-US" sz="2700" dirty="0"/>
              <a:t>-</a:t>
            </a:r>
            <a:r>
              <a:rPr lang="en-US" sz="2700" dirty="0" err="1"/>
              <a:t>newman</a:t>
            </a:r>
            <a:r>
              <a:rPr lang="en-US" sz="2700" dirty="0"/>
              <a:t>-female-utopian-fiction</a:t>
            </a:r>
          </a:p>
        </p:txBody>
      </p:sp>
      <p:sp>
        <p:nvSpPr>
          <p:cNvPr id="3" name="Content Placeholder 2">
            <a:extLst>
              <a:ext uri="{FF2B5EF4-FFF2-40B4-BE49-F238E27FC236}">
                <a16:creationId xmlns:a16="http://schemas.microsoft.com/office/drawing/2014/main" id="{833A84F0-38A3-CE43-7C22-2088D02188B4}"/>
              </a:ext>
            </a:extLst>
          </p:cNvPr>
          <p:cNvSpPr>
            <a:spLocks noGrp="1"/>
          </p:cNvSpPr>
          <p:nvPr>
            <p:ph idx="1"/>
          </p:nvPr>
        </p:nvSpPr>
        <p:spPr/>
        <p:txBody>
          <a:bodyPr>
            <a:normAutofit lnSpcReduction="10000"/>
          </a:bodyPr>
          <a:lstStyle/>
          <a:p>
            <a:r>
              <a:rPr lang="en-US" dirty="0"/>
              <a:t>Charlotte Perkins HERLAND –explorers land in a female country</a:t>
            </a:r>
          </a:p>
          <a:p>
            <a:endParaRPr lang="en-US" dirty="0"/>
          </a:p>
          <a:p>
            <a:r>
              <a:rPr lang="en-US" dirty="0"/>
              <a:t>“Women excel in all occupations. Older women gain prestige instead of losing it; the women are physically formidable and easily subdue their male captives. Charmingly, the narrator says of the national costume: “I see that I have not remarked that these women had pockets in surprising number and variety.” Their babies never cry.</a:t>
            </a:r>
          </a:p>
          <a:p>
            <a:r>
              <a:rPr lang="en-US" dirty="0"/>
              <a:t>Much less charmingly, we’re assured the Herland women are Aryans, and their society is focused on the perfection of their race. In fact, many of the hallmarks of fascism are here: the paganism, the obsession with cleanliness, the emphasis on gymnastics, the eugenics. The </a:t>
            </a:r>
            <a:r>
              <a:rPr lang="en-US" dirty="0" err="1"/>
              <a:t>Herlanders</a:t>
            </a:r>
            <a:r>
              <a:rPr lang="en-US" dirty="0"/>
              <a:t> also have no erotic or even romantic feelings for each other; they have bred those dirty things out.”  (Newman 2022)</a:t>
            </a:r>
          </a:p>
        </p:txBody>
      </p:sp>
    </p:spTree>
    <p:extLst>
      <p:ext uri="{BB962C8B-B14F-4D97-AF65-F5344CB8AC3E}">
        <p14:creationId xmlns:p14="http://schemas.microsoft.com/office/powerpoint/2010/main" val="297693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BFF9D-FC6D-EB59-FB57-966C12D71566}"/>
              </a:ext>
            </a:extLst>
          </p:cNvPr>
          <p:cNvSpPr>
            <a:spLocks noGrp="1"/>
          </p:cNvSpPr>
          <p:nvPr>
            <p:ph type="title"/>
          </p:nvPr>
        </p:nvSpPr>
        <p:spPr/>
        <p:txBody>
          <a:bodyPr/>
          <a:lstStyle/>
          <a:p>
            <a:r>
              <a:rPr lang="en-US" dirty="0"/>
              <a:t>FOR OUR MODELS How do Separatist Utopias Fit our model?</a:t>
            </a:r>
          </a:p>
        </p:txBody>
      </p:sp>
      <p:sp>
        <p:nvSpPr>
          <p:cNvPr id="3" name="Content Placeholder 2">
            <a:extLst>
              <a:ext uri="{FF2B5EF4-FFF2-40B4-BE49-F238E27FC236}">
                <a16:creationId xmlns:a16="http://schemas.microsoft.com/office/drawing/2014/main" id="{DB1E6709-F2E9-C35E-693C-3458C28609D2}"/>
              </a:ext>
            </a:extLst>
          </p:cNvPr>
          <p:cNvSpPr>
            <a:spLocks noGrp="1"/>
          </p:cNvSpPr>
          <p:nvPr>
            <p:ph idx="1"/>
          </p:nvPr>
        </p:nvSpPr>
        <p:spPr/>
        <p:txBody>
          <a:bodyPr/>
          <a:lstStyle/>
          <a:p>
            <a:pPr marL="0" indent="0">
              <a:buNone/>
            </a:pPr>
            <a:r>
              <a:rPr lang="en-US" dirty="0"/>
              <a:t>Multi/</a:t>
            </a:r>
            <a:r>
              <a:rPr lang="en-US" dirty="0" err="1"/>
              <a:t>plicity</a:t>
            </a:r>
            <a:r>
              <a:rPr lang="en-US" dirty="0"/>
              <a:t> versus shared </a:t>
            </a:r>
            <a:r>
              <a:rPr lang="en-US" dirty="0" err="1"/>
              <a:t>velief</a:t>
            </a:r>
            <a:endParaRPr lang="en-US" dirty="0"/>
          </a:p>
        </p:txBody>
      </p:sp>
    </p:spTree>
    <p:extLst>
      <p:ext uri="{BB962C8B-B14F-4D97-AF65-F5344CB8AC3E}">
        <p14:creationId xmlns:p14="http://schemas.microsoft.com/office/powerpoint/2010/main" val="594948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34A2-131E-A941-BEAF-657AB881030B}"/>
              </a:ext>
            </a:extLst>
          </p:cNvPr>
          <p:cNvSpPr>
            <a:spLocks noGrp="1"/>
          </p:cNvSpPr>
          <p:nvPr>
            <p:ph type="title"/>
          </p:nvPr>
        </p:nvSpPr>
        <p:spPr/>
        <p:txBody>
          <a:bodyPr/>
          <a:lstStyle/>
          <a:p>
            <a:r>
              <a:rPr lang="en-US" dirty="0"/>
              <a:t>Which comes first –plan/vision or community?</a:t>
            </a:r>
          </a:p>
        </p:txBody>
      </p:sp>
      <p:sp>
        <p:nvSpPr>
          <p:cNvPr id="3" name="Content Placeholder 2">
            <a:extLst>
              <a:ext uri="{FF2B5EF4-FFF2-40B4-BE49-F238E27FC236}">
                <a16:creationId xmlns:a16="http://schemas.microsoft.com/office/drawing/2014/main" id="{585476F6-7B86-7D99-8DEA-9C7691652C0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4895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FD169-1BE1-F7FF-CF6D-5820C1676842}"/>
              </a:ext>
            </a:extLst>
          </p:cNvPr>
          <p:cNvSpPr>
            <a:spLocks noGrp="1"/>
          </p:cNvSpPr>
          <p:nvPr>
            <p:ph type="title"/>
          </p:nvPr>
        </p:nvSpPr>
        <p:spPr/>
        <p:txBody>
          <a:bodyPr/>
          <a:lstStyle/>
          <a:p>
            <a:r>
              <a:rPr lang="en-US" dirty="0"/>
              <a:t>What is aesthetically pleasing?</a:t>
            </a:r>
          </a:p>
        </p:txBody>
      </p:sp>
      <p:sp>
        <p:nvSpPr>
          <p:cNvPr id="3" name="Content Placeholder 2">
            <a:extLst>
              <a:ext uri="{FF2B5EF4-FFF2-40B4-BE49-F238E27FC236}">
                <a16:creationId xmlns:a16="http://schemas.microsoft.com/office/drawing/2014/main" id="{E0446096-1E5A-DBA4-2DEF-F258DF5E5BB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6471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8E793-CAA3-7EC6-6845-CF76BDE947A0}"/>
              </a:ext>
            </a:extLst>
          </p:cNvPr>
          <p:cNvSpPr>
            <a:spLocks noGrp="1"/>
          </p:cNvSpPr>
          <p:nvPr>
            <p:ph type="title"/>
          </p:nvPr>
        </p:nvSpPr>
        <p:spPr/>
        <p:txBody>
          <a:bodyPr/>
          <a:lstStyle/>
          <a:p>
            <a:r>
              <a:rPr lang="en-US" dirty="0"/>
              <a:t>How do we govern? And when people are bad?</a:t>
            </a:r>
          </a:p>
        </p:txBody>
      </p:sp>
      <p:sp>
        <p:nvSpPr>
          <p:cNvPr id="3" name="Content Placeholder 2">
            <a:extLst>
              <a:ext uri="{FF2B5EF4-FFF2-40B4-BE49-F238E27FC236}">
                <a16:creationId xmlns:a16="http://schemas.microsoft.com/office/drawing/2014/main" id="{46DA55EF-739C-8E4F-98E4-81D0511522B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38627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8D7488-5238-8BB8-472E-9594E58F0570}"/>
              </a:ext>
            </a:extLst>
          </p:cNvPr>
          <p:cNvPicPr>
            <a:picLocks noChangeAspect="1"/>
          </p:cNvPicPr>
          <p:nvPr/>
        </p:nvPicPr>
        <p:blipFill>
          <a:blip r:embed="rId2"/>
          <a:srcRect t="5471" r="1" b="11798"/>
          <a:stretch>
            <a:fillRect/>
          </a:stretch>
        </p:blipFill>
        <p:spPr>
          <a:xfrm>
            <a:off x="452814" y="-1"/>
            <a:ext cx="4431171" cy="2621148"/>
          </a:xfrm>
          <a:custGeom>
            <a:avLst/>
            <a:gdLst/>
            <a:ahLst/>
            <a:cxnLst/>
            <a:rect l="l" t="t" r="r" b="b"/>
            <a:pathLst>
              <a:path w="4431171" h="2621148">
                <a:moveTo>
                  <a:pt x="389783" y="0"/>
                </a:moveTo>
                <a:lnTo>
                  <a:pt x="4431171" y="0"/>
                </a:lnTo>
                <a:lnTo>
                  <a:pt x="4431171" y="1"/>
                </a:lnTo>
                <a:lnTo>
                  <a:pt x="3573751" y="1"/>
                </a:lnTo>
                <a:lnTo>
                  <a:pt x="3182231" y="2621148"/>
                </a:lnTo>
                <a:lnTo>
                  <a:pt x="0" y="2621148"/>
                </a:lnTo>
                <a:close/>
              </a:path>
            </a:pathLst>
          </a:custGeom>
        </p:spPr>
      </p:pic>
      <p:sp>
        <p:nvSpPr>
          <p:cNvPr id="2" name="Title 1">
            <a:extLst>
              <a:ext uri="{FF2B5EF4-FFF2-40B4-BE49-F238E27FC236}">
                <a16:creationId xmlns:a16="http://schemas.microsoft.com/office/drawing/2014/main" id="{ED364354-DAC9-4E13-6846-910205732B68}"/>
              </a:ext>
            </a:extLst>
          </p:cNvPr>
          <p:cNvSpPr>
            <a:spLocks noGrp="1"/>
          </p:cNvSpPr>
          <p:nvPr>
            <p:ph type="title"/>
          </p:nvPr>
        </p:nvSpPr>
        <p:spPr>
          <a:xfrm>
            <a:off x="4159225" y="609600"/>
            <a:ext cx="5114776" cy="1320800"/>
          </a:xfrm>
        </p:spPr>
        <p:txBody>
          <a:bodyPr>
            <a:normAutofit/>
          </a:bodyPr>
          <a:lstStyle/>
          <a:p>
            <a:r>
              <a:rPr lang="en-US" dirty="0"/>
              <a:t>Plato 427-348 BCE Greece</a:t>
            </a:r>
          </a:p>
        </p:txBody>
      </p:sp>
      <p:pic>
        <p:nvPicPr>
          <p:cNvPr id="5" name="Picture 4">
            <a:extLst>
              <a:ext uri="{FF2B5EF4-FFF2-40B4-BE49-F238E27FC236}">
                <a16:creationId xmlns:a16="http://schemas.microsoft.com/office/drawing/2014/main" id="{F68E1004-4316-D67F-BE81-C6418587F97D}"/>
              </a:ext>
            </a:extLst>
          </p:cNvPr>
          <p:cNvPicPr>
            <a:picLocks noChangeAspect="1"/>
          </p:cNvPicPr>
          <p:nvPr/>
        </p:nvPicPr>
        <p:blipFill>
          <a:blip r:embed="rId3"/>
          <a:srcRect t="14325" r="-3" b="7871"/>
          <a:stretch>
            <a:fillRect/>
          </a:stretch>
        </p:blipFill>
        <p:spPr>
          <a:xfrm>
            <a:off x="1" y="2621147"/>
            <a:ext cx="3635044" cy="4236853"/>
          </a:xfrm>
          <a:custGeom>
            <a:avLst/>
            <a:gdLst/>
            <a:ahLst/>
            <a:cxnLst/>
            <a:rect l="l" t="t" r="r" b="b"/>
            <a:pathLst>
              <a:path w="3635044" h="4236853">
                <a:moveTo>
                  <a:pt x="452813" y="0"/>
                </a:moveTo>
                <a:lnTo>
                  <a:pt x="3635044" y="0"/>
                </a:lnTo>
                <a:lnTo>
                  <a:pt x="3002185" y="4236853"/>
                </a:lnTo>
                <a:lnTo>
                  <a:pt x="0" y="4236853"/>
                </a:lnTo>
                <a:lnTo>
                  <a:pt x="0" y="3045007"/>
                </a:lnTo>
                <a:close/>
              </a:path>
            </a:pathLst>
          </a:custGeom>
        </p:spPr>
      </p:pic>
      <p:sp>
        <p:nvSpPr>
          <p:cNvPr id="21" name="Isosceles Triangle 30">
            <a:extLst>
              <a:ext uri="{FF2B5EF4-FFF2-40B4-BE49-F238E27FC236}">
                <a16:creationId xmlns:a16="http://schemas.microsoft.com/office/drawing/2014/main" id="{5212AA65-AC96-4A92-A0FD-EE0749BFF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38770F72-E528-4C5A-AE35-FC504F42AC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292" y="2621146"/>
            <a:ext cx="325647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A3BD04D-3E61-CA9B-B380-D54FB4345D40}"/>
              </a:ext>
            </a:extLst>
          </p:cNvPr>
          <p:cNvSpPr>
            <a:spLocks noGrp="1"/>
          </p:cNvSpPr>
          <p:nvPr>
            <p:ph idx="1"/>
          </p:nvPr>
        </p:nvSpPr>
        <p:spPr>
          <a:xfrm>
            <a:off x="4159225" y="2160589"/>
            <a:ext cx="5114776" cy="3880773"/>
          </a:xfrm>
        </p:spPr>
        <p:txBody>
          <a:bodyPr>
            <a:normAutofit/>
          </a:bodyPr>
          <a:lstStyle/>
          <a:p>
            <a:pPr marL="0" indent="0">
              <a:buNone/>
            </a:pPr>
            <a:r>
              <a:rPr lang="en-US" dirty="0"/>
              <a:t>The Republic: hierarchical society with communal ownership but strict rules. Women given equal education but without households, women and children shared (or vice versa).</a:t>
            </a:r>
          </a:p>
          <a:p>
            <a:pPr marL="0" indent="0">
              <a:buNone/>
            </a:pPr>
            <a:r>
              <a:rPr lang="en-US" dirty="0"/>
              <a:t>Slavery unclear</a:t>
            </a:r>
          </a:p>
          <a:p>
            <a:pPr marL="0" indent="0">
              <a:buNone/>
            </a:pPr>
            <a:endParaRPr lang="en-US" dirty="0"/>
          </a:p>
          <a:p>
            <a:pPr marL="0" indent="0">
              <a:buNone/>
            </a:pPr>
            <a:r>
              <a:rPr lang="en-US" dirty="0"/>
              <a:t>The City of Atlantis (in the </a:t>
            </a:r>
            <a:r>
              <a:rPr lang="en-US" dirty="0" err="1"/>
              <a:t>Timaus</a:t>
            </a:r>
            <a:r>
              <a:rPr lang="en-US" dirty="0"/>
              <a:t>) wealthy and powerful city but becomes corrupted and is destroyed by Poseidon</a:t>
            </a:r>
          </a:p>
        </p:txBody>
      </p:sp>
    </p:spTree>
    <p:extLst>
      <p:ext uri="{BB962C8B-B14F-4D97-AF65-F5344CB8AC3E}">
        <p14:creationId xmlns:p14="http://schemas.microsoft.com/office/powerpoint/2010/main" val="4235401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01461-3C9B-CCD1-A916-232775BB7DBF}"/>
              </a:ext>
            </a:extLst>
          </p:cNvPr>
          <p:cNvSpPr>
            <a:spLocks noGrp="1"/>
          </p:cNvSpPr>
          <p:nvPr>
            <p:ph type="title"/>
          </p:nvPr>
        </p:nvSpPr>
        <p:spPr>
          <a:xfrm>
            <a:off x="3388168" y="609600"/>
            <a:ext cx="5198620" cy="1320800"/>
          </a:xfrm>
        </p:spPr>
        <p:txBody>
          <a:bodyPr/>
          <a:lstStyle/>
          <a:p>
            <a:r>
              <a:rPr lang="en-US" dirty="0"/>
              <a:t>The New Jerusalem</a:t>
            </a:r>
          </a:p>
        </p:txBody>
      </p:sp>
      <p:sp>
        <p:nvSpPr>
          <p:cNvPr id="3" name="Content Placeholder 2">
            <a:extLst>
              <a:ext uri="{FF2B5EF4-FFF2-40B4-BE49-F238E27FC236}">
                <a16:creationId xmlns:a16="http://schemas.microsoft.com/office/drawing/2014/main" id="{B49978C6-1513-7F9E-E5FF-88A1C6B3338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A8B52A4-FADD-BE82-B31D-76DAD8B5CBA0}"/>
              </a:ext>
            </a:extLst>
          </p:cNvPr>
          <p:cNvPicPr>
            <a:picLocks noChangeAspect="1"/>
          </p:cNvPicPr>
          <p:nvPr/>
        </p:nvPicPr>
        <p:blipFill>
          <a:blip r:embed="rId2"/>
          <a:stretch>
            <a:fillRect/>
          </a:stretch>
        </p:blipFill>
        <p:spPr>
          <a:xfrm>
            <a:off x="4578350" y="4113345"/>
            <a:ext cx="4686300" cy="2628900"/>
          </a:xfrm>
          <a:prstGeom prst="rect">
            <a:avLst/>
          </a:prstGeom>
        </p:spPr>
      </p:pic>
      <p:pic>
        <p:nvPicPr>
          <p:cNvPr id="5" name="Picture 4">
            <a:extLst>
              <a:ext uri="{FF2B5EF4-FFF2-40B4-BE49-F238E27FC236}">
                <a16:creationId xmlns:a16="http://schemas.microsoft.com/office/drawing/2014/main" id="{8C63841E-D21E-34AB-278E-C4770B26CFC7}"/>
              </a:ext>
            </a:extLst>
          </p:cNvPr>
          <p:cNvPicPr>
            <a:picLocks noChangeAspect="1"/>
          </p:cNvPicPr>
          <p:nvPr/>
        </p:nvPicPr>
        <p:blipFill>
          <a:blip r:embed="rId3"/>
          <a:stretch>
            <a:fillRect/>
          </a:stretch>
        </p:blipFill>
        <p:spPr>
          <a:xfrm>
            <a:off x="60868" y="209862"/>
            <a:ext cx="2836849" cy="3531877"/>
          </a:xfrm>
          <a:prstGeom prst="rect">
            <a:avLst/>
          </a:prstGeom>
        </p:spPr>
      </p:pic>
      <p:pic>
        <p:nvPicPr>
          <p:cNvPr id="6" name="Picture 5">
            <a:extLst>
              <a:ext uri="{FF2B5EF4-FFF2-40B4-BE49-F238E27FC236}">
                <a16:creationId xmlns:a16="http://schemas.microsoft.com/office/drawing/2014/main" id="{FE1892BC-2DEB-B525-3DC2-86997AF53DCA}"/>
              </a:ext>
            </a:extLst>
          </p:cNvPr>
          <p:cNvPicPr>
            <a:picLocks noChangeAspect="1"/>
          </p:cNvPicPr>
          <p:nvPr/>
        </p:nvPicPr>
        <p:blipFill>
          <a:blip r:embed="rId4"/>
          <a:stretch>
            <a:fillRect/>
          </a:stretch>
        </p:blipFill>
        <p:spPr>
          <a:xfrm>
            <a:off x="2110250" y="2662239"/>
            <a:ext cx="2273434" cy="2286000"/>
          </a:xfrm>
          <a:prstGeom prst="rect">
            <a:avLst/>
          </a:prstGeom>
        </p:spPr>
      </p:pic>
      <p:pic>
        <p:nvPicPr>
          <p:cNvPr id="7" name="Picture 6">
            <a:extLst>
              <a:ext uri="{FF2B5EF4-FFF2-40B4-BE49-F238E27FC236}">
                <a16:creationId xmlns:a16="http://schemas.microsoft.com/office/drawing/2014/main" id="{AF9E08A0-59B9-6718-8BEE-A3E7A6178E56}"/>
              </a:ext>
            </a:extLst>
          </p:cNvPr>
          <p:cNvPicPr>
            <a:picLocks noChangeAspect="1"/>
          </p:cNvPicPr>
          <p:nvPr/>
        </p:nvPicPr>
        <p:blipFill>
          <a:blip r:embed="rId5"/>
          <a:stretch>
            <a:fillRect/>
          </a:stretch>
        </p:blipFill>
        <p:spPr>
          <a:xfrm>
            <a:off x="345865" y="4580226"/>
            <a:ext cx="3454400" cy="2324100"/>
          </a:xfrm>
          <a:prstGeom prst="rect">
            <a:avLst/>
          </a:prstGeom>
        </p:spPr>
      </p:pic>
      <p:pic>
        <p:nvPicPr>
          <p:cNvPr id="8" name="Picture 7">
            <a:extLst>
              <a:ext uri="{FF2B5EF4-FFF2-40B4-BE49-F238E27FC236}">
                <a16:creationId xmlns:a16="http://schemas.microsoft.com/office/drawing/2014/main" id="{B01AD887-0032-1A86-78DC-50048E022CE0}"/>
              </a:ext>
            </a:extLst>
          </p:cNvPr>
          <p:cNvPicPr>
            <a:picLocks noChangeAspect="1"/>
          </p:cNvPicPr>
          <p:nvPr/>
        </p:nvPicPr>
        <p:blipFill>
          <a:blip r:embed="rId6"/>
          <a:stretch>
            <a:fillRect/>
          </a:stretch>
        </p:blipFill>
        <p:spPr>
          <a:xfrm>
            <a:off x="9468668" y="3033845"/>
            <a:ext cx="2476500" cy="3708400"/>
          </a:xfrm>
          <a:prstGeom prst="rect">
            <a:avLst/>
          </a:prstGeom>
        </p:spPr>
      </p:pic>
      <p:pic>
        <p:nvPicPr>
          <p:cNvPr id="9" name="Picture 8">
            <a:extLst>
              <a:ext uri="{FF2B5EF4-FFF2-40B4-BE49-F238E27FC236}">
                <a16:creationId xmlns:a16="http://schemas.microsoft.com/office/drawing/2014/main" id="{381BF9DE-CD37-8A51-6A05-3E6243363C38}"/>
              </a:ext>
            </a:extLst>
          </p:cNvPr>
          <p:cNvPicPr>
            <a:picLocks noChangeAspect="1"/>
          </p:cNvPicPr>
          <p:nvPr/>
        </p:nvPicPr>
        <p:blipFill>
          <a:blip r:embed="rId7"/>
          <a:stretch>
            <a:fillRect/>
          </a:stretch>
        </p:blipFill>
        <p:spPr>
          <a:xfrm>
            <a:off x="8955616" y="47625"/>
            <a:ext cx="3048000" cy="2286000"/>
          </a:xfrm>
          <a:prstGeom prst="rect">
            <a:avLst/>
          </a:prstGeom>
        </p:spPr>
      </p:pic>
      <p:pic>
        <p:nvPicPr>
          <p:cNvPr id="10" name="Picture 9">
            <a:extLst>
              <a:ext uri="{FF2B5EF4-FFF2-40B4-BE49-F238E27FC236}">
                <a16:creationId xmlns:a16="http://schemas.microsoft.com/office/drawing/2014/main" id="{C7989972-83F5-6BA9-A255-115C4BB66D2E}"/>
              </a:ext>
            </a:extLst>
          </p:cNvPr>
          <p:cNvPicPr>
            <a:picLocks noChangeAspect="1"/>
          </p:cNvPicPr>
          <p:nvPr/>
        </p:nvPicPr>
        <p:blipFill>
          <a:blip r:embed="rId8"/>
          <a:stretch>
            <a:fillRect/>
          </a:stretch>
        </p:blipFill>
        <p:spPr>
          <a:xfrm>
            <a:off x="4047543" y="1363184"/>
            <a:ext cx="1854200" cy="3341322"/>
          </a:xfrm>
          <a:prstGeom prst="rect">
            <a:avLst/>
          </a:prstGeom>
        </p:spPr>
      </p:pic>
      <p:pic>
        <p:nvPicPr>
          <p:cNvPr id="11" name="Picture 10">
            <a:extLst>
              <a:ext uri="{FF2B5EF4-FFF2-40B4-BE49-F238E27FC236}">
                <a16:creationId xmlns:a16="http://schemas.microsoft.com/office/drawing/2014/main" id="{808133A0-8331-CFA2-F7C9-0FBC47E622B5}"/>
              </a:ext>
            </a:extLst>
          </p:cNvPr>
          <p:cNvPicPr>
            <a:picLocks noChangeAspect="1"/>
          </p:cNvPicPr>
          <p:nvPr/>
        </p:nvPicPr>
        <p:blipFill>
          <a:blip r:embed="rId9"/>
          <a:stretch>
            <a:fillRect/>
          </a:stretch>
        </p:blipFill>
        <p:spPr>
          <a:xfrm>
            <a:off x="6115459" y="1433513"/>
            <a:ext cx="3251200" cy="2667462"/>
          </a:xfrm>
          <a:prstGeom prst="rect">
            <a:avLst/>
          </a:prstGeom>
        </p:spPr>
      </p:pic>
    </p:spTree>
    <p:extLst>
      <p:ext uri="{BB962C8B-B14F-4D97-AF65-F5344CB8AC3E}">
        <p14:creationId xmlns:p14="http://schemas.microsoft.com/office/powerpoint/2010/main" val="1657681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1A1158-931F-4682-A085-AF74D6204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9653D-EFFA-013A-E477-96CC18088BD2}"/>
              </a:ext>
            </a:extLst>
          </p:cNvPr>
          <p:cNvSpPr>
            <a:spLocks noGrp="1"/>
          </p:cNvSpPr>
          <p:nvPr>
            <p:ph type="title"/>
          </p:nvPr>
        </p:nvSpPr>
        <p:spPr>
          <a:xfrm>
            <a:off x="6096000" y="609600"/>
            <a:ext cx="3178002" cy="1922060"/>
          </a:xfrm>
        </p:spPr>
        <p:txBody>
          <a:bodyPr anchor="b">
            <a:normAutofit/>
          </a:bodyPr>
          <a:lstStyle/>
          <a:p>
            <a:r>
              <a:rPr lang="en-US" sz="3200" dirty="0"/>
              <a:t>New Jerusalem PA Founded 1827, Erie PA</a:t>
            </a:r>
          </a:p>
        </p:txBody>
      </p:sp>
      <p:pic>
        <p:nvPicPr>
          <p:cNvPr id="5" name="Picture 4">
            <a:extLst>
              <a:ext uri="{FF2B5EF4-FFF2-40B4-BE49-F238E27FC236}">
                <a16:creationId xmlns:a16="http://schemas.microsoft.com/office/drawing/2014/main" id="{FB9BEAF9-90F7-E7B8-08C3-815B45415559}"/>
              </a:ext>
            </a:extLst>
          </p:cNvPr>
          <p:cNvPicPr>
            <a:picLocks noChangeAspect="1"/>
          </p:cNvPicPr>
          <p:nvPr/>
        </p:nvPicPr>
        <p:blipFill>
          <a:blip r:embed="rId2"/>
          <a:srcRect t="5241" r="3" b="28867"/>
          <a:stretch>
            <a:fillRect/>
          </a:stretch>
        </p:blipFill>
        <p:spPr>
          <a:xfrm>
            <a:off x="3078396" y="10"/>
            <a:ext cx="3030396" cy="2618824"/>
          </a:xfrm>
          <a:custGeom>
            <a:avLst/>
            <a:gdLst/>
            <a:ahLst/>
            <a:cxnLst/>
            <a:rect l="l" t="t" r="r" b="b"/>
            <a:pathLst>
              <a:path w="3030396" h="2618834">
                <a:moveTo>
                  <a:pt x="398252" y="0"/>
                </a:moveTo>
                <a:lnTo>
                  <a:pt x="1887012" y="0"/>
                </a:lnTo>
                <a:lnTo>
                  <a:pt x="1887012" y="1"/>
                </a:lnTo>
                <a:lnTo>
                  <a:pt x="3030396" y="1"/>
                </a:lnTo>
                <a:lnTo>
                  <a:pt x="2639222" y="2618834"/>
                </a:lnTo>
                <a:lnTo>
                  <a:pt x="0" y="2618834"/>
                </a:lnTo>
                <a:close/>
              </a:path>
            </a:pathLst>
          </a:custGeom>
        </p:spPr>
      </p:pic>
      <p:pic>
        <p:nvPicPr>
          <p:cNvPr id="6" name="Picture 5">
            <a:extLst>
              <a:ext uri="{FF2B5EF4-FFF2-40B4-BE49-F238E27FC236}">
                <a16:creationId xmlns:a16="http://schemas.microsoft.com/office/drawing/2014/main" id="{D7211895-34A8-1444-45DD-3FBD5A180681}"/>
              </a:ext>
            </a:extLst>
          </p:cNvPr>
          <p:cNvPicPr>
            <a:picLocks noChangeAspect="1"/>
          </p:cNvPicPr>
          <p:nvPr/>
        </p:nvPicPr>
        <p:blipFill>
          <a:blip r:embed="rId3"/>
          <a:srcRect l="6123" r="16437" b="-3"/>
          <a:stretch>
            <a:fillRect/>
          </a:stretch>
        </p:blipFill>
        <p:spPr>
          <a:xfrm>
            <a:off x="440943" y="10"/>
            <a:ext cx="3038117" cy="2618824"/>
          </a:xfrm>
          <a:custGeom>
            <a:avLst/>
            <a:gdLst/>
            <a:ahLst/>
            <a:cxnLst/>
            <a:rect l="l" t="t" r="r" b="b"/>
            <a:pathLst>
              <a:path w="3038117" h="2618834">
                <a:moveTo>
                  <a:pt x="389438" y="0"/>
                </a:moveTo>
                <a:lnTo>
                  <a:pt x="3038117" y="0"/>
                </a:lnTo>
                <a:lnTo>
                  <a:pt x="2639865" y="2618834"/>
                </a:lnTo>
                <a:lnTo>
                  <a:pt x="0" y="2618834"/>
                </a:lnTo>
                <a:close/>
              </a:path>
            </a:pathLst>
          </a:custGeom>
        </p:spPr>
      </p:pic>
      <p:pic>
        <p:nvPicPr>
          <p:cNvPr id="4" name="Picture 3">
            <a:extLst>
              <a:ext uri="{FF2B5EF4-FFF2-40B4-BE49-F238E27FC236}">
                <a16:creationId xmlns:a16="http://schemas.microsoft.com/office/drawing/2014/main" id="{422FE89A-D258-51D8-8C55-E4A91345360F}"/>
              </a:ext>
            </a:extLst>
          </p:cNvPr>
          <p:cNvPicPr>
            <a:picLocks noChangeAspect="1"/>
          </p:cNvPicPr>
          <p:nvPr/>
        </p:nvPicPr>
        <p:blipFill>
          <a:blip r:embed="rId4"/>
          <a:srcRect l="16390" r="9092" b="1"/>
          <a:stretch>
            <a:fillRect/>
          </a:stretch>
        </p:blipFill>
        <p:spPr>
          <a:xfrm>
            <a:off x="1" y="2618834"/>
            <a:ext cx="5717617" cy="4239166"/>
          </a:xfrm>
          <a:custGeom>
            <a:avLst/>
            <a:gdLst/>
            <a:ahLst/>
            <a:cxnLst/>
            <a:rect l="l" t="t" r="r" b="b"/>
            <a:pathLst>
              <a:path w="5717617" h="4239166">
                <a:moveTo>
                  <a:pt x="440944" y="0"/>
                </a:moveTo>
                <a:lnTo>
                  <a:pt x="5717617" y="0"/>
                </a:lnTo>
                <a:lnTo>
                  <a:pt x="5084413" y="4239166"/>
                </a:lnTo>
                <a:lnTo>
                  <a:pt x="0" y="4239166"/>
                </a:lnTo>
                <a:lnTo>
                  <a:pt x="0" y="2965186"/>
                </a:lnTo>
                <a:close/>
              </a:path>
            </a:pathLst>
          </a:custGeom>
        </p:spPr>
      </p:pic>
      <p:sp>
        <p:nvSpPr>
          <p:cNvPr id="3" name="Content Placeholder 2">
            <a:extLst>
              <a:ext uri="{FF2B5EF4-FFF2-40B4-BE49-F238E27FC236}">
                <a16:creationId xmlns:a16="http://schemas.microsoft.com/office/drawing/2014/main" id="{AD2969BA-B8B7-7E08-552D-657AF5FF4D8D}"/>
              </a:ext>
            </a:extLst>
          </p:cNvPr>
          <p:cNvSpPr>
            <a:spLocks noGrp="1"/>
          </p:cNvSpPr>
          <p:nvPr>
            <p:ph idx="1"/>
          </p:nvPr>
        </p:nvSpPr>
        <p:spPr>
          <a:xfrm>
            <a:off x="6184386" y="2741616"/>
            <a:ext cx="2908521" cy="3330982"/>
          </a:xfrm>
        </p:spPr>
        <p:txBody>
          <a:bodyPr>
            <a:normAutofit fontScale="92500" lnSpcReduction="10000"/>
          </a:bodyPr>
          <a:lstStyle/>
          <a:p>
            <a:pPr marL="0" indent="0">
              <a:buNone/>
            </a:pPr>
            <a:r>
              <a:rPr lang="en-US" dirty="0"/>
              <a:t>White </a:t>
            </a:r>
            <a:r>
              <a:rPr lang="en-US" dirty="0" err="1"/>
              <a:t>Abolitiionist</a:t>
            </a:r>
            <a:r>
              <a:rPr lang="en-US" dirty="0"/>
              <a:t> created a haven for escaped slaves and destitute whites to whom he sold lots and offered </a:t>
            </a:r>
            <a:r>
              <a:rPr lang="en-US" dirty="0" err="1"/>
              <a:t>schoosl.Separated</a:t>
            </a:r>
            <a:r>
              <a:rPr lang="en-US" dirty="0"/>
              <a:t>  from the city center by a ravine (canal) that was eventually filled in, linking to city and </a:t>
            </a:r>
            <a:r>
              <a:rPr lang="en-US" dirty="0" err="1"/>
              <a:t>iminishing</a:t>
            </a:r>
            <a:r>
              <a:rPr lang="en-US" dirty="0"/>
              <a:t> black identity. Urban renewal and reshaping area eliminated most.  Not predominantly black today</a:t>
            </a:r>
          </a:p>
        </p:txBody>
      </p:sp>
      <p:grpSp>
        <p:nvGrpSpPr>
          <p:cNvPr id="13" name="Group 12">
            <a:extLst>
              <a:ext uri="{FF2B5EF4-FFF2-40B4-BE49-F238E27FC236}">
                <a16:creationId xmlns:a16="http://schemas.microsoft.com/office/drawing/2014/main" id="{68CC4534-BAAC-4D5F-9F61-089745A30A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99868E2D-9742-407F-951A-CBC2D02BB6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260601E-0F58-44EA-8496-D4CCBA9DF7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E7685DF3-C544-4461-BCFF-BFC22FD087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5">
              <a:extLst>
                <a:ext uri="{FF2B5EF4-FFF2-40B4-BE49-F238E27FC236}">
                  <a16:creationId xmlns:a16="http://schemas.microsoft.com/office/drawing/2014/main" id="{BF702000-D597-4B33-97F1-3EA2CA978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7940EC63-7135-4958-A6DA-2B7B3F549B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7">
              <a:extLst>
                <a:ext uri="{FF2B5EF4-FFF2-40B4-BE49-F238E27FC236}">
                  <a16:creationId xmlns:a16="http://schemas.microsoft.com/office/drawing/2014/main" id="{0EDEC1C3-D953-4DF1-914A-FE4A7DB612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8">
              <a:extLst>
                <a:ext uri="{FF2B5EF4-FFF2-40B4-BE49-F238E27FC236}">
                  <a16:creationId xmlns:a16="http://schemas.microsoft.com/office/drawing/2014/main" id="{58EFEF71-11D2-41FA-B797-4781045CEA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9">
              <a:extLst>
                <a:ext uri="{FF2B5EF4-FFF2-40B4-BE49-F238E27FC236}">
                  <a16:creationId xmlns:a16="http://schemas.microsoft.com/office/drawing/2014/main" id="{08B9320D-2631-415E-9956-83E6C6F1D7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64EAB87-65E0-4E1F-B08C-D636A9585C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a:extLst>
                <a:ext uri="{FF2B5EF4-FFF2-40B4-BE49-F238E27FC236}">
                  <a16:creationId xmlns:a16="http://schemas.microsoft.com/office/drawing/2014/main" id="{A3C46668-C714-4110-8DCB-DB00563660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7" name="Picture 6">
            <a:extLst>
              <a:ext uri="{FF2B5EF4-FFF2-40B4-BE49-F238E27FC236}">
                <a16:creationId xmlns:a16="http://schemas.microsoft.com/office/drawing/2014/main" id="{0536C5D2-1FD9-9199-3B24-7B33823FECE6}"/>
              </a:ext>
            </a:extLst>
          </p:cNvPr>
          <p:cNvPicPr>
            <a:picLocks noChangeAspect="1"/>
          </p:cNvPicPr>
          <p:nvPr/>
        </p:nvPicPr>
        <p:blipFill>
          <a:blip r:embed="rId5"/>
          <a:stretch>
            <a:fillRect/>
          </a:stretch>
        </p:blipFill>
        <p:spPr>
          <a:xfrm>
            <a:off x="9223608" y="4299047"/>
            <a:ext cx="3099093" cy="2558953"/>
          </a:xfrm>
          <a:prstGeom prst="rect">
            <a:avLst/>
          </a:prstGeom>
        </p:spPr>
      </p:pic>
    </p:spTree>
    <p:extLst>
      <p:ext uri="{BB962C8B-B14F-4D97-AF65-F5344CB8AC3E}">
        <p14:creationId xmlns:p14="http://schemas.microsoft.com/office/powerpoint/2010/main" val="4255412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F4F0F-2C2C-80F9-47B1-C70A0B0B418D}"/>
              </a:ext>
            </a:extLst>
          </p:cNvPr>
          <p:cNvSpPr>
            <a:spLocks noGrp="1"/>
          </p:cNvSpPr>
          <p:nvPr>
            <p:ph type="title"/>
          </p:nvPr>
        </p:nvSpPr>
        <p:spPr>
          <a:xfrm>
            <a:off x="5868557" y="1123748"/>
            <a:ext cx="5444382" cy="1402470"/>
          </a:xfrm>
        </p:spPr>
        <p:txBody>
          <a:bodyPr anchor="t">
            <a:normAutofit fontScale="90000"/>
          </a:bodyPr>
          <a:lstStyle/>
          <a:p>
            <a:br>
              <a:rPr lang="en-US" sz="3200" dirty="0"/>
            </a:br>
            <a:r>
              <a:rPr lang="en-US" sz="3200" dirty="0"/>
              <a:t>Sir/St. Thomas More, England 1478-1535.  Utopia 1516</a:t>
            </a:r>
          </a:p>
        </p:txBody>
      </p:sp>
      <p:sp>
        <p:nvSpPr>
          <p:cNvPr id="3" name="Content Placeholder 2">
            <a:extLst>
              <a:ext uri="{FF2B5EF4-FFF2-40B4-BE49-F238E27FC236}">
                <a16:creationId xmlns:a16="http://schemas.microsoft.com/office/drawing/2014/main" id="{F0EDABD7-4123-C5E6-C18E-A363AEBC0A5E}"/>
              </a:ext>
            </a:extLst>
          </p:cNvPr>
          <p:cNvSpPr>
            <a:spLocks noGrp="1"/>
          </p:cNvSpPr>
          <p:nvPr>
            <p:ph idx="1"/>
          </p:nvPr>
        </p:nvSpPr>
        <p:spPr>
          <a:xfrm>
            <a:off x="5868557" y="2551176"/>
            <a:ext cx="5444382" cy="3962166"/>
          </a:xfrm>
        </p:spPr>
        <p:txBody>
          <a:bodyPr>
            <a:normAutofit fontScale="85000" lnSpcReduction="10000"/>
          </a:bodyPr>
          <a:lstStyle/>
          <a:p>
            <a:pPr marL="0" indent="0">
              <a:buNone/>
            </a:pPr>
            <a:r>
              <a:rPr lang="en-US" sz="2000" dirty="0"/>
              <a:t>Catholic lawyer/statesman from legal family; trained in law and attracted by monastic life and literature.</a:t>
            </a:r>
          </a:p>
          <a:p>
            <a:pPr marL="0" indent="0">
              <a:buNone/>
            </a:pPr>
            <a:r>
              <a:rPr lang="en-US" sz="2000" dirty="0"/>
              <a:t>Married twice, four children, wards –sought to educate women.</a:t>
            </a:r>
          </a:p>
          <a:p>
            <a:pPr marL="0" indent="0">
              <a:buNone/>
            </a:pPr>
            <a:r>
              <a:rPr lang="en-US" sz="2000" dirty="0"/>
              <a:t>Political career rises from parliamentarian to advisor under Cardinal Wolsey, whom he follows as Chancellor to Henry VIII.</a:t>
            </a:r>
          </a:p>
          <a:p>
            <a:pPr marL="0" indent="0">
              <a:buNone/>
            </a:pPr>
            <a:r>
              <a:rPr lang="en-US" sz="2000" dirty="0"/>
              <a:t>While he persecutes Protestant ”heretics” possibly including torture and burning, he is reluctant to publicly accept claims of Henry VIII to make policies for an English church (marriage). This allows his enemies ways to accuse him of treason.</a:t>
            </a:r>
          </a:p>
          <a:p>
            <a:pPr marL="0" indent="0">
              <a:buNone/>
            </a:pPr>
            <a:r>
              <a:rPr lang="en-US" sz="2000" dirty="0"/>
              <a:t>Beheaded 1535. Canonized 1935.</a:t>
            </a:r>
          </a:p>
        </p:txBody>
      </p:sp>
      <p:pic>
        <p:nvPicPr>
          <p:cNvPr id="4" name="Picture 3">
            <a:extLst>
              <a:ext uri="{FF2B5EF4-FFF2-40B4-BE49-F238E27FC236}">
                <a16:creationId xmlns:a16="http://schemas.microsoft.com/office/drawing/2014/main" id="{D8D95C84-F2E7-20F7-911D-DD32FF613F3A}"/>
              </a:ext>
            </a:extLst>
          </p:cNvPr>
          <p:cNvPicPr>
            <a:picLocks noChangeAspect="1"/>
          </p:cNvPicPr>
          <p:nvPr/>
        </p:nvPicPr>
        <p:blipFill>
          <a:blip r:embed="rId2"/>
          <a:srcRect l="6693"/>
          <a:stretch>
            <a:fillRect/>
          </a:stretch>
        </p:blipFill>
        <p:spPr>
          <a:xfrm>
            <a:off x="-1" y="10"/>
            <a:ext cx="5151179" cy="6857990"/>
          </a:xfrm>
          <a:prstGeom prst="rect">
            <a:avLst/>
          </a:prstGeom>
        </p:spPr>
      </p:pic>
    </p:spTree>
    <p:extLst>
      <p:ext uri="{BB962C8B-B14F-4D97-AF65-F5344CB8AC3E}">
        <p14:creationId xmlns:p14="http://schemas.microsoft.com/office/powerpoint/2010/main" val="311236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35E5E-15EB-DA25-1FEE-36B7521F8DAB}"/>
              </a:ext>
            </a:extLst>
          </p:cNvPr>
          <p:cNvSpPr>
            <a:spLocks noGrp="1"/>
          </p:cNvSpPr>
          <p:nvPr>
            <p:ph type="title"/>
          </p:nvPr>
        </p:nvSpPr>
        <p:spPr/>
        <p:txBody>
          <a:bodyPr/>
          <a:lstStyle/>
          <a:p>
            <a:r>
              <a:rPr lang="en-US" dirty="0"/>
              <a:t>Form and Function</a:t>
            </a:r>
          </a:p>
        </p:txBody>
      </p:sp>
      <p:sp>
        <p:nvSpPr>
          <p:cNvPr id="3" name="Content Placeholder 2">
            <a:extLst>
              <a:ext uri="{FF2B5EF4-FFF2-40B4-BE49-F238E27FC236}">
                <a16:creationId xmlns:a16="http://schemas.microsoft.com/office/drawing/2014/main" id="{E139769D-EC8F-2B9C-5C45-86E40B781EC1}"/>
              </a:ext>
            </a:extLst>
          </p:cNvPr>
          <p:cNvSpPr>
            <a:spLocks noGrp="1"/>
          </p:cNvSpPr>
          <p:nvPr>
            <p:ph idx="1"/>
          </p:nvPr>
        </p:nvSpPr>
        <p:spPr>
          <a:xfrm>
            <a:off x="677334" y="2160589"/>
            <a:ext cx="2980266" cy="3880773"/>
          </a:xfrm>
        </p:spPr>
        <p:txBody>
          <a:bodyPr/>
          <a:lstStyle/>
          <a:p>
            <a:pPr marL="0" indent="0">
              <a:buNone/>
            </a:pPr>
            <a:r>
              <a:rPr lang="en-US" dirty="0"/>
              <a:t>40000 sq mi  (almost PA)</a:t>
            </a:r>
          </a:p>
          <a:p>
            <a:pPr marL="0" indent="0">
              <a:buNone/>
            </a:pPr>
            <a:r>
              <a:rPr lang="en-US" dirty="0"/>
              <a:t>Population 54 cities up to 6000 households (up to 10 including two slaves) up to 3.25 million</a:t>
            </a:r>
          </a:p>
          <a:p>
            <a:pPr marL="0" indent="0">
              <a:buNone/>
            </a:pPr>
            <a:endParaRPr lang="en-US" dirty="0"/>
          </a:p>
          <a:p>
            <a:pPr marL="0" indent="0">
              <a:buNone/>
            </a:pPr>
            <a:r>
              <a:rPr lang="en-US" dirty="0"/>
              <a:t>Hierarchies</a:t>
            </a:r>
          </a:p>
          <a:p>
            <a:pPr marL="0" indent="0">
              <a:buNone/>
            </a:pPr>
            <a:r>
              <a:rPr lang="en-US" dirty="0"/>
              <a:t>Geometries</a:t>
            </a:r>
          </a:p>
          <a:p>
            <a:pPr marL="0" indent="0">
              <a:buNone/>
            </a:pPr>
            <a:r>
              <a:rPr lang="en-US" dirty="0"/>
              <a:t>Separation</a:t>
            </a:r>
          </a:p>
        </p:txBody>
      </p:sp>
      <p:pic>
        <p:nvPicPr>
          <p:cNvPr id="4" name="Picture 3">
            <a:extLst>
              <a:ext uri="{FF2B5EF4-FFF2-40B4-BE49-F238E27FC236}">
                <a16:creationId xmlns:a16="http://schemas.microsoft.com/office/drawing/2014/main" id="{B294F585-6545-0808-7F5B-E8697CFB7881}"/>
              </a:ext>
            </a:extLst>
          </p:cNvPr>
          <p:cNvPicPr>
            <a:picLocks noChangeAspect="1"/>
          </p:cNvPicPr>
          <p:nvPr/>
        </p:nvPicPr>
        <p:blipFill>
          <a:blip r:embed="rId2"/>
          <a:stretch>
            <a:fillRect/>
          </a:stretch>
        </p:blipFill>
        <p:spPr>
          <a:xfrm>
            <a:off x="7518573" y="65223"/>
            <a:ext cx="3996093" cy="5976139"/>
          </a:xfrm>
          <a:prstGeom prst="rect">
            <a:avLst/>
          </a:prstGeom>
        </p:spPr>
      </p:pic>
      <p:pic>
        <p:nvPicPr>
          <p:cNvPr id="5" name="Picture 4">
            <a:extLst>
              <a:ext uri="{FF2B5EF4-FFF2-40B4-BE49-F238E27FC236}">
                <a16:creationId xmlns:a16="http://schemas.microsoft.com/office/drawing/2014/main" id="{E3006DCA-4C81-A5C1-449E-C6356C42769E}"/>
              </a:ext>
            </a:extLst>
          </p:cNvPr>
          <p:cNvPicPr>
            <a:picLocks noChangeAspect="1"/>
          </p:cNvPicPr>
          <p:nvPr/>
        </p:nvPicPr>
        <p:blipFill>
          <a:blip r:embed="rId3"/>
          <a:stretch>
            <a:fillRect/>
          </a:stretch>
        </p:blipFill>
        <p:spPr>
          <a:xfrm flipH="1">
            <a:off x="4018136" y="1930400"/>
            <a:ext cx="3500437" cy="4783320"/>
          </a:xfrm>
          <a:prstGeom prst="rect">
            <a:avLst/>
          </a:prstGeom>
        </p:spPr>
      </p:pic>
    </p:spTree>
    <p:extLst>
      <p:ext uri="{BB962C8B-B14F-4D97-AF65-F5344CB8AC3E}">
        <p14:creationId xmlns:p14="http://schemas.microsoft.com/office/powerpoint/2010/main" val="3759720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355DA-C1AE-DD3E-B46E-00B4166F8E98}"/>
              </a:ext>
            </a:extLst>
          </p:cNvPr>
          <p:cNvSpPr>
            <a:spLocks noGrp="1"/>
          </p:cNvSpPr>
          <p:nvPr>
            <p:ph type="title"/>
          </p:nvPr>
        </p:nvSpPr>
        <p:spPr>
          <a:xfrm>
            <a:off x="640080" y="325369"/>
            <a:ext cx="4368602" cy="1956841"/>
          </a:xfrm>
        </p:spPr>
        <p:txBody>
          <a:bodyPr anchor="b">
            <a:normAutofit/>
          </a:bodyPr>
          <a:lstStyle/>
          <a:p>
            <a:r>
              <a:rPr lang="en-US" sz="3000" dirty="0"/>
              <a:t>The </a:t>
            </a:r>
            <a:r>
              <a:rPr lang="en-US" sz="3000" dirty="0" err="1"/>
              <a:t>Renaissabce</a:t>
            </a:r>
            <a:r>
              <a:rPr lang="en-US" sz="3000" dirty="0"/>
              <a:t> Utopia: Tommaso Campanella, 1568-1639. Philosopher, Astrologer and Prisoner</a:t>
            </a:r>
          </a:p>
        </p:txBody>
      </p:sp>
      <p:sp>
        <p:nvSpPr>
          <p:cNvPr id="3" name="Content Placeholder 2">
            <a:extLst>
              <a:ext uri="{FF2B5EF4-FFF2-40B4-BE49-F238E27FC236}">
                <a16:creationId xmlns:a16="http://schemas.microsoft.com/office/drawing/2014/main" id="{249BA317-E16D-AAFC-BD30-1C9CFA1F460E}"/>
              </a:ext>
            </a:extLst>
          </p:cNvPr>
          <p:cNvSpPr>
            <a:spLocks noGrp="1"/>
          </p:cNvSpPr>
          <p:nvPr>
            <p:ph idx="1"/>
          </p:nvPr>
        </p:nvSpPr>
        <p:spPr>
          <a:xfrm>
            <a:off x="640080" y="2872899"/>
            <a:ext cx="4243589" cy="3320668"/>
          </a:xfrm>
        </p:spPr>
        <p:txBody>
          <a:bodyPr>
            <a:normAutofit fontScale="85000" lnSpcReduction="20000"/>
          </a:bodyPr>
          <a:lstStyle/>
          <a:p>
            <a:pPr marL="0" indent="0">
              <a:buNone/>
            </a:pPr>
            <a:r>
              <a:rPr lang="en-US" sz="2200" dirty="0"/>
              <a:t>Born in poverty enters religious life at 14.  By 1594 active as philosopher but put in house arrest for heresy.  Accused of plotting against Spanish rule in South Italy,  where he planned millennial communal community. Tortured and imprisoned 1599-162§ during which he writes CITY OF THE SUN (1602) and other works.  Released to serve the Pope as astrologer and magician until forced to flee to French court in 1634 after more secular politics.</a:t>
            </a:r>
          </a:p>
        </p:txBody>
      </p:sp>
      <p:pic>
        <p:nvPicPr>
          <p:cNvPr id="4" name="Picture 3">
            <a:extLst>
              <a:ext uri="{FF2B5EF4-FFF2-40B4-BE49-F238E27FC236}">
                <a16:creationId xmlns:a16="http://schemas.microsoft.com/office/drawing/2014/main" id="{ADAA3417-A009-32FE-D33A-9D4EEA677BB0}"/>
              </a:ext>
            </a:extLst>
          </p:cNvPr>
          <p:cNvPicPr>
            <a:picLocks noChangeAspect="1"/>
          </p:cNvPicPr>
          <p:nvPr/>
        </p:nvPicPr>
        <p:blipFill>
          <a:blip r:embed="rId3"/>
          <a:srcRect l="15896" r="15145"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03293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333CD-D452-D340-C1AD-BF91A45364B6}"/>
              </a:ext>
            </a:extLst>
          </p:cNvPr>
          <p:cNvSpPr>
            <a:spLocks noGrp="1"/>
          </p:cNvSpPr>
          <p:nvPr>
            <p:ph type="title"/>
          </p:nvPr>
        </p:nvSpPr>
        <p:spPr>
          <a:xfrm>
            <a:off x="5868557" y="1138036"/>
            <a:ext cx="5444382" cy="1402470"/>
          </a:xfrm>
        </p:spPr>
        <p:txBody>
          <a:bodyPr anchor="t">
            <a:normAutofit fontScale="90000"/>
          </a:bodyPr>
          <a:lstStyle/>
          <a:p>
            <a:r>
              <a:rPr lang="en-US" sz="3200" dirty="0"/>
              <a:t>Governance (no sense of origins except people come from India</a:t>
            </a:r>
            <a:br>
              <a:rPr lang="en-US" sz="3200" dirty="0"/>
            </a:br>
            <a:endParaRPr lang="en-US" sz="3200" dirty="0"/>
          </a:p>
        </p:txBody>
      </p:sp>
      <p:sp>
        <p:nvSpPr>
          <p:cNvPr id="3" name="Content Placeholder 2">
            <a:extLst>
              <a:ext uri="{FF2B5EF4-FFF2-40B4-BE49-F238E27FC236}">
                <a16:creationId xmlns:a16="http://schemas.microsoft.com/office/drawing/2014/main" id="{ECDA483A-9CE3-F53C-4BE4-3F152C75E628}"/>
              </a:ext>
            </a:extLst>
          </p:cNvPr>
          <p:cNvSpPr>
            <a:spLocks noGrp="1"/>
          </p:cNvSpPr>
          <p:nvPr>
            <p:ph idx="1"/>
          </p:nvPr>
        </p:nvSpPr>
        <p:spPr>
          <a:xfrm>
            <a:off x="5868557" y="2551176"/>
            <a:ext cx="5444382" cy="3591207"/>
          </a:xfrm>
        </p:spPr>
        <p:txBody>
          <a:bodyPr>
            <a:normAutofit fontScale="70000" lnSpcReduction="20000"/>
          </a:bodyPr>
          <a:lstStyle/>
          <a:p>
            <a:pPr marL="0" indent="0">
              <a:buNone/>
            </a:pPr>
            <a:r>
              <a:rPr lang="en-US" sz="2000" dirty="0"/>
              <a:t>Communal under rule of magisters </a:t>
            </a:r>
            <a:r>
              <a:rPr lang="en-US" dirty="0"/>
              <a:t>The great ruler among them is a priest whom they call by the name Hoh, though we should call him Metaphysic. He is head over all, in temporal and spiritual matters, and all business and lawsuits are settled by him, as the supreme authority. Three princes of equal power—viz., Pon, Sin, and Mor—assist him, and these in our tongue we should call Power, Wisdom, and Love. To Power belongs the care of all matters relating to war and peace. He attends to the military arts, and, next to Hoh, he is ruler in every affair of a warlike nature. He governs the military magistrates and the soldiers, and has the management of the munitions, the fortifications, the storming of places, the implements of war, the armories, the smiths and workmen connected with matters of this sort….. Love is foremost in attending to the charge of the race. He sees that men and women are so joined together, that they bring forth the best offspring. Indeed, they laugh at us who exhibit a studious care for our breed of horses and dogs, but neglect the breeding of human beings. Thus the education of the children is under his rule. So also is the medicine that is sold, the sowing and collecting of fruits of the earth and of trees, agriculture, pasturage, the preparations for the months, the cooking arrangements, and whatever has any reference to food, clothing, and the intercourse of the sexes. Love himself is ruler, but there are many male and female magistrates dedicated to these arts.</a:t>
            </a:r>
            <a:endParaRPr lang="en-US" sz="2000" dirty="0"/>
          </a:p>
        </p:txBody>
      </p:sp>
      <p:pic>
        <p:nvPicPr>
          <p:cNvPr id="4" name="Picture 3">
            <a:extLst>
              <a:ext uri="{FF2B5EF4-FFF2-40B4-BE49-F238E27FC236}">
                <a16:creationId xmlns:a16="http://schemas.microsoft.com/office/drawing/2014/main" id="{596D4A28-ACA4-0ADD-74FA-0ABF990F9F06}"/>
              </a:ext>
            </a:extLst>
          </p:cNvPr>
          <p:cNvPicPr>
            <a:picLocks noChangeAspect="1"/>
          </p:cNvPicPr>
          <p:nvPr/>
        </p:nvPicPr>
        <p:blipFill>
          <a:blip r:embed="rId2"/>
          <a:srcRect l="16844" r="8044"/>
          <a:stretch>
            <a:fillRect/>
          </a:stretch>
        </p:blipFill>
        <p:spPr>
          <a:xfrm>
            <a:off x="-1" y="10"/>
            <a:ext cx="5151179" cy="6857990"/>
          </a:xfrm>
          <a:prstGeom prst="rect">
            <a:avLst/>
          </a:prstGeom>
        </p:spPr>
      </p:pic>
    </p:spTree>
    <p:extLst>
      <p:ext uri="{BB962C8B-B14F-4D97-AF65-F5344CB8AC3E}">
        <p14:creationId xmlns:p14="http://schemas.microsoft.com/office/powerpoint/2010/main" val="69678205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5565</TotalTime>
  <Words>2312</Words>
  <Application>Microsoft Macintosh PowerPoint</Application>
  <PresentationFormat>Widescreen</PresentationFormat>
  <Paragraphs>93</Paragraphs>
  <Slides>28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Trebuchet MS</vt:lpstr>
      <vt:lpstr>Wingdings 3</vt:lpstr>
      <vt:lpstr>Facet</vt:lpstr>
      <vt:lpstr>Histories of Utopias</vt:lpstr>
      <vt:lpstr>SLODCZYCK</vt:lpstr>
      <vt:lpstr>Plato 427-348 BCE Greece</vt:lpstr>
      <vt:lpstr>The New Jerusalem</vt:lpstr>
      <vt:lpstr>New Jerusalem PA Founded 1827, Erie PA</vt:lpstr>
      <vt:lpstr> Sir/St. Thomas More, England 1478-1535.  Utopia 1516</vt:lpstr>
      <vt:lpstr>Form and Function</vt:lpstr>
      <vt:lpstr>The Renaissabce Utopia: Tommaso Campanella, 1568-1639. Philosopher, Astrologer and Prisoner</vt:lpstr>
      <vt:lpstr>Governance (no sense of origins except people come from India </vt:lpstr>
      <vt:lpstr>Social Relations</vt:lpstr>
      <vt:lpstr>Additional Themes</vt:lpstr>
      <vt:lpstr>Religion</vt:lpstr>
      <vt:lpstr>Comparisons with More and Plato?</vt:lpstr>
      <vt:lpstr>One Genealogy of Utopian Thought</vt:lpstr>
      <vt:lpstr>Industrial Utopias: Charles Fourier 1772-1837. Petit bourgeois heir who wrote after 1810 iso others built “phalansteres “ </vt:lpstr>
      <vt:lpstr>Robert Owen, UK 1771-1858</vt:lpstr>
      <vt:lpstr>Ebenezer Howard UK  1850-1928</vt:lpstr>
      <vt:lpstr>Letchworth Garden City 1903</vt:lpstr>
      <vt:lpstr>Life and Heritage</vt:lpstr>
      <vt:lpstr>Frank Lloyd Wright Usonian Homes &amp; Broadacre City</vt:lpstr>
      <vt:lpstr>Counterpoints from Experience Economy PA and Lexington MA</vt:lpstr>
      <vt:lpstr>Counterpoints From Other Positions</vt:lpstr>
      <vt:lpstr>Johns’ Feminist Overview</vt:lpstr>
      <vt:lpstr>Feminist Separatist Utopias https://www.theguardian.com/books/2022/may/25/sandra-newman-female-utopian-fiction</vt:lpstr>
      <vt:lpstr>FOR OUR MODELS How do Separatist Utopias Fit our model?</vt:lpstr>
      <vt:lpstr>Which comes first –plan/vision or community?</vt:lpstr>
      <vt:lpstr>What is aesthetically pleasing?</vt:lpstr>
      <vt:lpstr>How do we govern? And when people are bad?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Gary W McDonogh</dc:creator>
  <cp:lastModifiedBy>Gary W McDonogh</cp:lastModifiedBy>
  <cp:revision>9</cp:revision>
  <dcterms:created xsi:type="dcterms:W3CDTF">2026-09-04T15:29:20Z</dcterms:created>
  <dcterms:modified xsi:type="dcterms:W3CDTF">2026-09-08T12:40:41Z</dcterms:modified>
</cp:coreProperties>
</file>