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312" r:id="rId3"/>
    <p:sldId id="298" r:id="rId4"/>
    <p:sldId id="332" r:id="rId5"/>
    <p:sldId id="334" r:id="rId6"/>
    <p:sldId id="301" r:id="rId7"/>
    <p:sldId id="336" r:id="rId8"/>
    <p:sldId id="333" r:id="rId9"/>
    <p:sldId id="329" r:id="rId10"/>
    <p:sldId id="330" r:id="rId11"/>
    <p:sldId id="306" r:id="rId12"/>
    <p:sldId id="326" r:id="rId13"/>
    <p:sldId id="285" r:id="rId14"/>
    <p:sldId id="291" r:id="rId15"/>
    <p:sldId id="282" r:id="rId16"/>
    <p:sldId id="331" r:id="rId17"/>
    <p:sldId id="335" r:id="rId18"/>
    <p:sldId id="279" r:id="rId1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veWeb" initials="LiveWe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CCFFFF"/>
    <a:srgbClr val="FF505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4B098C-272A-4FC3-A033-F508D7B4874B}" v="103" dt="2026-09-08T13:17:43.0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2" autoAdjust="0"/>
    <p:restoredTop sz="85748" autoAdjust="0"/>
  </p:normalViewPr>
  <p:slideViewPr>
    <p:cSldViewPr>
      <p:cViewPr varScale="1">
        <p:scale>
          <a:sx n="95" d="100"/>
          <a:sy n="95" d="100"/>
        </p:scale>
        <p:origin x="210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Blinn" userId="5931e9fb-2de5-44b4-9222-6e958c1ca8c7" providerId="ADAL" clId="{AC8E05EF-19FA-43C5-B6D8-A74BE9240173}"/>
    <pc:docChg chg="addSld modSld sldOrd">
      <pc:chgData name="Kate Blinn" userId="5931e9fb-2de5-44b4-9222-6e958c1ca8c7" providerId="ADAL" clId="{AC8E05EF-19FA-43C5-B6D8-A74BE9240173}" dt="2026-09-08T13:17:43.078" v="91"/>
      <pc:docMkLst>
        <pc:docMk/>
      </pc:docMkLst>
      <pc:sldChg chg="add">
        <pc:chgData name="Kate Blinn" userId="5931e9fb-2de5-44b4-9222-6e958c1ca8c7" providerId="ADAL" clId="{AC8E05EF-19FA-43C5-B6D8-A74BE9240173}" dt="2026-09-08T13:17:43.078" v="91"/>
        <pc:sldMkLst>
          <pc:docMk/>
          <pc:sldMk cId="3071979489" sldId="282"/>
        </pc:sldMkLst>
      </pc:sldChg>
      <pc:sldChg chg="addSp modSp">
        <pc:chgData name="Kate Blinn" userId="5931e9fb-2de5-44b4-9222-6e958c1ca8c7" providerId="ADAL" clId="{AC8E05EF-19FA-43C5-B6D8-A74BE9240173}" dt="2026-09-07T01:19:22.877" v="1" actId="767"/>
        <pc:sldMkLst>
          <pc:docMk/>
          <pc:sldMk cId="362882103" sldId="298"/>
        </pc:sldMkLst>
        <pc:spChg chg="add mod">
          <ac:chgData name="Kate Blinn" userId="5931e9fb-2de5-44b4-9222-6e958c1ca8c7" providerId="ADAL" clId="{AC8E05EF-19FA-43C5-B6D8-A74BE9240173}" dt="2026-09-07T01:19:22.877" v="1" actId="767"/>
          <ac:spMkLst>
            <pc:docMk/>
            <pc:sldMk cId="362882103" sldId="298"/>
            <ac:spMk id="3" creationId="{D86FAA61-E03E-FA70-471A-19FAE24DA5F9}"/>
          </ac:spMkLst>
        </pc:spChg>
      </pc:sldChg>
      <pc:sldChg chg="addSp delSp modSp">
        <pc:chgData name="Kate Blinn" userId="5931e9fb-2de5-44b4-9222-6e958c1ca8c7" providerId="ADAL" clId="{AC8E05EF-19FA-43C5-B6D8-A74BE9240173}" dt="2026-09-07T01:50:09.415" v="82"/>
        <pc:sldMkLst>
          <pc:docMk/>
          <pc:sldMk cId="793044168" sldId="301"/>
        </pc:sldMkLst>
        <pc:spChg chg="add del mod">
          <ac:chgData name="Kate Blinn" userId="5931e9fb-2de5-44b4-9222-6e958c1ca8c7" providerId="ADAL" clId="{AC8E05EF-19FA-43C5-B6D8-A74BE9240173}" dt="2026-09-07T01:50:09.415" v="82"/>
          <ac:spMkLst>
            <pc:docMk/>
            <pc:sldMk cId="793044168" sldId="301"/>
            <ac:spMk id="2" creationId="{08C14A49-3421-5AC0-C782-EDB5B6E4A46B}"/>
          </ac:spMkLst>
        </pc:spChg>
        <pc:graphicFrameChg chg="mod">
          <ac:chgData name="Kate Blinn" userId="5931e9fb-2de5-44b4-9222-6e958c1ca8c7" providerId="ADAL" clId="{AC8E05EF-19FA-43C5-B6D8-A74BE9240173}" dt="2026-09-07T01:34:17.384" v="2"/>
          <ac:graphicFrameMkLst>
            <pc:docMk/>
            <pc:sldMk cId="793044168" sldId="301"/>
            <ac:graphicFrameMk id="3" creationId="{00000000-0000-0000-0000-000000000000}"/>
          </ac:graphicFrameMkLst>
        </pc:graphicFrameChg>
      </pc:sldChg>
      <pc:sldChg chg="delSp">
        <pc:chgData name="Kate Blinn" userId="5931e9fb-2de5-44b4-9222-6e958c1ca8c7" providerId="ADAL" clId="{AC8E05EF-19FA-43C5-B6D8-A74BE9240173}" dt="2026-09-07T01:37:57.483" v="4" actId="478"/>
        <pc:sldMkLst>
          <pc:docMk/>
          <pc:sldMk cId="3672731585" sldId="306"/>
        </pc:sldMkLst>
        <pc:picChg chg="del">
          <ac:chgData name="Kate Blinn" userId="5931e9fb-2de5-44b4-9222-6e958c1ca8c7" providerId="ADAL" clId="{AC8E05EF-19FA-43C5-B6D8-A74BE9240173}" dt="2026-09-07T01:37:57.483" v="4" actId="478"/>
          <ac:picMkLst>
            <pc:docMk/>
            <pc:sldMk cId="3672731585" sldId="306"/>
            <ac:picMk id="1026" creationId="{00000000-0000-0000-0000-000000000000}"/>
          </ac:picMkLst>
        </pc:picChg>
      </pc:sldChg>
      <pc:sldChg chg="modSp">
        <pc:chgData name="Kate Blinn" userId="5931e9fb-2de5-44b4-9222-6e958c1ca8c7" providerId="ADAL" clId="{AC8E05EF-19FA-43C5-B6D8-A74BE9240173}" dt="2026-09-07T01:07:30.888" v="0"/>
        <pc:sldMkLst>
          <pc:docMk/>
          <pc:sldMk cId="3806976403" sldId="312"/>
        </pc:sldMkLst>
        <pc:spChg chg="mod">
          <ac:chgData name="Kate Blinn" userId="5931e9fb-2de5-44b4-9222-6e958c1ca8c7" providerId="ADAL" clId="{AC8E05EF-19FA-43C5-B6D8-A74BE9240173}" dt="2026-09-07T01:07:30.888" v="0"/>
          <ac:spMkLst>
            <pc:docMk/>
            <pc:sldMk cId="3806976403" sldId="312"/>
            <ac:spMk id="6" creationId="{00000000-0000-0000-0000-000000000000}"/>
          </ac:spMkLst>
        </pc:spChg>
      </pc:sldChg>
      <pc:sldChg chg="modSp">
        <pc:chgData name="Kate Blinn" userId="5931e9fb-2de5-44b4-9222-6e958c1ca8c7" providerId="ADAL" clId="{AC8E05EF-19FA-43C5-B6D8-A74BE9240173}" dt="2026-09-07T01:41:38.552" v="78" actId="20577"/>
        <pc:sldMkLst>
          <pc:docMk/>
          <pc:sldMk cId="1182168112" sldId="329"/>
        </pc:sldMkLst>
        <pc:spChg chg="mod">
          <ac:chgData name="Kate Blinn" userId="5931e9fb-2de5-44b4-9222-6e958c1ca8c7" providerId="ADAL" clId="{AC8E05EF-19FA-43C5-B6D8-A74BE9240173}" dt="2026-09-07T01:40:52.007" v="50" actId="20577"/>
          <ac:spMkLst>
            <pc:docMk/>
            <pc:sldMk cId="1182168112" sldId="329"/>
            <ac:spMk id="13" creationId="{00000000-0000-0000-0000-000000000000}"/>
          </ac:spMkLst>
        </pc:spChg>
        <pc:spChg chg="mod">
          <ac:chgData name="Kate Blinn" userId="5931e9fb-2de5-44b4-9222-6e958c1ca8c7" providerId="ADAL" clId="{AC8E05EF-19FA-43C5-B6D8-A74BE9240173}" dt="2026-09-07T01:41:38.552" v="78" actId="20577"/>
          <ac:spMkLst>
            <pc:docMk/>
            <pc:sldMk cId="1182168112" sldId="329"/>
            <ac:spMk id="14" creationId="{00000000-0000-0000-0000-000000000000}"/>
          </ac:spMkLst>
        </pc:spChg>
      </pc:sldChg>
      <pc:sldChg chg="ord">
        <pc:chgData name="Kate Blinn" userId="5931e9fb-2de5-44b4-9222-6e958c1ca8c7" providerId="ADAL" clId="{AC8E05EF-19FA-43C5-B6D8-A74BE9240173}" dt="2026-09-07T01:35:36.596" v="3"/>
        <pc:sldMkLst>
          <pc:docMk/>
          <pc:sldMk cId="3187846190" sldId="330"/>
        </pc:sldMkLst>
      </pc:sldChg>
      <pc:sldChg chg="modSp add ord">
        <pc:chgData name="Kate Blinn" userId="5931e9fb-2de5-44b4-9222-6e958c1ca8c7" providerId="ADAL" clId="{AC8E05EF-19FA-43C5-B6D8-A74BE9240173}" dt="2026-09-07T02:10:43.241" v="85"/>
        <pc:sldMkLst>
          <pc:docMk/>
          <pc:sldMk cId="3510130629" sldId="332"/>
        </pc:sldMkLst>
        <pc:picChg chg="mod">
          <ac:chgData name="Kate Blinn" userId="5931e9fb-2de5-44b4-9222-6e958c1ca8c7" providerId="ADAL" clId="{AC8E05EF-19FA-43C5-B6D8-A74BE9240173}" dt="2026-09-07T01:48:02.352" v="80"/>
          <ac:picMkLst>
            <pc:docMk/>
            <pc:sldMk cId="3510130629" sldId="332"/>
            <ac:picMk id="4" creationId="{AD79B611-AB62-2BCD-C234-93A3BB161089}"/>
          </ac:picMkLst>
        </pc:picChg>
      </pc:sldChg>
      <pc:sldChg chg="modSp add">
        <pc:chgData name="Kate Blinn" userId="5931e9fb-2de5-44b4-9222-6e958c1ca8c7" providerId="ADAL" clId="{AC8E05EF-19FA-43C5-B6D8-A74BE9240173}" dt="2026-09-07T01:56:44.702" v="84"/>
        <pc:sldMkLst>
          <pc:docMk/>
          <pc:sldMk cId="2074625900" sldId="333"/>
        </pc:sldMkLst>
        <pc:picChg chg="mod">
          <ac:chgData name="Kate Blinn" userId="5931e9fb-2de5-44b4-9222-6e958c1ca8c7" providerId="ADAL" clId="{AC8E05EF-19FA-43C5-B6D8-A74BE9240173}" dt="2026-09-07T01:56:44.702" v="84"/>
          <ac:picMkLst>
            <pc:docMk/>
            <pc:sldMk cId="2074625900" sldId="333"/>
            <ac:picMk id="4" creationId="{56175FDD-59F4-40B4-D24B-38057414BC06}"/>
          </ac:picMkLst>
        </pc:picChg>
      </pc:sldChg>
      <pc:sldChg chg="addSp modSp add">
        <pc:chgData name="Kate Blinn" userId="5931e9fb-2de5-44b4-9222-6e958c1ca8c7" providerId="ADAL" clId="{AC8E05EF-19FA-43C5-B6D8-A74BE9240173}" dt="2026-09-07T02:14:28.034" v="88"/>
        <pc:sldMkLst>
          <pc:docMk/>
          <pc:sldMk cId="3585466959" sldId="334"/>
        </pc:sldMkLst>
        <pc:picChg chg="mod">
          <ac:chgData name="Kate Blinn" userId="5931e9fb-2de5-44b4-9222-6e958c1ca8c7" providerId="ADAL" clId="{AC8E05EF-19FA-43C5-B6D8-A74BE9240173}" dt="2026-09-07T02:11:50.814" v="87" actId="14826"/>
          <ac:picMkLst>
            <pc:docMk/>
            <pc:sldMk cId="3585466959" sldId="334"/>
            <ac:picMk id="4" creationId="{6C198250-A431-5EAF-2FFC-5565E70E612C}"/>
          </ac:picMkLst>
        </pc:picChg>
        <pc:cxnChg chg="add mod">
          <ac:chgData name="Kate Blinn" userId="5931e9fb-2de5-44b4-9222-6e958c1ca8c7" providerId="ADAL" clId="{AC8E05EF-19FA-43C5-B6D8-A74BE9240173}" dt="2026-09-07T02:14:28.034" v="88"/>
          <ac:cxnSpMkLst>
            <pc:docMk/>
            <pc:sldMk cId="3585466959" sldId="334"/>
            <ac:cxnSpMk id="10" creationId="{F82CD009-47C1-4EEF-7A46-C804FE133169}"/>
          </ac:cxnSpMkLst>
        </pc:cxnChg>
      </pc:sldChg>
      <pc:sldChg chg="add">
        <pc:chgData name="Kate Blinn" userId="5931e9fb-2de5-44b4-9222-6e958c1ca8c7" providerId="ADAL" clId="{AC8E05EF-19FA-43C5-B6D8-A74BE9240173}" dt="2026-09-07T02:21:48.714" v="89"/>
        <pc:sldMkLst>
          <pc:docMk/>
          <pc:sldMk cId="381646882" sldId="335"/>
        </pc:sldMkLst>
      </pc:sldChg>
      <pc:sldChg chg="add">
        <pc:chgData name="Kate Blinn" userId="5931e9fb-2de5-44b4-9222-6e958c1ca8c7" providerId="ADAL" clId="{AC8E05EF-19FA-43C5-B6D8-A74BE9240173}" dt="2026-09-07T15:24:47.117" v="90"/>
        <pc:sldMkLst>
          <pc:docMk/>
          <pc:sldMk cId="4265400627" sldId="33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49E5C0-ADD4-41E2-8A82-0C4B2278415E}" type="doc">
      <dgm:prSet loTypeId="urn:microsoft.com/office/officeart/2005/8/layout/radial4" loCatId="relationship" qsTypeId="urn:microsoft.com/office/officeart/2005/8/quickstyle/simple1#6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F5996F21-F056-494C-B301-0764F78A9A27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/>
            <a:t>Zotero library</a:t>
          </a:r>
        </a:p>
      </dgm:t>
    </dgm:pt>
    <dgm:pt modelId="{9C89F867-F804-40F7-B333-374982D6215D}" type="parTrans" cxnId="{DFD9C972-C4E1-40E2-99D7-B9240C40657B}">
      <dgm:prSet/>
      <dgm:spPr/>
      <dgm:t>
        <a:bodyPr/>
        <a:lstStyle/>
        <a:p>
          <a:endParaRPr lang="en-US"/>
        </a:p>
      </dgm:t>
    </dgm:pt>
    <dgm:pt modelId="{EC0602AF-7A48-4A09-869C-0FE1D4C2F50B}" type="sibTrans" cxnId="{DFD9C972-C4E1-40E2-99D7-B9240C40657B}">
      <dgm:prSet/>
      <dgm:spPr/>
      <dgm:t>
        <a:bodyPr/>
        <a:lstStyle/>
        <a:p>
          <a:endParaRPr lang="en-US"/>
        </a:p>
      </dgm:t>
    </dgm:pt>
    <dgm:pt modelId="{E903C1F7-7ABC-432D-B094-26CE62105649}">
      <dgm:prSet phldrT="[Text]"/>
      <dgm:spPr>
        <a:solidFill>
          <a:schemeClr val="accent2"/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Browser</a:t>
          </a:r>
        </a:p>
      </dgm:t>
    </dgm:pt>
    <dgm:pt modelId="{38E8E6FB-84D5-447E-A8AF-BD98DC401076}" type="parTrans" cxnId="{2837E7C5-158C-4054-A83A-555554790B14}">
      <dgm:prSet/>
      <dgm:spPr/>
      <dgm:t>
        <a:bodyPr/>
        <a:lstStyle/>
        <a:p>
          <a:endParaRPr lang="en-US"/>
        </a:p>
      </dgm:t>
    </dgm:pt>
    <dgm:pt modelId="{3368CC2E-FEAF-4C95-8537-347B5CAD9E6E}" type="sibTrans" cxnId="{2837E7C5-158C-4054-A83A-555554790B14}">
      <dgm:prSet/>
      <dgm:spPr/>
      <dgm:t>
        <a:bodyPr/>
        <a:lstStyle/>
        <a:p>
          <a:endParaRPr lang="en-US"/>
        </a:p>
      </dgm:t>
    </dgm:pt>
    <dgm:pt modelId="{A06C3C4D-9B64-428E-B510-2B6902F09F3B}">
      <dgm:prSet phldrT="[Text]"/>
      <dgm:spPr>
        <a:solidFill>
          <a:srgbClr val="C00000"/>
        </a:solidFill>
        <a:effectLst>
          <a:softEdge rad="393700"/>
        </a:effectLst>
      </dgm:spPr>
      <dgm:t>
        <a:bodyPr/>
        <a:lstStyle/>
        <a:p>
          <a:r>
            <a:rPr lang="en-US" dirty="0"/>
            <a:t>Cloud backup</a:t>
          </a:r>
        </a:p>
      </dgm:t>
    </dgm:pt>
    <dgm:pt modelId="{06044FC5-F9F9-4521-AAFD-476B7F5002C7}" type="parTrans" cxnId="{BE7A4412-5C43-46B4-8BA0-538A4C08B4F8}">
      <dgm:prSet/>
      <dgm:spPr/>
      <dgm:t>
        <a:bodyPr/>
        <a:lstStyle/>
        <a:p>
          <a:endParaRPr lang="en-US"/>
        </a:p>
      </dgm:t>
    </dgm:pt>
    <dgm:pt modelId="{21737240-319E-45AE-B8A0-14C8FC59B958}" type="sibTrans" cxnId="{BE7A4412-5C43-46B4-8BA0-538A4C08B4F8}">
      <dgm:prSet/>
      <dgm:spPr/>
      <dgm:t>
        <a:bodyPr/>
        <a:lstStyle/>
        <a:p>
          <a:endParaRPr lang="en-US"/>
        </a:p>
      </dgm:t>
    </dgm:pt>
    <dgm:pt modelId="{34F804F3-6C25-4057-A8FD-3F987839027F}">
      <dgm:prSet phldrT="[Text]"/>
      <dgm:spPr>
        <a:solidFill>
          <a:schemeClr val="accent5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Word or Google Docs</a:t>
          </a:r>
        </a:p>
      </dgm:t>
    </dgm:pt>
    <dgm:pt modelId="{B18AB008-7474-416E-ABFB-FF84ECE4B8CF}" type="parTrans" cxnId="{36D16056-32B1-4623-9075-DE4DA2B91907}">
      <dgm:prSet/>
      <dgm:spPr/>
      <dgm:t>
        <a:bodyPr/>
        <a:lstStyle/>
        <a:p>
          <a:endParaRPr lang="en-US"/>
        </a:p>
      </dgm:t>
    </dgm:pt>
    <dgm:pt modelId="{347E830B-D15D-4717-843B-4FA012BEBD65}" type="sibTrans" cxnId="{36D16056-32B1-4623-9075-DE4DA2B91907}">
      <dgm:prSet/>
      <dgm:spPr/>
      <dgm:t>
        <a:bodyPr/>
        <a:lstStyle/>
        <a:p>
          <a:endParaRPr lang="en-US"/>
        </a:p>
      </dgm:t>
    </dgm:pt>
    <dgm:pt modelId="{2E547C3A-5ECA-4282-A7F2-EE384F1E945B}" type="pres">
      <dgm:prSet presAssocID="{5149E5C0-ADD4-41E2-8A82-0C4B2278415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233C546-2FBD-4B77-BB03-B01B92FC2421}" type="pres">
      <dgm:prSet presAssocID="{F5996F21-F056-494C-B301-0764F78A9A27}" presName="centerShape" presStyleLbl="node0" presStyleIdx="0" presStyleCnt="1"/>
      <dgm:spPr/>
    </dgm:pt>
    <dgm:pt modelId="{0DEB2D63-6684-4848-BB91-087406A27871}" type="pres">
      <dgm:prSet presAssocID="{38E8E6FB-84D5-447E-A8AF-BD98DC401076}" presName="parTrans" presStyleLbl="bgSibTrans2D1" presStyleIdx="0" presStyleCnt="3"/>
      <dgm:spPr/>
    </dgm:pt>
    <dgm:pt modelId="{F025CC0E-6E41-498F-B688-1A9E0C32A3B7}" type="pres">
      <dgm:prSet presAssocID="{E903C1F7-7ABC-432D-B094-26CE62105649}" presName="node" presStyleLbl="node1" presStyleIdx="0" presStyleCnt="3" custRadScaleRad="134304" custRadScaleInc="-13700">
        <dgm:presLayoutVars>
          <dgm:bulletEnabled val="1"/>
        </dgm:presLayoutVars>
      </dgm:prSet>
      <dgm:spPr/>
    </dgm:pt>
    <dgm:pt modelId="{49ED6387-66EA-40C3-8AD2-8646D936AC7D}" type="pres">
      <dgm:prSet presAssocID="{06044FC5-F9F9-4521-AAFD-476B7F5002C7}" presName="parTrans" presStyleLbl="bgSibTrans2D1" presStyleIdx="1" presStyleCnt="3" custAng="16014424" custScaleX="24660" custScaleY="149255" custLinFactNeighborY="80043"/>
      <dgm:spPr>
        <a:prstGeom prst="upDownArrow">
          <a:avLst/>
        </a:prstGeom>
      </dgm:spPr>
    </dgm:pt>
    <dgm:pt modelId="{36F581F2-50C7-4DB9-B2C7-6E1C03AB0BB2}" type="pres">
      <dgm:prSet presAssocID="{A06C3C4D-9B64-428E-B510-2B6902F09F3B}" presName="node" presStyleLbl="node1" presStyleIdx="1" presStyleCnt="3" custRadScaleRad="107645" custRadScaleInc="4229">
        <dgm:presLayoutVars>
          <dgm:bulletEnabled val="1"/>
        </dgm:presLayoutVars>
      </dgm:prSet>
      <dgm:spPr/>
    </dgm:pt>
    <dgm:pt modelId="{F3501130-BE13-4BFA-AAA6-D756A82F79D4}" type="pres">
      <dgm:prSet presAssocID="{B18AB008-7474-416E-ABFB-FF84ECE4B8CF}" presName="parTrans" presStyleLbl="bgSibTrans2D1" presStyleIdx="2" presStyleCnt="3" custAng="3875636" custFlipHor="1" custScaleX="47482" custScaleY="108306" custLinFactNeighborX="-20883" custLinFactNeighborY="59499"/>
      <dgm:spPr/>
    </dgm:pt>
    <dgm:pt modelId="{2421579D-3E0E-456D-839C-7ADBC6DC7715}" type="pres">
      <dgm:prSet presAssocID="{34F804F3-6C25-4057-A8FD-3F987839027F}" presName="node" presStyleLbl="node1" presStyleIdx="2" presStyleCnt="3" custRadScaleRad="131112" custRadScaleInc="10475">
        <dgm:presLayoutVars>
          <dgm:bulletEnabled val="1"/>
        </dgm:presLayoutVars>
      </dgm:prSet>
      <dgm:spPr/>
    </dgm:pt>
  </dgm:ptLst>
  <dgm:cxnLst>
    <dgm:cxn modelId="{A787FE07-B0F8-46C1-9976-8374029B1C98}" type="presOf" srcId="{06044FC5-F9F9-4521-AAFD-476B7F5002C7}" destId="{49ED6387-66EA-40C3-8AD2-8646D936AC7D}" srcOrd="0" destOrd="0" presId="urn:microsoft.com/office/officeart/2005/8/layout/radial4"/>
    <dgm:cxn modelId="{BE7A4412-5C43-46B4-8BA0-538A4C08B4F8}" srcId="{F5996F21-F056-494C-B301-0764F78A9A27}" destId="{A06C3C4D-9B64-428E-B510-2B6902F09F3B}" srcOrd="1" destOrd="0" parTransId="{06044FC5-F9F9-4521-AAFD-476B7F5002C7}" sibTransId="{21737240-319E-45AE-B8A0-14C8FC59B958}"/>
    <dgm:cxn modelId="{81EF792E-26FB-4156-A48D-0FB3A8795103}" type="presOf" srcId="{34F804F3-6C25-4057-A8FD-3F987839027F}" destId="{2421579D-3E0E-456D-839C-7ADBC6DC7715}" srcOrd="0" destOrd="0" presId="urn:microsoft.com/office/officeart/2005/8/layout/radial4"/>
    <dgm:cxn modelId="{94D8436B-254E-4366-8353-DD39813E8173}" type="presOf" srcId="{38E8E6FB-84D5-447E-A8AF-BD98DC401076}" destId="{0DEB2D63-6684-4848-BB91-087406A27871}" srcOrd="0" destOrd="0" presId="urn:microsoft.com/office/officeart/2005/8/layout/radial4"/>
    <dgm:cxn modelId="{5297376C-A097-4382-BCDB-777B8B151150}" type="presOf" srcId="{B18AB008-7474-416E-ABFB-FF84ECE4B8CF}" destId="{F3501130-BE13-4BFA-AAA6-D756A82F79D4}" srcOrd="0" destOrd="0" presId="urn:microsoft.com/office/officeart/2005/8/layout/radial4"/>
    <dgm:cxn modelId="{86703A6E-EAB1-4B45-9EB2-A72FA7E70D44}" type="presOf" srcId="{A06C3C4D-9B64-428E-B510-2B6902F09F3B}" destId="{36F581F2-50C7-4DB9-B2C7-6E1C03AB0BB2}" srcOrd="0" destOrd="0" presId="urn:microsoft.com/office/officeart/2005/8/layout/radial4"/>
    <dgm:cxn modelId="{DFD9C972-C4E1-40E2-99D7-B9240C40657B}" srcId="{5149E5C0-ADD4-41E2-8A82-0C4B2278415E}" destId="{F5996F21-F056-494C-B301-0764F78A9A27}" srcOrd="0" destOrd="0" parTransId="{9C89F867-F804-40F7-B333-374982D6215D}" sibTransId="{EC0602AF-7A48-4A09-869C-0FE1D4C2F50B}"/>
    <dgm:cxn modelId="{36D16056-32B1-4623-9075-DE4DA2B91907}" srcId="{F5996F21-F056-494C-B301-0764F78A9A27}" destId="{34F804F3-6C25-4057-A8FD-3F987839027F}" srcOrd="2" destOrd="0" parTransId="{B18AB008-7474-416E-ABFB-FF84ECE4B8CF}" sibTransId="{347E830B-D15D-4717-843B-4FA012BEBD65}"/>
    <dgm:cxn modelId="{86F63C7A-E93D-4C04-BD0B-D178A39B7D8E}" type="presOf" srcId="{E903C1F7-7ABC-432D-B094-26CE62105649}" destId="{F025CC0E-6E41-498F-B688-1A9E0C32A3B7}" srcOrd="0" destOrd="0" presId="urn:microsoft.com/office/officeart/2005/8/layout/radial4"/>
    <dgm:cxn modelId="{5618DFBD-B332-4F31-B41A-BB4260BB3ABD}" type="presOf" srcId="{F5996F21-F056-494C-B301-0764F78A9A27}" destId="{5233C546-2FBD-4B77-BB03-B01B92FC2421}" srcOrd="0" destOrd="0" presId="urn:microsoft.com/office/officeart/2005/8/layout/radial4"/>
    <dgm:cxn modelId="{2837E7C5-158C-4054-A83A-555554790B14}" srcId="{F5996F21-F056-494C-B301-0764F78A9A27}" destId="{E903C1F7-7ABC-432D-B094-26CE62105649}" srcOrd="0" destOrd="0" parTransId="{38E8E6FB-84D5-447E-A8AF-BD98DC401076}" sibTransId="{3368CC2E-FEAF-4C95-8537-347B5CAD9E6E}"/>
    <dgm:cxn modelId="{89D4CFCF-2F0A-4B6A-AB6B-E6DD69EFDA61}" type="presOf" srcId="{5149E5C0-ADD4-41E2-8A82-0C4B2278415E}" destId="{2E547C3A-5ECA-4282-A7F2-EE384F1E945B}" srcOrd="0" destOrd="0" presId="urn:microsoft.com/office/officeart/2005/8/layout/radial4"/>
    <dgm:cxn modelId="{309FD464-1787-418D-9544-3F0A8AB3E01D}" type="presParOf" srcId="{2E547C3A-5ECA-4282-A7F2-EE384F1E945B}" destId="{5233C546-2FBD-4B77-BB03-B01B92FC2421}" srcOrd="0" destOrd="0" presId="urn:microsoft.com/office/officeart/2005/8/layout/radial4"/>
    <dgm:cxn modelId="{FEE36528-58DA-43F1-8B58-1C37EF0E7C5E}" type="presParOf" srcId="{2E547C3A-5ECA-4282-A7F2-EE384F1E945B}" destId="{0DEB2D63-6684-4848-BB91-087406A27871}" srcOrd="1" destOrd="0" presId="urn:microsoft.com/office/officeart/2005/8/layout/radial4"/>
    <dgm:cxn modelId="{1826270C-E829-4672-ADD1-11827080F7B1}" type="presParOf" srcId="{2E547C3A-5ECA-4282-A7F2-EE384F1E945B}" destId="{F025CC0E-6E41-498F-B688-1A9E0C32A3B7}" srcOrd="2" destOrd="0" presId="urn:microsoft.com/office/officeart/2005/8/layout/radial4"/>
    <dgm:cxn modelId="{4F6B6597-1D6B-4449-B2DA-2D4E4FFAA26B}" type="presParOf" srcId="{2E547C3A-5ECA-4282-A7F2-EE384F1E945B}" destId="{49ED6387-66EA-40C3-8AD2-8646D936AC7D}" srcOrd="3" destOrd="0" presId="urn:microsoft.com/office/officeart/2005/8/layout/radial4"/>
    <dgm:cxn modelId="{BE20C2D2-C600-4ACE-93AF-EA70FF559EA6}" type="presParOf" srcId="{2E547C3A-5ECA-4282-A7F2-EE384F1E945B}" destId="{36F581F2-50C7-4DB9-B2C7-6E1C03AB0BB2}" srcOrd="4" destOrd="0" presId="urn:microsoft.com/office/officeart/2005/8/layout/radial4"/>
    <dgm:cxn modelId="{EBE0BC49-BC1A-41EA-A55B-74CC8284DDF6}" type="presParOf" srcId="{2E547C3A-5ECA-4282-A7F2-EE384F1E945B}" destId="{F3501130-BE13-4BFA-AAA6-D756A82F79D4}" srcOrd="5" destOrd="0" presId="urn:microsoft.com/office/officeart/2005/8/layout/radial4"/>
    <dgm:cxn modelId="{05DB555A-29A0-4906-87D3-78CE1C79F133}" type="presParOf" srcId="{2E547C3A-5ECA-4282-A7F2-EE384F1E945B}" destId="{2421579D-3E0E-456D-839C-7ADBC6DC7715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33C546-2FBD-4B77-BB03-B01B92FC2421}">
      <dsp:nvSpPr>
        <dsp:cNvPr id="0" name=""/>
        <dsp:cNvSpPr/>
      </dsp:nvSpPr>
      <dsp:spPr>
        <a:xfrm>
          <a:off x="3185281" y="2315785"/>
          <a:ext cx="1944762" cy="1944762"/>
        </a:xfrm>
        <a:prstGeom prst="ellipse">
          <a:avLst/>
        </a:prstGeom>
        <a:solidFill>
          <a:srgbClr val="C00000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Zotero library</a:t>
          </a:r>
        </a:p>
      </dsp:txBody>
      <dsp:txXfrm>
        <a:off x="3470085" y="2600589"/>
        <a:ext cx="1375154" cy="1375154"/>
      </dsp:txXfrm>
    </dsp:sp>
    <dsp:sp modelId="{0DEB2D63-6684-4848-BB91-087406A27871}">
      <dsp:nvSpPr>
        <dsp:cNvPr id="0" name=""/>
        <dsp:cNvSpPr/>
      </dsp:nvSpPr>
      <dsp:spPr>
        <a:xfrm rot="12406800">
          <a:off x="977406" y="1990418"/>
          <a:ext cx="2316036" cy="55425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25CC0E-6E41-498F-B688-1A9E0C32A3B7}">
      <dsp:nvSpPr>
        <dsp:cNvPr id="0" name=""/>
        <dsp:cNvSpPr/>
      </dsp:nvSpPr>
      <dsp:spPr>
        <a:xfrm>
          <a:off x="177849" y="1006773"/>
          <a:ext cx="1847524" cy="1478019"/>
        </a:xfrm>
        <a:prstGeom prst="roundRect">
          <a:avLst>
            <a:gd name="adj" fmla="val 10000"/>
          </a:avLst>
        </a:prstGeom>
        <a:solidFill>
          <a:schemeClr val="accent2"/>
        </a:solidFill>
        <a:ln w="38475" cap="flat" cmpd="sng" algn="ctr">
          <a:solidFill>
            <a:schemeClr val="accent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tx1"/>
              </a:solidFill>
            </a:rPr>
            <a:t>Browser</a:t>
          </a:r>
        </a:p>
      </dsp:txBody>
      <dsp:txXfrm>
        <a:off x="221139" y="1050063"/>
        <a:ext cx="1760944" cy="1391439"/>
      </dsp:txXfrm>
    </dsp:sp>
    <dsp:sp modelId="{49ED6387-66EA-40C3-8AD2-8646D936AC7D}">
      <dsp:nvSpPr>
        <dsp:cNvPr id="0" name=""/>
        <dsp:cNvSpPr/>
      </dsp:nvSpPr>
      <dsp:spPr>
        <a:xfrm rot="10778110">
          <a:off x="4059544" y="1514573"/>
          <a:ext cx="368121" cy="827256"/>
        </a:xfrm>
        <a:prstGeom prst="up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F581F2-50C7-4DB9-B2C7-6E1C03AB0BB2}">
      <dsp:nvSpPr>
        <dsp:cNvPr id="0" name=""/>
        <dsp:cNvSpPr/>
      </dsp:nvSpPr>
      <dsp:spPr>
        <a:xfrm>
          <a:off x="3355368" y="0"/>
          <a:ext cx="1847524" cy="1478019"/>
        </a:xfrm>
        <a:prstGeom prst="roundRect">
          <a:avLst>
            <a:gd name="adj" fmla="val 10000"/>
          </a:avLst>
        </a:prstGeom>
        <a:solidFill>
          <a:srgbClr val="C00000"/>
        </a:solidFill>
        <a:ln w="384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3937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Cloud backup</a:t>
          </a:r>
        </a:p>
      </dsp:txBody>
      <dsp:txXfrm>
        <a:off x="3398658" y="43290"/>
        <a:ext cx="1760944" cy="1391439"/>
      </dsp:txXfrm>
    </dsp:sp>
    <dsp:sp modelId="{F3501130-BE13-4BFA-AAA6-D756A82F79D4}">
      <dsp:nvSpPr>
        <dsp:cNvPr id="0" name=""/>
        <dsp:cNvSpPr/>
      </dsp:nvSpPr>
      <dsp:spPr>
        <a:xfrm rot="19447264" flipH="1">
          <a:off x="5107446" y="2250097"/>
          <a:ext cx="1063194" cy="60029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21579D-3E0E-456D-839C-7ADBC6DC7715}">
      <dsp:nvSpPr>
        <dsp:cNvPr id="0" name=""/>
        <dsp:cNvSpPr/>
      </dsp:nvSpPr>
      <dsp:spPr>
        <a:xfrm>
          <a:off x="6164774" y="943552"/>
          <a:ext cx="1847524" cy="1478019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38475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tx1"/>
              </a:solidFill>
            </a:rPr>
            <a:t>Word or Google Docs</a:t>
          </a:r>
        </a:p>
      </dsp:txBody>
      <dsp:txXfrm>
        <a:off x="6208064" y="986842"/>
        <a:ext cx="1760944" cy="1391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r">
              <a:defRPr sz="1200"/>
            </a:lvl1pPr>
          </a:lstStyle>
          <a:p>
            <a:fld id="{9BB9B409-CFCC-49E1-9BDA-3E52BBBA825C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7" rIns="93172" bIns="4658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2" tIns="46587" rIns="93172" bIns="4658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r">
              <a:defRPr sz="1200"/>
            </a:lvl1pPr>
          </a:lstStyle>
          <a:p>
            <a:fld id="{59EABE40-B170-48F2-A230-4C5E1F4637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819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EABE40-B170-48F2-A230-4C5E1F4637F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4965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EABE40-B170-48F2-A230-4C5E1F4637F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4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EABE40-B170-48F2-A230-4C5E1F4637FC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EABE40-B170-48F2-A230-4C5E1F4637F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2376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EABE40-B170-48F2-A230-4C5E1F4637F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7147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EABE40-B170-48F2-A230-4C5E1F4637FC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0947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85AEC-0931-D0BF-10CA-0D1DB9F46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FFDCF2-DD8A-1E59-D846-65E014FFCE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045F82-93F1-100B-FF56-55F6B0585B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16B8AD-D396-BB5E-54DD-1441660F6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EABE40-B170-48F2-A230-4C5E1F4637F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607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4344F-7584-E14B-69AA-957050E3B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D69303-F847-436F-8408-FDD8191FE5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151FBB-592B-483E-14E3-3C01654F04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B4E95-C7A9-87FD-1A21-5843A40422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EABE40-B170-48F2-A230-4C5E1F4637FC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9604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EABE40-B170-48F2-A230-4C5E1F4637FC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304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EABE40-B170-48F2-A230-4C5E1F4637F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950DB-1C30-182B-9F49-753F293EF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346922-8689-5021-AB8C-84A9490D5F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A0B497-6EF8-C046-24EB-ACC5F7C6E5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B45DEA-1B35-1DDC-56B7-AAB5488C26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EABE40-B170-48F2-A230-4C5E1F4637F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751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5D981-9C19-B715-84C4-C1F3DD7A3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97BD0A-8F52-AED2-1D0E-35077D4505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672547-E0EF-7339-1F1F-8E8C387F64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650BF-6DD4-2CB1-6DA6-E402055425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EABE40-B170-48F2-A230-4C5E1F4637F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652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EABE40-B170-48F2-A230-4C5E1F4637F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69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C1444-D4E8-9844-EB78-49B2D4298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E450B7-42AB-993D-826E-6450512FA7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1BB8B4-3C9E-8058-516D-754290C70B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1524D8-BBF0-0431-22C4-796A5351FD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EABE40-B170-48F2-A230-4C5E1F4637FC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668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59832-A071-5C6C-9C6D-106B452E9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58E2B4-F7B0-D2A2-3F4A-DC37EC517B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743A6F-BCFA-CFDE-D5BA-9F73C3B5FD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538357-6631-D65A-8751-022FF7D704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EABE40-B170-48F2-A230-4C5E1F4637FC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717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EABE40-B170-48F2-A230-4C5E1F4637F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816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EABE40-B170-48F2-A230-4C5E1F4637F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598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2" y="1406021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5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1" y="1554481"/>
            <a:ext cx="4222308" cy="38862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60"/>
            <a:ext cx="3646967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5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1"/>
            <a:ext cx="5102352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7" y="609601"/>
            <a:ext cx="3615735" cy="106679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916113"/>
            <a:ext cx="3638551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7"/>
            <a:ext cx="3638551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6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5" y="2860677"/>
            <a:ext cx="3651251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1"/>
            <a:ext cx="5102352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4"/>
            <a:ext cx="18288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2" y="1920877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7" y="606426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920876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1"/>
            <a:ext cx="5102352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7" y="600075"/>
            <a:ext cx="2074863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3" y="1651000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1" y="614364"/>
            <a:ext cx="3741739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1"/>
            <a:ext cx="5102352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9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1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9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1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3" y="6356351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brynmawr.libapps.com/libguides/admin_c.php?g=1531971&amp;p=11478268&amp;bs5=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lar.google.com/scholar?hl=en&amp;as_sdt=0,39&amp;q=urban+farming+food+security&amp;btnG=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rynmawr.libapps.com/libguides/admin_c.php?g=1531971&amp;p=11478268&amp;bs5=1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brynmawr.libapps.com/libguides/admin_c.php?g=1531971&amp;p=11478268&amp;bs5=1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hyperlink" Target="https://libguides.brynmawr.edu/zotero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ibguides.brynmawr.edu/anthropology/AnthVietna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ibguides.brynmawr.edu/c.php?g=1531971&amp;p=1147826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cademic-oup-com.proxy.brynmawr.edu/reference/62334/reference-article/554051650" TargetMode="External"/><Relationship Id="rId5" Type="http://schemas.openxmlformats.org/officeDocument/2006/relationships/hyperlink" Target="https://www-annualreviews-org.proxy.brynmawr.edu/content/journals/10.1146/annurev-anthro-102218-011208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ripod.brynmawr.edu/nde/home?lang=en&amp;vid=01TRI_INST%3ABMC_ND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ripod.brynmawr.edu/nde/home?lang=en&amp;vid=01TRI_INST%3ABMC_ND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ibguides.brynmawr.edu/c.php?g=1531971&amp;p=1147826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ibguides.brynmawr.edu/c.php?g=1531971&amp;p=11478260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ewfirstsearch-oclc-org.proxy.brynmawr.edu/WebZ/FSFETCH?fetchtype=fullrecord:sessionid=fsap20pxm1-1680-mtrebz1t-1eluaz:entitypagenum=3:0:recno=3:resultset=1:format=FI:next=html/record.html:bad=error/badfetch.html:entitytoprecno=3:entitycurrecno=3:numrecs=1" TargetMode="External"/><Relationship Id="rId4" Type="http://schemas.openxmlformats.org/officeDocument/2006/relationships/hyperlink" Target="https://proxy.brynmawr.edu/login?url=https://www.proquest.com/pqdtglobal1/dissertations-theses/bargaining-with-state-street-vending-urban/docview/2890698907/sem-2?accountid=9772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ibguides.brynmawr.edu/c.php?g=1531971&amp;p=11478263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019800"/>
            <a:ext cx="9144000" cy="533400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86369"/>
            <a:ext cx="9144000" cy="91383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" y="1104900"/>
            <a:ext cx="9144001" cy="533400"/>
          </a:xfrm>
        </p:spPr>
        <p:txBody>
          <a:bodyPr anchor="ctr">
            <a:normAutofit/>
          </a:bodyPr>
          <a:lstStyle/>
          <a:p>
            <a:pPr algn="ctr"/>
            <a:r>
              <a:rPr lang="en-US" sz="1800" i="0" dirty="0">
                <a:solidFill>
                  <a:schemeClr val="tx1"/>
                </a:solidFill>
                <a:latin typeface="Calibri" panose="020F0502020204030204" pitchFamily="34" charset="0"/>
              </a:rPr>
              <a:t>ANTH 354: Political Economy in Vietnam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-1" y="685800"/>
            <a:ext cx="9144001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i="0" dirty="0">
                <a:solidFill>
                  <a:schemeClr val="tx1"/>
                </a:solidFill>
                <a:latin typeface="Calibri" panose="020F0502020204030204" pitchFamily="34" charset="0"/>
              </a:rPr>
              <a:t>Library Research and Citing Sources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88310" y="6019800"/>
            <a:ext cx="85344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Kate Blinn – Social Sciences Librarian – kblinn@brynmawr.edu 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629400"/>
            <a:ext cx="914400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700" dirty="0">
                <a:solidFill>
                  <a:schemeClr val="bg1"/>
                </a:solidFill>
              </a:rPr>
              <a:t>Photo credit: https://news.virginia.edu/sites/default/files/styles/uva_basic_article/public/article_image/rice_paddy.jpg</a:t>
            </a:r>
          </a:p>
        </p:txBody>
      </p:sp>
    </p:spTree>
    <p:extLst>
      <p:ext uri="{BB962C8B-B14F-4D97-AF65-F5344CB8AC3E}">
        <p14:creationId xmlns:p14="http://schemas.microsoft.com/office/powerpoint/2010/main" val="3040367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36750"/>
            <a:ext cx="9144000" cy="53283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Calibri" panose="020F0502020204030204" pitchFamily="34" charset="0"/>
              </a:rPr>
              <a:t>	Search terms in combination(s)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762000" y="2057400"/>
            <a:ext cx="7924800" cy="838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363" indent="-233363"/>
            <a:endParaRPr lang="en-US" sz="2400" dirty="0"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600" y="3897124"/>
            <a:ext cx="857752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latin typeface="Calibri" pitchFamily="34" charset="0"/>
              </a:rPr>
              <a:t>Example search:  </a:t>
            </a:r>
            <a:r>
              <a:rPr lang="en-US" sz="2300" b="1" dirty="0">
                <a:latin typeface="Calibri" pitchFamily="34" charset="0"/>
              </a:rPr>
              <a:t>Viet* AND (seller* OR vendor*)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645757"/>
              </p:ext>
            </p:extLst>
          </p:nvPr>
        </p:nvGraphicFramePr>
        <p:xfrm>
          <a:off x="286481" y="4709163"/>
          <a:ext cx="1752600" cy="161543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0252">
                <a:tc>
                  <a:txBody>
                    <a:bodyPr/>
                    <a:lstStyle/>
                    <a:p>
                      <a:r>
                        <a:rPr lang="en-US" dirty="0"/>
                        <a:t>Viet*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9677">
                <a:tc>
                  <a:txBody>
                    <a:bodyPr/>
                    <a:lstStyle/>
                    <a:p>
                      <a:r>
                        <a:rPr lang="en-US" dirty="0"/>
                        <a:t>Vietnam</a:t>
                      </a:r>
                    </a:p>
                    <a:p>
                      <a:r>
                        <a:rPr lang="en-US" dirty="0"/>
                        <a:t>Viet</a:t>
                      </a:r>
                      <a:r>
                        <a:rPr lang="en-US" baseline="0" dirty="0"/>
                        <a:t> Nam</a:t>
                      </a:r>
                    </a:p>
                    <a:p>
                      <a:r>
                        <a:rPr lang="en-US" baseline="0" dirty="0"/>
                        <a:t>Vietnamese</a:t>
                      </a:r>
                    </a:p>
                    <a:p>
                      <a:r>
                        <a:rPr lang="en-US" baseline="0" dirty="0"/>
                        <a:t>…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878768"/>
              </p:ext>
            </p:extLst>
          </p:nvPr>
        </p:nvGraphicFramePr>
        <p:xfrm>
          <a:off x="2191481" y="4715189"/>
          <a:ext cx="1752600" cy="1583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1861">
                <a:tc>
                  <a:txBody>
                    <a:bodyPr/>
                    <a:lstStyle/>
                    <a:p>
                      <a:r>
                        <a:rPr lang="en-US" dirty="0"/>
                        <a:t>vendor*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8143">
                <a:tc>
                  <a:txBody>
                    <a:bodyPr/>
                    <a:lstStyle/>
                    <a:p>
                      <a:r>
                        <a:rPr lang="en-US" dirty="0"/>
                        <a:t>vendor</a:t>
                      </a:r>
                    </a:p>
                    <a:p>
                      <a:r>
                        <a:rPr lang="en-US" dirty="0"/>
                        <a:t>vendors</a:t>
                      </a:r>
                    </a:p>
                    <a:p>
                      <a:r>
                        <a:rPr lang="en-US" dirty="0"/>
                        <a:t>vendor-related</a:t>
                      </a:r>
                    </a:p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563051"/>
              </p:ext>
            </p:extLst>
          </p:nvPr>
        </p:nvGraphicFramePr>
        <p:xfrm>
          <a:off x="5562600" y="4412691"/>
          <a:ext cx="3276600" cy="221670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27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79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Viet* AND (seller* OR vendor*)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5467">
                <a:tc>
                  <a:txBody>
                    <a:bodyPr/>
                    <a:lstStyle/>
                    <a:p>
                      <a:r>
                        <a:rPr lang="en-US" dirty="0"/>
                        <a:t>vendors in Vietnam</a:t>
                      </a:r>
                    </a:p>
                    <a:p>
                      <a:endParaRPr lang="en-US" sz="200" dirty="0"/>
                    </a:p>
                    <a:p>
                      <a:r>
                        <a:rPr lang="en-US" dirty="0"/>
                        <a:t>Vietnamese</a:t>
                      </a:r>
                      <a:r>
                        <a:rPr lang="en-US" baseline="0" dirty="0"/>
                        <a:t> market sellers</a:t>
                      </a:r>
                    </a:p>
                    <a:p>
                      <a:endParaRPr lang="en-US" sz="200" baseline="0" dirty="0"/>
                    </a:p>
                    <a:p>
                      <a:r>
                        <a:rPr lang="en-US" baseline="0" dirty="0"/>
                        <a:t>Vietnam’s street vendors</a:t>
                      </a:r>
                    </a:p>
                    <a:p>
                      <a:endParaRPr lang="en-US" sz="200" baseline="0" dirty="0"/>
                    </a:p>
                    <a:p>
                      <a:r>
                        <a:rPr lang="en-US" baseline="0" dirty="0"/>
                        <a:t>vendor-customer relationships in Vietnamese open-air markets</a:t>
                      </a:r>
                      <a:endParaRPr lang="en-US" dirty="0"/>
                    </a:p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Right Arrow 1"/>
          <p:cNvSpPr/>
          <p:nvPr/>
        </p:nvSpPr>
        <p:spPr>
          <a:xfrm>
            <a:off x="4147872" y="5102447"/>
            <a:ext cx="1219200" cy="838200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C7C9B00E-AF15-4AAB-9884-745E23FC1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89039" y="1421552"/>
            <a:ext cx="6365922" cy="2133600"/>
          </a:xfrm>
          <a:prstGeom prst="rect">
            <a:avLst/>
          </a:prstGeom>
          <a:ln w="15875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846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4876800" y="1600200"/>
            <a:ext cx="3886200" cy="1981200"/>
          </a:xfrm>
          <a:prstGeom prst="rect">
            <a:avLst/>
          </a:prstGeom>
        </p:spPr>
        <p:txBody>
          <a:bodyPr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i="0" dirty="0">
                <a:latin typeface="Calibri" panose="020F0502020204030204" pitchFamily="34" charset="0"/>
              </a:rPr>
              <a:t>In-Text Citations</a:t>
            </a:r>
          </a:p>
          <a:p>
            <a:pPr marL="0" indent="0">
              <a:buNone/>
            </a:pPr>
            <a:r>
              <a:rPr lang="en-US" sz="2000" i="0" dirty="0">
                <a:latin typeface="Calibri" panose="020F0502020204030204" pitchFamily="34" charset="0"/>
              </a:rPr>
              <a:t>(</a:t>
            </a:r>
            <a:r>
              <a:rPr lang="en-US" sz="2000" i="0" dirty="0" err="1">
                <a:latin typeface="Calibri" panose="020F0502020204030204" pitchFamily="34" charset="0"/>
              </a:rPr>
              <a:t>Asad</a:t>
            </a:r>
            <a:r>
              <a:rPr lang="en-US" sz="2000" i="0" dirty="0">
                <a:latin typeface="Calibri" panose="020F0502020204030204" pitchFamily="34" charset="0"/>
              </a:rPr>
              <a:t> 2003)</a:t>
            </a:r>
          </a:p>
          <a:p>
            <a:pPr marL="0" indent="0">
              <a:buNone/>
            </a:pPr>
            <a:r>
              <a:rPr lang="en-US" sz="2000" i="0" dirty="0">
                <a:latin typeface="Calibri" panose="020F0502020204030204" pitchFamily="34" charset="0"/>
              </a:rPr>
              <a:t>(</a:t>
            </a:r>
            <a:r>
              <a:rPr lang="en-US" sz="2000" i="0" dirty="0" err="1">
                <a:latin typeface="Calibri" panose="020F0502020204030204" pitchFamily="34" charset="0"/>
              </a:rPr>
              <a:t>Asad</a:t>
            </a:r>
            <a:r>
              <a:rPr lang="en-US" sz="2000" i="0" dirty="0">
                <a:latin typeface="Calibri" panose="020F0502020204030204" pitchFamily="34" charset="0"/>
              </a:rPr>
              <a:t> 2003, 146-7)</a:t>
            </a:r>
          </a:p>
          <a:p>
            <a:pPr marL="0" indent="0">
              <a:buNone/>
            </a:pPr>
            <a:r>
              <a:rPr lang="en-US" sz="2000" i="0" dirty="0">
                <a:latin typeface="Calibri" panose="020F0502020204030204" pitchFamily="34" charset="0"/>
              </a:rPr>
              <a:t>(</a:t>
            </a:r>
            <a:r>
              <a:rPr lang="en-US" sz="2000" i="0" dirty="0" err="1">
                <a:latin typeface="Calibri" panose="020F0502020204030204" pitchFamily="34" charset="0"/>
              </a:rPr>
              <a:t>Bessire</a:t>
            </a:r>
            <a:r>
              <a:rPr lang="en-US" sz="2000" i="0" dirty="0">
                <a:latin typeface="Calibri" panose="020F0502020204030204" pitchFamily="34" charset="0"/>
              </a:rPr>
              <a:t> and Bond 2014, 10)</a:t>
            </a:r>
          </a:p>
          <a:p>
            <a:pPr marL="0" indent="0">
              <a:buNone/>
            </a:pPr>
            <a:r>
              <a:rPr lang="en-US" sz="2000" i="0" dirty="0">
                <a:latin typeface="Calibri" panose="020F0502020204030204" pitchFamily="34" charset="0"/>
              </a:rPr>
              <a:t>(</a:t>
            </a:r>
            <a:r>
              <a:rPr lang="en-US" sz="2000" i="0" dirty="0" err="1">
                <a:latin typeface="Calibri" panose="020F0502020204030204" pitchFamily="34" charset="0"/>
              </a:rPr>
              <a:t>Comaroff</a:t>
            </a:r>
            <a:r>
              <a:rPr lang="en-US" sz="2000" i="0" dirty="0">
                <a:latin typeface="Calibri" panose="020F0502020204030204" pitchFamily="34" charset="0"/>
              </a:rPr>
              <a:t> 1996; </a:t>
            </a:r>
            <a:r>
              <a:rPr lang="en-US" sz="2000" i="0" dirty="0" err="1">
                <a:latin typeface="Calibri" panose="020F0502020204030204" pitchFamily="34" charset="0"/>
              </a:rPr>
              <a:t>Daser</a:t>
            </a:r>
            <a:r>
              <a:rPr lang="en-US" sz="2000" i="0" dirty="0">
                <a:latin typeface="Calibri" panose="020F0502020204030204" pitchFamily="34" charset="0"/>
              </a:rPr>
              <a:t> 2014)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36750"/>
            <a:ext cx="9144000" cy="53283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0" y="636181"/>
            <a:ext cx="9144000" cy="533400"/>
          </a:xfrm>
          <a:prstGeom prst="rect">
            <a:avLst/>
          </a:prstGeom>
        </p:spPr>
        <p:txBody>
          <a:bodyPr rIns="274320" anchor="ctr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i="0" dirty="0">
                <a:latin typeface="Calibri" panose="020F0502020204030204" pitchFamily="34" charset="0"/>
              </a:rPr>
              <a:t>	</a:t>
            </a:r>
            <a:r>
              <a:rPr lang="en-US" sz="3200" i="0" dirty="0">
                <a:latin typeface="Calibri" panose="020F0502020204030204" pitchFamily="34" charset="0"/>
                <a:hlinkClick r:id="rId3"/>
              </a:rPr>
              <a:t>Citations Tab</a:t>
            </a:r>
            <a:r>
              <a:rPr lang="en-US" sz="3200" i="0" dirty="0">
                <a:latin typeface="Calibri" panose="020F0502020204030204" pitchFamily="34" charset="0"/>
              </a:rPr>
              <a:t>: AAA Style (based on Chicago)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81000" y="3886200"/>
            <a:ext cx="8458200" cy="2667000"/>
          </a:xfrm>
          <a:prstGeom prst="rect">
            <a:avLst/>
          </a:prstGeom>
        </p:spPr>
        <p:txBody>
          <a:bodyPr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i="0" dirty="0">
                <a:latin typeface="Calibri" panose="020F0502020204030204" pitchFamily="34" charset="0"/>
              </a:rPr>
              <a:t>References</a:t>
            </a:r>
          </a:p>
          <a:p>
            <a:pPr marL="461963" indent="-461963">
              <a:buNone/>
            </a:pPr>
            <a:r>
              <a:rPr lang="en-US" i="0" dirty="0" err="1">
                <a:latin typeface="Calibri "/>
              </a:rPr>
              <a:t>Asad</a:t>
            </a:r>
            <a:r>
              <a:rPr lang="en-US" i="0" dirty="0">
                <a:latin typeface="Calibri "/>
              </a:rPr>
              <a:t>, </a:t>
            </a:r>
            <a:r>
              <a:rPr lang="en-US" i="0" dirty="0" err="1">
                <a:latin typeface="Calibri "/>
              </a:rPr>
              <a:t>Talal</a:t>
            </a:r>
            <a:r>
              <a:rPr lang="en-US" i="0" dirty="0">
                <a:latin typeface="Calibri "/>
              </a:rPr>
              <a:t>. 2003. </a:t>
            </a:r>
            <a:r>
              <a:rPr lang="en-US" dirty="0">
                <a:latin typeface="Calibri "/>
              </a:rPr>
              <a:t>Formations of the Secular: Christianity, Islam, Modernity.</a:t>
            </a:r>
            <a:r>
              <a:rPr lang="en-US" i="0" dirty="0">
                <a:latin typeface="Calibri "/>
              </a:rPr>
              <a:t> Stanford, CA: Stanford University Press.</a:t>
            </a:r>
          </a:p>
          <a:p>
            <a:pPr marL="461963" indent="-461963">
              <a:buNone/>
            </a:pPr>
            <a:endParaRPr lang="en-US" sz="1000" i="0" dirty="0">
              <a:latin typeface="Calibri "/>
            </a:endParaRPr>
          </a:p>
          <a:p>
            <a:pPr marL="461963" indent="-461963">
              <a:buNone/>
            </a:pPr>
            <a:r>
              <a:rPr lang="en-US" i="0" dirty="0" err="1">
                <a:latin typeface="Calibri "/>
              </a:rPr>
              <a:t>Comaroff</a:t>
            </a:r>
            <a:r>
              <a:rPr lang="en-US" i="0" dirty="0">
                <a:latin typeface="Calibri "/>
              </a:rPr>
              <a:t>, Jean. 1996. “The Empire’s Old Clothes: Fashioning the Colonial Subject.” In </a:t>
            </a:r>
            <a:r>
              <a:rPr lang="en-US" dirty="0">
                <a:latin typeface="Calibri "/>
              </a:rPr>
              <a:t>Cross-Cultural Consumption: Global Markets, Local Realities</a:t>
            </a:r>
            <a:r>
              <a:rPr lang="en-US" i="0" dirty="0">
                <a:latin typeface="Calibri "/>
              </a:rPr>
              <a:t>, edited by David </a:t>
            </a:r>
            <a:r>
              <a:rPr lang="en-US" i="0" dirty="0" err="1">
                <a:latin typeface="Calibri "/>
              </a:rPr>
              <a:t>Howes</a:t>
            </a:r>
            <a:r>
              <a:rPr lang="en-US" i="0" dirty="0">
                <a:latin typeface="Calibri "/>
              </a:rPr>
              <a:t>, 19–38. London: Routledge.</a:t>
            </a:r>
          </a:p>
          <a:p>
            <a:pPr marL="461963" indent="-461963">
              <a:buNone/>
            </a:pPr>
            <a:endParaRPr lang="en-US" sz="1000" i="0" dirty="0">
              <a:latin typeface="Calibri "/>
            </a:endParaRPr>
          </a:p>
          <a:p>
            <a:pPr marL="461963" indent="-461963">
              <a:buNone/>
            </a:pPr>
            <a:r>
              <a:rPr lang="en-US" i="0" dirty="0" err="1">
                <a:latin typeface="Calibri "/>
              </a:rPr>
              <a:t>Bessire</a:t>
            </a:r>
            <a:r>
              <a:rPr lang="en-US" i="0" dirty="0">
                <a:latin typeface="Calibri "/>
              </a:rPr>
              <a:t>, Lucas, and David Bond. 2014. “Ontological Anthropology and the Deferral of Critique.” </a:t>
            </a:r>
            <a:r>
              <a:rPr lang="en-US" dirty="0">
                <a:latin typeface="Calibri "/>
              </a:rPr>
              <a:t>American Ethnologist </a:t>
            </a:r>
            <a:r>
              <a:rPr lang="en-US" i="0" dirty="0">
                <a:latin typeface="Calibri "/>
              </a:rPr>
              <a:t>41 (3): 440–56.</a:t>
            </a:r>
            <a:endParaRPr lang="en-US" sz="2000" i="0" dirty="0">
              <a:latin typeface="Calibri" panose="020F050202020403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26482" y="1554684"/>
            <a:ext cx="1559718" cy="2331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731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38711"/>
              </p:ext>
            </p:extLst>
          </p:nvPr>
        </p:nvGraphicFramePr>
        <p:xfrm>
          <a:off x="228600" y="2294464"/>
          <a:ext cx="8763000" cy="4114803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797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654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7756">
                <a:tc>
                  <a:txBody>
                    <a:bodyPr/>
                    <a:lstStyle/>
                    <a:p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Simmons, Alan H.</a:t>
                      </a:r>
                    </a:p>
                    <a:p>
                      <a:pPr marL="511175" indent="-285750"/>
                      <a:r>
                        <a:rPr lang="en-US" sz="16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 The Neolithic Revolution in the Near East: Transforming the Human Landscape. University of Arizona Press, Tucson.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1535">
                <a:tc>
                  <a:txBody>
                    <a:bodyPr/>
                    <a:lstStyle/>
                    <a:p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Rollefson</a:t>
                      </a:r>
                      <a:r>
                        <a:rPr lang="en-US" sz="16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Gary O.</a:t>
                      </a:r>
                    </a:p>
                    <a:p>
                      <a:pPr marL="511175" indent="-285750"/>
                      <a:r>
                        <a:rPr lang="en-US" sz="16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2000  Ritual and Social Structure at Neolithic ‘Ain Ghazal. In Life in Neolithic Farming Communities: Social Organization, Identity, and Differentiation, edited by Ian </a:t>
                      </a:r>
                      <a:r>
                        <a:rPr lang="en-US" sz="1600" b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Kuijt</a:t>
                      </a:r>
                      <a:r>
                        <a:rPr lang="en-US" sz="16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pp. 165–190. Plenum, New York.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7756">
                <a:tc>
                  <a:txBody>
                    <a:bodyPr/>
                    <a:lstStyle/>
                    <a:p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Zeder</a:t>
                      </a:r>
                      <a:r>
                        <a:rPr lang="en-US" sz="16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Melinda A.</a:t>
                      </a:r>
                    </a:p>
                    <a:p>
                      <a:pPr marL="511175" indent="-285750"/>
                      <a:r>
                        <a:rPr lang="en-US" sz="16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1999  Animal Domestication in the Zagros : A Review of Past and Current Research. </a:t>
                      </a:r>
                      <a:r>
                        <a:rPr lang="en-US" sz="1600" b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Paléorient</a:t>
                      </a:r>
                      <a:r>
                        <a:rPr lang="en-US" sz="16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25(2): 11–25.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7756">
                <a:tc>
                  <a:txBody>
                    <a:bodyPr/>
                    <a:lstStyle/>
                    <a:p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/>
                      <a:r>
                        <a:rPr lang="en-US" sz="1600" b="0" kern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 Department of Agriculture Economic Research Service</a:t>
                      </a:r>
                    </a:p>
                    <a:p>
                      <a:pPr marL="511175" indent="-285750"/>
                      <a:r>
                        <a:rPr lang="en-US" sz="1600" b="0" kern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  Adoption of Genetically Engineered Crops in the US. Office of Inspector General,</a:t>
                      </a:r>
                      <a:r>
                        <a:rPr lang="en-US" sz="1600" b="0" kern="1200" baseline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USDA, Washington, DC.</a:t>
                      </a:r>
                      <a:endParaRPr lang="en-US" sz="16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636750"/>
            <a:ext cx="9144000" cy="53283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Calibri" panose="020F0502020204030204" pitchFamily="34" charset="0"/>
              </a:rPr>
              <a:t>Identifying types of sources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524000"/>
            <a:ext cx="49473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33363" indent="-233363"/>
            <a:r>
              <a:rPr lang="en-US" sz="2000" b="1" dirty="0">
                <a:latin typeface="Calibri" panose="020F0502020204030204" pitchFamily="34" charset="0"/>
              </a:rPr>
              <a:t>Look for distinguishing details in the citation:</a:t>
            </a:r>
          </a:p>
        </p:txBody>
      </p:sp>
      <p:sp>
        <p:nvSpPr>
          <p:cNvPr id="4" name="Rectangle 3"/>
          <p:cNvSpPr/>
          <p:nvPr/>
        </p:nvSpPr>
        <p:spPr>
          <a:xfrm>
            <a:off x="258896" y="2286000"/>
            <a:ext cx="1722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Books</a:t>
            </a:r>
          </a:p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(a.k.a. “scholarly monographs”)</a:t>
            </a:r>
          </a:p>
        </p:txBody>
      </p:sp>
      <p:sp>
        <p:nvSpPr>
          <p:cNvPr id="5" name="Rectangle 4"/>
          <p:cNvSpPr/>
          <p:nvPr/>
        </p:nvSpPr>
        <p:spPr>
          <a:xfrm>
            <a:off x="258896" y="3309607"/>
            <a:ext cx="1722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Chapters in edited books</a:t>
            </a:r>
          </a:p>
        </p:txBody>
      </p:sp>
      <p:sp>
        <p:nvSpPr>
          <p:cNvPr id="8" name="Rectangle 7"/>
          <p:cNvSpPr/>
          <p:nvPr/>
        </p:nvSpPr>
        <p:spPr>
          <a:xfrm>
            <a:off x="279094" y="4495800"/>
            <a:ext cx="14702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Journal articles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" y="5448300"/>
            <a:ext cx="1752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Agency/NGO publications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397902"/>
              </p:ext>
            </p:extLst>
          </p:nvPr>
        </p:nvGraphicFramePr>
        <p:xfrm>
          <a:off x="228600" y="2285997"/>
          <a:ext cx="8763000" cy="4114803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797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654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7756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alibri" panose="020F0502020204030204" pitchFamily="34" charset="0"/>
                        </a:rPr>
                        <a:t>Books</a:t>
                      </a:r>
                    </a:p>
                    <a:p>
                      <a:r>
                        <a:rPr lang="en-US" sz="1600" b="1" dirty="0">
                          <a:latin typeface="Calibri" panose="020F0502020204030204" pitchFamily="34" charset="0"/>
                        </a:rPr>
                        <a:t>(a.k.a.</a:t>
                      </a:r>
                      <a:r>
                        <a:rPr lang="en-US" sz="1600" b="1" baseline="0" dirty="0">
                          <a:latin typeface="Calibri" panose="020F0502020204030204" pitchFamily="34" charset="0"/>
                        </a:rPr>
                        <a:t> “s</a:t>
                      </a:r>
                      <a:r>
                        <a:rPr lang="en-US" sz="1600" b="1" dirty="0">
                          <a:latin typeface="Calibri" panose="020F0502020204030204" pitchFamily="34" charset="0"/>
                        </a:rPr>
                        <a:t>cholarly monographs”)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Calibri" panose="020F0502020204030204" pitchFamily="34" charset="0"/>
                        </a:rPr>
                        <a:t>Simmons, Alan H.</a:t>
                      </a:r>
                    </a:p>
                    <a:p>
                      <a:pPr marL="511175" indent="-285750"/>
                      <a:r>
                        <a:rPr lang="en-US" sz="1600" b="0" dirty="0">
                          <a:latin typeface="Calibri" panose="020F0502020204030204" pitchFamily="34" charset="0"/>
                        </a:rPr>
                        <a:t>2007 </a:t>
                      </a:r>
                      <a:r>
                        <a:rPr lang="en-US" sz="1600" b="0" i="1" dirty="0">
                          <a:latin typeface="Calibri" panose="020F0502020204030204" pitchFamily="34" charset="0"/>
                        </a:rPr>
                        <a:t>The Neolithic Revolution in the Near East: Transforming the Human Landscape</a:t>
                      </a:r>
                      <a:r>
                        <a:rPr lang="en-US" sz="1600" b="0" dirty="0">
                          <a:latin typeface="Calibri" panose="020F0502020204030204" pitchFamily="34" charset="0"/>
                        </a:rPr>
                        <a:t>. 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</a:rPr>
                        <a:t>University of Arizona Press</a:t>
                      </a:r>
                      <a:r>
                        <a:rPr lang="en-US" sz="1600" b="0" dirty="0"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</a:rPr>
                        <a:t>Tucson</a:t>
                      </a:r>
                      <a:r>
                        <a:rPr lang="en-US" sz="1600" b="0" dirty="0"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1535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alibri" panose="020F0502020204030204" pitchFamily="34" charset="0"/>
                        </a:rPr>
                        <a:t>Chapters in edited books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err="1">
                          <a:latin typeface="Calibri" panose="020F0502020204030204" pitchFamily="34" charset="0"/>
                        </a:rPr>
                        <a:t>Rollefson</a:t>
                      </a:r>
                      <a:r>
                        <a:rPr lang="en-US" sz="1600" b="0" dirty="0">
                          <a:latin typeface="Calibri" panose="020F0502020204030204" pitchFamily="34" charset="0"/>
                        </a:rPr>
                        <a:t>, Gary O.</a:t>
                      </a:r>
                    </a:p>
                    <a:p>
                      <a:pPr marL="511175" indent="-285750"/>
                      <a:r>
                        <a:rPr lang="en-US" sz="1600" b="0" dirty="0">
                          <a:latin typeface="Calibri" panose="020F0502020204030204" pitchFamily="34" charset="0"/>
                        </a:rPr>
                        <a:t>2000  Ritual and Social Structure at Neolithic ‘Ain Ghazal. 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</a:rPr>
                        <a:t>In </a:t>
                      </a:r>
                      <a:r>
                        <a:rPr lang="en-US" sz="1600" b="0" i="1" dirty="0">
                          <a:latin typeface="Calibri" panose="020F0502020204030204" pitchFamily="34" charset="0"/>
                        </a:rPr>
                        <a:t>Life in Neolithic Farming Communities: Social Organization, Identity, and Differentiation</a:t>
                      </a:r>
                      <a:r>
                        <a:rPr lang="en-US" sz="1600" b="0" dirty="0"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</a:rPr>
                        <a:t>edited by </a:t>
                      </a:r>
                      <a:r>
                        <a:rPr lang="en-US" sz="1600" b="0" dirty="0">
                          <a:latin typeface="Calibri" panose="020F0502020204030204" pitchFamily="34" charset="0"/>
                        </a:rPr>
                        <a:t>Ian </a:t>
                      </a:r>
                      <a:r>
                        <a:rPr lang="en-US" sz="1600" b="0" dirty="0" err="1">
                          <a:latin typeface="Calibri" panose="020F0502020204030204" pitchFamily="34" charset="0"/>
                        </a:rPr>
                        <a:t>Kuijt</a:t>
                      </a:r>
                      <a:r>
                        <a:rPr lang="en-US" sz="1600" b="0" dirty="0"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</a:rPr>
                        <a:t>pp. 165–190</a:t>
                      </a:r>
                      <a:r>
                        <a:rPr lang="en-US" sz="1600" b="0" dirty="0">
                          <a:latin typeface="Calibri" panose="020F0502020204030204" pitchFamily="34" charset="0"/>
                        </a:rPr>
                        <a:t>. Plenum, New York.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7756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alibri" panose="020F0502020204030204" pitchFamily="34" charset="0"/>
                        </a:rPr>
                        <a:t>Journal</a:t>
                      </a:r>
                      <a:r>
                        <a:rPr lang="en-US" sz="1600" b="1" baseline="0" dirty="0">
                          <a:latin typeface="Calibri" panose="020F0502020204030204" pitchFamily="34" charset="0"/>
                        </a:rPr>
                        <a:t> articles</a:t>
                      </a:r>
                      <a:endParaRPr lang="en-US" sz="16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err="1">
                          <a:latin typeface="Calibri" panose="020F0502020204030204" pitchFamily="34" charset="0"/>
                        </a:rPr>
                        <a:t>Zeder</a:t>
                      </a:r>
                      <a:r>
                        <a:rPr lang="en-US" sz="1600" b="0" dirty="0">
                          <a:latin typeface="Calibri" panose="020F0502020204030204" pitchFamily="34" charset="0"/>
                        </a:rPr>
                        <a:t>, Melinda A.</a:t>
                      </a:r>
                    </a:p>
                    <a:p>
                      <a:pPr marL="511175" indent="-285750"/>
                      <a:r>
                        <a:rPr lang="en-US" sz="1600" b="0" dirty="0">
                          <a:latin typeface="Calibri" panose="020F0502020204030204" pitchFamily="34" charset="0"/>
                        </a:rPr>
                        <a:t>1999  Animal Domestication in the Zagros : A Review of Past and Current Research. </a:t>
                      </a:r>
                      <a:r>
                        <a:rPr lang="en-US" sz="1600" b="0" i="1" dirty="0" err="1">
                          <a:latin typeface="Calibri" panose="020F0502020204030204" pitchFamily="34" charset="0"/>
                        </a:rPr>
                        <a:t>Paléorient</a:t>
                      </a:r>
                      <a:r>
                        <a:rPr lang="en-US" sz="1600" b="0" dirty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</a:rPr>
                        <a:t>25(2): 11–25</a:t>
                      </a:r>
                      <a:r>
                        <a:rPr lang="en-US" sz="1600" b="0" dirty="0"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7756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alibri" panose="020F0502020204030204" pitchFamily="34" charset="0"/>
                        </a:rPr>
                        <a:t>Agency/NGO</a:t>
                      </a:r>
                      <a:r>
                        <a:rPr lang="en-US" sz="1600" b="1" baseline="0" dirty="0">
                          <a:latin typeface="Calibri" panose="020F0502020204030204" pitchFamily="34" charset="0"/>
                        </a:rPr>
                        <a:t> publications</a:t>
                      </a:r>
                      <a:endParaRPr lang="en-US" sz="16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/>
                      <a:r>
                        <a:rPr lang="en-US" sz="1600" b="1" i="0" kern="12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US Department of Agriculture Economic Research Service</a:t>
                      </a:r>
                    </a:p>
                    <a:p>
                      <a:pPr marL="511175" indent="-285750"/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2008  </a:t>
                      </a:r>
                      <a:r>
                        <a:rPr lang="en-US" sz="1600" b="0" i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Adoption of Genetically Engineered Crops in the US</a:t>
                      </a:r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 Office of Inspector General,</a:t>
                      </a:r>
                      <a:r>
                        <a:rPr lang="en-US" sz="1600" b="0" i="0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USDA, Washington, DC.</a:t>
                      </a:r>
                      <a:endParaRPr lang="en-US" sz="1600" b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65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636750"/>
            <a:ext cx="9144000" cy="53283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latin typeface="Calibri" panose="020F0502020204030204" pitchFamily="34" charset="0"/>
              </a:rPr>
              <a:t>How to Follow Your Leads: Citation Network</a:t>
            </a:r>
          </a:p>
        </p:txBody>
      </p:sp>
      <p:pic>
        <p:nvPicPr>
          <p:cNvPr id="2" name="Picture 2" descr="View of Citation Map, Results Set, and Record View Panels">
            <a:extLst>
              <a:ext uri="{FF2B5EF4-FFF2-40B4-BE49-F238E27FC236}">
                <a16:creationId xmlns:a16="http://schemas.microsoft.com/office/drawing/2014/main" id="{527FC9EB-4BCD-47AD-8529-C797C60E38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59"/>
          <a:stretch/>
        </p:blipFill>
        <p:spPr bwMode="auto">
          <a:xfrm>
            <a:off x="927466" y="1790699"/>
            <a:ext cx="7149734" cy="3924301"/>
          </a:xfrm>
          <a:prstGeom prst="rect">
            <a:avLst/>
          </a:prstGeom>
          <a:noFill/>
          <a:ln w="15875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465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DB0385BC-CAFD-4D46-AE08-CCB052E613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700" y="1507470"/>
            <a:ext cx="8534400" cy="1969476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  <p:sp>
        <p:nvSpPr>
          <p:cNvPr id="17" name="Rectangle 16"/>
          <p:cNvSpPr/>
          <p:nvPr/>
        </p:nvSpPr>
        <p:spPr>
          <a:xfrm>
            <a:off x="0" y="636750"/>
            <a:ext cx="9144000" cy="53283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latin typeface="Calibri" panose="020F0502020204030204" pitchFamily="34" charset="0"/>
              </a:rPr>
              <a:t>How to Follow Your Leads:</a:t>
            </a:r>
            <a:r>
              <a:rPr lang="en-US" sz="2800" dirty="0">
                <a:latin typeface="Calibri" panose="020F0502020204030204" pitchFamily="34" charset="0"/>
              </a:rPr>
              <a:t> Google Scholar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31F4123-9BA2-4B97-A1DB-68CE43C512E6}"/>
              </a:ext>
            </a:extLst>
          </p:cNvPr>
          <p:cNvGrpSpPr/>
          <p:nvPr/>
        </p:nvGrpSpPr>
        <p:grpSpPr>
          <a:xfrm>
            <a:off x="2438400" y="2452503"/>
            <a:ext cx="6248400" cy="1013313"/>
            <a:chOff x="2743200" y="2491887"/>
            <a:chExt cx="6248400" cy="1013313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7730B22-AFB0-4246-913A-0A82254AE651}"/>
                </a:ext>
              </a:extLst>
            </p:cNvPr>
            <p:cNvSpPr/>
            <p:nvPr/>
          </p:nvSpPr>
          <p:spPr>
            <a:xfrm>
              <a:off x="2743200" y="3276600"/>
              <a:ext cx="838200" cy="228600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9050"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EA4F58E-525E-421F-B9A3-1729E7F0B9C0}"/>
                </a:ext>
              </a:extLst>
            </p:cNvPr>
            <p:cNvSpPr/>
            <p:nvPr/>
          </p:nvSpPr>
          <p:spPr>
            <a:xfrm>
              <a:off x="7543800" y="2491887"/>
              <a:ext cx="1447800" cy="457200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9050"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A85BE45-34B1-46A3-84AA-654F14F49EF9}"/>
              </a:ext>
            </a:extLst>
          </p:cNvPr>
          <p:cNvGrpSpPr/>
          <p:nvPr/>
        </p:nvGrpSpPr>
        <p:grpSpPr>
          <a:xfrm>
            <a:off x="1676400" y="3733800"/>
            <a:ext cx="4943475" cy="2828691"/>
            <a:chOff x="1676400" y="3733800"/>
            <a:chExt cx="4943475" cy="282869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0B2DA89-BAED-4DAF-BD84-0D34835108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76400" y="3733800"/>
              <a:ext cx="4943475" cy="2828691"/>
            </a:xfrm>
            <a:prstGeom prst="rect">
              <a:avLst/>
            </a:prstGeom>
            <a:ln w="15875">
              <a:solidFill>
                <a:schemeClr val="accent1"/>
              </a:solidFill>
            </a:ln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3FB27B4-EEA4-4345-AC45-F486DA3FB08A}"/>
                </a:ext>
              </a:extLst>
            </p:cNvPr>
            <p:cNvSpPr/>
            <p:nvPr/>
          </p:nvSpPr>
          <p:spPr>
            <a:xfrm>
              <a:off x="3581400" y="4800600"/>
              <a:ext cx="1905000" cy="52167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5875"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45626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3400" y="636750"/>
            <a:ext cx="6077201" cy="53283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latin typeface="Calibri" panose="020F0502020204030204" pitchFamily="34" charset="0"/>
              </a:rPr>
              <a:t> Citation Management using Zotero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D94DD2-69E7-198D-3859-8D3C6AEFE142}"/>
              </a:ext>
            </a:extLst>
          </p:cNvPr>
          <p:cNvSpPr txBox="1"/>
          <p:nvPr/>
        </p:nvSpPr>
        <p:spPr>
          <a:xfrm>
            <a:off x="1461737" y="6124542"/>
            <a:ext cx="6005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Start at Zotero.org</a:t>
            </a:r>
            <a:br>
              <a:rPr lang="en-US" dirty="0"/>
            </a:br>
            <a:r>
              <a:rPr lang="en-US" dirty="0"/>
              <a:t>Watch the Daily Digest for in-person and Zoom workshops!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7689265-0B3F-2179-7C46-5DA9081295B7}"/>
              </a:ext>
            </a:extLst>
          </p:cNvPr>
          <p:cNvGrpSpPr/>
          <p:nvPr/>
        </p:nvGrpSpPr>
        <p:grpSpPr>
          <a:xfrm>
            <a:off x="414338" y="1200150"/>
            <a:ext cx="8315325" cy="4721927"/>
            <a:chOff x="414338" y="1200150"/>
            <a:chExt cx="8315325" cy="4721927"/>
          </a:xfrm>
        </p:grpSpPr>
        <p:graphicFrame>
          <p:nvGraphicFramePr>
            <p:cNvPr id="15" name="Diagram 14">
              <a:extLst>
                <a:ext uri="{FF2B5EF4-FFF2-40B4-BE49-F238E27FC236}">
                  <a16:creationId xmlns:a16="http://schemas.microsoft.com/office/drawing/2014/main" id="{1C83C34E-8934-B42F-7F56-5A2B1721E591}"/>
                </a:ext>
              </a:extLst>
            </p:cNvPr>
            <p:cNvGraphicFramePr/>
            <p:nvPr/>
          </p:nvGraphicFramePr>
          <p:xfrm>
            <a:off x="414338" y="1200150"/>
            <a:ext cx="8315325" cy="42608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06579BF-D734-9015-D28E-579F36FD22CE}"/>
                </a:ext>
              </a:extLst>
            </p:cNvPr>
            <p:cNvSpPr txBox="1"/>
            <p:nvPr/>
          </p:nvSpPr>
          <p:spPr>
            <a:xfrm>
              <a:off x="514350" y="3683591"/>
              <a:ext cx="1921669" cy="21698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350" b="1" i="0" dirty="0">
                  <a:latin typeface="Calibri" panose="020F0502020204030204" pitchFamily="34" charset="0"/>
                </a:rPr>
                <a:t>Collect</a:t>
              </a:r>
              <a:r>
                <a:rPr lang="en-US" sz="1350" i="0" dirty="0">
                  <a:latin typeface="Calibri" panose="020F0502020204030204" pitchFamily="34" charset="0"/>
                </a:rPr>
                <a:t> sources with one-click from your browser –</a:t>
              </a:r>
            </a:p>
            <a:p>
              <a:r>
                <a:rPr lang="en-US" sz="1350" dirty="0">
                  <a:latin typeface="Calibri" panose="020F0502020204030204" pitchFamily="34" charset="0"/>
                </a:rPr>
                <a:t>PDFs, websites, anything.</a:t>
              </a:r>
            </a:p>
            <a:p>
              <a:endParaRPr lang="en-US" sz="1350" i="0" dirty="0">
                <a:latin typeface="Calibri" panose="020F0502020204030204" pitchFamily="34" charset="0"/>
              </a:endParaRPr>
            </a:p>
            <a:p>
              <a:r>
                <a:rPr lang="en-US" sz="1350" i="0" dirty="0">
                  <a:latin typeface="Calibri" panose="020F0502020204030204" pitchFamily="34" charset="0"/>
                </a:rPr>
                <a:t>Zotero saves the PDF or a screenshot AND</a:t>
              </a:r>
            </a:p>
            <a:p>
              <a:r>
                <a:rPr lang="en-US" sz="1350" dirty="0">
                  <a:latin typeface="Calibri" panose="020F0502020204030204" pitchFamily="34" charset="0"/>
                </a:rPr>
                <a:t>all the info you need to create the citation.</a:t>
              </a:r>
              <a:endParaRPr lang="en-US" sz="1350" i="0" dirty="0">
                <a:latin typeface="Calibri" panose="020F050202020403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877AFED-70AB-1747-116E-8ADE94226B3C}"/>
                </a:ext>
              </a:extLst>
            </p:cNvPr>
            <p:cNvSpPr txBox="1"/>
            <p:nvPr/>
          </p:nvSpPr>
          <p:spPr>
            <a:xfrm>
              <a:off x="3843940" y="2286669"/>
              <a:ext cx="1958741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350" b="1" i="0" dirty="0">
                  <a:latin typeface="Calibri" panose="020F0502020204030204" pitchFamily="34" charset="0"/>
                </a:rPr>
                <a:t>Sync</a:t>
              </a:r>
              <a:r>
                <a:rPr lang="en-US" sz="1350" i="0" dirty="0">
                  <a:latin typeface="Calibri" panose="020F0502020204030204" pitchFamily="34" charset="0"/>
                </a:rPr>
                <a:t> and store your library in the cloud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B52EB9-0014-ED17-5BBB-58BA332A7E7A}"/>
                </a:ext>
              </a:extLst>
            </p:cNvPr>
            <p:cNvSpPr txBox="1"/>
            <p:nvPr/>
          </p:nvSpPr>
          <p:spPr>
            <a:xfrm>
              <a:off x="6610601" y="3619185"/>
              <a:ext cx="2119062" cy="22852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350" b="1" i="0" dirty="0">
                  <a:latin typeface="Calibri" panose="020F0502020204030204" pitchFamily="34" charset="0"/>
                </a:rPr>
                <a:t>Cite </a:t>
              </a:r>
              <a:r>
                <a:rPr lang="en-US" sz="1350" i="0" dirty="0">
                  <a:latin typeface="Calibri" panose="020F0502020204030204" pitchFamily="34" charset="0"/>
                </a:rPr>
                <a:t>and format automatically as you write.</a:t>
              </a:r>
            </a:p>
            <a:p>
              <a:endParaRPr lang="en-US" sz="1350" dirty="0">
                <a:latin typeface="Calibri" panose="020F0502020204030204" pitchFamily="34" charset="0"/>
              </a:endParaRPr>
            </a:p>
            <a:p>
              <a:r>
                <a:rPr lang="en-US" sz="1350" i="0" dirty="0">
                  <a:latin typeface="Calibri" panose="020F0502020204030204" pitchFamily="34" charset="0"/>
                </a:rPr>
                <a:t>Zotero inserts the ( ) citations and creates a list of references based on who you have cited.</a:t>
              </a:r>
            </a:p>
            <a:p>
              <a:r>
                <a:rPr lang="en-US" sz="1350" dirty="0">
                  <a:latin typeface="Calibri" panose="020F0502020204030204" pitchFamily="34" charset="0"/>
                </a:rPr>
                <a:t> </a:t>
              </a:r>
            </a:p>
            <a:p>
              <a:r>
                <a:rPr lang="en-US" sz="1350" i="0" dirty="0">
                  <a:latin typeface="Calibri" panose="020F0502020204030204" pitchFamily="34" charset="0"/>
                </a:rPr>
                <a:t>You choose your citation style (MLA, APA, etc.)</a:t>
              </a:r>
            </a:p>
            <a:p>
              <a:endParaRPr lang="en-US" sz="750" i="0" dirty="0">
                <a:latin typeface="Calibri" panose="020F050202020403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8432FAC-D598-F33D-A8C3-07049811F2AF}"/>
                </a:ext>
              </a:extLst>
            </p:cNvPr>
            <p:cNvSpPr txBox="1"/>
            <p:nvPr/>
          </p:nvSpPr>
          <p:spPr>
            <a:xfrm>
              <a:off x="3123398" y="5414246"/>
              <a:ext cx="5215689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350" b="1" i="0" dirty="0">
                  <a:latin typeface="Calibri" panose="020F0502020204030204" pitchFamily="34" charset="0"/>
                </a:rPr>
                <a:t>Organize</a:t>
              </a:r>
              <a:r>
                <a:rPr lang="en-US" sz="1350" i="0" dirty="0">
                  <a:latin typeface="Calibri" panose="020F0502020204030204" pitchFamily="34" charset="0"/>
                </a:rPr>
                <a:t> your own searchable library</a:t>
              </a:r>
            </a:p>
            <a:p>
              <a:r>
                <a:rPr lang="en-US" sz="1350" i="0" dirty="0">
                  <a:latin typeface="Calibri" panose="020F0502020204030204" pitchFamily="34" charset="0"/>
                </a:rPr>
                <a:t>with subfolders, notes, tags.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19794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5F749-8131-7308-AF5B-89B777782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5939D59-30C2-8FC5-2912-7ACDD2573989}"/>
              </a:ext>
            </a:extLst>
          </p:cNvPr>
          <p:cNvSpPr/>
          <p:nvPr/>
        </p:nvSpPr>
        <p:spPr>
          <a:xfrm>
            <a:off x="0" y="335280"/>
            <a:ext cx="9144000" cy="53283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r>
              <a:rPr lang="en-US" sz="2800" dirty="0">
                <a:latin typeface="Calibri" panose="020F0502020204030204" pitchFamily="34" charset="0"/>
                <a:hlinkClick r:id="rId3"/>
              </a:rPr>
              <a:t>Citations Tab</a:t>
            </a:r>
            <a:r>
              <a:rPr lang="en-US" sz="2800" dirty="0">
                <a:latin typeface="Calibri" panose="020F0502020204030204" pitchFamily="34" charset="0"/>
              </a:rPr>
              <a:t>: Using Zotero to keep track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BADA24C-4E7F-DC9D-31D4-84399743CD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334"/>
          <a:stretch>
            <a:fillRect/>
          </a:stretch>
        </p:blipFill>
        <p:spPr>
          <a:xfrm>
            <a:off x="30480" y="1143000"/>
            <a:ext cx="91440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019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8AD0F-7AD9-9F0D-6BB7-07CD84FA7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4922DF6-1024-31BD-CA26-074FAA3B3396}"/>
              </a:ext>
            </a:extLst>
          </p:cNvPr>
          <p:cNvSpPr/>
          <p:nvPr/>
        </p:nvSpPr>
        <p:spPr>
          <a:xfrm>
            <a:off x="0" y="335280"/>
            <a:ext cx="9144000" cy="53283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r>
              <a:rPr lang="en-US" sz="2800" dirty="0">
                <a:latin typeface="Calibri" panose="020F0502020204030204" pitchFamily="34" charset="0"/>
                <a:hlinkClick r:id="rId3"/>
              </a:rPr>
              <a:t>Citations Tab</a:t>
            </a:r>
            <a:r>
              <a:rPr lang="en-US" sz="2800" dirty="0">
                <a:latin typeface="Calibri" panose="020F0502020204030204" pitchFamily="34" charset="0"/>
              </a:rPr>
              <a:t>: Using </a:t>
            </a:r>
            <a:r>
              <a:rPr lang="en-US" sz="2800" dirty="0">
                <a:latin typeface="Calibri" panose="020F0502020204030204" pitchFamily="34" charset="0"/>
                <a:hlinkClick r:id="rId4"/>
              </a:rPr>
              <a:t>Zotero</a:t>
            </a:r>
            <a:r>
              <a:rPr lang="en-US" sz="2800" dirty="0">
                <a:latin typeface="Calibri" panose="020F0502020204030204" pitchFamily="34" charset="0"/>
              </a:rPr>
              <a:t> to create citations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899672-BCA6-5573-B984-C7C5FD609E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4" b="2854"/>
          <a:stretch/>
        </p:blipFill>
        <p:spPr>
          <a:xfrm>
            <a:off x="0" y="1112520"/>
            <a:ext cx="9144000" cy="54102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AEDD1B0-8131-F7CE-2CAE-6ACC8533D082}"/>
              </a:ext>
            </a:extLst>
          </p:cNvPr>
          <p:cNvSpPr/>
          <p:nvPr/>
        </p:nvSpPr>
        <p:spPr>
          <a:xfrm>
            <a:off x="5313680" y="1371600"/>
            <a:ext cx="762000" cy="533400"/>
          </a:xfrm>
          <a:prstGeom prst="ellipse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0671AE2-C0BE-F11E-501E-81A0C638A567}"/>
              </a:ext>
            </a:extLst>
          </p:cNvPr>
          <p:cNvSpPr/>
          <p:nvPr/>
        </p:nvSpPr>
        <p:spPr>
          <a:xfrm>
            <a:off x="50800" y="1638300"/>
            <a:ext cx="762000" cy="876300"/>
          </a:xfrm>
          <a:prstGeom prst="ellipse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46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S:\Information Services\Information Services\Departments\ReSET-Research Support &amp; Educational Technology\Info Fair 2013\IMG_037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74" t="10165" r="5587" b="7635"/>
          <a:stretch/>
        </p:blipFill>
        <p:spPr bwMode="auto">
          <a:xfrm>
            <a:off x="2344991" y="-3544"/>
            <a:ext cx="44626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058FA8-71F8-436C-B532-1B26981313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295400"/>
            <a:ext cx="7698309" cy="45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/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878577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116958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>
                <a:latin typeface="Calibri" panose="020F0502020204030204" pitchFamily="34" charset="0"/>
              </a:rPr>
              <a:t>Getting started: </a:t>
            </a:r>
            <a:r>
              <a:rPr lang="en-US" sz="2400" b="0" i="0" dirty="0">
                <a:effectLst/>
                <a:latin typeface="Arial" panose="020B0604020202020204" pitchFamily="34" charset="0"/>
                <a:hlinkClick r:id="rId3"/>
              </a:rPr>
              <a:t>https://libguides.brynmawr.edu/anthropology/AnthVietnam</a:t>
            </a:r>
            <a:endParaRPr lang="en-US" sz="2400" b="0" i="0" dirty="0">
              <a:effectLst/>
              <a:latin typeface="Arial" panose="020B0604020202020204" pitchFamily="34" charset="0"/>
            </a:endParaRPr>
          </a:p>
          <a:p>
            <a:endParaRPr lang="en-US" sz="2800" dirty="0"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000" y="1168877"/>
            <a:ext cx="7327656" cy="5612924"/>
          </a:xfrm>
          <a:prstGeom prst="rect">
            <a:avLst/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806976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E346A16-A898-4D07-BBA9-AC77D427F381}"/>
              </a:ext>
            </a:extLst>
          </p:cNvPr>
          <p:cNvSpPr/>
          <p:nvPr/>
        </p:nvSpPr>
        <p:spPr>
          <a:xfrm>
            <a:off x="0" y="636750"/>
            <a:ext cx="9144000" cy="53283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latin typeface="Calibri" panose="020F0502020204030204" pitchFamily="34" charset="0"/>
              </a:rPr>
              <a:t>     </a:t>
            </a:r>
            <a:r>
              <a:rPr lang="en-US" sz="2800" dirty="0">
                <a:latin typeface="Calibri" panose="020F0502020204030204" pitchFamily="34" charset="0"/>
                <a:hlinkClick r:id="rId2"/>
              </a:rPr>
              <a:t>Research Essentials Tab: Background, context, shortcuts</a:t>
            </a:r>
            <a:endParaRPr lang="en-US" sz="2800" b="1" dirty="0">
              <a:latin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5970B1-4330-49C4-B472-9EE89393D0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00" y="1295400"/>
            <a:ext cx="6781800" cy="307044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0E1678-FD54-46C8-AF03-1721D9EF2F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0" y="3048000"/>
            <a:ext cx="4459183" cy="363099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6FAA61-E03E-FA70-471A-19FAE24DA5F9}"/>
              </a:ext>
            </a:extLst>
          </p:cNvPr>
          <p:cNvSpPr txBox="1"/>
          <p:nvPr/>
        </p:nvSpPr>
        <p:spPr>
          <a:xfrm>
            <a:off x="685800" y="4642590"/>
            <a:ext cx="3581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Annual Review example:</a:t>
            </a:r>
          </a:p>
          <a:p>
            <a:r>
              <a:rPr lang="en-US" dirty="0">
                <a:hlinkClick r:id="rId5"/>
              </a:rPr>
              <a:t>“The Embodiment of War”</a:t>
            </a:r>
            <a:r>
              <a:rPr lang="en-US" dirty="0"/>
              <a:t> (2019)</a:t>
            </a:r>
          </a:p>
          <a:p>
            <a:endParaRPr lang="en-US" dirty="0"/>
          </a:p>
          <a:p>
            <a:r>
              <a:rPr lang="en-US" dirty="0"/>
              <a:t>Oxford Bibliographies example:</a:t>
            </a:r>
          </a:p>
          <a:p>
            <a:r>
              <a:rPr lang="en-US" dirty="0">
                <a:hlinkClick r:id="rId6"/>
              </a:rPr>
              <a:t>“Green Violence”</a:t>
            </a:r>
            <a:r>
              <a:rPr lang="en-US" dirty="0"/>
              <a:t> (2025)</a:t>
            </a:r>
          </a:p>
        </p:txBody>
      </p:sp>
    </p:spTree>
    <p:extLst>
      <p:ext uri="{BB962C8B-B14F-4D97-AF65-F5344CB8AC3E}">
        <p14:creationId xmlns:p14="http://schemas.microsoft.com/office/powerpoint/2010/main" val="362882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F9C24-B471-2289-8B24-CF8BBA3D3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5D5ACC4-5A49-477F-9C9D-675E6D41614E}"/>
              </a:ext>
            </a:extLst>
          </p:cNvPr>
          <p:cNvSpPr/>
          <p:nvPr/>
        </p:nvSpPr>
        <p:spPr>
          <a:xfrm>
            <a:off x="0" y="152400"/>
            <a:ext cx="9144000" cy="53283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latin typeface="Calibri" panose="020F0502020204030204" pitchFamily="34" charset="0"/>
              </a:rPr>
              <a:t>	Research Essentials Tab: </a:t>
            </a:r>
            <a:r>
              <a:rPr lang="en-US" sz="2800" dirty="0">
                <a:latin typeface="Calibri" panose="020F0502020204030204" pitchFamily="34" charset="0"/>
                <a:hlinkClick r:id="rId3"/>
              </a:rPr>
              <a:t>Tripod Catalog</a:t>
            </a:r>
            <a:endParaRPr lang="en-US" sz="2800" dirty="0">
              <a:latin typeface="Calibri" panose="020F0502020204030204" pitchFamily="34" charset="0"/>
            </a:endParaRPr>
          </a:p>
        </p:txBody>
      </p: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AD79B611-AB62-2BCD-C234-93A3BB1610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838200"/>
            <a:ext cx="8077200" cy="5762038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510130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61544-7FCF-5B7F-3017-ACBDD5D63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BAE05C2-DE94-821A-F8A6-D81CF15B39D2}"/>
              </a:ext>
            </a:extLst>
          </p:cNvPr>
          <p:cNvSpPr/>
          <p:nvPr/>
        </p:nvSpPr>
        <p:spPr>
          <a:xfrm>
            <a:off x="0" y="152400"/>
            <a:ext cx="9144000" cy="53283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latin typeface="Calibri" panose="020F0502020204030204" pitchFamily="34" charset="0"/>
              </a:rPr>
              <a:t>	Research Essentials Tab: </a:t>
            </a:r>
            <a:r>
              <a:rPr lang="en-US" sz="2800" dirty="0">
                <a:latin typeface="Calibri" panose="020F0502020204030204" pitchFamily="34" charset="0"/>
                <a:hlinkClick r:id="rId3"/>
              </a:rPr>
              <a:t>Tripod Catalog</a:t>
            </a:r>
            <a:endParaRPr lang="en-US" sz="2800" dirty="0">
              <a:latin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198250-A431-5EAF-2FFC-5565E70E61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11833"/>
            <a:ext cx="9010865" cy="452696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59F7490-7BB9-C260-7113-C5858B76F755}"/>
              </a:ext>
            </a:extLst>
          </p:cNvPr>
          <p:cNvCxnSpPr>
            <a:cxnSpLocks/>
          </p:cNvCxnSpPr>
          <p:nvPr/>
        </p:nvCxnSpPr>
        <p:spPr>
          <a:xfrm flipH="1" flipV="1">
            <a:off x="8153400" y="5486400"/>
            <a:ext cx="762000" cy="12192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82CD009-47C1-4EEF-7A46-C804FE133169}"/>
              </a:ext>
            </a:extLst>
          </p:cNvPr>
          <p:cNvCxnSpPr>
            <a:cxnSpLocks/>
          </p:cNvCxnSpPr>
          <p:nvPr/>
        </p:nvCxnSpPr>
        <p:spPr>
          <a:xfrm flipH="1" flipV="1">
            <a:off x="5867400" y="2590800"/>
            <a:ext cx="762000" cy="12192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5466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52400"/>
            <a:ext cx="9144000" cy="53283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latin typeface="Calibri" panose="020F0502020204030204" pitchFamily="34" charset="0"/>
              </a:rPr>
              <a:t>	</a:t>
            </a:r>
            <a:r>
              <a:rPr lang="en-US" sz="2800" dirty="0">
                <a:latin typeface="Calibri" panose="020F0502020204030204" pitchFamily="34" charset="0"/>
                <a:hlinkClick r:id="rId3"/>
              </a:rPr>
              <a:t>Research Essentials Tab: Databases</a:t>
            </a:r>
            <a:endParaRPr lang="en-US" sz="2800" dirty="0">
              <a:latin typeface="Calibri" panose="020F050202020403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807663"/>
              </p:ext>
            </p:extLst>
          </p:nvPr>
        </p:nvGraphicFramePr>
        <p:xfrm>
          <a:off x="342900" y="719255"/>
          <a:ext cx="8458200" cy="6138745"/>
        </p:xfrm>
        <a:graphic>
          <a:graphicData uri="http://schemas.openxmlformats.org/drawingml/2006/table">
            <a:tbl>
              <a:tblPr firstCol="1" bandRow="1"/>
              <a:tblGrid>
                <a:gridCol w="2392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5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330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b="1" dirty="0" err="1">
                          <a:latin typeface="Calibri" pitchFamily="34" charset="0"/>
                        </a:rPr>
                        <a:t>AnthroSource</a:t>
                      </a:r>
                      <a:endParaRPr lang="en-U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4625" indent="-174625">
                        <a:buFont typeface="Arial" pitchFamily="34" charset="0"/>
                        <a:buChar char="•"/>
                      </a:pPr>
                      <a:r>
                        <a:rPr lang="en-US" dirty="0">
                          <a:latin typeface="Calibri" pitchFamily="34" charset="0"/>
                        </a:rPr>
                        <a:t>AAA journals</a:t>
                      </a:r>
                    </a:p>
                    <a:p>
                      <a:pPr marL="174625" indent="-174625">
                        <a:buFont typeface="Arial" pitchFamily="34" charset="0"/>
                        <a:buChar char="•"/>
                      </a:pPr>
                      <a:r>
                        <a:rPr lang="en-US" dirty="0">
                          <a:latin typeface="Calibri" pitchFamily="34" charset="0"/>
                        </a:rPr>
                        <a:t>A full-text database</a:t>
                      </a:r>
                    </a:p>
                    <a:p>
                      <a:pPr marL="174625" indent="-174625">
                        <a:buFont typeface="Arial" pitchFamily="34" charset="0"/>
                        <a:buChar char="•"/>
                      </a:pPr>
                      <a:r>
                        <a:rPr lang="en-US" dirty="0">
                          <a:latin typeface="Calibri" pitchFamily="34" charset="0"/>
                        </a:rPr>
                        <a:t>Abstracts and keywords always included</a:t>
                      </a:r>
                    </a:p>
                    <a:p>
                      <a:pPr marL="174625" indent="-174625">
                        <a:buFont typeface="Arial" pitchFamily="34" charset="0"/>
                        <a:buChar char="•"/>
                      </a:pPr>
                      <a:r>
                        <a:rPr lang="en-US" dirty="0">
                          <a:latin typeface="Calibri" pitchFamily="34" charset="0"/>
                        </a:rPr>
                        <a:t>References are linked to Google Scholar</a:t>
                      </a:r>
                    </a:p>
                    <a:p>
                      <a:pPr marL="174625" indent="-174625">
                        <a:buFont typeface="Arial" pitchFamily="34" charset="0"/>
                        <a:buChar char="•"/>
                      </a:pPr>
                      <a:r>
                        <a:rPr lang="en-US" dirty="0">
                          <a:latin typeface="Calibri" pitchFamily="34" charset="0"/>
                        </a:rPr>
                        <a:t>Related article suggestions are generally good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67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b="1" dirty="0">
                          <a:latin typeface="Calibri" pitchFamily="34" charset="0"/>
                        </a:rPr>
                        <a:t>Anthropology Plus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4625" indent="-174625">
                        <a:buFont typeface="Arial" pitchFamily="34" charset="0"/>
                        <a:buChar char="•"/>
                      </a:pPr>
                      <a:r>
                        <a:rPr lang="en-US" dirty="0">
                          <a:latin typeface="Calibri" pitchFamily="34" charset="0"/>
                        </a:rPr>
                        <a:t>EBSCO platform </a:t>
                      </a:r>
                    </a:p>
                    <a:p>
                      <a:pPr marL="174625" indent="-174625">
                        <a:buFont typeface="Arial" pitchFamily="34" charset="0"/>
                        <a:buChar char="•"/>
                      </a:pPr>
                      <a:r>
                        <a:rPr lang="en-US" dirty="0">
                          <a:latin typeface="Calibri" pitchFamily="34" charset="0"/>
                        </a:rPr>
                        <a:t>A citation database/indexing service – indexes many journals, links to full text elsewhere</a:t>
                      </a:r>
                    </a:p>
                    <a:p>
                      <a:pPr marL="174625" indent="-174625">
                        <a:buFont typeface="Arial" pitchFamily="34" charset="0"/>
                        <a:buChar char="•"/>
                      </a:pPr>
                      <a:r>
                        <a:rPr lang="en-US" dirty="0">
                          <a:latin typeface="Calibri" pitchFamily="34" charset="0"/>
                        </a:rPr>
                        <a:t>Many times no abstract - search results are sometimes poor</a:t>
                      </a:r>
                    </a:p>
                    <a:p>
                      <a:pPr marL="174625" indent="-174625">
                        <a:buFont typeface="Arial" pitchFamily="34" charset="0"/>
                        <a:buChar char="•"/>
                      </a:pPr>
                      <a:r>
                        <a:rPr lang="en-US" dirty="0">
                          <a:latin typeface="Calibri" pitchFamily="34" charset="0"/>
                        </a:rPr>
                        <a:t>Offers suggestions when you are typing search terms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5200">
                <a:tc gridSpan="2">
                  <a:txBody>
                    <a:bodyPr/>
                    <a:lstStyle/>
                    <a:p>
                      <a:pPr marL="974725" lvl="2" indent="-288925" algn="l"/>
                      <a:r>
                        <a:rPr lang="en-US" b="1" dirty="0">
                          <a:latin typeface="Calibri" pitchFamily="34" charset="0"/>
                        </a:rPr>
                        <a:t>JSTOR (limit by subjects; limit to articles)</a:t>
                      </a:r>
                    </a:p>
                    <a:p>
                      <a:pPr marL="974725" lvl="2" indent="-288925" algn="l"/>
                      <a:endParaRPr lang="en-US" b="1" dirty="0">
                        <a:latin typeface="Calibri" pitchFamily="34" charset="0"/>
                      </a:endParaRPr>
                    </a:p>
                    <a:p>
                      <a:pPr marL="974725" lvl="2" indent="-288925" algn="l"/>
                      <a:r>
                        <a:rPr lang="en-US" b="1" dirty="0">
                          <a:latin typeface="Calibri" pitchFamily="34" charset="0"/>
                        </a:rPr>
                        <a:t>ProQuest platform – you might also want to look at…</a:t>
                      </a:r>
                    </a:p>
                    <a:p>
                      <a:pPr marL="974725" lvl="2" indent="-288925" algn="l"/>
                      <a:r>
                        <a:rPr lang="en-US" b="0" dirty="0">
                          <a:latin typeface="Calibri" pitchFamily="34" charset="0"/>
                        </a:rPr>
                        <a:t>•	Gender Watch</a:t>
                      </a:r>
                    </a:p>
                    <a:p>
                      <a:pPr marL="974725" lvl="2" indent="-288925" algn="l"/>
                      <a:r>
                        <a:rPr lang="en-US" b="0" dirty="0">
                          <a:latin typeface="Calibri" pitchFamily="34" charset="0"/>
                        </a:rPr>
                        <a:t>•	International Bibliography of the Social Sciences</a:t>
                      </a:r>
                    </a:p>
                    <a:p>
                      <a:pPr marL="974725" lvl="2" indent="-288925" algn="l"/>
                      <a:r>
                        <a:rPr lang="en-US" b="0" dirty="0">
                          <a:latin typeface="Calibri" pitchFamily="34" charset="0"/>
                        </a:rPr>
                        <a:t>•	Social Science Database</a:t>
                      </a:r>
                    </a:p>
                    <a:p>
                      <a:pPr marL="974725" lvl="2" indent="-288925" algn="l"/>
                      <a:endParaRPr lang="en-US" b="1" dirty="0">
                        <a:latin typeface="Calibri" pitchFamily="34" charset="0"/>
                      </a:endParaRPr>
                    </a:p>
                    <a:p>
                      <a:pPr marL="974725" marR="0" lvl="2" indent="-2889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Calibri" pitchFamily="34" charset="0"/>
                        </a:rPr>
                        <a:t>EBSCO platform – you might also want to look at…</a:t>
                      </a:r>
                    </a:p>
                    <a:p>
                      <a:pPr marL="974725" lvl="2" indent="-288925" algn="l"/>
                      <a:r>
                        <a:rPr lang="en-US" b="1" dirty="0">
                          <a:latin typeface="Calibri" pitchFamily="34" charset="0"/>
                        </a:rPr>
                        <a:t>•	</a:t>
                      </a:r>
                      <a:r>
                        <a:rPr lang="en-US" b="0" dirty="0">
                          <a:latin typeface="Calibri" pitchFamily="34" charset="0"/>
                        </a:rPr>
                        <a:t>Family and Society Studies Worldwide</a:t>
                      </a:r>
                    </a:p>
                    <a:p>
                      <a:pPr marL="974725" lvl="2" indent="-288925" algn="l"/>
                      <a:r>
                        <a:rPr lang="en-US" b="0" dirty="0">
                          <a:latin typeface="Calibri" pitchFamily="34" charset="0"/>
                        </a:rPr>
                        <a:t>•	Women’s Studies International</a:t>
                      </a:r>
                    </a:p>
                    <a:p>
                      <a:pPr marL="974725" lvl="2" indent="-288925" algn="l"/>
                      <a:r>
                        <a:rPr lang="en-US" b="0" dirty="0">
                          <a:latin typeface="Calibri" pitchFamily="34" charset="0"/>
                        </a:rPr>
                        <a:t>•	Topic specific databases on education, religion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17475" indent="-117475">
                        <a:buFont typeface="Arial" pitchFamily="34" charset="0"/>
                        <a:buChar char="•"/>
                      </a:pPr>
                      <a:endParaRPr lang="en-US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3044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67586-8E61-9D03-52EE-2875E309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8B206A1-DAEA-E32C-CDFA-6640FA200655}"/>
              </a:ext>
            </a:extLst>
          </p:cNvPr>
          <p:cNvSpPr/>
          <p:nvPr/>
        </p:nvSpPr>
        <p:spPr>
          <a:xfrm>
            <a:off x="0" y="152400"/>
            <a:ext cx="9144000" cy="53283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latin typeface="Calibri" panose="020F0502020204030204" pitchFamily="34" charset="0"/>
              </a:rPr>
              <a:t>	</a:t>
            </a:r>
            <a:r>
              <a:rPr lang="en-US" sz="2800" dirty="0">
                <a:latin typeface="Calibri" panose="020F0502020204030204" pitchFamily="34" charset="0"/>
                <a:hlinkClick r:id="rId3"/>
              </a:rPr>
              <a:t>Research Essentials Tab: Extending your Research</a:t>
            </a:r>
            <a:endParaRPr lang="en-US" sz="2800" dirty="0">
              <a:latin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6AD15F1-DFC0-27CA-7413-BC032AEF45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7863258"/>
              </p:ext>
            </p:extLst>
          </p:nvPr>
        </p:nvGraphicFramePr>
        <p:xfrm>
          <a:off x="342900" y="2057400"/>
          <a:ext cx="8458200" cy="2999780"/>
        </p:xfrm>
        <a:graphic>
          <a:graphicData uri="http://schemas.openxmlformats.org/drawingml/2006/table">
            <a:tbl>
              <a:tblPr firstCol="1" bandRow="1"/>
              <a:tblGrid>
                <a:gridCol w="2392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5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330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b="1" dirty="0">
                          <a:latin typeface="Calibri" pitchFamily="34" charset="0"/>
                        </a:rPr>
                        <a:t>Dissertations &amp; Theses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4625" indent="-174625">
                        <a:buFont typeface="Arial" pitchFamily="34" charset="0"/>
                        <a:buChar char="•"/>
                      </a:pPr>
                      <a:r>
                        <a:rPr lang="en-US" dirty="0">
                          <a:latin typeface="Calibri" pitchFamily="34" charset="0"/>
                        </a:rPr>
                        <a:t>TL;DR</a:t>
                      </a:r>
                    </a:p>
                    <a:p>
                      <a:pPr marL="174625" indent="-174625">
                        <a:buFont typeface="Arial" pitchFamily="34" charset="0"/>
                        <a:buChar char="•"/>
                      </a:pPr>
                      <a:r>
                        <a:rPr lang="en-US" dirty="0">
                          <a:latin typeface="Calibri" pitchFamily="34" charset="0"/>
                        </a:rPr>
                        <a:t>Great for bibliographies</a:t>
                      </a:r>
                    </a:p>
                    <a:p>
                      <a:pPr marL="174625" indent="-174625">
                        <a:buFont typeface="Arial" pitchFamily="34" charset="0"/>
                        <a:buChar char="•"/>
                      </a:pPr>
                      <a:r>
                        <a:rPr lang="en-US" dirty="0">
                          <a:latin typeface="Calibri" pitchFamily="34" charset="0"/>
                        </a:rPr>
                        <a:t>Example dissertation: </a:t>
                      </a:r>
                      <a:r>
                        <a:rPr lang="en-US" dirty="0">
                          <a:latin typeface="Calibri" pitchFamily="34" charset="0"/>
                          <a:hlinkClick r:id="rId4"/>
                        </a:rPr>
                        <a:t>“Bargaining with the State”</a:t>
                      </a:r>
                      <a:r>
                        <a:rPr lang="en-US" dirty="0">
                          <a:latin typeface="Calibri" pitchFamily="34" charset="0"/>
                        </a:rPr>
                        <a:t> (2023)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67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b="1" dirty="0" err="1">
                          <a:latin typeface="Calibri" pitchFamily="34" charset="0"/>
                        </a:rPr>
                        <a:t>WorldCat</a:t>
                      </a:r>
                      <a:endParaRPr lang="en-US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4625" indent="-174625">
                        <a:buFont typeface="Arial" pitchFamily="34" charset="0"/>
                        <a:buChar char="•"/>
                      </a:pPr>
                      <a:r>
                        <a:rPr lang="en-US" dirty="0">
                          <a:latin typeface="Calibri" pitchFamily="34" charset="0"/>
                        </a:rPr>
                        <a:t>Catalog of materials from thousands of libraries worldwide</a:t>
                      </a:r>
                    </a:p>
                    <a:p>
                      <a:pPr marL="174625" indent="-174625">
                        <a:buFont typeface="Arial" pitchFamily="34" charset="0"/>
                        <a:buChar char="•"/>
                      </a:pPr>
                      <a:r>
                        <a:rPr lang="en-US" dirty="0">
                          <a:latin typeface="Calibri" pitchFamily="34" charset="0"/>
                        </a:rPr>
                        <a:t>Use subject terms to help you search</a:t>
                      </a:r>
                    </a:p>
                    <a:p>
                      <a:pPr marL="174625" indent="-174625">
                        <a:buFont typeface="Arial" pitchFamily="34" charset="0"/>
                        <a:buChar char="•"/>
                      </a:pPr>
                      <a:r>
                        <a:rPr lang="en-US" dirty="0">
                          <a:latin typeface="Calibri" pitchFamily="34" charset="0"/>
                        </a:rPr>
                        <a:t>Example from </a:t>
                      </a:r>
                      <a:r>
                        <a:rPr lang="en-US" dirty="0" err="1">
                          <a:latin typeface="Calibri" pitchFamily="34" charset="0"/>
                        </a:rPr>
                        <a:t>WorldCat</a:t>
                      </a:r>
                      <a:r>
                        <a:rPr lang="en-US" dirty="0">
                          <a:latin typeface="Calibri" pitchFamily="34" charset="0"/>
                        </a:rPr>
                        <a:t>: </a:t>
                      </a:r>
                      <a:r>
                        <a:rPr lang="en-US" i="1" dirty="0">
                          <a:latin typeface="Calibri" pitchFamily="34" charset="0"/>
                          <a:hlinkClick r:id="rId5"/>
                        </a:rPr>
                        <a:t>Traders in Motion</a:t>
                      </a:r>
                      <a:r>
                        <a:rPr lang="en-US" i="1" dirty="0">
                          <a:latin typeface="Calibri" pitchFamily="34" charset="0"/>
                        </a:rPr>
                        <a:t> </a:t>
                      </a:r>
                      <a:r>
                        <a:rPr lang="en-US" i="0" dirty="0">
                          <a:latin typeface="Calibri" pitchFamily="34" charset="0"/>
                        </a:rPr>
                        <a:t>(2018)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5400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A0A1B-94BA-9FC5-00B7-E1EF4876F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71C360F-D452-D5CB-15F5-4989E30F5B7C}"/>
              </a:ext>
            </a:extLst>
          </p:cNvPr>
          <p:cNvSpPr/>
          <p:nvPr/>
        </p:nvSpPr>
        <p:spPr>
          <a:xfrm>
            <a:off x="0" y="152400"/>
            <a:ext cx="9144000" cy="53283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latin typeface="Calibri" panose="020F0502020204030204" pitchFamily="34" charset="0"/>
              </a:rPr>
              <a:t>    Cultural Anthropology Tab: </a:t>
            </a:r>
            <a:r>
              <a:rPr lang="en-US" sz="2800" dirty="0">
                <a:latin typeface="Calibri" panose="020F0502020204030204" pitchFamily="34" charset="0"/>
                <a:hlinkClick r:id="rId3"/>
              </a:rPr>
              <a:t>Bibliography of Asian Studies</a:t>
            </a:r>
            <a:endParaRPr lang="en-US" sz="2800" dirty="0">
              <a:latin typeface="Calibri" panose="020F0502020204030204" pitchFamily="34" charset="0"/>
            </a:endParaRPr>
          </a:p>
        </p:txBody>
      </p: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56175FDD-59F4-40B4-D24B-38057414BC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4742062"/>
            <a:ext cx="8077200" cy="1980071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9D1717-482F-90CB-7AE6-2041C03CC9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860775"/>
            <a:ext cx="7706801" cy="370574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74625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107425"/>
              </p:ext>
            </p:extLst>
          </p:nvPr>
        </p:nvGraphicFramePr>
        <p:xfrm>
          <a:off x="4190999" y="3276600"/>
          <a:ext cx="4800600" cy="3200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663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Concept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376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636750"/>
            <a:ext cx="9144000" cy="53283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r>
              <a:rPr lang="en-US" sz="3200" dirty="0">
                <a:latin typeface="Calibri" panose="020F0502020204030204" pitchFamily="34" charset="0"/>
              </a:rPr>
              <a:t>Be Strategic about your Search Terms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419600" y="1777727"/>
            <a:ext cx="4038600" cy="10668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i="0" u="sng" dirty="0">
                <a:latin typeface="Calibri" panose="020F0502020204030204" pitchFamily="34" charset="0"/>
              </a:rPr>
              <a:t>Example</a:t>
            </a:r>
            <a:r>
              <a:rPr lang="en-US" sz="2400" i="0" dirty="0">
                <a:latin typeface="Calibri" panose="020F0502020204030204" pitchFamily="34" charset="0"/>
              </a:rPr>
              <a:t>:</a:t>
            </a:r>
            <a:r>
              <a:rPr lang="en-US" sz="2400" dirty="0">
                <a:latin typeface="Calibri" panose="020F0502020204030204" pitchFamily="34" charset="0"/>
              </a:rPr>
              <a:t> How have </a:t>
            </a:r>
            <a:r>
              <a:rPr lang="en-US" sz="2400" dirty="0" err="1">
                <a:latin typeface="Calibri" panose="020F0502020204030204" pitchFamily="34" charset="0"/>
              </a:rPr>
              <a:t>Doi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Moi</a:t>
            </a:r>
            <a:r>
              <a:rPr lang="en-US" sz="2400" dirty="0">
                <a:latin typeface="Calibri" panose="020F0502020204030204" pitchFamily="34" charset="0"/>
              </a:rPr>
              <a:t> economic reforms impacted street vendors in Hanoi?</a:t>
            </a:r>
          </a:p>
        </p:txBody>
      </p:sp>
      <p:sp>
        <p:nvSpPr>
          <p:cNvPr id="2" name="Oval 1"/>
          <p:cNvSpPr/>
          <p:nvPr/>
        </p:nvSpPr>
        <p:spPr>
          <a:xfrm>
            <a:off x="7162799" y="1649356"/>
            <a:ext cx="1143001" cy="554666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038600" y="3891844"/>
            <a:ext cx="11839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b="1" dirty="0"/>
          </a:p>
          <a:p>
            <a:pPr algn="r"/>
            <a:endParaRPr lang="en-US" b="1" dirty="0"/>
          </a:p>
          <a:p>
            <a:pPr algn="r"/>
            <a:endParaRPr lang="en-US" b="1" dirty="0"/>
          </a:p>
          <a:p>
            <a:pPr algn="r"/>
            <a:r>
              <a:rPr lang="en-US" b="1" dirty="0"/>
              <a:t>Broader:</a:t>
            </a:r>
          </a:p>
          <a:p>
            <a:pPr algn="r"/>
            <a:endParaRPr lang="en-US" b="1" dirty="0"/>
          </a:p>
          <a:p>
            <a:pPr algn="r"/>
            <a:endParaRPr lang="en-US" b="1" dirty="0"/>
          </a:p>
          <a:p>
            <a:pPr algn="r"/>
            <a:r>
              <a:rPr lang="en-US" b="1" dirty="0"/>
              <a:t>Related:</a:t>
            </a:r>
          </a:p>
          <a:p>
            <a:pPr algn="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181600" y="3891844"/>
            <a:ext cx="17907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Street Vendors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Workers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Shop owners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010400" y="3886200"/>
            <a:ext cx="19743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Doi</a:t>
            </a:r>
            <a:r>
              <a:rPr lang="en-US" b="1" dirty="0"/>
              <a:t> </a:t>
            </a:r>
            <a:r>
              <a:rPr lang="en-US" b="1" dirty="0" err="1"/>
              <a:t>Moi</a:t>
            </a:r>
            <a:endParaRPr lang="en-US" b="1" dirty="0"/>
          </a:p>
          <a:p>
            <a:r>
              <a:rPr lang="en-US" dirty="0" err="1"/>
              <a:t>Doimoi</a:t>
            </a:r>
            <a:endParaRPr lang="en-US" dirty="0"/>
          </a:p>
          <a:p>
            <a:endParaRPr lang="en-US" dirty="0"/>
          </a:p>
          <a:p>
            <a:r>
              <a:rPr lang="en-US" dirty="0"/>
              <a:t>Economic reforms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Market economy</a:t>
            </a:r>
          </a:p>
        </p:txBody>
      </p:sp>
      <p:sp>
        <p:nvSpPr>
          <p:cNvPr id="4" name="Rectangle 3"/>
          <p:cNvSpPr/>
          <p:nvPr/>
        </p:nvSpPr>
        <p:spPr>
          <a:xfrm>
            <a:off x="198944" y="1524000"/>
            <a:ext cx="38918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</a:rPr>
              <a:t>Keep a running list of search terms and synonyms for each major concept in your research topic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</a:rPr>
              <a:t>Remember</a:t>
            </a:r>
            <a:endParaRPr lang="en-US" sz="2000" dirty="0">
              <a:latin typeface="Calibri" panose="020F0502020204030204" pitchFamily="34" charset="0"/>
            </a:endParaRPr>
          </a:p>
          <a:p>
            <a:pPr marL="804863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</a:rPr>
              <a:t>Alternate spellings and alphabets</a:t>
            </a:r>
          </a:p>
          <a:p>
            <a:pPr marL="804863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</a:rPr>
              <a:t>Translations and transliterations</a:t>
            </a:r>
          </a:p>
          <a:p>
            <a:pPr marL="804863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</a:rPr>
              <a:t>Alternate place names</a:t>
            </a:r>
          </a:p>
          <a:p>
            <a:pPr marL="804863" lvl="1" indent="-342900">
              <a:buFont typeface="Wingdings" panose="05000000000000000000" pitchFamily="2" charset="2"/>
              <a:buChar char="ü"/>
            </a:pPr>
            <a:endParaRPr lang="en-US" sz="2000" dirty="0">
              <a:latin typeface="Calibri" panose="020F0502020204030204" pitchFamily="34" charset="0"/>
            </a:endParaRPr>
          </a:p>
          <a:p>
            <a:pPr marL="347663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</a:rPr>
              <a:t>May need to shift to broader, related or narrower topics</a:t>
            </a:r>
          </a:p>
        </p:txBody>
      </p:sp>
      <p:sp>
        <p:nvSpPr>
          <p:cNvPr id="15" name="Oval 14"/>
          <p:cNvSpPr/>
          <p:nvPr/>
        </p:nvSpPr>
        <p:spPr>
          <a:xfrm>
            <a:off x="4800600" y="2438400"/>
            <a:ext cx="1981200" cy="4572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68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13" grpId="0"/>
      <p:bldP spid="14" grpId="0"/>
      <p:bldP spid="15" grpId="0" animBg="1"/>
    </p:bldLst>
  </p:timing>
</p:sld>
</file>

<file path=ppt/theme/theme1.xml><?xml version="1.0" encoding="utf-8"?>
<a:theme xmlns:a="http://schemas.openxmlformats.org/drawingml/2006/main" name="Tradeshow">
  <a:themeElements>
    <a:clrScheme name="Tradeshow">
      <a:dk1>
        <a:srgbClr val="3F3F3F"/>
      </a:dk1>
      <a:lt1>
        <a:srgbClr val="FFFFFF"/>
      </a:lt1>
      <a:dk2>
        <a:srgbClr val="7DAFC3"/>
      </a:dk2>
      <a:lt2>
        <a:srgbClr val="E5E4DF"/>
      </a:lt2>
      <a:accent1>
        <a:srgbClr val="7C959A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79A4"/>
      </a:hlink>
      <a:folHlink>
        <a:srgbClr val="595959"/>
      </a:folHlink>
    </a:clrScheme>
    <a:fontScheme name="Tradeshow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deshow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TC101859861[[fn=Tradeshow]]</Template>
  <TotalTime>9387</TotalTime>
  <Words>1062</Words>
  <Application>Microsoft Office PowerPoint</Application>
  <PresentationFormat>On-screen Show (4:3)</PresentationFormat>
  <Paragraphs>180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Arial Black</vt:lpstr>
      <vt:lpstr>Calibri</vt:lpstr>
      <vt:lpstr>Calibri </vt:lpstr>
      <vt:lpstr>Candara</vt:lpstr>
      <vt:lpstr>Wingdings</vt:lpstr>
      <vt:lpstr>Tradeshow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Olivia Castello</dc:creator>
  <cp:lastModifiedBy>Kate Blinn</cp:lastModifiedBy>
  <cp:revision>483</cp:revision>
  <cp:lastPrinted>2014-11-05T20:42:01Z</cp:lastPrinted>
  <dcterms:created xsi:type="dcterms:W3CDTF">2006-08-16T00:00:00Z</dcterms:created>
  <dcterms:modified xsi:type="dcterms:W3CDTF">2026-09-08T13:18:52Z</dcterms:modified>
</cp:coreProperties>
</file>