
<file path=[Content_Types].xml><?xml version="1.0" encoding="utf-8"?>
<Types xmlns="http://schemas.openxmlformats.org/package/2006/content-types">
  <Default Extension="jpeg" ContentType="image/jpeg"/>
  <Default Extension="org&amp;utm_campaign=parser&amp;utm_content=thumbnail"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6" r:id="rId5"/>
    <p:sldId id="259" r:id="rId6"/>
    <p:sldId id="260" r:id="rId7"/>
    <p:sldId id="261" r:id="rId8"/>
    <p:sldId id="264" r:id="rId9"/>
    <p:sldId id="262" r:id="rId10"/>
    <p:sldId id="263"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41"/>
    <p:restoredTop sz="94597"/>
  </p:normalViewPr>
  <p:slideViewPr>
    <p:cSldViewPr snapToGrid="0">
      <p:cViewPr varScale="1">
        <p:scale>
          <a:sx n="51" d="100"/>
          <a:sy n="51" d="100"/>
        </p:scale>
        <p:origin x="200" y="14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30D64-910B-D2D4-B5E5-FCA4CB7BB1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0E1C3F-4B4C-394E-3372-9473FEB0C4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72B43F-4790-4973-536D-B4473C08F90C}"/>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5" name="Footer Placeholder 4">
            <a:extLst>
              <a:ext uri="{FF2B5EF4-FFF2-40B4-BE49-F238E27FC236}">
                <a16:creationId xmlns:a16="http://schemas.microsoft.com/office/drawing/2014/main" id="{7DE6C8A4-03F4-2C87-4946-F1ADFF1133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0A1C43-B368-D109-2E1C-9B80032B250B}"/>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2656896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E71C0-2449-633D-4757-3BDC49A8F9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047F04-DC1F-4EA0-2C9B-9EA22F0224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73EBBE-9892-9D5F-FE25-840B59A3CBA7}"/>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5" name="Footer Placeholder 4">
            <a:extLst>
              <a:ext uri="{FF2B5EF4-FFF2-40B4-BE49-F238E27FC236}">
                <a16:creationId xmlns:a16="http://schemas.microsoft.com/office/drawing/2014/main" id="{DA8C559F-DBD7-E997-A276-AAA187B963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15A6F5-A6B1-212D-9227-C39EB29CE798}"/>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2473022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B0546B-E5D8-8C6C-2BD5-BFC16397541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CE3E76-050A-6EBC-5C9D-90D5F9A4B3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4E5CE-687C-48A0-0AEB-8CD2FE7268F5}"/>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5" name="Footer Placeholder 4">
            <a:extLst>
              <a:ext uri="{FF2B5EF4-FFF2-40B4-BE49-F238E27FC236}">
                <a16:creationId xmlns:a16="http://schemas.microsoft.com/office/drawing/2014/main" id="{B0EBA036-86D7-3F00-C549-C7EAC21011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937657-FF5F-15CF-156B-EFFA2BADEBC3}"/>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260566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1AC6-C64E-2270-63A1-8CC21D6FE0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8229D5-14D3-5BE2-8923-CB0F6DB8CF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344638-EBEC-E387-83FB-153B2C810BEA}"/>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5" name="Footer Placeholder 4">
            <a:extLst>
              <a:ext uri="{FF2B5EF4-FFF2-40B4-BE49-F238E27FC236}">
                <a16:creationId xmlns:a16="http://schemas.microsoft.com/office/drawing/2014/main" id="{AD9430CE-85E8-530E-91B2-E0441955D0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AB67AC-9ED2-C4BB-AFC4-6FB15A9B66D9}"/>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893378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902E9-E20F-2ACD-073F-F7594D3B29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0C7A16-3093-B024-5279-476D79CFEEF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8710EF-D502-81D6-C9D1-D2873FA99B88}"/>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5" name="Footer Placeholder 4">
            <a:extLst>
              <a:ext uri="{FF2B5EF4-FFF2-40B4-BE49-F238E27FC236}">
                <a16:creationId xmlns:a16="http://schemas.microsoft.com/office/drawing/2014/main" id="{BD1897BC-7F8F-ACC6-1474-DE0C194F3C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026900-3AAC-39AB-A999-ABDD6B97E29C}"/>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272138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B718B-4057-E29E-459B-B8555E87D7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DA9B51-2EAD-8A05-12AB-F4DF69F648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526201-2E3E-F415-8FEA-683F978FBE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CE6651-4EE7-3A48-15CF-3122C6AB86F7}"/>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6" name="Footer Placeholder 5">
            <a:extLst>
              <a:ext uri="{FF2B5EF4-FFF2-40B4-BE49-F238E27FC236}">
                <a16:creationId xmlns:a16="http://schemas.microsoft.com/office/drawing/2014/main" id="{F0FBFE4A-F1A9-325B-97FE-F6158B1807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7E3A9-969B-9CBB-B346-5AEF605E8C10}"/>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3136196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F66D-AB5F-6A8A-7A81-90271A0200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9037D2-2C35-F61C-0D22-3DFF3A07ED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11583F-A11C-118A-9D92-08B80163AE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D2234E-14BE-618F-96E2-B82C3160A8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8BC512-0B21-6D24-0EC8-8EB7A8DE03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21B625-91D8-E786-722D-1D4CF8D6A7A3}"/>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8" name="Footer Placeholder 7">
            <a:extLst>
              <a:ext uri="{FF2B5EF4-FFF2-40B4-BE49-F238E27FC236}">
                <a16:creationId xmlns:a16="http://schemas.microsoft.com/office/drawing/2014/main" id="{29E06EE2-6AA5-CD6C-869B-D83F5122D0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F866488-3E76-7089-75E5-C26098817EE0}"/>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3194474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223D5-E01D-9538-BE25-C6B57E7E4D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BEFEF8-997C-C30F-49FD-1A1452940E84}"/>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4" name="Footer Placeholder 3">
            <a:extLst>
              <a:ext uri="{FF2B5EF4-FFF2-40B4-BE49-F238E27FC236}">
                <a16:creationId xmlns:a16="http://schemas.microsoft.com/office/drawing/2014/main" id="{90225EE9-DE7D-7ECE-5396-0D2FF84DA48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AB7422-C877-B7C6-E712-0EA7F73EAB34}"/>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1630486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2281BE-0F21-CEFB-FD8F-F8078D70D807}"/>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3" name="Footer Placeholder 2">
            <a:extLst>
              <a:ext uri="{FF2B5EF4-FFF2-40B4-BE49-F238E27FC236}">
                <a16:creationId xmlns:a16="http://schemas.microsoft.com/office/drawing/2014/main" id="{B8FE1E14-A3E5-4976-48CC-15F4ED1FAC5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7AD8C9-73FC-EA84-AC03-ED2443377B20}"/>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1747172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C91D7-C71C-7F0B-358E-824EACA8AA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451E30-CFEF-6AC4-EA69-3782D88DBC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10771E-6FC5-33D7-7978-9EF1121AC5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A3FEFE-06EF-7F22-E934-9C4AC2BB6A21}"/>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6" name="Footer Placeholder 5">
            <a:extLst>
              <a:ext uri="{FF2B5EF4-FFF2-40B4-BE49-F238E27FC236}">
                <a16:creationId xmlns:a16="http://schemas.microsoft.com/office/drawing/2014/main" id="{55A15A51-D181-97BC-A29F-23BDB88CA9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047AC4-D609-5FA4-B9CD-07C61B4C7A7B}"/>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3386321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9038E-5BB4-3773-95CB-C2E822AEA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34FCF8-54B7-41F2-0328-BEABCD1AB3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1ACF03-7D1E-16BE-9526-D2C036B305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D8A77B-CB8B-7E9A-841A-4CCE36E09555}"/>
              </a:ext>
            </a:extLst>
          </p:cNvPr>
          <p:cNvSpPr>
            <a:spLocks noGrp="1"/>
          </p:cNvSpPr>
          <p:nvPr>
            <p:ph type="dt" sz="half" idx="10"/>
          </p:nvPr>
        </p:nvSpPr>
        <p:spPr/>
        <p:txBody>
          <a:bodyPr/>
          <a:lstStyle/>
          <a:p>
            <a:fld id="{D791F728-D23A-8145-9E64-32BBE482AB4F}" type="datetimeFigureOut">
              <a:rPr lang="en-US" smtClean="0"/>
              <a:t>9/8/26</a:t>
            </a:fld>
            <a:endParaRPr lang="en-US"/>
          </a:p>
        </p:txBody>
      </p:sp>
      <p:sp>
        <p:nvSpPr>
          <p:cNvPr id="6" name="Footer Placeholder 5">
            <a:extLst>
              <a:ext uri="{FF2B5EF4-FFF2-40B4-BE49-F238E27FC236}">
                <a16:creationId xmlns:a16="http://schemas.microsoft.com/office/drawing/2014/main" id="{DB2BD924-459B-4964-0768-E249F61BEE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EB951C-25B6-AFF9-8577-E8A00C9035FE}"/>
              </a:ext>
            </a:extLst>
          </p:cNvPr>
          <p:cNvSpPr>
            <a:spLocks noGrp="1"/>
          </p:cNvSpPr>
          <p:nvPr>
            <p:ph type="sldNum" sz="quarter" idx="12"/>
          </p:nvPr>
        </p:nvSpPr>
        <p:spPr/>
        <p:txBody>
          <a:bodyPr/>
          <a:lstStyle/>
          <a:p>
            <a:fld id="{A75DE77B-E5BF-144D-AD1A-53211B7A0F3F}" type="slidenum">
              <a:rPr lang="en-US" smtClean="0"/>
              <a:t>‹#›</a:t>
            </a:fld>
            <a:endParaRPr lang="en-US"/>
          </a:p>
        </p:txBody>
      </p:sp>
    </p:spTree>
    <p:extLst>
      <p:ext uri="{BB962C8B-B14F-4D97-AF65-F5344CB8AC3E}">
        <p14:creationId xmlns:p14="http://schemas.microsoft.com/office/powerpoint/2010/main" val="905787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0AF87-8859-460C-F061-D6609B5B05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54627A-86BF-EF4A-7599-67D056E8E0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4939CF-E25B-FA37-E175-AAA60A1D72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91F728-D23A-8145-9E64-32BBE482AB4F}" type="datetimeFigureOut">
              <a:rPr lang="en-US" smtClean="0"/>
              <a:t>9/8/26</a:t>
            </a:fld>
            <a:endParaRPr lang="en-US"/>
          </a:p>
        </p:txBody>
      </p:sp>
      <p:sp>
        <p:nvSpPr>
          <p:cNvPr id="5" name="Footer Placeholder 4">
            <a:extLst>
              <a:ext uri="{FF2B5EF4-FFF2-40B4-BE49-F238E27FC236}">
                <a16:creationId xmlns:a16="http://schemas.microsoft.com/office/drawing/2014/main" id="{0DF334DF-72C5-E800-ACD3-44BB151ECB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64EBA1F-56EB-70B4-3E3B-11ABB91D98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75DE77B-E5BF-144D-AD1A-53211B7A0F3F}" type="slidenum">
              <a:rPr lang="en-US" smtClean="0"/>
              <a:t>‹#›</a:t>
            </a:fld>
            <a:endParaRPr lang="en-US"/>
          </a:p>
        </p:txBody>
      </p:sp>
    </p:spTree>
    <p:extLst>
      <p:ext uri="{BB962C8B-B14F-4D97-AF65-F5344CB8AC3E}">
        <p14:creationId xmlns:p14="http://schemas.microsoft.com/office/powerpoint/2010/main" val="332417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docs.google.com/document/d/1iVeM74WLHLzy4J0Ks6a_IpA5ni5z-0UZh3XAmYVlvsM/edit?tab=t.0"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org&amp;utm_campaign=parser&amp;utm_content=thumbnai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libraryguides.mcgill.ca/ld.php?content_id=37555817"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D73E7-9C48-C6F7-5650-E3FAFBDFA2F9}"/>
              </a:ext>
            </a:extLst>
          </p:cNvPr>
          <p:cNvSpPr>
            <a:spLocks noGrp="1"/>
          </p:cNvSpPr>
          <p:nvPr>
            <p:ph type="ctrTitle"/>
          </p:nvPr>
        </p:nvSpPr>
        <p:spPr>
          <a:xfrm>
            <a:off x="3048000" y="0"/>
            <a:ext cx="9144000" cy="991064"/>
          </a:xfrm>
          <a:solidFill>
            <a:schemeClr val="accent5">
              <a:lumMod val="20000"/>
              <a:lumOff val="80000"/>
            </a:schemeClr>
          </a:solidFill>
        </p:spPr>
        <p:txBody>
          <a:bodyPr/>
          <a:lstStyle/>
          <a:p>
            <a:r>
              <a:rPr lang="en-US" dirty="0"/>
              <a:t>Week 2 – Wonders of Italy</a:t>
            </a:r>
          </a:p>
        </p:txBody>
      </p:sp>
      <p:sp>
        <p:nvSpPr>
          <p:cNvPr id="3" name="Subtitle 2">
            <a:extLst>
              <a:ext uri="{FF2B5EF4-FFF2-40B4-BE49-F238E27FC236}">
                <a16:creationId xmlns:a16="http://schemas.microsoft.com/office/drawing/2014/main" id="{F6D5222D-25BF-CAE3-8005-E35216CC83D2}"/>
              </a:ext>
            </a:extLst>
          </p:cNvPr>
          <p:cNvSpPr>
            <a:spLocks noGrp="1"/>
          </p:cNvSpPr>
          <p:nvPr>
            <p:ph type="subTitle" idx="1"/>
          </p:nvPr>
        </p:nvSpPr>
        <p:spPr>
          <a:xfrm>
            <a:off x="9284676" y="1168327"/>
            <a:ext cx="2907323" cy="561999"/>
          </a:xfrm>
          <a:solidFill>
            <a:schemeClr val="accent5">
              <a:lumMod val="20000"/>
              <a:lumOff val="80000"/>
            </a:schemeClr>
          </a:solidFill>
        </p:spPr>
        <p:txBody>
          <a:bodyPr/>
          <a:lstStyle/>
          <a:p>
            <a:pPr algn="r"/>
            <a:r>
              <a:rPr lang="en-US" dirty="0"/>
              <a:t>Venice – Part One </a:t>
            </a:r>
          </a:p>
        </p:txBody>
      </p:sp>
    </p:spTree>
    <p:extLst>
      <p:ext uri="{BB962C8B-B14F-4D97-AF65-F5344CB8AC3E}">
        <p14:creationId xmlns:p14="http://schemas.microsoft.com/office/powerpoint/2010/main" val="3741634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6BA2502B-164B-1F95-7C5E-6DA95A2DFB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977C62-456C-7745-2D9C-5C0EDD04604E}"/>
              </a:ext>
            </a:extLst>
          </p:cNvPr>
          <p:cNvSpPr>
            <a:spLocks noGrp="1"/>
          </p:cNvSpPr>
          <p:nvPr>
            <p:ph type="ctrTitle"/>
          </p:nvPr>
        </p:nvSpPr>
        <p:spPr>
          <a:xfrm>
            <a:off x="1524000" y="425902"/>
            <a:ext cx="9144000" cy="991064"/>
          </a:xfrm>
          <a:solidFill>
            <a:schemeClr val="accent5">
              <a:lumMod val="20000"/>
              <a:lumOff val="80000"/>
            </a:schemeClr>
          </a:solidFill>
        </p:spPr>
        <p:txBody>
          <a:bodyPr/>
          <a:lstStyle/>
          <a:p>
            <a:pPr algn="l"/>
            <a:r>
              <a:rPr lang="en-US" dirty="0"/>
              <a:t>3 – How Should I write?</a:t>
            </a:r>
          </a:p>
        </p:txBody>
      </p:sp>
      <p:sp>
        <p:nvSpPr>
          <p:cNvPr id="5" name="Subtitle 4">
            <a:extLst>
              <a:ext uri="{FF2B5EF4-FFF2-40B4-BE49-F238E27FC236}">
                <a16:creationId xmlns:a16="http://schemas.microsoft.com/office/drawing/2014/main" id="{2654D94B-5BB3-FEC7-B366-D1FFF6CA643F}"/>
              </a:ext>
            </a:extLst>
          </p:cNvPr>
          <p:cNvSpPr>
            <a:spLocks noGrp="1"/>
          </p:cNvSpPr>
          <p:nvPr>
            <p:ph type="subTitle" idx="1"/>
          </p:nvPr>
        </p:nvSpPr>
        <p:spPr>
          <a:xfrm>
            <a:off x="1524000" y="1913206"/>
            <a:ext cx="9144000" cy="4023360"/>
          </a:xfrm>
          <a:solidFill>
            <a:schemeClr val="accent5">
              <a:lumMod val="20000"/>
              <a:lumOff val="80000"/>
            </a:schemeClr>
          </a:solidFill>
        </p:spPr>
        <p:txBody>
          <a:bodyPr>
            <a:normAutofit lnSpcReduction="10000"/>
          </a:bodyPr>
          <a:lstStyle/>
          <a:p>
            <a:pPr algn="l"/>
            <a:r>
              <a:rPr lang="en-US" b="1" dirty="0"/>
              <a:t>Final suggestions</a:t>
            </a:r>
            <a:r>
              <a:rPr lang="en-US" dirty="0"/>
              <a:t>. Feel free to check the following books if you want to improve the clarity or coherence of your writing: </a:t>
            </a:r>
          </a:p>
          <a:p>
            <a:pPr algn="l"/>
            <a:endParaRPr lang="en-US" dirty="0"/>
          </a:p>
          <a:p>
            <a:pPr algn="l"/>
            <a:r>
              <a:rPr lang="en-US" dirty="0"/>
              <a:t>1) </a:t>
            </a:r>
          </a:p>
          <a:p>
            <a:pPr algn="l"/>
            <a:r>
              <a:rPr lang="en-US" dirty="0"/>
              <a:t>2) </a:t>
            </a:r>
          </a:p>
          <a:p>
            <a:pPr algn="l"/>
            <a:endParaRPr lang="en-US" dirty="0"/>
          </a:p>
          <a:p>
            <a:pPr algn="l"/>
            <a:r>
              <a:rPr lang="en-US" dirty="0"/>
              <a:t>As you write your personal essay, please keep in mind that each paragraph should be meaningful. </a:t>
            </a:r>
          </a:p>
          <a:p>
            <a:pPr algn="l"/>
            <a:r>
              <a:rPr lang="en-US" dirty="0"/>
              <a:t>If you need to do a little research to support your claims, you can look online or ask your professor. </a:t>
            </a:r>
          </a:p>
          <a:p>
            <a:pPr algn="l"/>
            <a:endParaRPr lang="en-US" dirty="0"/>
          </a:p>
        </p:txBody>
      </p:sp>
    </p:spTree>
    <p:extLst>
      <p:ext uri="{BB962C8B-B14F-4D97-AF65-F5344CB8AC3E}">
        <p14:creationId xmlns:p14="http://schemas.microsoft.com/office/powerpoint/2010/main" val="132627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153E2AEB-0D9F-20E7-7FBC-56ED58F5FA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7D6BA9-F976-78C2-1362-C7F28EE93EA6}"/>
              </a:ext>
            </a:extLst>
          </p:cNvPr>
          <p:cNvSpPr>
            <a:spLocks noGrp="1"/>
          </p:cNvSpPr>
          <p:nvPr>
            <p:ph type="ctrTitle"/>
          </p:nvPr>
        </p:nvSpPr>
        <p:spPr>
          <a:xfrm>
            <a:off x="1524000" y="425902"/>
            <a:ext cx="9144000" cy="991064"/>
          </a:xfrm>
          <a:solidFill>
            <a:schemeClr val="accent5">
              <a:lumMod val="20000"/>
              <a:lumOff val="80000"/>
            </a:schemeClr>
          </a:solidFill>
        </p:spPr>
        <p:txBody>
          <a:bodyPr/>
          <a:lstStyle/>
          <a:p>
            <a:pPr algn="l"/>
            <a:r>
              <a:rPr lang="en-US" dirty="0"/>
              <a:t>3 – How Should I write?</a:t>
            </a:r>
          </a:p>
        </p:txBody>
      </p:sp>
      <p:sp>
        <p:nvSpPr>
          <p:cNvPr id="5" name="Subtitle 4">
            <a:extLst>
              <a:ext uri="{FF2B5EF4-FFF2-40B4-BE49-F238E27FC236}">
                <a16:creationId xmlns:a16="http://schemas.microsoft.com/office/drawing/2014/main" id="{82E7FAE1-D2EA-A222-61BB-967810E17275}"/>
              </a:ext>
            </a:extLst>
          </p:cNvPr>
          <p:cNvSpPr>
            <a:spLocks noGrp="1"/>
          </p:cNvSpPr>
          <p:nvPr>
            <p:ph type="subTitle" idx="1"/>
          </p:nvPr>
        </p:nvSpPr>
        <p:spPr>
          <a:xfrm>
            <a:off x="1524000" y="1913206"/>
            <a:ext cx="9144000" cy="4023360"/>
          </a:xfrm>
          <a:solidFill>
            <a:schemeClr val="accent5">
              <a:lumMod val="20000"/>
              <a:lumOff val="80000"/>
            </a:schemeClr>
          </a:solidFill>
        </p:spPr>
        <p:txBody>
          <a:bodyPr>
            <a:normAutofit/>
          </a:bodyPr>
          <a:lstStyle/>
          <a:p>
            <a:pPr algn="l"/>
            <a:r>
              <a:rPr lang="en-US" b="1" dirty="0"/>
              <a:t>FIRST DRAFT: </a:t>
            </a:r>
          </a:p>
          <a:p>
            <a:pPr algn="l"/>
            <a:endParaRPr lang="en-US" b="1" dirty="0"/>
          </a:p>
          <a:p>
            <a:pPr algn="l"/>
            <a:r>
              <a:rPr lang="en-US" dirty="0"/>
              <a:t>Brainstorm and come up with a general summary of what you want to say. Then, start writing! </a:t>
            </a:r>
          </a:p>
          <a:p>
            <a:pPr algn="l"/>
            <a:endParaRPr lang="en-US" dirty="0"/>
          </a:p>
          <a:p>
            <a:pPr algn="l"/>
            <a:r>
              <a:rPr lang="en-US" dirty="0"/>
              <a:t>You can use the remaining class time to gather ideas for your first paper, ask questions to me or your peers, and brainstorm. </a:t>
            </a:r>
          </a:p>
        </p:txBody>
      </p:sp>
    </p:spTree>
    <p:extLst>
      <p:ext uri="{BB962C8B-B14F-4D97-AF65-F5344CB8AC3E}">
        <p14:creationId xmlns:p14="http://schemas.microsoft.com/office/powerpoint/2010/main" val="1290078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4C55D83A-E1F5-46EE-FD55-1412C58D01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31486D-32C0-8A1C-A5D8-94E01BC2B941}"/>
              </a:ext>
            </a:extLst>
          </p:cNvPr>
          <p:cNvSpPr>
            <a:spLocks noGrp="1"/>
          </p:cNvSpPr>
          <p:nvPr>
            <p:ph type="ctrTitle"/>
          </p:nvPr>
        </p:nvSpPr>
        <p:spPr>
          <a:xfrm>
            <a:off x="1524000" y="1448972"/>
            <a:ext cx="9144000" cy="991064"/>
          </a:xfrm>
          <a:solidFill>
            <a:schemeClr val="accent5">
              <a:lumMod val="20000"/>
              <a:lumOff val="80000"/>
            </a:schemeClr>
          </a:solidFill>
        </p:spPr>
        <p:txBody>
          <a:bodyPr/>
          <a:lstStyle/>
          <a:p>
            <a:pPr algn="l"/>
            <a:r>
              <a:rPr lang="en-US" dirty="0"/>
              <a:t>Today’s agenda: </a:t>
            </a:r>
          </a:p>
        </p:txBody>
      </p:sp>
      <p:sp>
        <p:nvSpPr>
          <p:cNvPr id="5" name="Subtitle 4">
            <a:extLst>
              <a:ext uri="{FF2B5EF4-FFF2-40B4-BE49-F238E27FC236}">
                <a16:creationId xmlns:a16="http://schemas.microsoft.com/office/drawing/2014/main" id="{758747BC-5D69-6E07-6D56-AC663259CE3C}"/>
              </a:ext>
            </a:extLst>
          </p:cNvPr>
          <p:cNvSpPr>
            <a:spLocks noGrp="1"/>
          </p:cNvSpPr>
          <p:nvPr>
            <p:ph type="subTitle" idx="1"/>
          </p:nvPr>
        </p:nvSpPr>
        <p:spPr>
          <a:xfrm>
            <a:off x="1524000" y="2983060"/>
            <a:ext cx="9144000" cy="2236054"/>
          </a:xfrm>
          <a:solidFill>
            <a:schemeClr val="accent5">
              <a:lumMod val="20000"/>
              <a:lumOff val="80000"/>
            </a:schemeClr>
          </a:solidFill>
        </p:spPr>
        <p:txBody>
          <a:bodyPr>
            <a:normAutofit lnSpcReduction="10000"/>
          </a:bodyPr>
          <a:lstStyle/>
          <a:p>
            <a:pPr marL="457200" indent="-457200" algn="l">
              <a:buAutoNum type="arabicParenR"/>
            </a:pPr>
            <a:r>
              <a:rPr lang="en-US" dirty="0"/>
              <a:t>Group work: artists in Venice</a:t>
            </a:r>
          </a:p>
          <a:p>
            <a:pPr marL="457200" indent="-457200" algn="l">
              <a:buAutoNum type="arabicParenR"/>
            </a:pPr>
            <a:r>
              <a:rPr lang="en-US" dirty="0"/>
              <a:t>(Short) Lecture: History of Venice </a:t>
            </a:r>
          </a:p>
          <a:p>
            <a:pPr marL="457200" indent="-457200" algn="l">
              <a:buAutoNum type="arabicParenR"/>
            </a:pPr>
            <a:r>
              <a:rPr lang="en-US" dirty="0"/>
              <a:t>Writing: How should I write a college paper?</a:t>
            </a:r>
          </a:p>
          <a:p>
            <a:pPr marL="457200" indent="-457200" algn="l">
              <a:buAutoNum type="arabicParenR"/>
            </a:pPr>
            <a:endParaRPr lang="en-US" dirty="0"/>
          </a:p>
          <a:p>
            <a:pPr algn="l"/>
            <a:r>
              <a:rPr lang="en-US" b="1" dirty="0"/>
              <a:t>Remember to book your one-on-one conference on Moodle!</a:t>
            </a:r>
            <a:r>
              <a:rPr lang="en-US" dirty="0"/>
              <a:t> </a:t>
            </a:r>
          </a:p>
        </p:txBody>
      </p:sp>
    </p:spTree>
    <p:extLst>
      <p:ext uri="{BB962C8B-B14F-4D97-AF65-F5344CB8AC3E}">
        <p14:creationId xmlns:p14="http://schemas.microsoft.com/office/powerpoint/2010/main" val="1000531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AC0C5C50-E0E0-5F1D-78E2-DC144C0E7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B0A9CD-9321-48E1-2AB6-EE979FCF9E62}"/>
              </a:ext>
            </a:extLst>
          </p:cNvPr>
          <p:cNvSpPr>
            <a:spLocks noGrp="1"/>
          </p:cNvSpPr>
          <p:nvPr>
            <p:ph type="ctrTitle"/>
          </p:nvPr>
        </p:nvSpPr>
        <p:spPr>
          <a:xfrm>
            <a:off x="1524000" y="425902"/>
            <a:ext cx="9144000" cy="991064"/>
          </a:xfrm>
          <a:solidFill>
            <a:schemeClr val="accent5">
              <a:lumMod val="20000"/>
              <a:lumOff val="80000"/>
            </a:schemeClr>
          </a:solidFill>
        </p:spPr>
        <p:txBody>
          <a:bodyPr/>
          <a:lstStyle/>
          <a:p>
            <a:pPr algn="l"/>
            <a:r>
              <a:rPr lang="en-US" dirty="0"/>
              <a:t>1 – Group work </a:t>
            </a:r>
          </a:p>
        </p:txBody>
      </p:sp>
      <p:sp>
        <p:nvSpPr>
          <p:cNvPr id="5" name="Subtitle 4">
            <a:extLst>
              <a:ext uri="{FF2B5EF4-FFF2-40B4-BE49-F238E27FC236}">
                <a16:creationId xmlns:a16="http://schemas.microsoft.com/office/drawing/2014/main" id="{AD08B660-2AC2-4C8E-FD56-B996B4AA2657}"/>
              </a:ext>
            </a:extLst>
          </p:cNvPr>
          <p:cNvSpPr>
            <a:spLocks noGrp="1"/>
          </p:cNvSpPr>
          <p:nvPr>
            <p:ph type="subTitle" idx="1"/>
          </p:nvPr>
        </p:nvSpPr>
        <p:spPr>
          <a:xfrm>
            <a:off x="1524000" y="1913206"/>
            <a:ext cx="9144000" cy="4023360"/>
          </a:xfrm>
          <a:solidFill>
            <a:schemeClr val="accent5">
              <a:lumMod val="20000"/>
              <a:lumOff val="80000"/>
            </a:schemeClr>
          </a:solidFill>
        </p:spPr>
        <p:txBody>
          <a:bodyPr>
            <a:normAutofit lnSpcReduction="10000"/>
          </a:bodyPr>
          <a:lstStyle/>
          <a:p>
            <a:pPr algn="l"/>
            <a:r>
              <a:rPr lang="en-US" dirty="0"/>
              <a:t>In groups of 4-5 students, reflect on the excerpts from McCarthy, Brodsky, and Vidal. Discuss your notes (if you have any) and highlighted passages. </a:t>
            </a:r>
          </a:p>
          <a:p>
            <a:pPr algn="l"/>
            <a:r>
              <a:rPr lang="en-US" dirty="0"/>
              <a:t>Be ready to share your group’s findings with the class. </a:t>
            </a:r>
          </a:p>
          <a:p>
            <a:pPr algn="l"/>
            <a:r>
              <a:rPr lang="en-US" dirty="0"/>
              <a:t> </a:t>
            </a:r>
          </a:p>
          <a:p>
            <a:pPr marL="457200" indent="-457200" algn="l">
              <a:buAutoNum type="arabicParenR"/>
            </a:pPr>
            <a:r>
              <a:rPr lang="en-US" dirty="0"/>
              <a:t>Did your group like the readings? Why/Why not?</a:t>
            </a:r>
          </a:p>
          <a:p>
            <a:pPr marL="457200" indent="-457200" algn="l">
              <a:buAutoNum type="arabicParenR"/>
            </a:pPr>
            <a:r>
              <a:rPr lang="en-US" dirty="0"/>
              <a:t>Can you find any similarities/striking differences? </a:t>
            </a:r>
          </a:p>
          <a:p>
            <a:pPr marL="457200" indent="-457200" algn="l">
              <a:buAutoNum type="arabicParenR"/>
            </a:pPr>
            <a:r>
              <a:rPr lang="en-US" dirty="0"/>
              <a:t>What point are they trying to convey? </a:t>
            </a:r>
          </a:p>
          <a:p>
            <a:pPr marL="457200" indent="-457200" algn="l">
              <a:buAutoNum type="arabicParenR"/>
            </a:pPr>
            <a:r>
              <a:rPr lang="en-US" dirty="0"/>
              <a:t>To what audience are they talking to?</a:t>
            </a:r>
          </a:p>
          <a:p>
            <a:pPr marL="457200" indent="-457200" algn="l">
              <a:buAutoNum type="arabicParenR"/>
            </a:pPr>
            <a:r>
              <a:rPr lang="en-US" dirty="0"/>
              <a:t>What did you think of Krotz’s take on tourism? </a:t>
            </a:r>
          </a:p>
          <a:p>
            <a:pPr marL="457200" indent="-457200" algn="l">
              <a:buAutoNum type="arabicParenR"/>
            </a:pPr>
            <a:endParaRPr lang="en-US" dirty="0"/>
          </a:p>
        </p:txBody>
      </p:sp>
    </p:spTree>
    <p:extLst>
      <p:ext uri="{BB962C8B-B14F-4D97-AF65-F5344CB8AC3E}">
        <p14:creationId xmlns:p14="http://schemas.microsoft.com/office/powerpoint/2010/main" val="976972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F44C689F-07B1-DA13-D58A-EE9DD2C9C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2893B-A311-58F1-0305-EC7712F6E92E}"/>
              </a:ext>
            </a:extLst>
          </p:cNvPr>
          <p:cNvSpPr>
            <a:spLocks noGrp="1"/>
          </p:cNvSpPr>
          <p:nvPr>
            <p:ph type="ctrTitle"/>
          </p:nvPr>
        </p:nvSpPr>
        <p:spPr>
          <a:xfrm>
            <a:off x="1524000" y="425902"/>
            <a:ext cx="9144000" cy="991064"/>
          </a:xfrm>
          <a:solidFill>
            <a:schemeClr val="accent5">
              <a:lumMod val="20000"/>
              <a:lumOff val="80000"/>
            </a:schemeClr>
          </a:solidFill>
        </p:spPr>
        <p:txBody>
          <a:bodyPr/>
          <a:lstStyle/>
          <a:p>
            <a:pPr algn="l"/>
            <a:r>
              <a:rPr lang="en-US" dirty="0"/>
              <a:t>0 - Warm-up</a:t>
            </a:r>
          </a:p>
        </p:txBody>
      </p:sp>
      <p:sp>
        <p:nvSpPr>
          <p:cNvPr id="5" name="Subtitle 4">
            <a:extLst>
              <a:ext uri="{FF2B5EF4-FFF2-40B4-BE49-F238E27FC236}">
                <a16:creationId xmlns:a16="http://schemas.microsoft.com/office/drawing/2014/main" id="{AAE13D49-AEF0-9E8F-321A-B803C2D8FEAB}"/>
              </a:ext>
            </a:extLst>
          </p:cNvPr>
          <p:cNvSpPr>
            <a:spLocks noGrp="1"/>
          </p:cNvSpPr>
          <p:nvPr>
            <p:ph type="subTitle" idx="1"/>
          </p:nvPr>
        </p:nvSpPr>
        <p:spPr>
          <a:xfrm>
            <a:off x="1524000" y="1913206"/>
            <a:ext cx="9144000" cy="4023360"/>
          </a:xfrm>
          <a:solidFill>
            <a:schemeClr val="accent5">
              <a:lumMod val="20000"/>
              <a:lumOff val="80000"/>
            </a:schemeClr>
          </a:solidFill>
        </p:spPr>
        <p:txBody>
          <a:bodyPr>
            <a:normAutofit/>
          </a:bodyPr>
          <a:lstStyle/>
          <a:p>
            <a:pPr algn="l"/>
            <a:r>
              <a:rPr lang="en-US" dirty="0"/>
              <a:t>Go to our shared document via Moodle (Symposium)</a:t>
            </a:r>
          </a:p>
          <a:p>
            <a:pPr algn="l"/>
            <a:r>
              <a:rPr lang="en-US" dirty="0">
                <a:solidFill>
                  <a:srgbClr val="FFFFFF"/>
                </a:solidFill>
                <a:latin typeface="Aptos Display" panose="020B0004020202020204" pitchFamily="34" charset="0"/>
                <a:hlinkClick r:id="rId3"/>
              </a:rPr>
              <a:t>https://docs.google.com/document/d/1iVeM74WLHLzy4J0Ks6a_IpA5ni5z-0UZh3XAmYVlvsM/edit?tab=t.0</a:t>
            </a:r>
            <a:endParaRPr lang="en-US" dirty="0">
              <a:solidFill>
                <a:srgbClr val="FFFFFF"/>
              </a:solidFill>
              <a:latin typeface="Aptos Display" panose="020B0004020202020204" pitchFamily="34" charset="0"/>
            </a:endParaRPr>
          </a:p>
          <a:p>
            <a:pPr algn="l"/>
            <a:endParaRPr lang="en-US" dirty="0"/>
          </a:p>
          <a:p>
            <a:pPr algn="l"/>
            <a:r>
              <a:rPr lang="en-US" dirty="0"/>
              <a:t>and write down a sentence or passage that struck you from the reading material. Remember to identify it with the author’s last name and year of publication. For example: </a:t>
            </a:r>
          </a:p>
          <a:p>
            <a:pPr algn="l"/>
            <a:endParaRPr lang="en-US" dirty="0"/>
          </a:p>
          <a:p>
            <a:pPr algn="l"/>
            <a:r>
              <a:rPr lang="en-US" dirty="0"/>
              <a:t>”And there is no pretending that the tourist Venice is not the real Venice.” (McCarthy 1956). </a:t>
            </a:r>
          </a:p>
        </p:txBody>
      </p:sp>
    </p:spTree>
    <p:extLst>
      <p:ext uri="{BB962C8B-B14F-4D97-AF65-F5344CB8AC3E}">
        <p14:creationId xmlns:p14="http://schemas.microsoft.com/office/powerpoint/2010/main" val="2837868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EF3D7A9B-3A18-1CFD-36EE-5A28B6CCAB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EEE431-AAFB-0A9C-1AA1-0E5DE8620C94}"/>
              </a:ext>
            </a:extLst>
          </p:cNvPr>
          <p:cNvSpPr>
            <a:spLocks noGrp="1"/>
          </p:cNvSpPr>
          <p:nvPr>
            <p:ph type="ctrTitle"/>
          </p:nvPr>
        </p:nvSpPr>
        <p:spPr>
          <a:xfrm>
            <a:off x="1524000" y="425902"/>
            <a:ext cx="9144000" cy="991064"/>
          </a:xfrm>
          <a:solidFill>
            <a:schemeClr val="accent5">
              <a:lumMod val="20000"/>
              <a:lumOff val="80000"/>
            </a:schemeClr>
          </a:solidFill>
        </p:spPr>
        <p:txBody>
          <a:bodyPr/>
          <a:lstStyle/>
          <a:p>
            <a:pPr algn="l"/>
            <a:r>
              <a:rPr lang="en-US" dirty="0"/>
              <a:t>2 – History of Venice </a:t>
            </a:r>
          </a:p>
        </p:txBody>
      </p:sp>
      <p:sp>
        <p:nvSpPr>
          <p:cNvPr id="5" name="Subtitle 4">
            <a:extLst>
              <a:ext uri="{FF2B5EF4-FFF2-40B4-BE49-F238E27FC236}">
                <a16:creationId xmlns:a16="http://schemas.microsoft.com/office/drawing/2014/main" id="{7614523A-8D97-B7A5-BC6F-911BF6DCD0E8}"/>
              </a:ext>
            </a:extLst>
          </p:cNvPr>
          <p:cNvSpPr>
            <a:spLocks noGrp="1"/>
          </p:cNvSpPr>
          <p:nvPr>
            <p:ph type="subTitle" idx="1"/>
          </p:nvPr>
        </p:nvSpPr>
        <p:spPr>
          <a:xfrm>
            <a:off x="8764171" y="2208628"/>
            <a:ext cx="2579077" cy="991064"/>
          </a:xfrm>
          <a:solidFill>
            <a:schemeClr val="accent5">
              <a:lumMod val="20000"/>
              <a:lumOff val="80000"/>
            </a:schemeClr>
          </a:solidFill>
        </p:spPr>
        <p:txBody>
          <a:bodyPr>
            <a:normAutofit/>
          </a:bodyPr>
          <a:lstStyle/>
          <a:p>
            <a:pPr algn="r"/>
            <a:r>
              <a:rPr lang="en-US" sz="1400"/>
              <a:t>Interested in learning more? I highly recommend </a:t>
            </a:r>
            <a:r>
              <a:rPr lang="en-US" sz="1400" i="1"/>
              <a:t>The Venetian Empire: A Sea Voyage </a:t>
            </a:r>
            <a:r>
              <a:rPr lang="en-US" sz="1400"/>
              <a:t>by Jan Morris (1990)</a:t>
            </a:r>
            <a:endParaRPr lang="en-US" sz="1400" dirty="0"/>
          </a:p>
        </p:txBody>
      </p:sp>
      <p:pic>
        <p:nvPicPr>
          <p:cNvPr id="3" name="Picture 2" descr="Large Flag of Republic of Venice (1659-1675) Indoor or Outdoor Flag ...">
            <a:extLst>
              <a:ext uri="{FF2B5EF4-FFF2-40B4-BE49-F238E27FC236}">
                <a16:creationId xmlns:a16="http://schemas.microsoft.com/office/drawing/2014/main" id="{0EE1E309-C128-F3DB-AF99-74A9EFC25253}"/>
              </a:ext>
            </a:extLst>
          </p:cNvPr>
          <p:cNvPicPr>
            <a:picLocks noChangeAspect="1"/>
          </p:cNvPicPr>
          <p:nvPr/>
        </p:nvPicPr>
        <p:blipFill>
          <a:blip r:embed="rId3"/>
          <a:srcRect t="19621" b="19486"/>
          <a:stretch>
            <a:fillRect/>
          </a:stretch>
        </p:blipFill>
        <p:spPr>
          <a:xfrm>
            <a:off x="8440615" y="4370012"/>
            <a:ext cx="3636497" cy="2235551"/>
          </a:xfrm>
          <a:prstGeom prst="rect">
            <a:avLst/>
          </a:prstGeom>
        </p:spPr>
      </p:pic>
      <p:pic>
        <p:nvPicPr>
          <p:cNvPr id="4" name="Picture 3" descr="Map: Silk Road | TheCollector">
            <a:extLst>
              <a:ext uri="{FF2B5EF4-FFF2-40B4-BE49-F238E27FC236}">
                <a16:creationId xmlns:a16="http://schemas.microsoft.com/office/drawing/2014/main" id="{1F8B6568-2A25-5AFD-A567-0418A0FBD053}"/>
              </a:ext>
            </a:extLst>
          </p:cNvPr>
          <p:cNvPicPr>
            <a:picLocks noChangeAspect="1"/>
          </p:cNvPicPr>
          <p:nvPr/>
        </p:nvPicPr>
        <p:blipFill>
          <a:blip r:embed="rId4"/>
          <a:stretch>
            <a:fillRect/>
          </a:stretch>
        </p:blipFill>
        <p:spPr>
          <a:xfrm>
            <a:off x="114888" y="1525563"/>
            <a:ext cx="7620000" cy="5080000"/>
          </a:xfrm>
          <a:prstGeom prst="rect">
            <a:avLst/>
          </a:prstGeom>
        </p:spPr>
      </p:pic>
    </p:spTree>
    <p:extLst>
      <p:ext uri="{BB962C8B-B14F-4D97-AF65-F5344CB8AC3E}">
        <p14:creationId xmlns:p14="http://schemas.microsoft.com/office/powerpoint/2010/main" val="1497185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874019CD-1645-2EFB-EA21-335D896735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4C7C58-9B3E-1A77-C6FF-42DFC67FB41B}"/>
              </a:ext>
            </a:extLst>
          </p:cNvPr>
          <p:cNvSpPr>
            <a:spLocks noGrp="1"/>
          </p:cNvSpPr>
          <p:nvPr>
            <p:ph type="ctrTitle"/>
          </p:nvPr>
        </p:nvSpPr>
        <p:spPr>
          <a:xfrm>
            <a:off x="312302" y="252437"/>
            <a:ext cx="9561031" cy="991064"/>
          </a:xfrm>
          <a:solidFill>
            <a:schemeClr val="accent5">
              <a:lumMod val="20000"/>
              <a:lumOff val="80000"/>
            </a:schemeClr>
          </a:solidFill>
        </p:spPr>
        <p:txBody>
          <a:bodyPr/>
          <a:lstStyle/>
          <a:p>
            <a:pPr algn="l"/>
            <a:r>
              <a:rPr lang="en-US" dirty="0"/>
              <a:t>2 – History of Venice </a:t>
            </a:r>
          </a:p>
        </p:txBody>
      </p:sp>
      <p:sp>
        <p:nvSpPr>
          <p:cNvPr id="5" name="Subtitle 4">
            <a:extLst>
              <a:ext uri="{FF2B5EF4-FFF2-40B4-BE49-F238E27FC236}">
                <a16:creationId xmlns:a16="http://schemas.microsoft.com/office/drawing/2014/main" id="{6FBA6BB1-965F-93F4-7066-2104D9D0F054}"/>
              </a:ext>
            </a:extLst>
          </p:cNvPr>
          <p:cNvSpPr>
            <a:spLocks noGrp="1"/>
          </p:cNvSpPr>
          <p:nvPr>
            <p:ph type="subTitle" idx="1"/>
          </p:nvPr>
        </p:nvSpPr>
        <p:spPr>
          <a:xfrm>
            <a:off x="312302" y="1416966"/>
            <a:ext cx="7875095" cy="5280396"/>
          </a:xfrm>
          <a:solidFill>
            <a:schemeClr val="accent5">
              <a:lumMod val="20000"/>
              <a:lumOff val="80000"/>
            </a:schemeClr>
          </a:solidFill>
        </p:spPr>
        <p:txBody>
          <a:bodyPr>
            <a:normAutofit lnSpcReduction="10000"/>
          </a:bodyPr>
          <a:lstStyle/>
          <a:p>
            <a:pPr algn="just"/>
            <a:r>
              <a:rPr lang="en-US" sz="1400" dirty="0"/>
              <a:t>697 – Legendary foundation of the city in the Venetian lagoon. For the following two centuries, Venice was part of the Byzantine Empire. </a:t>
            </a:r>
          </a:p>
          <a:p>
            <a:pPr algn="just"/>
            <a:r>
              <a:rPr lang="en-US" sz="1400" dirty="0"/>
              <a:t>976 – First document of a </a:t>
            </a:r>
            <a:r>
              <a:rPr lang="en-US" sz="1400" i="1" dirty="0"/>
              <a:t>Domino </a:t>
            </a:r>
            <a:r>
              <a:rPr lang="en-US" sz="1400" i="1" dirty="0" err="1"/>
              <a:t>Venetiarum</a:t>
            </a:r>
            <a:r>
              <a:rPr lang="en-US" sz="1400" i="1" dirty="0"/>
              <a:t> </a:t>
            </a:r>
            <a:r>
              <a:rPr lang="en-US" sz="1400" dirty="0"/>
              <a:t>(‘Lord of Venice’), certifying the existence of Venice as an independent state</a:t>
            </a:r>
          </a:p>
          <a:p>
            <a:pPr algn="just"/>
            <a:r>
              <a:rPr lang="en-US" sz="1400" dirty="0"/>
              <a:t>1109 – The Venetian conquer Dalmatia and Croatia on the other side of the Adriatic </a:t>
            </a:r>
          </a:p>
          <a:p>
            <a:pPr algn="just"/>
            <a:r>
              <a:rPr lang="en-US" sz="1400" dirty="0"/>
              <a:t>1204 – The Venetians greatly benefitted from the Crusades, providing ships and food for the soldiers heading to the Holy Land. The Doge Enrico Dandolo forced the entire army of the Fourth Crusade to crush and loot Constantinople (a Christian city!) as payment for the transportation costs. The Church of St. Mark was built with the spoils of the Byzantine Empire. </a:t>
            </a:r>
          </a:p>
          <a:p>
            <a:pPr algn="just"/>
            <a:r>
              <a:rPr lang="en-US" sz="1400" b="1" dirty="0"/>
              <a:t>The temporary dismemberment of the Eastern Roman Empire (Byzantium)  gave life to the </a:t>
            </a:r>
            <a:r>
              <a:rPr lang="en-US" sz="1400" b="1" i="1" dirty="0"/>
              <a:t>Stato da Mar, </a:t>
            </a:r>
            <a:r>
              <a:rPr lang="en-US" sz="1400" b="1" dirty="0"/>
              <a:t>or oversea territory. Venice was now a colonial power. </a:t>
            </a:r>
          </a:p>
          <a:p>
            <a:pPr algn="just"/>
            <a:r>
              <a:rPr lang="en-US" sz="1400" dirty="0"/>
              <a:t>1453 – The collapse of the Byzantine Empire and the expansion of the Ottomans blocked the routes to the East. Cut off from the spice trades, Venice turned inland and conquered what is now called Veneto. (</a:t>
            </a:r>
            <a:r>
              <a:rPr lang="en-US" sz="1400" dirty="0" err="1"/>
              <a:t>cfr</a:t>
            </a:r>
            <a:r>
              <a:rPr lang="en-US" sz="1400" dirty="0"/>
              <a:t>. Amitav Ghosh, </a:t>
            </a:r>
            <a:r>
              <a:rPr lang="en-US" sz="1400" i="1" dirty="0"/>
              <a:t>The Nutmeg’s Curse</a:t>
            </a:r>
            <a:r>
              <a:rPr lang="en-US" sz="1400" dirty="0"/>
              <a:t>, 2021)</a:t>
            </a:r>
          </a:p>
          <a:p>
            <a:pPr algn="just"/>
            <a:r>
              <a:rPr lang="en-US" sz="1400" dirty="0"/>
              <a:t>1575 – The Venice-led league of Cambrai defeated the ottomans at Lepanto. </a:t>
            </a:r>
          </a:p>
          <a:p>
            <a:pPr algn="just"/>
            <a:r>
              <a:rPr lang="en-US" sz="1400" dirty="0"/>
              <a:t>1787 – Venice is a tourist destination for nobleman artists. The German poet Goethe visits the city. </a:t>
            </a:r>
          </a:p>
          <a:p>
            <a:pPr algn="just"/>
            <a:r>
              <a:rPr lang="en-US" sz="1400" dirty="0"/>
              <a:t>1797 – After a long decline, the Venetian Republic was dismantled by Napoleon and ceded to the Austrian Empire. It stayed under Habsburg rule until 1866, when it became part of the Italian Kingdom. </a:t>
            </a:r>
          </a:p>
          <a:p>
            <a:pPr algn="just"/>
            <a:r>
              <a:rPr lang="en-US" sz="1400" dirty="0"/>
              <a:t>2006 – Some people in Veneto still push for an independent state. In 2006, a commando tried to proclaim Venice a sovereign state by occupying St. Mark’s square. </a:t>
            </a:r>
          </a:p>
          <a:p>
            <a:pPr algn="just"/>
            <a:r>
              <a:rPr lang="en-US" sz="1400" dirty="0"/>
              <a:t>2020 – After almost 20 years, the </a:t>
            </a:r>
            <a:r>
              <a:rPr lang="en-US" sz="1400" b="1" dirty="0"/>
              <a:t>MOSE dam system </a:t>
            </a:r>
            <a:r>
              <a:rPr lang="en-US" sz="1400" dirty="0"/>
              <a:t>is inaugurated in Venice. </a:t>
            </a:r>
          </a:p>
        </p:txBody>
      </p:sp>
      <p:pic>
        <p:nvPicPr>
          <p:cNvPr id="3" name="Picture 2" descr="Large Flag of Republic of Venice (1659-1675) Indoor or Outdoor Flag ...">
            <a:extLst>
              <a:ext uri="{FF2B5EF4-FFF2-40B4-BE49-F238E27FC236}">
                <a16:creationId xmlns:a16="http://schemas.microsoft.com/office/drawing/2014/main" id="{8EE01D82-1C6C-8F3E-234A-0001D134D24A}"/>
              </a:ext>
            </a:extLst>
          </p:cNvPr>
          <p:cNvPicPr>
            <a:picLocks noChangeAspect="1"/>
          </p:cNvPicPr>
          <p:nvPr/>
        </p:nvPicPr>
        <p:blipFill>
          <a:blip r:embed="rId3"/>
          <a:srcRect t="19621" b="19486"/>
          <a:stretch>
            <a:fillRect/>
          </a:stretch>
        </p:blipFill>
        <p:spPr>
          <a:xfrm>
            <a:off x="8440615" y="4370012"/>
            <a:ext cx="3636497" cy="2235551"/>
          </a:xfrm>
          <a:prstGeom prst="rect">
            <a:avLst/>
          </a:prstGeom>
        </p:spPr>
      </p:pic>
      <p:pic>
        <p:nvPicPr>
          <p:cNvPr id="7" name="Picture 6">
            <a:extLst>
              <a:ext uri="{FF2B5EF4-FFF2-40B4-BE49-F238E27FC236}">
                <a16:creationId xmlns:a16="http://schemas.microsoft.com/office/drawing/2014/main" id="{F60E91BD-6268-76DF-8446-3AB9AD8BBD78}"/>
              </a:ext>
            </a:extLst>
          </p:cNvPr>
          <p:cNvPicPr>
            <a:picLocks noChangeAspect="1"/>
          </p:cNvPicPr>
          <p:nvPr/>
        </p:nvPicPr>
        <p:blipFill>
          <a:blip r:embed="rId4"/>
          <a:stretch>
            <a:fillRect/>
          </a:stretch>
        </p:blipFill>
        <p:spPr>
          <a:xfrm flipH="1">
            <a:off x="8638028" y="1705602"/>
            <a:ext cx="3241670" cy="2431252"/>
          </a:xfrm>
          <a:prstGeom prst="rect">
            <a:avLst/>
          </a:prstGeom>
        </p:spPr>
      </p:pic>
    </p:spTree>
    <p:extLst>
      <p:ext uri="{BB962C8B-B14F-4D97-AF65-F5344CB8AC3E}">
        <p14:creationId xmlns:p14="http://schemas.microsoft.com/office/powerpoint/2010/main" val="2396320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3F0CEF9E-7410-1142-FA26-C86A57AC3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3775E1-7709-F434-74AE-DBC7B4C4F372}"/>
              </a:ext>
            </a:extLst>
          </p:cNvPr>
          <p:cNvSpPr>
            <a:spLocks noGrp="1"/>
          </p:cNvSpPr>
          <p:nvPr>
            <p:ph type="ctrTitle"/>
          </p:nvPr>
        </p:nvSpPr>
        <p:spPr>
          <a:xfrm>
            <a:off x="1524000" y="425902"/>
            <a:ext cx="9144000" cy="991064"/>
          </a:xfrm>
          <a:solidFill>
            <a:schemeClr val="accent5">
              <a:lumMod val="20000"/>
              <a:lumOff val="80000"/>
            </a:schemeClr>
          </a:solidFill>
        </p:spPr>
        <p:txBody>
          <a:bodyPr/>
          <a:lstStyle/>
          <a:p>
            <a:pPr algn="l"/>
            <a:r>
              <a:rPr lang="en-US" dirty="0"/>
              <a:t>3 – How Should I write?</a:t>
            </a:r>
          </a:p>
        </p:txBody>
      </p:sp>
      <p:sp>
        <p:nvSpPr>
          <p:cNvPr id="5" name="Subtitle 4">
            <a:extLst>
              <a:ext uri="{FF2B5EF4-FFF2-40B4-BE49-F238E27FC236}">
                <a16:creationId xmlns:a16="http://schemas.microsoft.com/office/drawing/2014/main" id="{5E5AAF51-4F96-3E13-1B94-D791592C9D21}"/>
              </a:ext>
            </a:extLst>
          </p:cNvPr>
          <p:cNvSpPr>
            <a:spLocks noGrp="1"/>
          </p:cNvSpPr>
          <p:nvPr>
            <p:ph type="subTitle" idx="1"/>
          </p:nvPr>
        </p:nvSpPr>
        <p:spPr>
          <a:xfrm>
            <a:off x="1524000" y="1913206"/>
            <a:ext cx="9144000" cy="4023360"/>
          </a:xfrm>
          <a:solidFill>
            <a:schemeClr val="accent5">
              <a:lumMod val="20000"/>
              <a:lumOff val="80000"/>
            </a:schemeClr>
          </a:solidFill>
        </p:spPr>
        <p:txBody>
          <a:bodyPr>
            <a:normAutofit/>
          </a:bodyPr>
          <a:lstStyle/>
          <a:p>
            <a:pPr algn="l"/>
            <a:r>
              <a:rPr lang="en-US" dirty="0"/>
              <a:t>Your first paper is going to be a </a:t>
            </a:r>
            <a:r>
              <a:rPr lang="en-US" b="1" dirty="0"/>
              <a:t>personal position on the topic of Venice.</a:t>
            </a:r>
          </a:p>
          <a:p>
            <a:pPr algn="l"/>
            <a:endParaRPr lang="en-US" dirty="0"/>
          </a:p>
          <a:p>
            <a:pPr algn="l"/>
            <a:r>
              <a:rPr lang="en-US" dirty="0"/>
              <a:t>Goals: expression; critical reading; summary; quoting; thesis sentence; claims and support.</a:t>
            </a:r>
          </a:p>
          <a:p>
            <a:pPr algn="l"/>
            <a:endParaRPr lang="en-US" dirty="0"/>
          </a:p>
          <a:p>
            <a:pPr algn="l"/>
            <a:r>
              <a:rPr lang="en-US" dirty="0"/>
              <a:t>How does it work? </a:t>
            </a:r>
            <a:endParaRPr lang="en-US" b="1" dirty="0"/>
          </a:p>
          <a:p>
            <a:pPr algn="l"/>
            <a:r>
              <a:rPr lang="en-US" b="1" dirty="0"/>
              <a:t>	Week 2-3 – Free-writing, brainstorming, submit first draft</a:t>
            </a:r>
          </a:p>
          <a:p>
            <a:pPr algn="l"/>
            <a:r>
              <a:rPr lang="en-US" b="1" dirty="0"/>
              <a:t>	</a:t>
            </a:r>
            <a:r>
              <a:rPr lang="en-US" b="1"/>
              <a:t>Week 4 </a:t>
            </a:r>
            <a:r>
              <a:rPr lang="en-US" b="1" dirty="0"/>
              <a:t>– One-on-one conference; submit final draft </a:t>
            </a:r>
            <a:endParaRPr lang="en-US" dirty="0"/>
          </a:p>
          <a:p>
            <a:pPr algn="l"/>
            <a:endParaRPr lang="en-US" dirty="0"/>
          </a:p>
        </p:txBody>
      </p:sp>
    </p:spTree>
    <p:extLst>
      <p:ext uri="{BB962C8B-B14F-4D97-AF65-F5344CB8AC3E}">
        <p14:creationId xmlns:p14="http://schemas.microsoft.com/office/powerpoint/2010/main" val="137374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62976522-1AF5-DEC0-5B71-AD58DC4086D7}"/>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F3C1DE5B-3B0A-6615-56B8-D5BE803884BD}"/>
              </a:ext>
            </a:extLst>
          </p:cNvPr>
          <p:cNvSpPr>
            <a:spLocks noGrp="1"/>
          </p:cNvSpPr>
          <p:nvPr>
            <p:ph type="subTitle" idx="1"/>
          </p:nvPr>
        </p:nvSpPr>
        <p:spPr>
          <a:xfrm>
            <a:off x="529389" y="577516"/>
            <a:ext cx="10138611" cy="6039852"/>
          </a:xfrm>
          <a:solidFill>
            <a:schemeClr val="accent5">
              <a:lumMod val="20000"/>
              <a:lumOff val="80000"/>
            </a:schemeClr>
          </a:solidFill>
        </p:spPr>
        <p:txBody>
          <a:bodyPr>
            <a:normAutofit/>
          </a:bodyPr>
          <a:lstStyle/>
          <a:p>
            <a:pPr algn="l"/>
            <a:r>
              <a:rPr lang="en-US" dirty="0"/>
              <a:t>INSTRUCTIONS: </a:t>
            </a:r>
          </a:p>
          <a:p>
            <a:pPr algn="l"/>
            <a:endParaRPr lang="en-US" dirty="0"/>
          </a:p>
          <a:p>
            <a:pPr algn="l"/>
            <a:r>
              <a:rPr lang="en-US" dirty="0"/>
              <a:t>As we learn about the history of Venice, please write a personal essay based on the readings, discussions, and lectures we had so far: </a:t>
            </a:r>
          </a:p>
          <a:p>
            <a:pPr algn="l"/>
            <a:endParaRPr lang="en-US" dirty="0"/>
          </a:p>
          <a:p>
            <a:pPr marL="457200" indent="-457200" algn="l">
              <a:buAutoNum type="arabicParenR"/>
            </a:pPr>
            <a:r>
              <a:rPr lang="en-US" dirty="0"/>
              <a:t>Briefly summarize the reading material, quoting from the text and pointing out similarities and other things that stood out to you; </a:t>
            </a:r>
          </a:p>
          <a:p>
            <a:pPr marL="457200" indent="-457200" algn="l">
              <a:buAutoNum type="arabicParenR"/>
            </a:pPr>
            <a:r>
              <a:rPr lang="en-US" dirty="0"/>
              <a:t>State your feelings regarding the texts and their topics. You can also mention if you knew any of the authors prior to this reading. </a:t>
            </a:r>
          </a:p>
          <a:p>
            <a:pPr marL="457200" indent="-457200" algn="l">
              <a:buAutoNum type="arabicParenR"/>
            </a:pPr>
            <a:r>
              <a:rPr lang="en-US" dirty="0"/>
              <a:t>Explore one aspect in greater depth, gathering information online (if you wish). You can focus on a person, a historical fact, a scene, one of the authors, a person you know that might be related to the topic… anything! </a:t>
            </a:r>
          </a:p>
          <a:p>
            <a:pPr marL="457200" indent="-457200" algn="l">
              <a:buAutoNum type="arabicParenR"/>
            </a:pPr>
            <a:r>
              <a:rPr lang="en-US" dirty="0"/>
              <a:t>Be original. There is no right or wrong way to write a personal essay! Try to devote at least 2 ½ pages out of 4 to </a:t>
            </a:r>
            <a:r>
              <a:rPr lang="en-US" i="1" dirty="0"/>
              <a:t>your</a:t>
            </a:r>
            <a:r>
              <a:rPr lang="en-US" dirty="0"/>
              <a:t> thoughts.  </a:t>
            </a:r>
          </a:p>
          <a:p>
            <a:pPr algn="l"/>
            <a:endParaRPr lang="en-US" dirty="0"/>
          </a:p>
          <a:p>
            <a:pPr algn="l"/>
            <a:endParaRPr lang="en-US" dirty="0"/>
          </a:p>
        </p:txBody>
      </p:sp>
    </p:spTree>
    <p:extLst>
      <p:ext uri="{BB962C8B-B14F-4D97-AF65-F5344CB8AC3E}">
        <p14:creationId xmlns:p14="http://schemas.microsoft.com/office/powerpoint/2010/main" val="4098280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a:extLst>
            <a:ext uri="{FF2B5EF4-FFF2-40B4-BE49-F238E27FC236}">
              <a16:creationId xmlns:a16="http://schemas.microsoft.com/office/drawing/2014/main" id="{3120B3FE-ACF0-0539-A8C8-46511CAD7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81879-0DC9-51E0-D1D1-1B6943890750}"/>
              </a:ext>
            </a:extLst>
          </p:cNvPr>
          <p:cNvSpPr>
            <a:spLocks noGrp="1"/>
          </p:cNvSpPr>
          <p:nvPr>
            <p:ph type="ctrTitle"/>
          </p:nvPr>
        </p:nvSpPr>
        <p:spPr>
          <a:xfrm>
            <a:off x="1524000" y="425902"/>
            <a:ext cx="9144000" cy="991064"/>
          </a:xfrm>
          <a:solidFill>
            <a:schemeClr val="accent5">
              <a:lumMod val="20000"/>
              <a:lumOff val="80000"/>
            </a:schemeClr>
          </a:solidFill>
        </p:spPr>
        <p:txBody>
          <a:bodyPr/>
          <a:lstStyle/>
          <a:p>
            <a:pPr algn="l"/>
            <a:r>
              <a:rPr lang="en-US" dirty="0"/>
              <a:t>3 – How Should I write?</a:t>
            </a:r>
          </a:p>
        </p:txBody>
      </p:sp>
      <p:sp>
        <p:nvSpPr>
          <p:cNvPr id="5" name="Subtitle 4">
            <a:extLst>
              <a:ext uri="{FF2B5EF4-FFF2-40B4-BE49-F238E27FC236}">
                <a16:creationId xmlns:a16="http://schemas.microsoft.com/office/drawing/2014/main" id="{D0D2A291-7504-5CCF-72EA-FA0DFBCE0C75}"/>
              </a:ext>
            </a:extLst>
          </p:cNvPr>
          <p:cNvSpPr>
            <a:spLocks noGrp="1"/>
          </p:cNvSpPr>
          <p:nvPr>
            <p:ph type="subTitle" idx="1"/>
          </p:nvPr>
        </p:nvSpPr>
        <p:spPr>
          <a:xfrm>
            <a:off x="1524000" y="1913206"/>
            <a:ext cx="9144000" cy="4023360"/>
          </a:xfrm>
          <a:solidFill>
            <a:schemeClr val="accent5">
              <a:lumMod val="20000"/>
              <a:lumOff val="80000"/>
            </a:schemeClr>
          </a:solidFill>
        </p:spPr>
        <p:txBody>
          <a:bodyPr>
            <a:normAutofit lnSpcReduction="10000"/>
          </a:bodyPr>
          <a:lstStyle/>
          <a:p>
            <a:pPr algn="l"/>
            <a:r>
              <a:rPr lang="en-US" b="1" dirty="0"/>
              <a:t>The first draft should be in handwriting</a:t>
            </a:r>
            <a:r>
              <a:rPr lang="en-US" dirty="0"/>
              <a:t>. This will allow you to focus on the act of writing with no distractions. </a:t>
            </a:r>
          </a:p>
          <a:p>
            <a:pPr algn="l"/>
            <a:endParaRPr lang="en-US" b="1" dirty="0"/>
          </a:p>
          <a:p>
            <a:pPr algn="l"/>
            <a:r>
              <a:rPr lang="en-US" b="1" dirty="0"/>
              <a:t>The final draft should be typewritten</a:t>
            </a:r>
            <a:r>
              <a:rPr lang="en-US" dirty="0"/>
              <a:t>. This way, you can also practice formatting. </a:t>
            </a:r>
          </a:p>
          <a:p>
            <a:pPr algn="l"/>
            <a:endParaRPr lang="en-US" b="1" dirty="0"/>
          </a:p>
          <a:p>
            <a:pPr algn="l"/>
            <a:r>
              <a:rPr lang="en-US" dirty="0"/>
              <a:t>My formatting style is very simple. A double-spaced text in Times New Roman or Garamond, 12. Title and subtitles in </a:t>
            </a:r>
            <a:r>
              <a:rPr lang="en-US" b="1" dirty="0"/>
              <a:t>bold</a:t>
            </a:r>
            <a:r>
              <a:rPr lang="en-US" dirty="0"/>
              <a:t> or </a:t>
            </a:r>
            <a:r>
              <a:rPr lang="en-US" i="1" dirty="0"/>
              <a:t>italics</a:t>
            </a:r>
            <a:r>
              <a:rPr lang="en-US" dirty="0"/>
              <a:t>. </a:t>
            </a:r>
          </a:p>
          <a:p>
            <a:pPr algn="l"/>
            <a:r>
              <a:rPr lang="en-US" dirty="0"/>
              <a:t>MLA style citation. </a:t>
            </a:r>
          </a:p>
          <a:p>
            <a:pPr algn="l"/>
            <a:r>
              <a:rPr lang="en-US" dirty="0">
                <a:hlinkClick r:id="rId3"/>
              </a:rPr>
              <a:t>https://libraryguides.mcgill.ca/ld.php?content_id=37555817</a:t>
            </a:r>
            <a:endParaRPr lang="en-US" dirty="0"/>
          </a:p>
          <a:p>
            <a:pPr algn="l"/>
            <a:endParaRPr lang="en-US" dirty="0"/>
          </a:p>
        </p:txBody>
      </p:sp>
    </p:spTree>
    <p:extLst>
      <p:ext uri="{BB962C8B-B14F-4D97-AF65-F5344CB8AC3E}">
        <p14:creationId xmlns:p14="http://schemas.microsoft.com/office/powerpoint/2010/main" val="1441326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195</TotalTime>
  <Words>1038</Words>
  <Application>Microsoft Macintosh PowerPoint</Application>
  <PresentationFormat>Widescreen</PresentationFormat>
  <Paragraphs>76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Week 2 – Wonders of Italy</vt:lpstr>
      <vt:lpstr>Today’s agenda: </vt:lpstr>
      <vt:lpstr>1 – Group work </vt:lpstr>
      <vt:lpstr>0 - Warm-up</vt:lpstr>
      <vt:lpstr>2 – History of Venice </vt:lpstr>
      <vt:lpstr>2 – History of Venice </vt:lpstr>
      <vt:lpstr>3 – How Should I write?</vt:lpstr>
      <vt:lpstr>PowerPoint Presentation</vt:lpstr>
      <vt:lpstr>3 – How Should I write?</vt:lpstr>
      <vt:lpstr>3 – How Should I write?</vt:lpstr>
      <vt:lpstr>3 – How Should I write?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Federico Sessolo</dc:creator>
  <cp:lastModifiedBy>Federico Sessolo</cp:lastModifiedBy>
  <cp:revision>5</cp:revision>
  <dcterms:created xsi:type="dcterms:W3CDTF">2026-09-06T15:24:14Z</dcterms:created>
  <dcterms:modified xsi:type="dcterms:W3CDTF">2026-09-08T21:16:40Z</dcterms:modified>
</cp:coreProperties>
</file>