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12"/>
    <p:restoredTop sz="94616"/>
  </p:normalViewPr>
  <p:slideViewPr>
    <p:cSldViewPr snapToGrid="0">
      <p:cViewPr varScale="1">
        <p:scale>
          <a:sx n="108" d="100"/>
          <a:sy n="108" d="100"/>
        </p:scale>
        <p:origin x="216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0D64-910B-D2D4-B5E5-FCA4CB7BB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0E1C3F-4B4C-394E-3372-9473FEB0C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2B43F-4790-4973-536D-B4473C08F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E6C8A4-03F4-2C87-4946-F1ADFF113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A1C43-B368-D109-2E1C-9B80032B2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896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E71C0-2449-633D-4757-3BDC49A8F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7F04-DC1F-4EA0-2C9B-9EA22F0224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3EBBE-9892-9D5F-FE25-840B59A3C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C559F-DBD7-E997-A276-AAA187B96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5A6F5-A6B1-212D-9227-C39EB29CE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2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B0546B-E5D8-8C6C-2BD5-BFC163975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CE3E76-050A-6EBC-5C9D-90D5F9A4B3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4E5CE-687C-48A0-0AEB-8CD2FE726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EBA036-86D7-3F00-C549-C7EAC2101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37657-FF5F-15CF-156B-EFFA2BADE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6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81AC6-C64E-2270-63A1-8CC21D6FE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229D5-14D3-5BE2-8923-CB0F6DB8C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44638-EBEC-E387-83FB-153B2C810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430CE-85E8-530E-91B2-E0441955D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AB67AC-9ED2-C4BB-AFC4-6FB15A9B6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378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02E9-E20F-2ACD-073F-F7594D3B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0C7A16-3093-B024-5279-476D79CFE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710EF-D502-81D6-C9D1-D2873FA99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897BC-7F8F-ACC6-1474-DE0C194F3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26900-3AAC-39AB-A999-ABDD6B97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B718B-4057-E29E-459B-B8555E87D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A9B51-2EAD-8A05-12AB-F4DF69F648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526201-2E3E-F415-8FEA-683F978FB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E6651-4EE7-3A48-15CF-3122C6AB8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BFE4A-F1A9-325B-97FE-F6158B18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7E3A9-969B-9CBB-B346-5AEF605E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9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6F66D-AB5F-6A8A-7A81-90271A020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9037D2-2C35-F61C-0D22-3DFF3A07E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11583F-A11C-118A-9D92-08B80163A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D2234E-14BE-618F-96E2-B82C3160A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8BC512-0B21-6D24-0EC8-8EB7A8DE03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21B625-91D8-E786-722D-1D4CF8D6A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E06EE2-6AA5-CD6C-869B-D83F5122D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866488-3E76-7089-75E5-C26098817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74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223D5-E01D-9538-BE25-C6B57E7E4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BEFEF8-997C-C30F-49FD-1A1452940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225EE9-DE7D-7ECE-5396-0D2FF84DA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AB7422-C877-B7C6-E712-0EA7F73EA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86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2281BE-0F21-CEFB-FD8F-F8078D70D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FE1E14-A3E5-4976-48CC-15F4ED1FA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7AD8C9-73FC-EA84-AC03-ED2443377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72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C91D7-C71C-7F0B-358E-824EACA8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51E30-CFEF-6AC4-EA69-3782D88DB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10771E-6FC5-33D7-7978-9EF1121AC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3FEFE-06EF-7F22-E934-9C4AC2BB6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A15A51-D181-97BC-A29F-23BDB88CA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047AC4-D609-5FA4-B9CD-07C61B4C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21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9038E-5BB4-3773-95CB-C2E822AEA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34FCF8-54B7-41F2-0328-BEABCD1AB3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ACF03-7D1E-16BE-9526-D2C036B305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8A77B-CB8B-7E9A-841A-4CCE36E09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BD924-459B-4964-0768-E249F61BE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B951C-25B6-AFF9-8577-E8A00C90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87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60AF87-8859-460C-F061-D6609B5B0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4627A-86BF-EF4A-7599-67D056E8E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4939CF-E25B-FA37-E175-AAA60A1D72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91F728-D23A-8145-9E64-32BBE482AB4F}" type="datetimeFigureOut">
              <a:rPr lang="en-US" smtClean="0"/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334DF-72C5-E800-ACD3-44BB151EC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EBA1F-56EB-70B4-3E3B-11ABB91D98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5DE77B-E5BF-144D-AD1A-53211B7A0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74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iVeM74WLHLzy4J0Ks6a_IpA5ni5z-0UZh3XAmYVlvsM/edit?pli=1&amp;tab=t.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wX0PmLdbqc?feature=oembed" TargetMode="Externa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D73E7-9C48-C6F7-5650-E3FAFBDFA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0"/>
            <a:ext cx="9144000" cy="99106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Week 2 – Wonders of Italy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5222D-25BF-CAE3-8005-E35216CC8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84676" y="1168327"/>
            <a:ext cx="2907323" cy="56199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r"/>
            <a:r>
              <a:rPr lang="en-US" dirty="0"/>
              <a:t>Venice – Part One </a:t>
            </a:r>
          </a:p>
        </p:txBody>
      </p:sp>
    </p:spTree>
    <p:extLst>
      <p:ext uri="{BB962C8B-B14F-4D97-AF65-F5344CB8AC3E}">
        <p14:creationId xmlns:p14="http://schemas.microsoft.com/office/powerpoint/2010/main" val="3741634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55D83A-E1F5-46EE-FD55-1412C58D0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1486D-32C0-8A1C-A5D8-94E01BC2B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48972"/>
            <a:ext cx="9144000" cy="99106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dirty="0"/>
              <a:t>Today’s agenda: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58747BC-5D69-6E07-6D56-AC663259C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83060"/>
            <a:ext cx="9144000" cy="223605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indent="-457200" algn="l">
              <a:buAutoNum type="arabicParenR"/>
            </a:pPr>
            <a:r>
              <a:rPr lang="en-US" dirty="0"/>
              <a:t>Symposium: reflecting on our readings </a:t>
            </a:r>
          </a:p>
          <a:p>
            <a:pPr marL="457200" indent="-457200" algn="l">
              <a:buAutoNum type="arabicParenR"/>
            </a:pPr>
            <a:r>
              <a:rPr lang="en-US" dirty="0"/>
              <a:t>Venice today: Overtourism (structured debate)</a:t>
            </a:r>
          </a:p>
          <a:p>
            <a:pPr marL="457200" indent="-457200" algn="l">
              <a:buAutoNum type="arabicParenR"/>
            </a:pPr>
            <a:r>
              <a:rPr lang="en-US" dirty="0"/>
              <a:t>Working on your first paper  </a:t>
            </a:r>
          </a:p>
        </p:txBody>
      </p:sp>
    </p:spTree>
    <p:extLst>
      <p:ext uri="{BB962C8B-B14F-4D97-AF65-F5344CB8AC3E}">
        <p14:creationId xmlns:p14="http://schemas.microsoft.com/office/powerpoint/2010/main" val="1000531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52B9B1-E8B8-6474-9CBA-D217E0189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A4191-C6F0-E39A-E9DD-5CC957557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5190"/>
            <a:ext cx="9144000" cy="99106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dirty="0"/>
              <a:t>1 - Symposium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E84B9EC-7F00-ECF9-4A82-40B97222C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00052"/>
            <a:ext cx="9144000" cy="331906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dirty="0"/>
              <a:t>Go online to our shared document and answer the prompts you will find there. 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Please remember to be logged out of your Google Account so that your answers appear anonymous. </a:t>
            </a:r>
          </a:p>
          <a:p>
            <a:pPr algn="l"/>
            <a:endParaRPr lang="en-US" dirty="0"/>
          </a:p>
          <a:p>
            <a:pPr algn="l"/>
            <a:r>
              <a:rPr lang="en-US" dirty="0">
                <a:hlinkClick r:id="rId3"/>
              </a:rPr>
              <a:t>https://docs.google.com/document/d/1iVeM74WLHLzy4J0Ks6a_IpA5ni5z-0UZh3XAmYVlvsM/edit?pli=1&amp;tab=t.0</a:t>
            </a:r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00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7229B3-C162-47C2-AF06-D1936843B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B98A6-4DBD-CC93-ED01-A82602B7B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5190"/>
            <a:ext cx="9144000" cy="99106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2 – Venice today: overtourism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4611F9E-7A81-F1EF-DED3-F6CD185E8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200" y="1900052"/>
            <a:ext cx="4495800" cy="311133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b="1" i="1" dirty="0"/>
              <a:t>A tourist’s dream, the locals’ nightmare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An excellent report on how overtourism is affecting the local population—and of how Venetians are fighting back. </a:t>
            </a:r>
          </a:p>
        </p:txBody>
      </p:sp>
      <p:pic>
        <p:nvPicPr>
          <p:cNvPr id="3" name="Online Media 2" descr="Venice: A Tourist's Dream, a Local's Nightmare">
            <a:hlinkClick r:id="" action="ppaction://media"/>
            <a:extLst>
              <a:ext uri="{FF2B5EF4-FFF2-40B4-BE49-F238E27FC236}">
                <a16:creationId xmlns:a16="http://schemas.microsoft.com/office/drawing/2014/main" id="{830D5466-E312-D647-7A5A-F8A4A44C318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373570" y="1900052"/>
            <a:ext cx="6437430" cy="363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5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7229B3-C162-47C2-AF06-D1936843B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B98A6-4DBD-CC93-ED01-A82602B7B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5190"/>
            <a:ext cx="9144000" cy="99106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2 – Venice today: overtourism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4611F9E-7A81-F1EF-DED3-F6CD185E8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200" y="1900052"/>
            <a:ext cx="4495800" cy="41705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dirty="0"/>
              <a:t>“Venice’s new mayor has said he hopes to raise a controversial entrance fee for day-trippers to the lagoon city to as much as €50 ($46). Simone Venturini, the rightwing former tourism </a:t>
            </a:r>
            <a:r>
              <a:rPr lang="en-US" dirty="0" err="1"/>
              <a:t>concillor</a:t>
            </a:r>
            <a:r>
              <a:rPr lang="en-US" dirty="0"/>
              <a:t> who was elected as mayor in late May, said the proposal was aimed at further discouraging arrivals during “periods of heightened tourist pressure.”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103BF3-6B93-E8CB-FD89-8BABBA74F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0" y="1900052"/>
            <a:ext cx="4659879" cy="42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2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A72840-7852-D4A3-A71D-CEAF1250E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93AD9-1731-332F-5E88-68EEF86B34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5190"/>
            <a:ext cx="9144000" cy="99106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2 – Venice today: overtourism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3C131FB-361A-2EEE-2A5A-0941A1B177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200" y="1900052"/>
            <a:ext cx="4495800" cy="41705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“In 2024, Venice became </a:t>
            </a:r>
            <a:r>
              <a:rPr lang="en-US" b="1" dirty="0"/>
              <a:t>the first tourist city in the world </a:t>
            </a:r>
            <a:r>
              <a:rPr lang="en-US" dirty="0"/>
              <a:t>to charge people to enter, introducing a €5 fee on 29 peak dates between April and July. </a:t>
            </a:r>
          </a:p>
          <a:p>
            <a:pPr algn="l"/>
            <a:r>
              <a:rPr lang="en-US" dirty="0"/>
              <a:t>Although the scheme has had little impact on visitor numbers, it did rake in €2.4 m for the city’s coffers in its first year, much more than expected. </a:t>
            </a:r>
          </a:p>
          <a:p>
            <a:pPr algn="l"/>
            <a:r>
              <a:rPr lang="en-US" dirty="0"/>
              <a:t>Anyone who books an overnight stay in Venice is exempt from paying the fee.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E14C35-0B0B-FAE3-BF8F-19B509B78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0" y="1900052"/>
            <a:ext cx="4659879" cy="42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84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66B508-EECF-A87E-A498-C3F9A31EF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99C54-84BD-A7B4-1DDC-34BAB44D7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5190"/>
            <a:ext cx="9144000" cy="99106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2 – Venice today: overtourism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8438A14-08B7-EE5C-3137-288F523BE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00" y="2027052"/>
            <a:ext cx="10337800" cy="41705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en-US" b="1" dirty="0"/>
              <a:t>Structured debate: 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The class will act as Venice’s city council. You will have to vote on mayor Venturini’s new entry fee policy. 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Half of the classroom will act as the majority (Venturini’s party). The other half will act as the opposition. 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Structure your points and prepare to counter-argue. Search online, if you wish.</a:t>
            </a:r>
          </a:p>
          <a:p>
            <a:pPr algn="l"/>
            <a:r>
              <a:rPr lang="en-US" dirty="0"/>
              <a:t> The future of Venice depends on it!</a:t>
            </a:r>
          </a:p>
        </p:txBody>
      </p:sp>
    </p:spTree>
    <p:extLst>
      <p:ext uri="{BB962C8B-B14F-4D97-AF65-F5344CB8AC3E}">
        <p14:creationId xmlns:p14="http://schemas.microsoft.com/office/powerpoint/2010/main" val="676243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4F89B7-F99B-9A18-2DF9-E1FB6999C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9022F-90C6-2639-971C-C91A89DC5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400" y="660400"/>
            <a:ext cx="9144000" cy="99106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dirty="0"/>
              <a:t>3 – First paper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027F85D-2C1E-F4DD-5C52-6832C4B73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00" y="2027052"/>
            <a:ext cx="10337800" cy="41705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800" b="1" dirty="0"/>
              <a:t>Take advantage of the remaining class time to work on your paper</a:t>
            </a:r>
            <a:r>
              <a:rPr lang="en-US" sz="2800" dirty="0"/>
              <a:t>. 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Remember: the final draft should be 4 (typewritten) pages long. 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dirty="0"/>
              <a:t>You can keep referring to last week’s material or build on what we have watched/learned today. </a:t>
            </a:r>
          </a:p>
        </p:txBody>
      </p:sp>
    </p:spTree>
    <p:extLst>
      <p:ext uri="{BB962C8B-B14F-4D97-AF65-F5344CB8AC3E}">
        <p14:creationId xmlns:p14="http://schemas.microsoft.com/office/powerpoint/2010/main" val="2709476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410</Words>
  <Application>Microsoft Macintosh PowerPoint</Application>
  <PresentationFormat>Widescreen</PresentationFormat>
  <Paragraphs>37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Week 2 – Wonders of Italy</vt:lpstr>
      <vt:lpstr>Today’s agenda: </vt:lpstr>
      <vt:lpstr>1 - Symposium</vt:lpstr>
      <vt:lpstr>2 – Venice today: overtourism</vt:lpstr>
      <vt:lpstr>2 – Venice today: overtourism</vt:lpstr>
      <vt:lpstr>2 – Venice today: overtourism</vt:lpstr>
      <vt:lpstr>2 – Venice today: overtourism</vt:lpstr>
      <vt:lpstr>3 – First paper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Federico Sessolo</dc:creator>
  <cp:lastModifiedBy>Federico Sessolo</cp:lastModifiedBy>
  <cp:revision>7</cp:revision>
  <dcterms:created xsi:type="dcterms:W3CDTF">2026-09-06T15:24:14Z</dcterms:created>
  <dcterms:modified xsi:type="dcterms:W3CDTF">2026-09-10T12:54:24Z</dcterms:modified>
</cp:coreProperties>
</file>