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handoutMasterIdLst>
    <p:handoutMasterId r:id="rId40"/>
  </p:handoutMasterIdLst>
  <p:sldIdLst>
    <p:sldId id="2615" r:id="rId5"/>
    <p:sldId id="2992" r:id="rId6"/>
    <p:sldId id="3704" r:id="rId7"/>
    <p:sldId id="3702" r:id="rId8"/>
    <p:sldId id="3712" r:id="rId9"/>
    <p:sldId id="3706" r:id="rId10"/>
    <p:sldId id="3008" r:id="rId11"/>
    <p:sldId id="3705" r:id="rId12"/>
    <p:sldId id="3707" r:id="rId13"/>
    <p:sldId id="3708" r:id="rId14"/>
    <p:sldId id="3709" r:id="rId15"/>
    <p:sldId id="3711" r:id="rId16"/>
    <p:sldId id="646" r:id="rId17"/>
    <p:sldId id="3970" r:id="rId18"/>
    <p:sldId id="3713" r:id="rId19"/>
    <p:sldId id="3680" r:id="rId20"/>
    <p:sldId id="3678" r:id="rId21"/>
    <p:sldId id="3726" r:id="rId22"/>
    <p:sldId id="3727" r:id="rId23"/>
    <p:sldId id="3957" r:id="rId24"/>
    <p:sldId id="3958" r:id="rId25"/>
    <p:sldId id="3959" r:id="rId26"/>
    <p:sldId id="3961" r:id="rId27"/>
    <p:sldId id="3962" r:id="rId28"/>
    <p:sldId id="3963" r:id="rId29"/>
    <p:sldId id="3964" r:id="rId30"/>
    <p:sldId id="3969" r:id="rId31"/>
    <p:sldId id="3735" r:id="rId32"/>
    <p:sldId id="634" r:id="rId33"/>
    <p:sldId id="3971" r:id="rId34"/>
    <p:sldId id="3972" r:id="rId35"/>
    <p:sldId id="3973" r:id="rId36"/>
    <p:sldId id="3974" r:id="rId37"/>
    <p:sldId id="3968" r:id="rId38"/>
  </p:sldIdLst>
  <p:sldSz cx="12192000" cy="6858000"/>
  <p:notesSz cx="6953250" cy="9239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6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 Costello" initials="AC" lastIdx="1" clrIdx="0">
    <p:extLst>
      <p:ext uri="{19B8F6BF-5375-455C-9EA6-DF929625EA0E}">
        <p15:presenceInfo xmlns:p15="http://schemas.microsoft.com/office/powerpoint/2012/main" userId="f41544a4fba9bbe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0033CC"/>
    <a:srgbClr val="92044B"/>
    <a:srgbClr val="B3055C"/>
    <a:srgbClr val="2F33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800" autoAdjust="0"/>
    <p:restoredTop sz="59831" autoAdjust="0"/>
  </p:normalViewPr>
  <p:slideViewPr>
    <p:cSldViewPr snapToGrid="0" showGuides="1">
      <p:cViewPr varScale="1">
        <p:scale>
          <a:sx n="76" d="100"/>
          <a:sy n="76" d="100"/>
        </p:scale>
        <p:origin x="2076" y="78"/>
      </p:cViewPr>
      <p:guideLst>
        <p:guide orient="horz" pos="2136"/>
        <p:guide pos="3864"/>
      </p:guideLst>
    </p:cSldViewPr>
  </p:slideViewPr>
  <p:outlineViewPr>
    <p:cViewPr>
      <p:scale>
        <a:sx n="33" d="100"/>
        <a:sy n="33" d="100"/>
      </p:scale>
      <p:origin x="0" y="-16818"/>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1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70E47F-49A1-482B-AFCB-3713D4D89BEE}" type="doc">
      <dgm:prSet loTypeId="urn:microsoft.com/office/officeart/2005/8/layout/vList2" loCatId="list" qsTypeId="urn:microsoft.com/office/officeart/2005/8/quickstyle/simple1#16" qsCatId="simple" csTypeId="urn:microsoft.com/office/officeart/2005/8/colors/accent1_2#15" csCatId="accent1"/>
      <dgm:spPr/>
      <dgm:t>
        <a:bodyPr/>
        <a:lstStyle/>
        <a:p>
          <a:endParaRPr lang="en-US"/>
        </a:p>
      </dgm:t>
    </dgm:pt>
    <dgm:pt modelId="{419F7317-EA12-477E-8A9D-BACF83E5883C}">
      <dgm:prSet/>
      <dgm:spPr/>
      <dgm:t>
        <a:bodyPr/>
        <a:lstStyle/>
        <a:p>
          <a:r>
            <a:rPr lang="en-US"/>
            <a:t>Median</a:t>
          </a:r>
        </a:p>
      </dgm:t>
    </dgm:pt>
    <dgm:pt modelId="{DCB1719B-DC22-43F6-8F14-6678D81B51AE}" type="parTrans" cxnId="{E7638D2F-C974-4F10-992E-BF2E9D5A70CB}">
      <dgm:prSet/>
      <dgm:spPr/>
      <dgm:t>
        <a:bodyPr/>
        <a:lstStyle/>
        <a:p>
          <a:endParaRPr lang="en-US"/>
        </a:p>
      </dgm:t>
    </dgm:pt>
    <dgm:pt modelId="{BDBB42EA-FD0B-402E-867D-8FF900FC1224}" type="sibTrans" cxnId="{E7638D2F-C974-4F10-992E-BF2E9D5A70CB}">
      <dgm:prSet/>
      <dgm:spPr/>
      <dgm:t>
        <a:bodyPr/>
        <a:lstStyle/>
        <a:p>
          <a:endParaRPr lang="en-US"/>
        </a:p>
      </dgm:t>
    </dgm:pt>
    <dgm:pt modelId="{59586885-0A32-48E8-96BE-9C997A96A76D}">
      <dgm:prSet/>
      <dgm:spPr/>
      <dgm:t>
        <a:bodyPr/>
        <a:lstStyle/>
        <a:p>
          <a:r>
            <a:rPr lang="en-US"/>
            <a:t>IQR</a:t>
          </a:r>
        </a:p>
      </dgm:t>
    </dgm:pt>
    <dgm:pt modelId="{F26C2693-1DD7-4392-87DF-F11F9BE5E5BD}" type="parTrans" cxnId="{043C785A-3D42-4D86-8D4A-82113285758A}">
      <dgm:prSet/>
      <dgm:spPr/>
      <dgm:t>
        <a:bodyPr/>
        <a:lstStyle/>
        <a:p>
          <a:endParaRPr lang="en-US"/>
        </a:p>
      </dgm:t>
    </dgm:pt>
    <dgm:pt modelId="{00E222D3-00FB-459E-B49E-5ACD39D74032}" type="sibTrans" cxnId="{043C785A-3D42-4D86-8D4A-82113285758A}">
      <dgm:prSet/>
      <dgm:spPr/>
      <dgm:t>
        <a:bodyPr/>
        <a:lstStyle/>
        <a:p>
          <a:endParaRPr lang="en-US"/>
        </a:p>
      </dgm:t>
    </dgm:pt>
    <dgm:pt modelId="{930379DA-A61E-4DAA-8EE3-E50F9B907059}">
      <dgm:prSet/>
      <dgm:spPr/>
      <dgm:t>
        <a:bodyPr/>
        <a:lstStyle/>
        <a:p>
          <a:r>
            <a:rPr lang="en-US"/>
            <a:t>Outliers</a:t>
          </a:r>
        </a:p>
      </dgm:t>
    </dgm:pt>
    <dgm:pt modelId="{C53A45EE-84C3-4AF2-9941-CCC26E90BBC7}" type="parTrans" cxnId="{A3AE151D-4226-4DAE-A6D0-7928C32612AA}">
      <dgm:prSet/>
      <dgm:spPr/>
      <dgm:t>
        <a:bodyPr/>
        <a:lstStyle/>
        <a:p>
          <a:endParaRPr lang="en-US"/>
        </a:p>
      </dgm:t>
    </dgm:pt>
    <dgm:pt modelId="{8EC4A018-2904-4953-B3D9-4E65801FFD5A}" type="sibTrans" cxnId="{A3AE151D-4226-4DAE-A6D0-7928C32612AA}">
      <dgm:prSet/>
      <dgm:spPr/>
      <dgm:t>
        <a:bodyPr/>
        <a:lstStyle/>
        <a:p>
          <a:endParaRPr lang="en-US"/>
        </a:p>
      </dgm:t>
    </dgm:pt>
    <dgm:pt modelId="{35FA87A7-6944-4CA2-BCCE-9BA7F397ED6C}">
      <dgm:prSet/>
      <dgm:spPr/>
      <dgm:t>
        <a:bodyPr/>
        <a:lstStyle/>
        <a:p>
          <a:r>
            <a:rPr lang="en-US"/>
            <a:t>Range</a:t>
          </a:r>
        </a:p>
      </dgm:t>
    </dgm:pt>
    <dgm:pt modelId="{F3AFE970-1E79-40E6-B402-6828F9A86C3C}" type="parTrans" cxnId="{3B51D68C-1468-42B8-B4D3-6CE0E4C24A87}">
      <dgm:prSet/>
      <dgm:spPr/>
      <dgm:t>
        <a:bodyPr/>
        <a:lstStyle/>
        <a:p>
          <a:endParaRPr lang="en-US"/>
        </a:p>
      </dgm:t>
    </dgm:pt>
    <dgm:pt modelId="{E9F8EF85-2698-40A0-87F2-6978685B833E}" type="sibTrans" cxnId="{3B51D68C-1468-42B8-B4D3-6CE0E4C24A87}">
      <dgm:prSet/>
      <dgm:spPr/>
      <dgm:t>
        <a:bodyPr/>
        <a:lstStyle/>
        <a:p>
          <a:endParaRPr lang="en-US"/>
        </a:p>
      </dgm:t>
    </dgm:pt>
    <dgm:pt modelId="{2E4320C0-6C44-4D5D-BDC6-781EB4AC7F45}">
      <dgm:prSet/>
      <dgm:spPr/>
      <dgm:t>
        <a:bodyPr/>
        <a:lstStyle/>
        <a:p>
          <a:r>
            <a:rPr lang="en-US"/>
            <a:t>Skewness</a:t>
          </a:r>
        </a:p>
      </dgm:t>
    </dgm:pt>
    <dgm:pt modelId="{E438F3FD-E64F-493A-B175-3D428F05DC63}" type="parTrans" cxnId="{9A748D8D-EBD0-4FF4-A87D-BE95B02AEDD4}">
      <dgm:prSet/>
      <dgm:spPr/>
      <dgm:t>
        <a:bodyPr/>
        <a:lstStyle/>
        <a:p>
          <a:endParaRPr lang="en-US"/>
        </a:p>
      </dgm:t>
    </dgm:pt>
    <dgm:pt modelId="{18499CA4-B0C7-4DA4-9B2C-1E1F81BFAC11}" type="sibTrans" cxnId="{9A748D8D-EBD0-4FF4-A87D-BE95B02AEDD4}">
      <dgm:prSet/>
      <dgm:spPr/>
      <dgm:t>
        <a:bodyPr/>
        <a:lstStyle/>
        <a:p>
          <a:endParaRPr lang="en-US"/>
        </a:p>
      </dgm:t>
    </dgm:pt>
    <dgm:pt modelId="{714217AB-6661-4764-8157-EB5A4D23865D}" type="pres">
      <dgm:prSet presAssocID="{0A70E47F-49A1-482B-AFCB-3713D4D89BEE}" presName="linear" presStyleCnt="0">
        <dgm:presLayoutVars>
          <dgm:animLvl val="lvl"/>
          <dgm:resizeHandles val="exact"/>
        </dgm:presLayoutVars>
      </dgm:prSet>
      <dgm:spPr/>
    </dgm:pt>
    <dgm:pt modelId="{2CF44264-E1C1-4099-9A2E-C6662D33F865}" type="pres">
      <dgm:prSet presAssocID="{419F7317-EA12-477E-8A9D-BACF83E5883C}" presName="parentText" presStyleLbl="node1" presStyleIdx="0" presStyleCnt="5">
        <dgm:presLayoutVars>
          <dgm:chMax val="0"/>
          <dgm:bulletEnabled val="1"/>
        </dgm:presLayoutVars>
      </dgm:prSet>
      <dgm:spPr/>
    </dgm:pt>
    <dgm:pt modelId="{2F62EF51-F3D8-45F7-8B02-2FB0E8848B68}" type="pres">
      <dgm:prSet presAssocID="{BDBB42EA-FD0B-402E-867D-8FF900FC1224}" presName="spacer" presStyleCnt="0"/>
      <dgm:spPr/>
    </dgm:pt>
    <dgm:pt modelId="{A5C0C6AA-E93C-4B87-AF3E-22B752CEB367}" type="pres">
      <dgm:prSet presAssocID="{59586885-0A32-48E8-96BE-9C997A96A76D}" presName="parentText" presStyleLbl="node1" presStyleIdx="1" presStyleCnt="5">
        <dgm:presLayoutVars>
          <dgm:chMax val="0"/>
          <dgm:bulletEnabled val="1"/>
        </dgm:presLayoutVars>
      </dgm:prSet>
      <dgm:spPr/>
    </dgm:pt>
    <dgm:pt modelId="{7935ADCE-090E-4FC6-B454-0C2673066FF4}" type="pres">
      <dgm:prSet presAssocID="{00E222D3-00FB-459E-B49E-5ACD39D74032}" presName="spacer" presStyleCnt="0"/>
      <dgm:spPr/>
    </dgm:pt>
    <dgm:pt modelId="{F190F45F-CF23-44CB-825D-22D06B6B68E8}" type="pres">
      <dgm:prSet presAssocID="{930379DA-A61E-4DAA-8EE3-E50F9B907059}" presName="parentText" presStyleLbl="node1" presStyleIdx="2" presStyleCnt="5">
        <dgm:presLayoutVars>
          <dgm:chMax val="0"/>
          <dgm:bulletEnabled val="1"/>
        </dgm:presLayoutVars>
      </dgm:prSet>
      <dgm:spPr/>
    </dgm:pt>
    <dgm:pt modelId="{E34F35FD-7FD5-40C3-A087-CDD71E513340}" type="pres">
      <dgm:prSet presAssocID="{8EC4A018-2904-4953-B3D9-4E65801FFD5A}" presName="spacer" presStyleCnt="0"/>
      <dgm:spPr/>
    </dgm:pt>
    <dgm:pt modelId="{B7D57E40-35B6-45D6-894D-D49541B5D337}" type="pres">
      <dgm:prSet presAssocID="{35FA87A7-6944-4CA2-BCCE-9BA7F397ED6C}" presName="parentText" presStyleLbl="node1" presStyleIdx="3" presStyleCnt="5">
        <dgm:presLayoutVars>
          <dgm:chMax val="0"/>
          <dgm:bulletEnabled val="1"/>
        </dgm:presLayoutVars>
      </dgm:prSet>
      <dgm:spPr/>
    </dgm:pt>
    <dgm:pt modelId="{09453D8A-C362-4184-A40D-5FFC6C0E8CDB}" type="pres">
      <dgm:prSet presAssocID="{E9F8EF85-2698-40A0-87F2-6978685B833E}" presName="spacer" presStyleCnt="0"/>
      <dgm:spPr/>
    </dgm:pt>
    <dgm:pt modelId="{6163FD09-F653-4807-B44E-3FDF48D3A4D0}" type="pres">
      <dgm:prSet presAssocID="{2E4320C0-6C44-4D5D-BDC6-781EB4AC7F45}" presName="parentText" presStyleLbl="node1" presStyleIdx="4" presStyleCnt="5">
        <dgm:presLayoutVars>
          <dgm:chMax val="0"/>
          <dgm:bulletEnabled val="1"/>
        </dgm:presLayoutVars>
      </dgm:prSet>
      <dgm:spPr/>
    </dgm:pt>
  </dgm:ptLst>
  <dgm:cxnLst>
    <dgm:cxn modelId="{B04CE800-B59E-4E92-80E7-1B391ED4B6A5}" type="presOf" srcId="{0A70E47F-49A1-482B-AFCB-3713D4D89BEE}" destId="{714217AB-6661-4764-8157-EB5A4D23865D}" srcOrd="0" destOrd="0" presId="urn:microsoft.com/office/officeart/2005/8/layout/vList2"/>
    <dgm:cxn modelId="{C425DF0A-F5E5-4F42-A893-DDB4DA0A60FB}" type="presOf" srcId="{930379DA-A61E-4DAA-8EE3-E50F9B907059}" destId="{F190F45F-CF23-44CB-825D-22D06B6B68E8}" srcOrd="0" destOrd="0" presId="urn:microsoft.com/office/officeart/2005/8/layout/vList2"/>
    <dgm:cxn modelId="{A3AE151D-4226-4DAE-A6D0-7928C32612AA}" srcId="{0A70E47F-49A1-482B-AFCB-3713D4D89BEE}" destId="{930379DA-A61E-4DAA-8EE3-E50F9B907059}" srcOrd="2" destOrd="0" parTransId="{C53A45EE-84C3-4AF2-9941-CCC26E90BBC7}" sibTransId="{8EC4A018-2904-4953-B3D9-4E65801FFD5A}"/>
    <dgm:cxn modelId="{E7638D2F-C974-4F10-992E-BF2E9D5A70CB}" srcId="{0A70E47F-49A1-482B-AFCB-3713D4D89BEE}" destId="{419F7317-EA12-477E-8A9D-BACF83E5883C}" srcOrd="0" destOrd="0" parTransId="{DCB1719B-DC22-43F6-8F14-6678D81B51AE}" sibTransId="{BDBB42EA-FD0B-402E-867D-8FF900FC1224}"/>
    <dgm:cxn modelId="{3DE29252-8BA5-46FC-8186-96410018EFEE}" type="presOf" srcId="{59586885-0A32-48E8-96BE-9C997A96A76D}" destId="{A5C0C6AA-E93C-4B87-AF3E-22B752CEB367}" srcOrd="0" destOrd="0" presId="urn:microsoft.com/office/officeart/2005/8/layout/vList2"/>
    <dgm:cxn modelId="{043C785A-3D42-4D86-8D4A-82113285758A}" srcId="{0A70E47F-49A1-482B-AFCB-3713D4D89BEE}" destId="{59586885-0A32-48E8-96BE-9C997A96A76D}" srcOrd="1" destOrd="0" parTransId="{F26C2693-1DD7-4392-87DF-F11F9BE5E5BD}" sibTransId="{00E222D3-00FB-459E-B49E-5ACD39D74032}"/>
    <dgm:cxn modelId="{3B51D68C-1468-42B8-B4D3-6CE0E4C24A87}" srcId="{0A70E47F-49A1-482B-AFCB-3713D4D89BEE}" destId="{35FA87A7-6944-4CA2-BCCE-9BA7F397ED6C}" srcOrd="3" destOrd="0" parTransId="{F3AFE970-1E79-40E6-B402-6828F9A86C3C}" sibTransId="{E9F8EF85-2698-40A0-87F2-6978685B833E}"/>
    <dgm:cxn modelId="{9A748D8D-EBD0-4FF4-A87D-BE95B02AEDD4}" srcId="{0A70E47F-49A1-482B-AFCB-3713D4D89BEE}" destId="{2E4320C0-6C44-4D5D-BDC6-781EB4AC7F45}" srcOrd="4" destOrd="0" parTransId="{E438F3FD-E64F-493A-B175-3D428F05DC63}" sibTransId="{18499CA4-B0C7-4DA4-9B2C-1E1F81BFAC11}"/>
    <dgm:cxn modelId="{6E20DA9D-2A8B-407C-AAC8-E5C314B8CB43}" type="presOf" srcId="{2E4320C0-6C44-4D5D-BDC6-781EB4AC7F45}" destId="{6163FD09-F653-4807-B44E-3FDF48D3A4D0}" srcOrd="0" destOrd="0" presId="urn:microsoft.com/office/officeart/2005/8/layout/vList2"/>
    <dgm:cxn modelId="{DD43C6A5-0302-41DB-9FEA-8A9BDE8DF273}" type="presOf" srcId="{419F7317-EA12-477E-8A9D-BACF83E5883C}" destId="{2CF44264-E1C1-4099-9A2E-C6662D33F865}" srcOrd="0" destOrd="0" presId="urn:microsoft.com/office/officeart/2005/8/layout/vList2"/>
    <dgm:cxn modelId="{90DD23B9-FD8E-47EB-8947-3FCE11A8BE03}" type="presOf" srcId="{35FA87A7-6944-4CA2-BCCE-9BA7F397ED6C}" destId="{B7D57E40-35B6-45D6-894D-D49541B5D337}" srcOrd="0" destOrd="0" presId="urn:microsoft.com/office/officeart/2005/8/layout/vList2"/>
    <dgm:cxn modelId="{CC37A034-CA3E-4CB2-96CF-44751141ECE0}" type="presParOf" srcId="{714217AB-6661-4764-8157-EB5A4D23865D}" destId="{2CF44264-E1C1-4099-9A2E-C6662D33F865}" srcOrd="0" destOrd="0" presId="urn:microsoft.com/office/officeart/2005/8/layout/vList2"/>
    <dgm:cxn modelId="{A56FA287-EB5B-44D8-B4C9-90466AD1A35A}" type="presParOf" srcId="{714217AB-6661-4764-8157-EB5A4D23865D}" destId="{2F62EF51-F3D8-45F7-8B02-2FB0E8848B68}" srcOrd="1" destOrd="0" presId="urn:microsoft.com/office/officeart/2005/8/layout/vList2"/>
    <dgm:cxn modelId="{AEAA59FA-36F0-4658-A12B-5D344E7BEDB0}" type="presParOf" srcId="{714217AB-6661-4764-8157-EB5A4D23865D}" destId="{A5C0C6AA-E93C-4B87-AF3E-22B752CEB367}" srcOrd="2" destOrd="0" presId="urn:microsoft.com/office/officeart/2005/8/layout/vList2"/>
    <dgm:cxn modelId="{2EC722D8-BCF2-47FA-9C06-4FEAA3951D46}" type="presParOf" srcId="{714217AB-6661-4764-8157-EB5A4D23865D}" destId="{7935ADCE-090E-4FC6-B454-0C2673066FF4}" srcOrd="3" destOrd="0" presId="urn:microsoft.com/office/officeart/2005/8/layout/vList2"/>
    <dgm:cxn modelId="{F1EDCB00-29F4-4035-9A0E-EB492A9C4DA1}" type="presParOf" srcId="{714217AB-6661-4764-8157-EB5A4D23865D}" destId="{F190F45F-CF23-44CB-825D-22D06B6B68E8}" srcOrd="4" destOrd="0" presId="urn:microsoft.com/office/officeart/2005/8/layout/vList2"/>
    <dgm:cxn modelId="{A1BD2B59-E968-4568-AA34-C5AF7B67260D}" type="presParOf" srcId="{714217AB-6661-4764-8157-EB5A4D23865D}" destId="{E34F35FD-7FD5-40C3-A087-CDD71E513340}" srcOrd="5" destOrd="0" presId="urn:microsoft.com/office/officeart/2005/8/layout/vList2"/>
    <dgm:cxn modelId="{AEB74C1A-F95E-4587-B43F-DF5799DAB8E6}" type="presParOf" srcId="{714217AB-6661-4764-8157-EB5A4D23865D}" destId="{B7D57E40-35B6-45D6-894D-D49541B5D337}" srcOrd="6" destOrd="0" presId="urn:microsoft.com/office/officeart/2005/8/layout/vList2"/>
    <dgm:cxn modelId="{1E18D285-0BC5-42C4-87AD-71E569D69B25}" type="presParOf" srcId="{714217AB-6661-4764-8157-EB5A4D23865D}" destId="{09453D8A-C362-4184-A40D-5FFC6C0E8CDB}" srcOrd="7" destOrd="0" presId="urn:microsoft.com/office/officeart/2005/8/layout/vList2"/>
    <dgm:cxn modelId="{8F425A11-A4FA-41A1-8451-5E5F1D1465C0}" type="presParOf" srcId="{714217AB-6661-4764-8157-EB5A4D23865D}" destId="{6163FD09-F653-4807-B44E-3FDF48D3A4D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44264-E1C1-4099-9A2E-C6662D33F865}">
      <dsp:nvSpPr>
        <dsp:cNvPr id="0" name=""/>
        <dsp:cNvSpPr/>
      </dsp:nvSpPr>
      <dsp:spPr>
        <a:xfrm>
          <a:off x="0" y="45958"/>
          <a:ext cx="4514851" cy="8154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Median</a:t>
          </a:r>
        </a:p>
      </dsp:txBody>
      <dsp:txXfrm>
        <a:off x="39809" y="85767"/>
        <a:ext cx="4435233" cy="735872"/>
      </dsp:txXfrm>
    </dsp:sp>
    <dsp:sp modelId="{A5C0C6AA-E93C-4B87-AF3E-22B752CEB367}">
      <dsp:nvSpPr>
        <dsp:cNvPr id="0" name=""/>
        <dsp:cNvSpPr/>
      </dsp:nvSpPr>
      <dsp:spPr>
        <a:xfrm>
          <a:off x="0" y="959368"/>
          <a:ext cx="4514851" cy="8154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IQR</a:t>
          </a:r>
        </a:p>
      </dsp:txBody>
      <dsp:txXfrm>
        <a:off x="39809" y="999177"/>
        <a:ext cx="4435233" cy="735872"/>
      </dsp:txXfrm>
    </dsp:sp>
    <dsp:sp modelId="{F190F45F-CF23-44CB-825D-22D06B6B68E8}">
      <dsp:nvSpPr>
        <dsp:cNvPr id="0" name=""/>
        <dsp:cNvSpPr/>
      </dsp:nvSpPr>
      <dsp:spPr>
        <a:xfrm>
          <a:off x="0" y="1872779"/>
          <a:ext cx="4514851" cy="8154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Outliers</a:t>
          </a:r>
        </a:p>
      </dsp:txBody>
      <dsp:txXfrm>
        <a:off x="39809" y="1912588"/>
        <a:ext cx="4435233" cy="735872"/>
      </dsp:txXfrm>
    </dsp:sp>
    <dsp:sp modelId="{B7D57E40-35B6-45D6-894D-D49541B5D337}">
      <dsp:nvSpPr>
        <dsp:cNvPr id="0" name=""/>
        <dsp:cNvSpPr/>
      </dsp:nvSpPr>
      <dsp:spPr>
        <a:xfrm>
          <a:off x="0" y="2786189"/>
          <a:ext cx="4514851" cy="8154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Range</a:t>
          </a:r>
        </a:p>
      </dsp:txBody>
      <dsp:txXfrm>
        <a:off x="39809" y="2825998"/>
        <a:ext cx="4435233" cy="735872"/>
      </dsp:txXfrm>
    </dsp:sp>
    <dsp:sp modelId="{6163FD09-F653-4807-B44E-3FDF48D3A4D0}">
      <dsp:nvSpPr>
        <dsp:cNvPr id="0" name=""/>
        <dsp:cNvSpPr/>
      </dsp:nvSpPr>
      <dsp:spPr>
        <a:xfrm>
          <a:off x="0" y="3699599"/>
          <a:ext cx="4514851" cy="8154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Skewness</a:t>
          </a:r>
        </a:p>
      </dsp:txBody>
      <dsp:txXfrm>
        <a:off x="39809" y="3739408"/>
        <a:ext cx="4435233" cy="73587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B53ED6-A346-41EA-88EE-98A1D5659FE2}"/>
              </a:ext>
            </a:extLst>
          </p:cNvPr>
          <p:cNvSpPr>
            <a:spLocks noGrp="1"/>
          </p:cNvSpPr>
          <p:nvPr>
            <p:ph type="hdr" sz="quarter"/>
          </p:nvPr>
        </p:nvSpPr>
        <p:spPr>
          <a:xfrm>
            <a:off x="0" y="1"/>
            <a:ext cx="3013075" cy="463567"/>
          </a:xfrm>
          <a:prstGeom prst="rect">
            <a:avLst/>
          </a:prstGeom>
        </p:spPr>
        <p:txBody>
          <a:bodyPr vert="horz" lIns="92520" tIns="46260" rIns="92520" bIns="4626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291D7B9-1F1D-4F9B-BCD4-0B6893C41A59}"/>
              </a:ext>
            </a:extLst>
          </p:cNvPr>
          <p:cNvSpPr>
            <a:spLocks noGrp="1"/>
          </p:cNvSpPr>
          <p:nvPr>
            <p:ph type="dt" sz="quarter" idx="1"/>
          </p:nvPr>
        </p:nvSpPr>
        <p:spPr>
          <a:xfrm>
            <a:off x="3938566" y="1"/>
            <a:ext cx="3013075" cy="463567"/>
          </a:xfrm>
          <a:prstGeom prst="rect">
            <a:avLst/>
          </a:prstGeom>
        </p:spPr>
        <p:txBody>
          <a:bodyPr vert="horz" lIns="92520" tIns="46260" rIns="92520" bIns="46260" rtlCol="0"/>
          <a:lstStyle>
            <a:lvl1pPr algn="r">
              <a:defRPr sz="1200"/>
            </a:lvl1pPr>
          </a:lstStyle>
          <a:p>
            <a:fld id="{DA0B549D-7912-47CE-BB9D-C81C46F21077}" type="datetimeFigureOut">
              <a:rPr lang="en-US" smtClean="0"/>
              <a:t>9/8/2026</a:t>
            </a:fld>
            <a:endParaRPr lang="en-US" dirty="0"/>
          </a:p>
        </p:txBody>
      </p:sp>
      <p:sp>
        <p:nvSpPr>
          <p:cNvPr id="4" name="Footer Placeholder 3">
            <a:extLst>
              <a:ext uri="{FF2B5EF4-FFF2-40B4-BE49-F238E27FC236}">
                <a16:creationId xmlns:a16="http://schemas.microsoft.com/office/drawing/2014/main" id="{BA075128-B596-47B1-BE57-1C5A71A36E82}"/>
              </a:ext>
            </a:extLst>
          </p:cNvPr>
          <p:cNvSpPr>
            <a:spLocks noGrp="1"/>
          </p:cNvSpPr>
          <p:nvPr>
            <p:ph type="ftr" sz="quarter" idx="2"/>
          </p:nvPr>
        </p:nvSpPr>
        <p:spPr>
          <a:xfrm>
            <a:off x="0" y="8775685"/>
            <a:ext cx="3013075" cy="463566"/>
          </a:xfrm>
          <a:prstGeom prst="rect">
            <a:avLst/>
          </a:prstGeom>
        </p:spPr>
        <p:txBody>
          <a:bodyPr vert="horz" lIns="92520" tIns="46260" rIns="92520" bIns="4626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E17B0F1-FE0D-44CC-BCF0-1CC4C91125A5}"/>
              </a:ext>
            </a:extLst>
          </p:cNvPr>
          <p:cNvSpPr>
            <a:spLocks noGrp="1"/>
          </p:cNvSpPr>
          <p:nvPr>
            <p:ph type="sldNum" sz="quarter" idx="3"/>
          </p:nvPr>
        </p:nvSpPr>
        <p:spPr>
          <a:xfrm>
            <a:off x="3938566" y="8775685"/>
            <a:ext cx="3013075" cy="463566"/>
          </a:xfrm>
          <a:prstGeom prst="rect">
            <a:avLst/>
          </a:prstGeom>
        </p:spPr>
        <p:txBody>
          <a:bodyPr vert="horz" lIns="92520" tIns="46260" rIns="92520" bIns="46260" rtlCol="0" anchor="b"/>
          <a:lstStyle>
            <a:lvl1pPr algn="r">
              <a:defRPr sz="1200"/>
            </a:lvl1pPr>
          </a:lstStyle>
          <a:p>
            <a:fld id="{3BDEF39B-AF2A-4EFA-AE7E-EC1FF3735F5A}" type="slidenum">
              <a:rPr lang="en-US" smtClean="0"/>
              <a:t>‹#›</a:t>
            </a:fld>
            <a:endParaRPr lang="en-US" dirty="0"/>
          </a:p>
        </p:txBody>
      </p:sp>
    </p:spTree>
    <p:extLst>
      <p:ext uri="{BB962C8B-B14F-4D97-AF65-F5344CB8AC3E}">
        <p14:creationId xmlns:p14="http://schemas.microsoft.com/office/powerpoint/2010/main" val="3505744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3075" cy="463567"/>
          </a:xfrm>
          <a:prstGeom prst="rect">
            <a:avLst/>
          </a:prstGeom>
        </p:spPr>
        <p:txBody>
          <a:bodyPr vert="horz" lIns="92520" tIns="46260" rIns="92520" bIns="46260" rtlCol="0"/>
          <a:lstStyle>
            <a:lvl1pPr algn="l">
              <a:defRPr sz="1200"/>
            </a:lvl1pPr>
          </a:lstStyle>
          <a:p>
            <a:endParaRPr lang="en-US" dirty="0"/>
          </a:p>
        </p:txBody>
      </p:sp>
      <p:sp>
        <p:nvSpPr>
          <p:cNvPr id="3" name="Date Placeholder 2"/>
          <p:cNvSpPr>
            <a:spLocks noGrp="1"/>
          </p:cNvSpPr>
          <p:nvPr>
            <p:ph type="dt" idx="1"/>
          </p:nvPr>
        </p:nvSpPr>
        <p:spPr>
          <a:xfrm>
            <a:off x="3938566" y="1"/>
            <a:ext cx="3013075" cy="463567"/>
          </a:xfrm>
          <a:prstGeom prst="rect">
            <a:avLst/>
          </a:prstGeom>
        </p:spPr>
        <p:txBody>
          <a:bodyPr vert="horz" lIns="92520" tIns="46260" rIns="92520" bIns="46260" rtlCol="0"/>
          <a:lstStyle>
            <a:lvl1pPr algn="r">
              <a:defRPr sz="1200"/>
            </a:lvl1pPr>
          </a:lstStyle>
          <a:p>
            <a:fld id="{93D370A3-6847-4770-BAE0-862438C62089}" type="datetimeFigureOut">
              <a:rPr lang="en-US" smtClean="0"/>
              <a:t>9/8/2026</a:t>
            </a:fld>
            <a:endParaRPr lang="en-US" dirty="0"/>
          </a:p>
        </p:txBody>
      </p:sp>
      <p:sp>
        <p:nvSpPr>
          <p:cNvPr id="4" name="Slide Image Placeholder 3"/>
          <p:cNvSpPr>
            <a:spLocks noGrp="1" noRot="1" noChangeAspect="1"/>
          </p:cNvSpPr>
          <p:nvPr>
            <p:ph type="sldImg" idx="2"/>
          </p:nvPr>
        </p:nvSpPr>
        <p:spPr>
          <a:xfrm>
            <a:off x="704850" y="1154113"/>
            <a:ext cx="5543550" cy="3119437"/>
          </a:xfrm>
          <a:prstGeom prst="rect">
            <a:avLst/>
          </a:prstGeom>
          <a:noFill/>
          <a:ln w="12700">
            <a:solidFill>
              <a:prstClr val="black"/>
            </a:solidFill>
          </a:ln>
        </p:spPr>
        <p:txBody>
          <a:bodyPr vert="horz" lIns="92520" tIns="46260" rIns="92520" bIns="46260" rtlCol="0" anchor="ctr"/>
          <a:lstStyle/>
          <a:p>
            <a:endParaRPr lang="en-US" dirty="0"/>
          </a:p>
        </p:txBody>
      </p:sp>
      <p:sp>
        <p:nvSpPr>
          <p:cNvPr id="5" name="Notes Placeholder 4"/>
          <p:cNvSpPr>
            <a:spLocks noGrp="1"/>
          </p:cNvSpPr>
          <p:nvPr>
            <p:ph type="body" sz="quarter" idx="3"/>
          </p:nvPr>
        </p:nvSpPr>
        <p:spPr>
          <a:xfrm>
            <a:off x="695325" y="4446389"/>
            <a:ext cx="5562600" cy="3637954"/>
          </a:xfrm>
          <a:prstGeom prst="rect">
            <a:avLst/>
          </a:prstGeom>
        </p:spPr>
        <p:txBody>
          <a:bodyPr vert="horz" lIns="92520" tIns="46260" rIns="92520" bIns="4626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5"/>
            <a:ext cx="3013075" cy="463566"/>
          </a:xfrm>
          <a:prstGeom prst="rect">
            <a:avLst/>
          </a:prstGeom>
        </p:spPr>
        <p:txBody>
          <a:bodyPr vert="horz" lIns="92520" tIns="46260" rIns="92520" bIns="462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5"/>
            <a:ext cx="3013075" cy="463566"/>
          </a:xfrm>
          <a:prstGeom prst="rect">
            <a:avLst/>
          </a:prstGeom>
        </p:spPr>
        <p:txBody>
          <a:bodyPr vert="horz" lIns="92520" tIns="46260" rIns="92520" bIns="46260" rtlCol="0" anchor="b"/>
          <a:lstStyle>
            <a:lvl1pPr algn="r">
              <a:defRPr sz="1200"/>
            </a:lvl1pPr>
          </a:lstStyle>
          <a:p>
            <a:fld id="{C22109BC-39F4-43B1-850C-D5EB0E6480C8}" type="slidenum">
              <a:rPr lang="en-US" smtClean="0"/>
              <a:t>‹#›</a:t>
            </a:fld>
            <a:endParaRPr lang="en-US" dirty="0"/>
          </a:p>
        </p:txBody>
      </p:sp>
    </p:spTree>
    <p:extLst>
      <p:ext uri="{BB962C8B-B14F-4D97-AF65-F5344CB8AC3E}">
        <p14:creationId xmlns:p14="http://schemas.microsoft.com/office/powerpoint/2010/main" val="882159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2</a:t>
            </a:fld>
            <a:endParaRPr lang="en-US" dirty="0"/>
          </a:p>
        </p:txBody>
      </p:sp>
    </p:spTree>
    <p:extLst>
      <p:ext uri="{BB962C8B-B14F-4D97-AF65-F5344CB8AC3E}">
        <p14:creationId xmlns:p14="http://schemas.microsoft.com/office/powerpoint/2010/main" val="2715998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3D5CD-BEE2-2F1F-5A58-6A226545F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BA07F-35AC-1D48-935E-071FC15D8B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6B1CAB-02B5-72DB-8A92-737EF41272B3}"/>
              </a:ext>
            </a:extLst>
          </p:cNvPr>
          <p:cNvSpPr>
            <a:spLocks noGrp="1"/>
          </p:cNvSpPr>
          <p:nvPr>
            <p:ph type="body" idx="1"/>
          </p:nvPr>
        </p:nvSpPr>
        <p:spPr/>
        <p:txBody>
          <a:bodyPr/>
          <a:lstStyle/>
          <a:p>
            <a:pPr defTabSz="906170">
              <a:defRPr/>
            </a:pPr>
            <a:endParaRPr lang="en-US" dirty="0"/>
          </a:p>
        </p:txBody>
      </p:sp>
      <p:sp>
        <p:nvSpPr>
          <p:cNvPr id="4" name="Slide Number Placeholder 3">
            <a:extLst>
              <a:ext uri="{FF2B5EF4-FFF2-40B4-BE49-F238E27FC236}">
                <a16:creationId xmlns:a16="http://schemas.microsoft.com/office/drawing/2014/main" id="{76A00928-E001-9B6C-45FA-323A50EAA9A0}"/>
              </a:ext>
            </a:extLst>
          </p:cNvPr>
          <p:cNvSpPr>
            <a:spLocks noGrp="1"/>
          </p:cNvSpPr>
          <p:nvPr>
            <p:ph type="sldNum" sz="quarter" idx="5"/>
          </p:nvPr>
        </p:nvSpPr>
        <p:spPr/>
        <p:txBody>
          <a:bodyPr/>
          <a:lstStyle/>
          <a:p>
            <a:fld id="{C22109BC-39F4-43B1-850C-D5EB0E6480C8}" type="slidenum">
              <a:rPr lang="en-US" smtClean="0"/>
              <a:t>11</a:t>
            </a:fld>
            <a:endParaRPr lang="en-US" dirty="0"/>
          </a:p>
        </p:txBody>
      </p:sp>
    </p:spTree>
    <p:extLst>
      <p:ext uri="{BB962C8B-B14F-4D97-AF65-F5344CB8AC3E}">
        <p14:creationId xmlns:p14="http://schemas.microsoft.com/office/powerpoint/2010/main" val="3482441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84605236-3479-4DD6-BC40-92E49B8EBA37}"/>
              </a:ext>
            </a:extLst>
          </p:cNvPr>
          <p:cNvSpPr>
            <a:spLocks noGrp="1" noRot="1" noChangeAspect="1" noChangeArrowheads="1" noTextEdit="1"/>
          </p:cNvSpPr>
          <p:nvPr>
            <p:ph type="sldImg"/>
          </p:nvPr>
        </p:nvSpPr>
        <p:spPr>
          <a:ln/>
        </p:spPr>
      </p:sp>
      <p:sp>
        <p:nvSpPr>
          <p:cNvPr id="54275" name="Notes Placeholder 2">
            <a:extLst>
              <a:ext uri="{FF2B5EF4-FFF2-40B4-BE49-F238E27FC236}">
                <a16:creationId xmlns:a16="http://schemas.microsoft.com/office/drawing/2014/main" id="{DB96E141-C53B-45AF-B97C-7BC1261999C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
        <p:nvSpPr>
          <p:cNvPr id="54276" name="Slide Number Placeholder 3">
            <a:extLst>
              <a:ext uri="{FF2B5EF4-FFF2-40B4-BE49-F238E27FC236}">
                <a16:creationId xmlns:a16="http://schemas.microsoft.com/office/drawing/2014/main" id="{DC3403F4-6FE7-45E8-A48A-64F0A18A066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MS PGothic" panose="020B0600070205080204" pitchFamily="34" charset="-128"/>
              </a:defRPr>
            </a:lvl1pPr>
            <a:lvl2pPr marL="733117" indent="-278459">
              <a:spcBef>
                <a:spcPct val="30000"/>
              </a:spcBef>
              <a:defRPr sz="1200">
                <a:solidFill>
                  <a:schemeClr val="tx1"/>
                </a:solidFill>
                <a:latin typeface="Times New Roman" panose="02020603050405020304" pitchFamily="18" charset="0"/>
                <a:ea typeface="MS PGothic" panose="020B0600070205080204" pitchFamily="34" charset="-128"/>
              </a:defRPr>
            </a:lvl2pPr>
            <a:lvl3pPr marL="1132713" indent="-221823">
              <a:spcBef>
                <a:spcPct val="30000"/>
              </a:spcBef>
              <a:defRPr sz="1200">
                <a:solidFill>
                  <a:schemeClr val="tx1"/>
                </a:solidFill>
                <a:latin typeface="Times New Roman" panose="02020603050405020304" pitchFamily="18" charset="0"/>
                <a:ea typeface="ヒラギノ角ゴ Pro W3" pitchFamily="-84" charset="-128"/>
              </a:defRPr>
            </a:lvl3pPr>
            <a:lvl4pPr marL="1587372" indent="-221823">
              <a:spcBef>
                <a:spcPct val="30000"/>
              </a:spcBef>
              <a:defRPr sz="1200">
                <a:solidFill>
                  <a:schemeClr val="tx1"/>
                </a:solidFill>
                <a:latin typeface="Times New Roman" panose="02020603050405020304" pitchFamily="18" charset="0"/>
                <a:ea typeface="ヒラギノ角ゴ Pro W3" pitchFamily="-84" charset="-128"/>
              </a:defRPr>
            </a:lvl4pPr>
            <a:lvl5pPr marL="2040457" indent="-221823">
              <a:spcBef>
                <a:spcPct val="30000"/>
              </a:spcBef>
              <a:defRPr sz="1200">
                <a:solidFill>
                  <a:schemeClr val="tx1"/>
                </a:solidFill>
                <a:latin typeface="Times New Roman" panose="02020603050405020304" pitchFamily="18" charset="0"/>
                <a:ea typeface="ヒラギノ角ゴ Pro W3" pitchFamily="-84" charset="-128"/>
              </a:defRPr>
            </a:lvl5pPr>
            <a:lvl6pPr marL="2493542" indent="-221823" eaLnBrk="0" fontAlgn="base" hangingPunct="0">
              <a:spcBef>
                <a:spcPct val="30000"/>
              </a:spcBef>
              <a:spcAft>
                <a:spcPct val="0"/>
              </a:spcAft>
              <a:defRPr sz="1200">
                <a:solidFill>
                  <a:schemeClr val="tx1"/>
                </a:solidFill>
                <a:latin typeface="Times New Roman" panose="02020603050405020304" pitchFamily="18" charset="0"/>
                <a:ea typeface="ヒラギノ角ゴ Pro W3" pitchFamily="-84" charset="-128"/>
              </a:defRPr>
            </a:lvl6pPr>
            <a:lvl7pPr marL="2946628" indent="-221823" eaLnBrk="0" fontAlgn="base" hangingPunct="0">
              <a:spcBef>
                <a:spcPct val="30000"/>
              </a:spcBef>
              <a:spcAft>
                <a:spcPct val="0"/>
              </a:spcAft>
              <a:defRPr sz="1200">
                <a:solidFill>
                  <a:schemeClr val="tx1"/>
                </a:solidFill>
                <a:latin typeface="Times New Roman" panose="02020603050405020304" pitchFamily="18" charset="0"/>
                <a:ea typeface="ヒラギノ角ゴ Pro W3" pitchFamily="-84" charset="-128"/>
              </a:defRPr>
            </a:lvl7pPr>
            <a:lvl8pPr marL="3399713" indent="-221823" eaLnBrk="0" fontAlgn="base" hangingPunct="0">
              <a:spcBef>
                <a:spcPct val="30000"/>
              </a:spcBef>
              <a:spcAft>
                <a:spcPct val="0"/>
              </a:spcAft>
              <a:defRPr sz="1200">
                <a:solidFill>
                  <a:schemeClr val="tx1"/>
                </a:solidFill>
                <a:latin typeface="Times New Roman" panose="02020603050405020304" pitchFamily="18" charset="0"/>
                <a:ea typeface="ヒラギノ角ゴ Pro W3" pitchFamily="-84" charset="-128"/>
              </a:defRPr>
            </a:lvl8pPr>
            <a:lvl9pPr marL="3852798" indent="-221823" eaLnBrk="0" fontAlgn="base" hangingPunct="0">
              <a:spcBef>
                <a:spcPct val="30000"/>
              </a:spcBef>
              <a:spcAft>
                <a:spcPct val="0"/>
              </a:spcAft>
              <a:defRPr sz="1200">
                <a:solidFill>
                  <a:schemeClr val="tx1"/>
                </a:solidFill>
                <a:latin typeface="Times New Roman" panose="02020603050405020304" pitchFamily="18" charset="0"/>
                <a:ea typeface="ヒラギノ角ゴ Pro W3" pitchFamily="-84" charset="-128"/>
              </a:defRPr>
            </a:lvl9pPr>
          </a:lstStyle>
          <a:p>
            <a:pPr>
              <a:spcBef>
                <a:spcPct val="0"/>
              </a:spcBef>
            </a:pPr>
            <a:fld id="{528AFE6D-7883-49F5-A4F3-9151AE0AB9B1}" type="slidenum">
              <a:rPr lang="en-US" altLang="en-US" smtClean="0"/>
              <a:pPr>
                <a:spcBef>
                  <a:spcPct val="0"/>
                </a:spcBef>
              </a:pPr>
              <a:t>13</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5BBF24-7C6C-8D4D-B276-E19BEAFA1C9E}" type="slidenum">
              <a:rPr lang="en-US" smtClean="0"/>
              <a:t>15</a:t>
            </a:fld>
            <a:endParaRPr lang="en-US"/>
          </a:p>
        </p:txBody>
      </p:sp>
    </p:spTree>
    <p:extLst>
      <p:ext uri="{BB962C8B-B14F-4D97-AF65-F5344CB8AC3E}">
        <p14:creationId xmlns:p14="http://schemas.microsoft.com/office/powerpoint/2010/main" val="1197915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defRPr sz="2300" b="1">
                <a:solidFill>
                  <a:srgbClr val="1F3654"/>
                </a:solidFill>
              </a:defRPr>
            </a:pPr>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16</a:t>
            </a:fld>
            <a:endParaRPr lang="en-US" dirty="0"/>
          </a:p>
        </p:txBody>
      </p:sp>
    </p:spTree>
    <p:extLst>
      <p:ext uri="{BB962C8B-B14F-4D97-AF65-F5344CB8AC3E}">
        <p14:creationId xmlns:p14="http://schemas.microsoft.com/office/powerpoint/2010/main" val="1249607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19</a:t>
            </a:fld>
            <a:endParaRPr lang="en-US" dirty="0"/>
          </a:p>
        </p:txBody>
      </p:sp>
    </p:spTree>
    <p:extLst>
      <p:ext uri="{BB962C8B-B14F-4D97-AF65-F5344CB8AC3E}">
        <p14:creationId xmlns:p14="http://schemas.microsoft.com/office/powerpoint/2010/main" val="3715641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5379D-359D-9297-B90D-3D9BD99B6C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6C636F-CDD5-22FB-661C-5868007B5D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1BE5A5-43E6-0FE1-A9E6-C65D46BAAB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6C47E4-DC6E-DA4D-8E71-E734DF5981DE}"/>
              </a:ext>
            </a:extLst>
          </p:cNvPr>
          <p:cNvSpPr>
            <a:spLocks noGrp="1"/>
          </p:cNvSpPr>
          <p:nvPr>
            <p:ph type="sldNum" sz="quarter" idx="5"/>
          </p:nvPr>
        </p:nvSpPr>
        <p:spPr/>
        <p:txBody>
          <a:bodyPr/>
          <a:lstStyle/>
          <a:p>
            <a:fld id="{C22109BC-39F4-43B1-850C-D5EB0E6480C8}" type="slidenum">
              <a:rPr lang="en-US" smtClean="0"/>
              <a:t>20</a:t>
            </a:fld>
            <a:endParaRPr lang="en-US" dirty="0"/>
          </a:p>
        </p:txBody>
      </p:sp>
    </p:spTree>
    <p:extLst>
      <p:ext uri="{BB962C8B-B14F-4D97-AF65-F5344CB8AC3E}">
        <p14:creationId xmlns:p14="http://schemas.microsoft.com/office/powerpoint/2010/main" val="2375778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B97BE-4836-9F21-1975-B8E93C3ABB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D0070-EDDE-A5C5-5347-FFEB07A243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6E8408-7BC8-AD3A-734C-53F7743AEF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25DA45-6196-CE59-1AE2-E2F8229DA892}"/>
              </a:ext>
            </a:extLst>
          </p:cNvPr>
          <p:cNvSpPr>
            <a:spLocks noGrp="1"/>
          </p:cNvSpPr>
          <p:nvPr>
            <p:ph type="sldNum" sz="quarter" idx="5"/>
          </p:nvPr>
        </p:nvSpPr>
        <p:spPr/>
        <p:txBody>
          <a:bodyPr/>
          <a:lstStyle/>
          <a:p>
            <a:fld id="{C22109BC-39F4-43B1-850C-D5EB0E6480C8}" type="slidenum">
              <a:rPr lang="en-US" smtClean="0"/>
              <a:t>21</a:t>
            </a:fld>
            <a:endParaRPr lang="en-US" dirty="0"/>
          </a:p>
        </p:txBody>
      </p:sp>
    </p:spTree>
    <p:extLst>
      <p:ext uri="{BB962C8B-B14F-4D97-AF65-F5344CB8AC3E}">
        <p14:creationId xmlns:p14="http://schemas.microsoft.com/office/powerpoint/2010/main" val="1293660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08B9D-3F03-3465-0E7D-1F2DE0E6E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49A66B-B1B4-F75E-DDC4-D2AE004B18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58A2E8-0ED1-BAFE-10F6-C6C8F7619FD9}"/>
              </a:ext>
            </a:extLst>
          </p:cNvPr>
          <p:cNvSpPr>
            <a:spLocks noGrp="1"/>
          </p:cNvSpPr>
          <p:nvPr>
            <p:ph type="body" idx="1"/>
          </p:nvPr>
        </p:nvSpPr>
        <p:spPr/>
        <p:txBody>
          <a:bodyPr/>
          <a:lstStyle/>
          <a:p>
            <a:pPr>
              <a:spcBef>
                <a:spcPts val="793"/>
              </a:spcBef>
              <a:defRPr sz="1700">
                <a:solidFill>
                  <a:srgbClr val="191919"/>
                </a:solidFill>
              </a:defRPr>
            </a:pPr>
            <a:endParaRPr lang="en-US" dirty="0"/>
          </a:p>
        </p:txBody>
      </p:sp>
      <p:sp>
        <p:nvSpPr>
          <p:cNvPr id="4" name="Slide Number Placeholder 3">
            <a:extLst>
              <a:ext uri="{FF2B5EF4-FFF2-40B4-BE49-F238E27FC236}">
                <a16:creationId xmlns:a16="http://schemas.microsoft.com/office/drawing/2014/main" id="{0A3285D3-838A-91E3-70A5-E50B8F8295A8}"/>
              </a:ext>
            </a:extLst>
          </p:cNvPr>
          <p:cNvSpPr>
            <a:spLocks noGrp="1"/>
          </p:cNvSpPr>
          <p:nvPr>
            <p:ph type="sldNum" sz="quarter" idx="5"/>
          </p:nvPr>
        </p:nvSpPr>
        <p:spPr/>
        <p:txBody>
          <a:bodyPr/>
          <a:lstStyle/>
          <a:p>
            <a:fld id="{C22109BC-39F4-43B1-850C-D5EB0E6480C8}" type="slidenum">
              <a:rPr lang="en-US" smtClean="0"/>
              <a:t>22</a:t>
            </a:fld>
            <a:endParaRPr lang="en-US" dirty="0"/>
          </a:p>
        </p:txBody>
      </p:sp>
    </p:spTree>
    <p:extLst>
      <p:ext uri="{BB962C8B-B14F-4D97-AF65-F5344CB8AC3E}">
        <p14:creationId xmlns:p14="http://schemas.microsoft.com/office/powerpoint/2010/main" val="2792785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C3969-CE75-68CF-91A5-02BB18885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8FE737-4D40-99FE-4946-218D74D345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E260A3-291F-DB2F-4F3D-E1D971CCC64C}"/>
              </a:ext>
            </a:extLst>
          </p:cNvPr>
          <p:cNvSpPr>
            <a:spLocks noGrp="1"/>
          </p:cNvSpPr>
          <p:nvPr>
            <p:ph type="body" idx="1"/>
          </p:nvPr>
        </p:nvSpPr>
        <p:spPr/>
        <p:txBody>
          <a:bodyPr/>
          <a:lstStyle/>
          <a:p>
            <a:pPr>
              <a:spcBef>
                <a:spcPts val="793"/>
              </a:spcBef>
              <a:defRPr sz="1700">
                <a:solidFill>
                  <a:srgbClr val="191919"/>
                </a:solidFill>
              </a:defRPr>
            </a:pPr>
            <a:endParaRPr lang="en-US" dirty="0"/>
          </a:p>
        </p:txBody>
      </p:sp>
      <p:sp>
        <p:nvSpPr>
          <p:cNvPr id="4" name="Slide Number Placeholder 3">
            <a:extLst>
              <a:ext uri="{FF2B5EF4-FFF2-40B4-BE49-F238E27FC236}">
                <a16:creationId xmlns:a16="http://schemas.microsoft.com/office/drawing/2014/main" id="{D780F2C9-B34D-01D1-2804-C7CDAB926493}"/>
              </a:ext>
            </a:extLst>
          </p:cNvPr>
          <p:cNvSpPr>
            <a:spLocks noGrp="1"/>
          </p:cNvSpPr>
          <p:nvPr>
            <p:ph type="sldNum" sz="quarter" idx="5"/>
          </p:nvPr>
        </p:nvSpPr>
        <p:spPr/>
        <p:txBody>
          <a:bodyPr/>
          <a:lstStyle/>
          <a:p>
            <a:fld id="{C22109BC-39F4-43B1-850C-D5EB0E6480C8}" type="slidenum">
              <a:rPr lang="en-US" smtClean="0"/>
              <a:t>23</a:t>
            </a:fld>
            <a:endParaRPr lang="en-US" dirty="0"/>
          </a:p>
        </p:txBody>
      </p:sp>
    </p:spTree>
    <p:extLst>
      <p:ext uri="{BB962C8B-B14F-4D97-AF65-F5344CB8AC3E}">
        <p14:creationId xmlns:p14="http://schemas.microsoft.com/office/powerpoint/2010/main" val="202893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EB910-C42E-9973-DCAD-48D252A129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2761A-13EF-F555-7E72-E467F70BE3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1A14E4-CE56-F58E-C5CF-3209ED76F293}"/>
              </a:ext>
            </a:extLst>
          </p:cNvPr>
          <p:cNvSpPr>
            <a:spLocks noGrp="1"/>
          </p:cNvSpPr>
          <p:nvPr>
            <p:ph type="body" idx="1"/>
          </p:nvPr>
        </p:nvSpPr>
        <p:spPr/>
        <p:txBody>
          <a:bodyPr/>
          <a:lstStyle/>
          <a:p>
            <a:pPr defTabSz="906170">
              <a:defRPr sz="2000" b="1">
                <a:solidFill>
                  <a:srgbClr val="4472C4"/>
                </a:solidFill>
              </a:defRPr>
            </a:pPr>
            <a:endParaRPr lang="en-US" sz="1800" dirty="0"/>
          </a:p>
        </p:txBody>
      </p:sp>
      <p:sp>
        <p:nvSpPr>
          <p:cNvPr id="4" name="Slide Number Placeholder 3">
            <a:extLst>
              <a:ext uri="{FF2B5EF4-FFF2-40B4-BE49-F238E27FC236}">
                <a16:creationId xmlns:a16="http://schemas.microsoft.com/office/drawing/2014/main" id="{D7EC2DD7-8987-9B7F-E2E6-2F1C67745B18}"/>
              </a:ext>
            </a:extLst>
          </p:cNvPr>
          <p:cNvSpPr>
            <a:spLocks noGrp="1"/>
          </p:cNvSpPr>
          <p:nvPr>
            <p:ph type="sldNum" sz="quarter" idx="5"/>
          </p:nvPr>
        </p:nvSpPr>
        <p:spPr/>
        <p:txBody>
          <a:bodyPr/>
          <a:lstStyle/>
          <a:p>
            <a:fld id="{C22109BC-39F4-43B1-850C-D5EB0E6480C8}" type="slidenum">
              <a:rPr lang="en-US" smtClean="0"/>
              <a:t>24</a:t>
            </a:fld>
            <a:endParaRPr lang="en-US" dirty="0"/>
          </a:p>
        </p:txBody>
      </p:sp>
    </p:spTree>
    <p:extLst>
      <p:ext uri="{BB962C8B-B14F-4D97-AF65-F5344CB8AC3E}">
        <p14:creationId xmlns:p14="http://schemas.microsoft.com/office/powerpoint/2010/main" val="4000059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AF7B0-743E-1580-2DAD-E62C769E3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801F9-344D-B1C8-EF12-9C9D2C7836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02D508-D2BE-211F-39DB-753477E0A1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E2D5EC-9009-8B7E-AF41-A3C51BACAFF0}"/>
              </a:ext>
            </a:extLst>
          </p:cNvPr>
          <p:cNvSpPr>
            <a:spLocks noGrp="1"/>
          </p:cNvSpPr>
          <p:nvPr>
            <p:ph type="sldNum" sz="quarter" idx="5"/>
          </p:nvPr>
        </p:nvSpPr>
        <p:spPr/>
        <p:txBody>
          <a:bodyPr/>
          <a:lstStyle/>
          <a:p>
            <a:fld id="{C22109BC-39F4-43B1-850C-D5EB0E6480C8}" type="slidenum">
              <a:rPr lang="en-US" smtClean="0"/>
              <a:t>3</a:t>
            </a:fld>
            <a:endParaRPr lang="en-US" dirty="0"/>
          </a:p>
        </p:txBody>
      </p:sp>
    </p:spTree>
    <p:extLst>
      <p:ext uri="{BB962C8B-B14F-4D97-AF65-F5344CB8AC3E}">
        <p14:creationId xmlns:p14="http://schemas.microsoft.com/office/powerpoint/2010/main" val="1102807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D46DA-012E-1758-76E1-291972099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3376FD-90A8-24CF-470D-CCDEF3DB0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8262FA-9603-8981-6D1F-235E6FAB8FB6}"/>
              </a:ext>
            </a:extLst>
          </p:cNvPr>
          <p:cNvSpPr>
            <a:spLocks noGrp="1"/>
          </p:cNvSpPr>
          <p:nvPr>
            <p:ph type="body" idx="1"/>
          </p:nvPr>
        </p:nvSpPr>
        <p:spPr/>
        <p:txBody>
          <a:bodyPr/>
          <a:lstStyle/>
          <a:p>
            <a:endParaRPr lang="en-US" sz="1800" dirty="0"/>
          </a:p>
        </p:txBody>
      </p:sp>
      <p:sp>
        <p:nvSpPr>
          <p:cNvPr id="4" name="Slide Number Placeholder 3">
            <a:extLst>
              <a:ext uri="{FF2B5EF4-FFF2-40B4-BE49-F238E27FC236}">
                <a16:creationId xmlns:a16="http://schemas.microsoft.com/office/drawing/2014/main" id="{54FE6FD5-C16D-6E7E-DB12-7FF461CBC645}"/>
              </a:ext>
            </a:extLst>
          </p:cNvPr>
          <p:cNvSpPr>
            <a:spLocks noGrp="1"/>
          </p:cNvSpPr>
          <p:nvPr>
            <p:ph type="sldNum" sz="quarter" idx="5"/>
          </p:nvPr>
        </p:nvSpPr>
        <p:spPr/>
        <p:txBody>
          <a:bodyPr/>
          <a:lstStyle/>
          <a:p>
            <a:fld id="{C22109BC-39F4-43B1-850C-D5EB0E6480C8}" type="slidenum">
              <a:rPr lang="en-US" smtClean="0"/>
              <a:t>25</a:t>
            </a:fld>
            <a:endParaRPr lang="en-US" dirty="0"/>
          </a:p>
        </p:txBody>
      </p:sp>
    </p:spTree>
    <p:extLst>
      <p:ext uri="{BB962C8B-B14F-4D97-AF65-F5344CB8AC3E}">
        <p14:creationId xmlns:p14="http://schemas.microsoft.com/office/powerpoint/2010/main" val="34522261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AB3BF-3E2E-F162-8C40-7BF3BEF2F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66F28B-8098-A641-73E0-188CC8690B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CA52F-3709-907C-A765-88987384C452}"/>
              </a:ext>
            </a:extLst>
          </p:cNvPr>
          <p:cNvSpPr>
            <a:spLocks noGrp="1"/>
          </p:cNvSpPr>
          <p:nvPr>
            <p:ph type="body" idx="1"/>
          </p:nvPr>
        </p:nvSpPr>
        <p:spPr/>
        <p:txBody>
          <a:bodyPr/>
          <a:lstStyle/>
          <a:p>
            <a:endParaRPr lang="en-US" sz="1800" dirty="0"/>
          </a:p>
        </p:txBody>
      </p:sp>
      <p:sp>
        <p:nvSpPr>
          <p:cNvPr id="4" name="Slide Number Placeholder 3">
            <a:extLst>
              <a:ext uri="{FF2B5EF4-FFF2-40B4-BE49-F238E27FC236}">
                <a16:creationId xmlns:a16="http://schemas.microsoft.com/office/drawing/2014/main" id="{091BCDB2-C35C-7948-D346-B4579EE52416}"/>
              </a:ext>
            </a:extLst>
          </p:cNvPr>
          <p:cNvSpPr>
            <a:spLocks noGrp="1"/>
          </p:cNvSpPr>
          <p:nvPr>
            <p:ph type="sldNum" sz="quarter" idx="5"/>
          </p:nvPr>
        </p:nvSpPr>
        <p:spPr/>
        <p:txBody>
          <a:bodyPr/>
          <a:lstStyle/>
          <a:p>
            <a:fld id="{C22109BC-39F4-43B1-850C-D5EB0E6480C8}" type="slidenum">
              <a:rPr lang="en-US" smtClean="0"/>
              <a:t>26</a:t>
            </a:fld>
            <a:endParaRPr lang="en-US" dirty="0"/>
          </a:p>
        </p:txBody>
      </p:sp>
    </p:spTree>
    <p:extLst>
      <p:ext uri="{BB962C8B-B14F-4D97-AF65-F5344CB8AC3E}">
        <p14:creationId xmlns:p14="http://schemas.microsoft.com/office/powerpoint/2010/main" val="2224882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203EF-63F2-F7A8-A714-98F0F342F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BBBFD-BD3E-038C-7F49-0A25312502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8EB25F-0376-10A5-CE4D-3686F8020DCD}"/>
              </a:ext>
            </a:extLst>
          </p:cNvPr>
          <p:cNvSpPr>
            <a:spLocks noGrp="1"/>
          </p:cNvSpPr>
          <p:nvPr>
            <p:ph type="body" idx="1"/>
          </p:nvPr>
        </p:nvSpPr>
        <p:spPr/>
        <p:txBody>
          <a:bodyPr/>
          <a:lstStyle/>
          <a:p>
            <a:pPr>
              <a:spcBef>
                <a:spcPts val="793"/>
              </a:spcBef>
              <a:defRPr sz="1700">
                <a:solidFill>
                  <a:srgbClr val="191919"/>
                </a:solidFill>
              </a:defRPr>
            </a:pPr>
            <a:endParaRPr lang="en-US" dirty="0"/>
          </a:p>
        </p:txBody>
      </p:sp>
      <p:sp>
        <p:nvSpPr>
          <p:cNvPr id="4" name="Slide Number Placeholder 3">
            <a:extLst>
              <a:ext uri="{FF2B5EF4-FFF2-40B4-BE49-F238E27FC236}">
                <a16:creationId xmlns:a16="http://schemas.microsoft.com/office/drawing/2014/main" id="{A182E018-F58D-7FC5-2293-1CB73CBDCA20}"/>
              </a:ext>
            </a:extLst>
          </p:cNvPr>
          <p:cNvSpPr>
            <a:spLocks noGrp="1"/>
          </p:cNvSpPr>
          <p:nvPr>
            <p:ph type="sldNum" sz="quarter" idx="5"/>
          </p:nvPr>
        </p:nvSpPr>
        <p:spPr/>
        <p:txBody>
          <a:bodyPr/>
          <a:lstStyle/>
          <a:p>
            <a:fld id="{C22109BC-39F4-43B1-850C-D5EB0E6480C8}" type="slidenum">
              <a:rPr lang="en-US" smtClean="0"/>
              <a:t>27</a:t>
            </a:fld>
            <a:endParaRPr lang="en-US" dirty="0"/>
          </a:p>
        </p:txBody>
      </p:sp>
    </p:spTree>
    <p:extLst>
      <p:ext uri="{BB962C8B-B14F-4D97-AF65-F5344CB8AC3E}">
        <p14:creationId xmlns:p14="http://schemas.microsoft.com/office/powerpoint/2010/main" val="2772082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0747D7-EC1C-416E-B8B9-4D28A8A9942F}" type="slidenum">
              <a:rPr lang="en-US" smtClean="0"/>
              <a:t>28</a:t>
            </a:fld>
            <a:endParaRPr lang="en-US"/>
          </a:p>
        </p:txBody>
      </p:sp>
    </p:spTree>
    <p:extLst>
      <p:ext uri="{BB962C8B-B14F-4D97-AF65-F5344CB8AC3E}">
        <p14:creationId xmlns:p14="http://schemas.microsoft.com/office/powerpoint/2010/main" val="19461343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0747D7-EC1C-416E-B8B9-4D28A8A9942F}" type="slidenum">
              <a:rPr lang="en-US" smtClean="0"/>
              <a:t>29</a:t>
            </a:fld>
            <a:endParaRPr lang="en-US"/>
          </a:p>
        </p:txBody>
      </p:sp>
    </p:spTree>
    <p:extLst>
      <p:ext uri="{BB962C8B-B14F-4D97-AF65-F5344CB8AC3E}">
        <p14:creationId xmlns:p14="http://schemas.microsoft.com/office/powerpoint/2010/main" val="1322223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5D821-4DE9-520D-8496-733D49ADD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3D465-AC55-6E14-97B1-A7A9CDD6D9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67ABA7-4406-17C4-1F4E-EC4A2C0BF761}"/>
              </a:ext>
            </a:extLst>
          </p:cNvPr>
          <p:cNvSpPr>
            <a:spLocks noGrp="1"/>
          </p:cNvSpPr>
          <p:nvPr>
            <p:ph type="body" idx="1"/>
          </p:nvPr>
        </p:nvSpPr>
        <p:spPr/>
        <p:txBody>
          <a:bodyPr/>
          <a:lstStyle/>
          <a:p>
            <a:pPr>
              <a:spcBef>
                <a:spcPts val="793"/>
              </a:spcBef>
              <a:defRPr sz="1700">
                <a:solidFill>
                  <a:srgbClr val="191919"/>
                </a:solidFill>
              </a:defRPr>
            </a:pPr>
            <a:endParaRPr lang="en-US" dirty="0"/>
          </a:p>
        </p:txBody>
      </p:sp>
      <p:sp>
        <p:nvSpPr>
          <p:cNvPr id="4" name="Slide Number Placeholder 3">
            <a:extLst>
              <a:ext uri="{FF2B5EF4-FFF2-40B4-BE49-F238E27FC236}">
                <a16:creationId xmlns:a16="http://schemas.microsoft.com/office/drawing/2014/main" id="{54EF4F15-783D-8D1C-A993-9E053BA40ACB}"/>
              </a:ext>
            </a:extLst>
          </p:cNvPr>
          <p:cNvSpPr>
            <a:spLocks noGrp="1"/>
          </p:cNvSpPr>
          <p:nvPr>
            <p:ph type="sldNum" sz="quarter" idx="5"/>
          </p:nvPr>
        </p:nvSpPr>
        <p:spPr/>
        <p:txBody>
          <a:bodyPr/>
          <a:lstStyle/>
          <a:p>
            <a:fld id="{C22109BC-39F4-43B1-850C-D5EB0E6480C8}" type="slidenum">
              <a:rPr lang="en-US" smtClean="0"/>
              <a:t>30</a:t>
            </a:fld>
            <a:endParaRPr lang="en-US" dirty="0"/>
          </a:p>
        </p:txBody>
      </p:sp>
    </p:spTree>
    <p:extLst>
      <p:ext uri="{BB962C8B-B14F-4D97-AF65-F5344CB8AC3E}">
        <p14:creationId xmlns:p14="http://schemas.microsoft.com/office/powerpoint/2010/main" val="318645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9F493-7B3D-183C-4598-3B496CD76B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BAAD96-DE16-3DBE-DACA-E8A70FE11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05A164-754C-DF04-DFC0-F1CD8F4EB950}"/>
              </a:ext>
            </a:extLst>
          </p:cNvPr>
          <p:cNvSpPr>
            <a:spLocks noGrp="1"/>
          </p:cNvSpPr>
          <p:nvPr>
            <p:ph type="body" idx="1"/>
          </p:nvPr>
        </p:nvSpPr>
        <p:spPr/>
        <p:txBody>
          <a:bodyPr/>
          <a:lstStyle/>
          <a:p>
            <a:pPr>
              <a:spcBef>
                <a:spcPts val="793"/>
              </a:spcBef>
              <a:defRPr sz="1700">
                <a:solidFill>
                  <a:srgbClr val="191919"/>
                </a:solidFill>
              </a:defRPr>
            </a:pPr>
            <a:endParaRPr lang="en-US" dirty="0"/>
          </a:p>
        </p:txBody>
      </p:sp>
      <p:sp>
        <p:nvSpPr>
          <p:cNvPr id="4" name="Slide Number Placeholder 3">
            <a:extLst>
              <a:ext uri="{FF2B5EF4-FFF2-40B4-BE49-F238E27FC236}">
                <a16:creationId xmlns:a16="http://schemas.microsoft.com/office/drawing/2014/main" id="{65EBACA4-2663-7503-C76F-55A880E66394}"/>
              </a:ext>
            </a:extLst>
          </p:cNvPr>
          <p:cNvSpPr>
            <a:spLocks noGrp="1"/>
          </p:cNvSpPr>
          <p:nvPr>
            <p:ph type="sldNum" sz="quarter" idx="5"/>
          </p:nvPr>
        </p:nvSpPr>
        <p:spPr/>
        <p:txBody>
          <a:bodyPr/>
          <a:lstStyle/>
          <a:p>
            <a:fld id="{C22109BC-39F4-43B1-850C-D5EB0E6480C8}" type="slidenum">
              <a:rPr lang="en-US" smtClean="0"/>
              <a:t>31</a:t>
            </a:fld>
            <a:endParaRPr lang="en-US" dirty="0"/>
          </a:p>
        </p:txBody>
      </p:sp>
    </p:spTree>
    <p:extLst>
      <p:ext uri="{BB962C8B-B14F-4D97-AF65-F5344CB8AC3E}">
        <p14:creationId xmlns:p14="http://schemas.microsoft.com/office/powerpoint/2010/main" val="1612431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10B35-AC62-97E2-C762-99D134154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D90391-CEAD-D966-F8A9-5D1157FDBF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67E12-41AB-316A-2482-C6133895F4F4}"/>
              </a:ext>
            </a:extLst>
          </p:cNvPr>
          <p:cNvSpPr>
            <a:spLocks noGrp="1"/>
          </p:cNvSpPr>
          <p:nvPr>
            <p:ph type="body" idx="1"/>
          </p:nvPr>
        </p:nvSpPr>
        <p:spPr/>
        <p:txBody>
          <a:bodyPr/>
          <a:lstStyle/>
          <a:p>
            <a:pPr>
              <a:spcBef>
                <a:spcPts val="793"/>
              </a:spcBef>
              <a:defRPr sz="1700">
                <a:solidFill>
                  <a:srgbClr val="191919"/>
                </a:solidFill>
              </a:defRPr>
            </a:pPr>
            <a:endParaRPr lang="en-US" dirty="0"/>
          </a:p>
        </p:txBody>
      </p:sp>
      <p:sp>
        <p:nvSpPr>
          <p:cNvPr id="4" name="Slide Number Placeholder 3">
            <a:extLst>
              <a:ext uri="{FF2B5EF4-FFF2-40B4-BE49-F238E27FC236}">
                <a16:creationId xmlns:a16="http://schemas.microsoft.com/office/drawing/2014/main" id="{D2D31C98-1CA6-3DEC-5303-952365D81A60}"/>
              </a:ext>
            </a:extLst>
          </p:cNvPr>
          <p:cNvSpPr>
            <a:spLocks noGrp="1"/>
          </p:cNvSpPr>
          <p:nvPr>
            <p:ph type="sldNum" sz="quarter" idx="5"/>
          </p:nvPr>
        </p:nvSpPr>
        <p:spPr/>
        <p:txBody>
          <a:bodyPr/>
          <a:lstStyle/>
          <a:p>
            <a:fld id="{C22109BC-39F4-43B1-850C-D5EB0E6480C8}" type="slidenum">
              <a:rPr lang="en-US" smtClean="0"/>
              <a:t>32</a:t>
            </a:fld>
            <a:endParaRPr lang="en-US" dirty="0"/>
          </a:p>
        </p:txBody>
      </p:sp>
    </p:spTree>
    <p:extLst>
      <p:ext uri="{BB962C8B-B14F-4D97-AF65-F5344CB8AC3E}">
        <p14:creationId xmlns:p14="http://schemas.microsoft.com/office/powerpoint/2010/main" val="41604248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4387D-4784-EB1D-E368-EF8DC90D97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43CEB-10A5-7B77-D856-F7CBAB902F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2AFA7F-477B-4B48-EEE0-6279D253EC2F}"/>
              </a:ext>
            </a:extLst>
          </p:cNvPr>
          <p:cNvSpPr>
            <a:spLocks noGrp="1"/>
          </p:cNvSpPr>
          <p:nvPr>
            <p:ph type="body" idx="1"/>
          </p:nvPr>
        </p:nvSpPr>
        <p:spPr/>
        <p:txBody>
          <a:bodyPr/>
          <a:lstStyle/>
          <a:p>
            <a:pPr defTabSz="906170">
              <a:defRPr/>
            </a:pPr>
            <a:endParaRPr lang="en-US" i="1" dirty="0"/>
          </a:p>
        </p:txBody>
      </p:sp>
      <p:sp>
        <p:nvSpPr>
          <p:cNvPr id="4" name="Slide Number Placeholder 3">
            <a:extLst>
              <a:ext uri="{FF2B5EF4-FFF2-40B4-BE49-F238E27FC236}">
                <a16:creationId xmlns:a16="http://schemas.microsoft.com/office/drawing/2014/main" id="{5549373E-AA9D-3CE6-637A-0FE32D0F9841}"/>
              </a:ext>
            </a:extLst>
          </p:cNvPr>
          <p:cNvSpPr>
            <a:spLocks noGrp="1"/>
          </p:cNvSpPr>
          <p:nvPr>
            <p:ph type="sldNum" sz="quarter" idx="5"/>
          </p:nvPr>
        </p:nvSpPr>
        <p:spPr/>
        <p:txBody>
          <a:bodyPr/>
          <a:lstStyle/>
          <a:p>
            <a:fld id="{C22109BC-39F4-43B1-850C-D5EB0E6480C8}" type="slidenum">
              <a:rPr lang="en-US" smtClean="0"/>
              <a:t>4</a:t>
            </a:fld>
            <a:endParaRPr lang="en-US" dirty="0"/>
          </a:p>
        </p:txBody>
      </p:sp>
    </p:spTree>
    <p:extLst>
      <p:ext uri="{BB962C8B-B14F-4D97-AF65-F5344CB8AC3E}">
        <p14:creationId xmlns:p14="http://schemas.microsoft.com/office/powerpoint/2010/main" val="572299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136B6ED8-5033-495C-B2D1-93E4259FFD59}"/>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C05D826A-5A5A-45B0-AAEA-75AA06F941A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
        <p:nvSpPr>
          <p:cNvPr id="13316" name="Slide Number Placeholder 3">
            <a:extLst>
              <a:ext uri="{FF2B5EF4-FFF2-40B4-BE49-F238E27FC236}">
                <a16:creationId xmlns:a16="http://schemas.microsoft.com/office/drawing/2014/main" id="{524D59C4-C40B-469C-89BB-9F6330B5646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MS PGothic" panose="020B0600070205080204" pitchFamily="34" charset="-128"/>
              </a:defRPr>
            </a:lvl1pPr>
            <a:lvl2pPr marL="751725" indent="-289125">
              <a:spcBef>
                <a:spcPct val="30000"/>
              </a:spcBef>
              <a:defRPr sz="1200">
                <a:solidFill>
                  <a:schemeClr val="tx1"/>
                </a:solidFill>
                <a:latin typeface="Times New Roman" panose="02020603050405020304" pitchFamily="18" charset="0"/>
                <a:ea typeface="MS PGothic" panose="020B0600070205080204" pitchFamily="34" charset="-128"/>
              </a:defRPr>
            </a:lvl2pPr>
            <a:lvl3pPr marL="1158106" indent="-231300">
              <a:spcBef>
                <a:spcPct val="30000"/>
              </a:spcBef>
              <a:defRPr sz="1200">
                <a:solidFill>
                  <a:schemeClr val="tx1"/>
                </a:solidFill>
                <a:latin typeface="Times New Roman" panose="02020603050405020304" pitchFamily="18" charset="0"/>
                <a:ea typeface="ヒラギノ角ゴ Pro W3" pitchFamily="-84" charset="-128"/>
              </a:defRPr>
            </a:lvl3pPr>
            <a:lvl4pPr marL="1620707" indent="-231300">
              <a:spcBef>
                <a:spcPct val="30000"/>
              </a:spcBef>
              <a:defRPr sz="1200">
                <a:solidFill>
                  <a:schemeClr val="tx1"/>
                </a:solidFill>
                <a:latin typeface="Times New Roman" panose="02020603050405020304" pitchFamily="18" charset="0"/>
                <a:ea typeface="ヒラギノ角ゴ Pro W3" pitchFamily="-84" charset="-128"/>
              </a:defRPr>
            </a:lvl4pPr>
            <a:lvl5pPr marL="2084912" indent="-231300">
              <a:spcBef>
                <a:spcPct val="30000"/>
              </a:spcBef>
              <a:defRPr sz="1200">
                <a:solidFill>
                  <a:schemeClr val="tx1"/>
                </a:solidFill>
                <a:latin typeface="Times New Roman" panose="02020603050405020304" pitchFamily="18" charset="0"/>
                <a:ea typeface="ヒラギノ角ゴ Pro W3" pitchFamily="-84" charset="-128"/>
              </a:defRPr>
            </a:lvl5pPr>
            <a:lvl6pPr marL="2547512" indent="-231300" eaLnBrk="0" fontAlgn="base" hangingPunct="0">
              <a:spcBef>
                <a:spcPct val="30000"/>
              </a:spcBef>
              <a:spcAft>
                <a:spcPct val="0"/>
              </a:spcAft>
              <a:defRPr sz="1200">
                <a:solidFill>
                  <a:schemeClr val="tx1"/>
                </a:solidFill>
                <a:latin typeface="Times New Roman" panose="02020603050405020304" pitchFamily="18" charset="0"/>
                <a:ea typeface="ヒラギノ角ゴ Pro W3" pitchFamily="-84" charset="-128"/>
              </a:defRPr>
            </a:lvl6pPr>
            <a:lvl7pPr marL="3010112" indent="-231300" eaLnBrk="0" fontAlgn="base" hangingPunct="0">
              <a:spcBef>
                <a:spcPct val="30000"/>
              </a:spcBef>
              <a:spcAft>
                <a:spcPct val="0"/>
              </a:spcAft>
              <a:defRPr sz="1200">
                <a:solidFill>
                  <a:schemeClr val="tx1"/>
                </a:solidFill>
                <a:latin typeface="Times New Roman" panose="02020603050405020304" pitchFamily="18" charset="0"/>
                <a:ea typeface="ヒラギノ角ゴ Pro W3" pitchFamily="-84" charset="-128"/>
              </a:defRPr>
            </a:lvl7pPr>
            <a:lvl8pPr marL="3472713" indent="-231300" eaLnBrk="0" fontAlgn="base" hangingPunct="0">
              <a:spcBef>
                <a:spcPct val="30000"/>
              </a:spcBef>
              <a:spcAft>
                <a:spcPct val="0"/>
              </a:spcAft>
              <a:defRPr sz="1200">
                <a:solidFill>
                  <a:schemeClr val="tx1"/>
                </a:solidFill>
                <a:latin typeface="Times New Roman" panose="02020603050405020304" pitchFamily="18" charset="0"/>
                <a:ea typeface="ヒラギノ角ゴ Pro W3" pitchFamily="-84" charset="-128"/>
              </a:defRPr>
            </a:lvl8pPr>
            <a:lvl9pPr marL="3935313" indent="-231300" eaLnBrk="0" fontAlgn="base" hangingPunct="0">
              <a:spcBef>
                <a:spcPct val="30000"/>
              </a:spcBef>
              <a:spcAft>
                <a:spcPct val="0"/>
              </a:spcAft>
              <a:defRPr sz="1200">
                <a:solidFill>
                  <a:schemeClr val="tx1"/>
                </a:solidFill>
                <a:latin typeface="Times New Roman" panose="02020603050405020304" pitchFamily="18" charset="0"/>
                <a:ea typeface="ヒラギノ角ゴ Pro W3" pitchFamily="-84" charset="-128"/>
              </a:defRPr>
            </a:lvl9pPr>
          </a:lstStyle>
          <a:p>
            <a:pPr>
              <a:spcBef>
                <a:spcPct val="0"/>
              </a:spcBef>
            </a:pPr>
            <a:fld id="{548308DC-E71F-43D1-B900-8F96D85DC51F}" type="slidenum">
              <a:rPr lang="en-US" altLang="en-US"/>
              <a:pPr>
                <a:spcBef>
                  <a:spcPct val="0"/>
                </a:spcBef>
              </a:pPr>
              <a:t>5</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7E644-2121-60BE-48AE-005464ABAE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290125-7CDE-DCEF-C4E5-7FFE87BD88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78516-F1DB-BC14-6CBB-25FD731836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0C073C-02D7-01B5-C934-632788587432}"/>
              </a:ext>
            </a:extLst>
          </p:cNvPr>
          <p:cNvSpPr>
            <a:spLocks noGrp="1"/>
          </p:cNvSpPr>
          <p:nvPr>
            <p:ph type="sldNum" sz="quarter" idx="5"/>
          </p:nvPr>
        </p:nvSpPr>
        <p:spPr/>
        <p:txBody>
          <a:bodyPr/>
          <a:lstStyle/>
          <a:p>
            <a:fld id="{C22109BC-39F4-43B1-850C-D5EB0E6480C8}" type="slidenum">
              <a:rPr lang="en-US" smtClean="0"/>
              <a:t>6</a:t>
            </a:fld>
            <a:endParaRPr lang="en-US" dirty="0"/>
          </a:p>
        </p:txBody>
      </p:sp>
    </p:spTree>
    <p:extLst>
      <p:ext uri="{BB962C8B-B14F-4D97-AF65-F5344CB8AC3E}">
        <p14:creationId xmlns:p14="http://schemas.microsoft.com/office/powerpoint/2010/main" val="434104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7</a:t>
            </a:fld>
            <a:endParaRPr lang="en-US" dirty="0"/>
          </a:p>
        </p:txBody>
      </p:sp>
    </p:spTree>
    <p:extLst>
      <p:ext uri="{BB962C8B-B14F-4D97-AF65-F5344CB8AC3E}">
        <p14:creationId xmlns:p14="http://schemas.microsoft.com/office/powerpoint/2010/main" val="3818641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5F1C4-21D6-FA59-3112-94DD942F4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5479F-2FB6-59DF-3F4F-AB64C5DFD7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68123F-D9A7-F0D5-3CFF-676F9067D803}"/>
              </a:ext>
            </a:extLst>
          </p:cNvPr>
          <p:cNvSpPr>
            <a:spLocks noGrp="1"/>
          </p:cNvSpPr>
          <p:nvPr>
            <p:ph type="body" idx="1"/>
          </p:nvPr>
        </p:nvSpPr>
        <p:spPr/>
        <p:txBody>
          <a:bodyPr/>
          <a:lstStyle/>
          <a:p>
            <a:pPr eaLnBrk="1" hangingPunct="1"/>
            <a:endParaRPr lang="en-US" b="1" dirty="0"/>
          </a:p>
        </p:txBody>
      </p:sp>
      <p:sp>
        <p:nvSpPr>
          <p:cNvPr id="4" name="Slide Number Placeholder 3">
            <a:extLst>
              <a:ext uri="{FF2B5EF4-FFF2-40B4-BE49-F238E27FC236}">
                <a16:creationId xmlns:a16="http://schemas.microsoft.com/office/drawing/2014/main" id="{9BFAC11E-579C-E5A9-1CF1-17D5B5DC93EF}"/>
              </a:ext>
            </a:extLst>
          </p:cNvPr>
          <p:cNvSpPr>
            <a:spLocks noGrp="1"/>
          </p:cNvSpPr>
          <p:nvPr>
            <p:ph type="sldNum" sz="quarter" idx="5"/>
          </p:nvPr>
        </p:nvSpPr>
        <p:spPr/>
        <p:txBody>
          <a:bodyPr/>
          <a:lstStyle/>
          <a:p>
            <a:fld id="{C22109BC-39F4-43B1-850C-D5EB0E6480C8}" type="slidenum">
              <a:rPr lang="en-US" smtClean="0"/>
              <a:t>8</a:t>
            </a:fld>
            <a:endParaRPr lang="en-US" dirty="0"/>
          </a:p>
        </p:txBody>
      </p:sp>
    </p:spTree>
    <p:extLst>
      <p:ext uri="{BB962C8B-B14F-4D97-AF65-F5344CB8AC3E}">
        <p14:creationId xmlns:p14="http://schemas.microsoft.com/office/powerpoint/2010/main" val="1065941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3A74E-9AE3-E23D-7720-7BA13CE65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FE4DC0-B371-4D77-49E9-57A69A98D6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6CC33-BF0F-77E6-017A-1B6DE81AEAA0}"/>
              </a:ext>
            </a:extLst>
          </p:cNvPr>
          <p:cNvSpPr>
            <a:spLocks noGrp="1"/>
          </p:cNvSpPr>
          <p:nvPr>
            <p:ph type="body" idx="1"/>
          </p:nvPr>
        </p:nvSpPr>
        <p:spPr/>
        <p:txBody>
          <a:bodyPr/>
          <a:lstStyle/>
          <a:p>
            <a:pPr defTabSz="906170">
              <a:defRPr/>
            </a:pPr>
            <a:r>
              <a:rPr lang="en-US" dirty="0"/>
              <a:t>But we don't know that the distance from Poor to Fair is the same as the distance from Good to Excellent.(distance from Poor to Fair is the same as the distance from Good to Excellent.)</a:t>
            </a:r>
          </a:p>
          <a:p>
            <a:pPr defTabSz="906170">
              <a:defRPr/>
            </a:pPr>
            <a:r>
              <a:rPr lang="en-US" b="1" dirty="0"/>
              <a:t>Can I put the categories in a meaningful order?</a:t>
            </a:r>
            <a:br>
              <a:rPr lang="en-US" dirty="0"/>
            </a:br>
            <a:r>
              <a:rPr lang="en-US" b="1" dirty="0"/>
              <a:t>Yes → Ordinal</a:t>
            </a:r>
          </a:p>
          <a:p>
            <a:r>
              <a:rPr lang="en-US" b="1" dirty="0"/>
              <a:t>A Gray Area: Rating Scales</a:t>
            </a:r>
          </a:p>
          <a:p>
            <a:r>
              <a:rPr lang="en-US" b="1" dirty="0"/>
              <a:t>Strongly Disagree → Disagree → Neutral → Agree → Strongly Agree</a:t>
            </a:r>
            <a:endParaRPr lang="en-US" dirty="0"/>
          </a:p>
          <a:p>
            <a:r>
              <a:rPr lang="en-US" dirty="0"/>
              <a:t>Technically, the response options are ordered categories.</a:t>
            </a:r>
            <a:br>
              <a:rPr lang="en-US" dirty="0"/>
            </a:br>
            <a:r>
              <a:rPr lang="en-US" dirty="0"/>
              <a:t>In practice, researchers often code them numerically and treat them as approximately interval, particularly when several items are combined into a scale.</a:t>
            </a:r>
          </a:p>
          <a:p>
            <a:r>
              <a:rPr lang="en-US" dirty="0"/>
              <a:t>That would actually be pedagogically useful because it reinforces a broader data-science lesson:</a:t>
            </a:r>
          </a:p>
          <a:p>
            <a:r>
              <a:rPr lang="en-US" b="1" dirty="0"/>
              <a:t>Variable type is partly about what the values mean and partly about how we choose to represent and analyze them.</a:t>
            </a:r>
            <a:endParaRPr lang="en-US" dirty="0"/>
          </a:p>
          <a:p>
            <a:pPr defTabSz="906170">
              <a:defRPr/>
            </a:pPr>
            <a:endParaRPr lang="en-US" dirty="0"/>
          </a:p>
          <a:p>
            <a:endParaRPr lang="en-US" dirty="0"/>
          </a:p>
          <a:p>
            <a:r>
              <a:rPr lang="en-US" dirty="0"/>
              <a:t>Is the difference between </a:t>
            </a:r>
            <a:r>
              <a:rPr lang="en-US" b="1" dirty="0"/>
              <a:t>Strongly Disagree and Disagree</a:t>
            </a:r>
            <a:r>
              <a:rPr lang="en-US" dirty="0"/>
              <a:t> necessarily the same as the difference between </a:t>
            </a:r>
            <a:r>
              <a:rPr lang="en-US" b="1" dirty="0"/>
              <a:t>Agree and Strongly Agree</a:t>
            </a:r>
            <a:r>
              <a:rPr lang="en-US" dirty="0"/>
              <a:t>?</a:t>
            </a:r>
          </a:p>
          <a:p>
            <a:r>
              <a:rPr lang="en-US" dirty="0"/>
              <a:t>We don't know.</a:t>
            </a:r>
          </a:p>
          <a:p>
            <a:r>
              <a:rPr lang="en-US" dirty="0"/>
              <a:t>Therefore:</a:t>
            </a:r>
          </a:p>
          <a:p>
            <a:r>
              <a:rPr lang="en-US" b="1" dirty="0"/>
              <a:t>Ordinal tells us order, but not necessarily equal distance between categories.</a:t>
            </a:r>
            <a:endParaRPr lang="en-US" dirty="0"/>
          </a:p>
        </p:txBody>
      </p:sp>
      <p:sp>
        <p:nvSpPr>
          <p:cNvPr id="4" name="Slide Number Placeholder 3">
            <a:extLst>
              <a:ext uri="{FF2B5EF4-FFF2-40B4-BE49-F238E27FC236}">
                <a16:creationId xmlns:a16="http://schemas.microsoft.com/office/drawing/2014/main" id="{E0F8D6B7-EEB2-8D86-57F9-442FF611C948}"/>
              </a:ext>
            </a:extLst>
          </p:cNvPr>
          <p:cNvSpPr>
            <a:spLocks noGrp="1"/>
          </p:cNvSpPr>
          <p:nvPr>
            <p:ph type="sldNum" sz="quarter" idx="5"/>
          </p:nvPr>
        </p:nvSpPr>
        <p:spPr/>
        <p:txBody>
          <a:bodyPr/>
          <a:lstStyle/>
          <a:p>
            <a:fld id="{C22109BC-39F4-43B1-850C-D5EB0E6480C8}" type="slidenum">
              <a:rPr lang="en-US" smtClean="0"/>
              <a:t>9</a:t>
            </a:fld>
            <a:endParaRPr lang="en-US" dirty="0"/>
          </a:p>
        </p:txBody>
      </p:sp>
    </p:spTree>
    <p:extLst>
      <p:ext uri="{BB962C8B-B14F-4D97-AF65-F5344CB8AC3E}">
        <p14:creationId xmlns:p14="http://schemas.microsoft.com/office/powerpoint/2010/main" val="1965645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5D2AE-1936-E31B-C32E-46F72747DA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E3FD0-B675-3F9D-9AA6-138E1555F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63F35F-6264-4979-14AD-EBC11EF4CA98}"/>
              </a:ext>
            </a:extLst>
          </p:cNvPr>
          <p:cNvSpPr>
            <a:spLocks noGrp="1"/>
          </p:cNvSpPr>
          <p:nvPr>
            <p:ph type="body" idx="1"/>
          </p:nvPr>
        </p:nvSpPr>
        <p:spPr/>
        <p:txBody>
          <a:bodyPr/>
          <a:lstStyle/>
          <a:p>
            <a:pPr defTabSz="906170">
              <a:defRPr/>
            </a:pPr>
            <a:endParaRPr lang="en-US" dirty="0"/>
          </a:p>
        </p:txBody>
      </p:sp>
      <p:sp>
        <p:nvSpPr>
          <p:cNvPr id="4" name="Slide Number Placeholder 3">
            <a:extLst>
              <a:ext uri="{FF2B5EF4-FFF2-40B4-BE49-F238E27FC236}">
                <a16:creationId xmlns:a16="http://schemas.microsoft.com/office/drawing/2014/main" id="{155CE42F-CB97-50BC-ABD3-8A3F09C7AC17}"/>
              </a:ext>
            </a:extLst>
          </p:cNvPr>
          <p:cNvSpPr>
            <a:spLocks noGrp="1"/>
          </p:cNvSpPr>
          <p:nvPr>
            <p:ph type="sldNum" sz="quarter" idx="5"/>
          </p:nvPr>
        </p:nvSpPr>
        <p:spPr/>
        <p:txBody>
          <a:bodyPr/>
          <a:lstStyle/>
          <a:p>
            <a:fld id="{C22109BC-39F4-43B1-850C-D5EB0E6480C8}" type="slidenum">
              <a:rPr lang="en-US" smtClean="0"/>
              <a:t>10</a:t>
            </a:fld>
            <a:endParaRPr lang="en-US" dirty="0"/>
          </a:p>
        </p:txBody>
      </p:sp>
    </p:spTree>
    <p:extLst>
      <p:ext uri="{BB962C8B-B14F-4D97-AF65-F5344CB8AC3E}">
        <p14:creationId xmlns:p14="http://schemas.microsoft.com/office/powerpoint/2010/main" val="101669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5" name="Номер слайда 21"/>
          <p:cNvSpPr>
            <a:spLocks noGrp="1"/>
          </p:cNvSpPr>
          <p:nvPr>
            <p:ph type="sldNum" sz="quarter" idx="4"/>
          </p:nvPr>
        </p:nvSpPr>
        <p:spPr>
          <a:xfrm>
            <a:off x="10919584" y="441326"/>
            <a:ext cx="703476" cy="244475"/>
          </a:xfrm>
          <a:prstGeom prst="rect">
            <a:avLst/>
          </a:prstGeom>
          <a:noFill/>
        </p:spPr>
        <p:txBody>
          <a:bodyPr vert="horz" lIns="0" tIns="0" rIns="0" bIns="0" rtlCol="0" anchor="ctr"/>
          <a:lstStyle>
            <a:lvl1pPr algn="r">
              <a:defRPr sz="803" b="1">
                <a:solidFill>
                  <a:schemeClr val="tx1">
                    <a:alpha val="50000"/>
                  </a:schemeClr>
                </a:solidFill>
                <a:latin typeface="+mn-lt"/>
              </a:defRPr>
            </a:lvl1pPr>
          </a:lstStyle>
          <a:p>
            <a:fld id="{D8D877B3-D348-4611-9BDB-C5374591D951}" type="slidenum">
              <a:rPr lang="en-US" smtClean="0"/>
              <a:pPr/>
              <a:t>‹#›</a:t>
            </a:fld>
            <a:endParaRPr lang="en-US" dirty="0"/>
          </a:p>
        </p:txBody>
      </p:sp>
      <p:sp>
        <p:nvSpPr>
          <p:cNvPr id="2" name="Oval 1"/>
          <p:cNvSpPr/>
          <p:nvPr/>
        </p:nvSpPr>
        <p:spPr>
          <a:xfrm>
            <a:off x="3139127" y="2540523"/>
            <a:ext cx="1998483" cy="1987966"/>
          </a:xfrm>
          <a:prstGeom prst="ellipse">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p:cNvSpPr/>
          <p:nvPr/>
        </p:nvSpPr>
        <p:spPr>
          <a:xfrm>
            <a:off x="9339902" y="3267948"/>
            <a:ext cx="535937" cy="533117"/>
          </a:xfrm>
          <a:prstGeom prst="ellipse">
            <a:avLst/>
          </a:prstGeom>
          <a:solidFill>
            <a:schemeClr val="accent1">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p:cNvSpPr/>
          <p:nvPr/>
        </p:nvSpPr>
        <p:spPr>
          <a:xfrm>
            <a:off x="1526768" y="3429000"/>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7" name="Заголовок 2"/>
          <p:cNvSpPr>
            <a:spLocks noGrp="1"/>
          </p:cNvSpPr>
          <p:nvPr>
            <p:ph type="title" hasCustomPrompt="1"/>
          </p:nvPr>
        </p:nvSpPr>
        <p:spPr>
          <a:xfrm>
            <a:off x="1104900" y="1979630"/>
            <a:ext cx="10668000" cy="2969443"/>
          </a:xfrm>
          <a:prstGeom prst="rect">
            <a:avLst/>
          </a:prstGeom>
          <a:effectLst/>
        </p:spPr>
        <p:txBody>
          <a:bodyPr tIns="0" bIns="91440" anchor="ctr" anchorCtr="0"/>
          <a:lstStyle>
            <a:lvl1pPr algn="ctr">
              <a:lnSpc>
                <a:spcPct val="150000"/>
              </a:lnSpc>
              <a:defRPr sz="11499" kern="3000" spc="2000" baseline="0"/>
            </a:lvl1pPr>
          </a:lstStyle>
          <a:p>
            <a:r>
              <a:rPr lang="en-US" dirty="0"/>
              <a:t>TITLE HERE</a:t>
            </a:r>
          </a:p>
        </p:txBody>
      </p:sp>
      <p:sp>
        <p:nvSpPr>
          <p:cNvPr id="10" name="Oval 9"/>
          <p:cNvSpPr/>
          <p:nvPr/>
        </p:nvSpPr>
        <p:spPr>
          <a:xfrm>
            <a:off x="3120076" y="1119481"/>
            <a:ext cx="4749538" cy="4724544"/>
          </a:xfrm>
          <a:prstGeom prst="ellipse">
            <a:avLst/>
          </a:prstGeom>
          <a:noFill/>
          <a:ln w="3175">
            <a:solidFill>
              <a:schemeClr val="tx1">
                <a:alpha val="1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2" name="Oval 11"/>
          <p:cNvSpPr/>
          <p:nvPr/>
        </p:nvSpPr>
        <p:spPr>
          <a:xfrm>
            <a:off x="1526769" y="1668430"/>
            <a:ext cx="3610841" cy="3591839"/>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7" name="Oval 16"/>
          <p:cNvSpPr/>
          <p:nvPr userDrawn="1"/>
        </p:nvSpPr>
        <p:spPr>
          <a:xfrm>
            <a:off x="1526768" y="3429000"/>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8" name="Freeform: Shape 17">
            <a:extLst>
              <a:ext uri="{FF2B5EF4-FFF2-40B4-BE49-F238E27FC236}">
                <a16:creationId xmlns:a16="http://schemas.microsoft.com/office/drawing/2014/main" id="{4703ED78-9792-4917-9463-BAE14924155A}"/>
              </a:ext>
            </a:extLst>
          </p:cNvPr>
          <p:cNvSpPr/>
          <p:nvPr userDrawn="1"/>
        </p:nvSpPr>
        <p:spPr>
          <a:xfrm rot="10800000">
            <a:off x="8439878" y="5850862"/>
            <a:ext cx="3682959" cy="100713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6CB0B64F-356D-4C37-BDB5-3CB1B066C4C9}"/>
              </a:ext>
            </a:extLst>
          </p:cNvPr>
          <p:cNvSpPr/>
          <p:nvPr userDrawn="1"/>
        </p:nvSpPr>
        <p:spPr>
          <a:xfrm>
            <a:off x="1104900" y="-9056"/>
            <a:ext cx="3682959" cy="100713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ubtitle 2">
            <a:extLst>
              <a:ext uri="{FF2B5EF4-FFF2-40B4-BE49-F238E27FC236}">
                <a16:creationId xmlns:a16="http://schemas.microsoft.com/office/drawing/2014/main" id="{742D2790-EA30-4E0B-B8F3-16FBA340C5A6}"/>
              </a:ext>
            </a:extLst>
          </p:cNvPr>
          <p:cNvSpPr>
            <a:spLocks noGrp="1"/>
          </p:cNvSpPr>
          <p:nvPr>
            <p:ph type="subTitle" idx="1" hasCustomPrompt="1"/>
          </p:nvPr>
        </p:nvSpPr>
        <p:spPr>
          <a:xfrm>
            <a:off x="1104900" y="4528489"/>
            <a:ext cx="10668000" cy="853179"/>
          </a:xfrm>
        </p:spPr>
        <p:txBody>
          <a:bodyPr vert="horz" lIns="0" tIns="45720" rIns="0" bIns="45720" rtlCol="0">
            <a:noAutofit/>
          </a:bodyPr>
          <a:lstStyle>
            <a:lvl1pPr marL="0" indent="0" algn="ctr">
              <a:buNone/>
              <a:defRPr lang="en-US" sz="3600" spc="600">
                <a:solidFill>
                  <a:srgbClr val="2F3342"/>
                </a:solidFill>
              </a:defRPr>
            </a:lvl1pPr>
          </a:lstStyle>
          <a:p>
            <a:pPr marL="228600" lvl="0" indent="-228600" algn="ctr"/>
            <a:r>
              <a:rPr lang="en-US" dirty="0"/>
              <a:t>CLICK TO EDIT MASTER SUBTITLE STYLE</a:t>
            </a:r>
          </a:p>
        </p:txBody>
      </p:sp>
    </p:spTree>
    <p:extLst>
      <p:ext uri="{BB962C8B-B14F-4D97-AF65-F5344CB8AC3E}">
        <p14:creationId xmlns:p14="http://schemas.microsoft.com/office/powerpoint/2010/main" val="2296669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_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10972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1892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126770-6622-450D-A1F3-BC241C88D6CB}"/>
              </a:ext>
            </a:extLst>
          </p:cNvPr>
          <p:cNvSpPr>
            <a:spLocks noGrp="1"/>
          </p:cNvSpPr>
          <p:nvPr>
            <p:ph idx="1"/>
          </p:nvPr>
        </p:nvSpPr>
        <p:spPr>
          <a:xfrm>
            <a:off x="1104900" y="1199098"/>
            <a:ext cx="10248899" cy="4977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EAF2EDC5-8FCA-8543-8C1F-688DA6DC9B9D}"/>
              </a:ext>
            </a:extLst>
          </p:cNvPr>
          <p:cNvSpPr>
            <a:spLocks noGrp="1"/>
          </p:cNvSpPr>
          <p:nvPr>
            <p:ph type="title"/>
          </p:nvPr>
        </p:nvSpPr>
        <p:spPr>
          <a:xfrm>
            <a:off x="1104900" y="431475"/>
            <a:ext cx="10248899" cy="703279"/>
          </a:xfrm>
        </p:spPr>
        <p:txBody>
          <a:bodyPr/>
          <a:lstStyle>
            <a:lvl1pPr>
              <a:defRPr b="1"/>
            </a:lvl1pPr>
          </a:lstStyle>
          <a:p>
            <a:r>
              <a:rPr lang="en-US" dirty="0"/>
              <a:t>Click to edit Master title style</a:t>
            </a:r>
          </a:p>
        </p:txBody>
      </p:sp>
    </p:spTree>
    <p:extLst>
      <p:ext uri="{BB962C8B-B14F-4D97-AF65-F5344CB8AC3E}">
        <p14:creationId xmlns:p14="http://schemas.microsoft.com/office/powerpoint/2010/main" val="2966877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A32EE4F-6B2E-4FCC-BC34-5BF831F90260}"/>
              </a:ext>
            </a:extLst>
          </p:cNvPr>
          <p:cNvPicPr>
            <a:picLocks noChangeAspect="1"/>
          </p:cNvPicPr>
          <p:nvPr userDrawn="1"/>
        </p:nvPicPr>
        <p:blipFill>
          <a:blip r:embed="rId2">
            <a:duotone>
              <a:schemeClr val="accent3">
                <a:shade val="45000"/>
                <a:satMod val="135000"/>
              </a:schemeClr>
              <a:prstClr val="white"/>
            </a:duotone>
          </a:blip>
          <a:srcRect/>
          <a:stretch>
            <a:fillRect/>
          </a:stretch>
        </p:blipFill>
        <p:spPr>
          <a:xfrm>
            <a:off x="3777200" y="0"/>
            <a:ext cx="8428969" cy="6858000"/>
          </a:xfrm>
          <a:custGeom>
            <a:avLst/>
            <a:gdLst>
              <a:gd name="connsiteX0" fmla="*/ 0 w 6766561"/>
              <a:gd name="connsiteY0" fmla="*/ 0 h 6858000"/>
              <a:gd name="connsiteX1" fmla="*/ 6766561 w 6766561"/>
              <a:gd name="connsiteY1" fmla="*/ 0 h 6858000"/>
              <a:gd name="connsiteX2" fmla="*/ 6766561 w 6766561"/>
              <a:gd name="connsiteY2" fmla="*/ 6858000 h 6858000"/>
              <a:gd name="connsiteX3" fmla="*/ 0 w 67665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766561" h="6858000">
                <a:moveTo>
                  <a:pt x="0" y="0"/>
                </a:moveTo>
                <a:lnTo>
                  <a:pt x="6766561" y="0"/>
                </a:lnTo>
                <a:lnTo>
                  <a:pt x="6766561" y="6858000"/>
                </a:lnTo>
                <a:lnTo>
                  <a:pt x="0" y="6858000"/>
                </a:lnTo>
                <a:close/>
              </a:path>
            </a:pathLst>
          </a:custGeom>
        </p:spPr>
      </p:pic>
      <p:sp>
        <p:nvSpPr>
          <p:cNvPr id="23" name="Oval 22"/>
          <p:cNvSpPr/>
          <p:nvPr/>
        </p:nvSpPr>
        <p:spPr>
          <a:xfrm>
            <a:off x="1755742"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66" name="Oval 65"/>
          <p:cNvSpPr/>
          <p:nvPr/>
        </p:nvSpPr>
        <p:spPr>
          <a:xfrm>
            <a:off x="392841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35" name="Oval 34"/>
          <p:cNvSpPr/>
          <p:nvPr/>
        </p:nvSpPr>
        <p:spPr>
          <a:xfrm>
            <a:off x="1524000" y="1812813"/>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8" name="Freeform: Shape 17">
            <a:extLst>
              <a:ext uri="{FF2B5EF4-FFF2-40B4-BE49-F238E27FC236}">
                <a16:creationId xmlns:a16="http://schemas.microsoft.com/office/drawing/2014/main" id="{125D7C1C-9CF4-47B3-9ABC-8F0E2CE6CD31}"/>
              </a:ext>
            </a:extLst>
          </p:cNvPr>
          <p:cNvSpPr/>
          <p:nvPr userDrawn="1"/>
        </p:nvSpPr>
        <p:spPr>
          <a:xfrm rot="10800000">
            <a:off x="3192203"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B0B53361-3F22-4468-B6F8-71E345F7077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B38687-48E7-4488-BB10-BDE4F5A73622}"/>
              </a:ext>
            </a:extLst>
          </p:cNvPr>
          <p:cNvSpPr>
            <a:spLocks noGrp="1"/>
          </p:cNvSpPr>
          <p:nvPr>
            <p:ph type="title"/>
          </p:nvPr>
        </p:nvSpPr>
        <p:spPr>
          <a:xfrm>
            <a:off x="929199" y="866765"/>
            <a:ext cx="3693605" cy="1563624"/>
          </a:xfrm>
          <a:solidFill>
            <a:schemeClr val="bg1"/>
          </a:solidFill>
        </p:spPr>
        <p:txBody>
          <a:bodyPr vert="horz" lIns="91440" tIns="0" rIns="91440" bIns="0" rtlCol="0" anchor="b" anchorCtr="0">
            <a:noAutofit/>
          </a:bodyPr>
          <a:lstStyle>
            <a:lvl1pPr>
              <a:defRPr lang="en-US" sz="3600" b="0" baseline="0" dirty="0">
                <a:solidFill>
                  <a:schemeClr val="tx1">
                    <a:lumMod val="85000"/>
                    <a:lumOff val="15000"/>
                  </a:schemeClr>
                </a:solidFill>
                <a:ea typeface="+mn-ea"/>
                <a:cs typeface="+mn-cs"/>
              </a:defRPr>
            </a:lvl1pPr>
          </a:lstStyle>
          <a:p>
            <a:pPr marL="0" lvl="0" indent="0">
              <a:lnSpc>
                <a:spcPct val="100000"/>
              </a:lnSpc>
              <a:spcBef>
                <a:spcPts val="0"/>
              </a:spcBef>
              <a:buFont typeface="Arial" panose="020B0604020202020204" pitchFamily="34" charset="0"/>
            </a:pPr>
            <a:r>
              <a:rPr lang="en-US"/>
              <a:t>Click to edit Master title style</a:t>
            </a:r>
            <a:endParaRPr lang="en-US" dirty="0"/>
          </a:p>
        </p:txBody>
      </p:sp>
      <p:sp>
        <p:nvSpPr>
          <p:cNvPr id="11" name="Text Placeholder 2">
            <a:extLst>
              <a:ext uri="{FF2B5EF4-FFF2-40B4-BE49-F238E27FC236}">
                <a16:creationId xmlns:a16="http://schemas.microsoft.com/office/drawing/2014/main" id="{89F459E6-70DE-4FF8-AD0C-1B49B34CF781}"/>
              </a:ext>
            </a:extLst>
          </p:cNvPr>
          <p:cNvSpPr>
            <a:spLocks noGrp="1"/>
          </p:cNvSpPr>
          <p:nvPr>
            <p:ph type="body" idx="1"/>
          </p:nvPr>
        </p:nvSpPr>
        <p:spPr>
          <a:xfrm>
            <a:off x="1100649" y="2627395"/>
            <a:ext cx="3693605" cy="2410459"/>
          </a:xfrm>
        </p:spPr>
        <p:txBody>
          <a:bodyPr vert="horz" lIns="91440" tIns="73152" rIns="91440" bIns="45720" rtlCol="0">
            <a:noAutofit/>
          </a:bodyPr>
          <a:lstStyle>
            <a:lvl1pPr marL="0" indent="0" algn="l">
              <a:buNone/>
              <a:defRPr lang="en-US" sz="1400" b="0" i="0" baseline="0">
                <a:effectLst/>
              </a:defRPr>
            </a:lvl1pPr>
          </a:lstStyle>
          <a:p>
            <a:pPr marL="228600" lvl="0" indent="-228600">
              <a:lnSpc>
                <a:spcPct val="145000"/>
              </a:lnSpc>
              <a:spcBef>
                <a:spcPts val="0"/>
              </a:spcBef>
            </a:pPr>
            <a:r>
              <a:rPr lang="en-US" dirty="0"/>
              <a:t>Click to edit Master text styles</a:t>
            </a:r>
          </a:p>
        </p:txBody>
      </p:sp>
    </p:spTree>
    <p:extLst>
      <p:ext uri="{BB962C8B-B14F-4D97-AF65-F5344CB8AC3E}">
        <p14:creationId xmlns:p14="http://schemas.microsoft.com/office/powerpoint/2010/main" val="236975078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EAF2EDC5-8FCA-8543-8C1F-688DA6DC9B9D}"/>
              </a:ext>
            </a:extLst>
          </p:cNvPr>
          <p:cNvSpPr>
            <a:spLocks noGrp="1"/>
          </p:cNvSpPr>
          <p:nvPr>
            <p:ph type="title"/>
          </p:nvPr>
        </p:nvSpPr>
        <p:spPr/>
        <p:txBody>
          <a:bodyPr/>
          <a:lstStyle/>
          <a:p>
            <a:r>
              <a:rPr lang="en-US"/>
              <a:t>Click to edit Master title style</a:t>
            </a:r>
          </a:p>
        </p:txBody>
      </p:sp>
      <p:sp>
        <p:nvSpPr>
          <p:cNvPr id="13" name="Content Placeholder 2">
            <a:extLst>
              <a:ext uri="{FF2B5EF4-FFF2-40B4-BE49-F238E27FC236}">
                <a16:creationId xmlns:a16="http://schemas.microsoft.com/office/drawing/2014/main" id="{28B56F67-6D31-4B9E-8530-E063E5785A3B}"/>
              </a:ext>
            </a:extLst>
          </p:cNvPr>
          <p:cNvSpPr>
            <a:spLocks noGrp="1"/>
          </p:cNvSpPr>
          <p:nvPr>
            <p:ph sz="half" idx="1"/>
          </p:nvPr>
        </p:nvSpPr>
        <p:spPr>
          <a:xfrm>
            <a:off x="1104900" y="1338606"/>
            <a:ext cx="4914900" cy="4838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69E53391-9670-4404-BC42-063A6EC48EAA}"/>
              </a:ext>
            </a:extLst>
          </p:cNvPr>
          <p:cNvSpPr>
            <a:spLocks noGrp="1"/>
          </p:cNvSpPr>
          <p:nvPr>
            <p:ph sz="half" idx="2"/>
          </p:nvPr>
        </p:nvSpPr>
        <p:spPr>
          <a:xfrm>
            <a:off x="6172202" y="1338606"/>
            <a:ext cx="5181598" cy="4838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0755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EAF2EDC5-8FCA-8543-8C1F-688DA6DC9B9D}"/>
              </a:ext>
            </a:extLst>
          </p:cNvPr>
          <p:cNvSpPr>
            <a:spLocks noGrp="1"/>
          </p:cNvSpPr>
          <p:nvPr>
            <p:ph type="title"/>
          </p:nvPr>
        </p:nvSpPr>
        <p:spPr/>
        <p:txBody>
          <a:bodyPr/>
          <a:lstStyle/>
          <a:p>
            <a:r>
              <a:rPr lang="en-US"/>
              <a:t>Click to edit Master title style</a:t>
            </a:r>
          </a:p>
        </p:txBody>
      </p:sp>
      <p:sp>
        <p:nvSpPr>
          <p:cNvPr id="16" name="Text Placeholder 2">
            <a:extLst>
              <a:ext uri="{FF2B5EF4-FFF2-40B4-BE49-F238E27FC236}">
                <a16:creationId xmlns:a16="http://schemas.microsoft.com/office/drawing/2014/main" id="{9473839A-0FBA-4FFD-963E-C459DBF0194B}"/>
              </a:ext>
            </a:extLst>
          </p:cNvPr>
          <p:cNvSpPr>
            <a:spLocks noGrp="1"/>
          </p:cNvSpPr>
          <p:nvPr>
            <p:ph type="body" idx="1"/>
          </p:nvPr>
        </p:nvSpPr>
        <p:spPr>
          <a:xfrm>
            <a:off x="1104900" y="1341797"/>
            <a:ext cx="4892675"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780A680B-0184-4FD9-B262-BC525F0FE003}"/>
              </a:ext>
            </a:extLst>
          </p:cNvPr>
          <p:cNvSpPr>
            <a:spLocks noGrp="1"/>
          </p:cNvSpPr>
          <p:nvPr>
            <p:ph sz="half" idx="2"/>
          </p:nvPr>
        </p:nvSpPr>
        <p:spPr>
          <a:xfrm>
            <a:off x="1104900" y="2308409"/>
            <a:ext cx="4892675" cy="3881254"/>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2BB13104-4CA8-41CF-97D3-CC8715182B0E}"/>
              </a:ext>
            </a:extLst>
          </p:cNvPr>
          <p:cNvSpPr>
            <a:spLocks noGrp="1"/>
          </p:cNvSpPr>
          <p:nvPr>
            <p:ph type="body" sz="quarter" idx="3"/>
          </p:nvPr>
        </p:nvSpPr>
        <p:spPr>
          <a:xfrm>
            <a:off x="6194426" y="1341797"/>
            <a:ext cx="5160961"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5">
            <a:extLst>
              <a:ext uri="{FF2B5EF4-FFF2-40B4-BE49-F238E27FC236}">
                <a16:creationId xmlns:a16="http://schemas.microsoft.com/office/drawing/2014/main" id="{F6A37A72-F47E-45B8-B790-D1444B002380}"/>
              </a:ext>
            </a:extLst>
          </p:cNvPr>
          <p:cNvSpPr>
            <a:spLocks noGrp="1"/>
          </p:cNvSpPr>
          <p:nvPr>
            <p:ph sz="quarter" idx="4"/>
          </p:nvPr>
        </p:nvSpPr>
        <p:spPr>
          <a:xfrm>
            <a:off x="6194426" y="2308409"/>
            <a:ext cx="5160962" cy="3881254"/>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7963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5243414" y="6098258"/>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34A57A7D-E285-478E-A8B6-10716A7A7E88}"/>
              </a:ext>
            </a:extLst>
          </p:cNvPr>
          <p:cNvSpPr>
            <a:spLocks noGrp="1"/>
          </p:cNvSpPr>
          <p:nvPr>
            <p:ph type="title"/>
          </p:nvPr>
        </p:nvSpPr>
        <p:spPr>
          <a:xfrm>
            <a:off x="1104900" y="457200"/>
            <a:ext cx="3667125" cy="1600200"/>
          </a:xfrm>
        </p:spPr>
        <p:txBody>
          <a:bodyPr anchor="b"/>
          <a:lstStyle>
            <a:lvl1pPr>
              <a:defRPr sz="3200"/>
            </a:lvl1pPr>
          </a:lstStyle>
          <a:p>
            <a:r>
              <a:rPr lang="en-US"/>
              <a:t>Click to edit Master title style</a:t>
            </a:r>
          </a:p>
        </p:txBody>
      </p:sp>
      <p:sp>
        <p:nvSpPr>
          <p:cNvPr id="15" name="Text Placeholder 3">
            <a:extLst>
              <a:ext uri="{FF2B5EF4-FFF2-40B4-BE49-F238E27FC236}">
                <a16:creationId xmlns:a16="http://schemas.microsoft.com/office/drawing/2014/main" id="{02638390-43F5-47D5-BE57-D060C6E9EBD1}"/>
              </a:ext>
            </a:extLst>
          </p:cNvPr>
          <p:cNvSpPr>
            <a:spLocks noGrp="1"/>
          </p:cNvSpPr>
          <p:nvPr>
            <p:ph type="body" sz="half" idx="2"/>
          </p:nvPr>
        </p:nvSpPr>
        <p:spPr>
          <a:xfrm>
            <a:off x="1104900" y="2057400"/>
            <a:ext cx="36671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Content Placeholder 2">
            <a:extLst>
              <a:ext uri="{FF2B5EF4-FFF2-40B4-BE49-F238E27FC236}">
                <a16:creationId xmlns:a16="http://schemas.microsoft.com/office/drawing/2014/main" id="{366B2167-56BA-4D43-889D-FD798AA1F6DE}"/>
              </a:ext>
            </a:extLst>
          </p:cNvPr>
          <p:cNvSpPr>
            <a:spLocks noGrp="1"/>
          </p:cNvSpPr>
          <p:nvPr>
            <p:ph idx="1"/>
          </p:nvPr>
        </p:nvSpPr>
        <p:spPr>
          <a:xfrm>
            <a:off x="4990896" y="457201"/>
            <a:ext cx="6364492"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3594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EAF2EDC5-8FCA-8543-8C1F-688DA6DC9B9D}"/>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CBD8003D-13A7-4986-AB10-F4984336278D}"/>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867164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68348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30E54A15-983A-490F-A7FB-0881E0C810F7}"/>
              </a:ext>
            </a:extLst>
          </p:cNvPr>
          <p:cNvSpPr/>
          <p:nvPr userDrawn="1"/>
        </p:nvSpPr>
        <p:spPr>
          <a:xfrm>
            <a:off x="5428096" y="0"/>
            <a:ext cx="6763905" cy="6858000"/>
          </a:xfrm>
          <a:custGeom>
            <a:avLst/>
            <a:gdLst>
              <a:gd name="connsiteX0" fmla="*/ 1 w 6763905"/>
              <a:gd name="connsiteY0" fmla="*/ 0 h 6858000"/>
              <a:gd name="connsiteX1" fmla="*/ 6763905 w 6763905"/>
              <a:gd name="connsiteY1" fmla="*/ 0 h 6858000"/>
              <a:gd name="connsiteX2" fmla="*/ 6763905 w 6763905"/>
              <a:gd name="connsiteY2" fmla="*/ 6858000 h 6858000"/>
              <a:gd name="connsiteX3" fmla="*/ 0 w 6763905"/>
              <a:gd name="connsiteY3" fmla="*/ 6858000 h 6858000"/>
              <a:gd name="connsiteX4" fmla="*/ 154196 w 6763905"/>
              <a:gd name="connsiteY4" fmla="*/ 6697120 h 6858000"/>
              <a:gd name="connsiteX5" fmla="*/ 1423557 w 6763905"/>
              <a:gd name="connsiteY5" fmla="*/ 3429000 h 6858000"/>
              <a:gd name="connsiteX6" fmla="*/ 154196 w 6763905"/>
              <a:gd name="connsiteY6" fmla="*/ 1608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3905" h="6858000">
                <a:moveTo>
                  <a:pt x="1" y="0"/>
                </a:moveTo>
                <a:lnTo>
                  <a:pt x="6763905" y="0"/>
                </a:lnTo>
                <a:lnTo>
                  <a:pt x="6763905" y="6858000"/>
                </a:lnTo>
                <a:lnTo>
                  <a:pt x="0" y="6858000"/>
                </a:lnTo>
                <a:lnTo>
                  <a:pt x="154196" y="6697120"/>
                </a:lnTo>
                <a:cubicBezTo>
                  <a:pt x="942872" y="5833950"/>
                  <a:pt x="1423557" y="4687315"/>
                  <a:pt x="1423557" y="3429000"/>
                </a:cubicBezTo>
                <a:cubicBezTo>
                  <a:pt x="1423557" y="2170685"/>
                  <a:pt x="942872" y="1024050"/>
                  <a:pt x="154196" y="16088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7296150" y="1036565"/>
            <a:ext cx="4514851" cy="573989"/>
          </a:xfrm>
          <a:prstGeom prst="rect">
            <a:avLst/>
          </a:prstGeom>
        </p:spPr>
        <p:txBody>
          <a:bodyPr lIns="0" rIns="0">
            <a:noAutofit/>
          </a:bodyPr>
          <a:lstStyle>
            <a:lvl1pPr>
              <a:defRPr sz="3200" spc="300">
                <a:solidFill>
                  <a:schemeClr val="bg1"/>
                </a:solidFill>
              </a:defRPr>
            </a:lvl1pPr>
          </a:lstStyle>
          <a:p>
            <a:r>
              <a:rPr lang="en-US" dirty="0"/>
              <a:t>CLICK TO EDIT MASTER</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7296150" y="2296952"/>
            <a:ext cx="4514851" cy="3779998"/>
          </a:xfrm>
        </p:spPr>
        <p:txBody>
          <a:bodyPr lIns="0" rIns="0">
            <a:normAutofit/>
          </a:bodyPr>
          <a:lstStyle>
            <a:lvl1pPr>
              <a:lnSpc>
                <a:spcPct val="150000"/>
              </a:lnSpc>
              <a:defRPr sz="1400">
                <a:solidFill>
                  <a:schemeClr val="bg1"/>
                </a:solidFill>
              </a:defRPr>
            </a:lvl1pPr>
            <a:lvl2pPr>
              <a:lnSpc>
                <a:spcPct val="150000"/>
              </a:lnSpc>
              <a:defRPr sz="1600">
                <a:solidFill>
                  <a:schemeClr val="bg1"/>
                </a:solidFill>
              </a:defRPr>
            </a:lvl2pPr>
            <a:lvl3pPr>
              <a:lnSpc>
                <a:spcPct val="150000"/>
              </a:lnSpc>
              <a:defRPr sz="1400">
                <a:solidFill>
                  <a:schemeClr val="bg1"/>
                </a:solidFill>
              </a:defRPr>
            </a:lvl3pPr>
            <a:lvl4pPr>
              <a:lnSpc>
                <a:spcPct val="150000"/>
              </a:lnSpc>
              <a:defRPr sz="1200">
                <a:solidFill>
                  <a:schemeClr val="bg1"/>
                </a:solidFill>
              </a:defRPr>
            </a:lvl4pPr>
            <a:lvl5pPr>
              <a:lnSpc>
                <a:spcPct val="150000"/>
              </a:lnSpc>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a:extLst>
              <a:ext uri="{FF2B5EF4-FFF2-40B4-BE49-F238E27FC236}">
                <a16:creationId xmlns:a16="http://schemas.microsoft.com/office/drawing/2014/main" id="{6CAAB964-0A56-4842-AA82-7610F726CD14}"/>
              </a:ext>
            </a:extLst>
          </p:cNvPr>
          <p:cNvSpPr>
            <a:spLocks noGrp="1"/>
          </p:cNvSpPr>
          <p:nvPr>
            <p:ph type="body" idx="13" hasCustomPrompt="1"/>
          </p:nvPr>
        </p:nvSpPr>
        <p:spPr>
          <a:xfrm>
            <a:off x="7326300" y="1675127"/>
            <a:ext cx="4484700" cy="407670"/>
          </a:xfrm>
        </p:spPr>
        <p:txBody>
          <a:bodyPr lIns="0" rIns="0">
            <a:noAutofit/>
          </a:bodyPr>
          <a:lstStyle>
            <a:lvl1pPr marL="0" indent="0">
              <a:buNone/>
              <a:defRPr sz="2000" spc="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3" name="Content Placeholder 12">
            <a:extLst>
              <a:ext uri="{FF2B5EF4-FFF2-40B4-BE49-F238E27FC236}">
                <a16:creationId xmlns:a16="http://schemas.microsoft.com/office/drawing/2014/main" id="{483349C3-B089-45CF-9643-0D25E709663B}"/>
              </a:ext>
            </a:extLst>
          </p:cNvPr>
          <p:cNvSpPr>
            <a:spLocks noGrp="1"/>
          </p:cNvSpPr>
          <p:nvPr>
            <p:ph sz="quarter" idx="14"/>
          </p:nvPr>
        </p:nvSpPr>
        <p:spPr>
          <a:xfrm>
            <a:off x="1104901" y="518740"/>
            <a:ext cx="4991099" cy="5924550"/>
          </a:xfrm>
        </p:spPr>
        <p:txBody>
          <a:bodyPr>
            <a:normAutofit/>
          </a:bodyPr>
          <a:lstStyle>
            <a:lvl1pPr>
              <a:defRPr sz="1400">
                <a:latin typeface="+mj-lt"/>
              </a:defRPr>
            </a:lvl1pPr>
            <a:lvl2pPr>
              <a:defRPr sz="1400">
                <a:latin typeface="+mj-lt"/>
              </a:defRPr>
            </a:lvl2pPr>
            <a:lvl3pPr>
              <a:defRPr sz="1400">
                <a:latin typeface="+mj-lt"/>
              </a:defRPr>
            </a:lvl3pPr>
            <a:lvl4pPr>
              <a:defRPr sz="1400">
                <a:latin typeface="+mj-lt"/>
              </a:defRPr>
            </a:lvl4pPr>
            <a:lvl5pPr>
              <a:defRPr sz="14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5">
            <a:extLst>
              <a:ext uri="{FF2B5EF4-FFF2-40B4-BE49-F238E27FC236}">
                <a16:creationId xmlns:a16="http://schemas.microsoft.com/office/drawing/2014/main" id="{E7D247BC-E419-4355-8738-B9CE5CA19B5C}"/>
              </a:ext>
            </a:extLst>
          </p:cNvPr>
          <p:cNvSpPr>
            <a:spLocks noGrp="1"/>
          </p:cNvSpPr>
          <p:nvPr>
            <p:ph type="sldNum" sz="quarter" idx="4"/>
          </p:nvPr>
        </p:nvSpPr>
        <p:spPr>
          <a:xfrm>
            <a:off x="11549269" y="6468303"/>
            <a:ext cx="443948" cy="365125"/>
          </a:xfrm>
          <a:prstGeom prst="rect">
            <a:avLst/>
          </a:prstGeom>
        </p:spPr>
        <p:txBody>
          <a:bodyPr vert="horz" lIns="91440" tIns="45720" rIns="91440" bIns="45720" rtlCol="0" anchor="ctr"/>
          <a:lstStyle>
            <a:lvl1pPr algn="r">
              <a:defRPr sz="1200">
                <a:solidFill>
                  <a:schemeClr val="bg1"/>
                </a:solidFill>
              </a:defRPr>
            </a:lvl1pPr>
          </a:lstStyle>
          <a:p>
            <a:fld id="{8C2E478F-E849-4A8C-AF1F-CBCC78A7CBFA}" type="slidenum">
              <a:rPr lang="en-US" smtClean="0"/>
              <a:pPr/>
              <a:t>‹#›</a:t>
            </a:fld>
            <a:endParaRPr lang="en-US" dirty="0"/>
          </a:p>
        </p:txBody>
      </p:sp>
      <p:sp>
        <p:nvSpPr>
          <p:cNvPr id="12" name="Номер слайда 21">
            <a:extLst>
              <a:ext uri="{FF2B5EF4-FFF2-40B4-BE49-F238E27FC236}">
                <a16:creationId xmlns:a16="http://schemas.microsoft.com/office/drawing/2014/main" id="{2AD04D12-2503-45DD-8909-074A5644588E}"/>
              </a:ext>
            </a:extLst>
          </p:cNvPr>
          <p:cNvSpPr txBox="1">
            <a:spLocks/>
          </p:cNvSpPr>
          <p:nvPr userDrawn="1"/>
        </p:nvSpPr>
        <p:spPr>
          <a:xfrm>
            <a:off x="10919584" y="441326"/>
            <a:ext cx="703476" cy="244475"/>
          </a:xfrm>
          <a:prstGeom prst="rect">
            <a:avLst/>
          </a:prstGeom>
          <a:noFill/>
        </p:spPr>
        <p:txBody>
          <a:bodyPr vert="horz" lIns="0" tIns="0" rIns="0" bIns="0" rtlCol="0" anchor="ctr"/>
          <a:lstStyle>
            <a:defPPr>
              <a:defRPr lang="en-US"/>
            </a:defPPr>
            <a:lvl1pPr marL="0" algn="r" defTabSz="914400" rtl="0" eaLnBrk="1" latinLnBrk="0" hangingPunct="1">
              <a:defRPr sz="803" b="1" kern="1200">
                <a:solidFill>
                  <a:schemeClr val="tx1">
                    <a:alpha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D877B3-D348-4611-9BDB-C5374591D951}" type="slidenum">
              <a:rPr lang="en-US" sz="1000" smtClean="0">
                <a:solidFill>
                  <a:schemeClr val="bg1">
                    <a:alpha val="50000"/>
                  </a:schemeClr>
                </a:solidFill>
              </a:rPr>
              <a:pPr/>
              <a:t>‹#›</a:t>
            </a:fld>
            <a:endParaRPr lang="en-US" sz="1000" dirty="0">
              <a:solidFill>
                <a:schemeClr val="bg1">
                  <a:alpha val="50000"/>
                </a:schemeClr>
              </a:solidFill>
            </a:endParaRPr>
          </a:p>
        </p:txBody>
      </p:sp>
    </p:spTree>
    <p:extLst>
      <p:ext uri="{BB962C8B-B14F-4D97-AF65-F5344CB8AC3E}">
        <p14:creationId xmlns:p14="http://schemas.microsoft.com/office/powerpoint/2010/main" val="2626692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01DAC-95B2-4F9E-A9B4-92382F943753}"/>
              </a:ext>
            </a:extLst>
          </p:cNvPr>
          <p:cNvSpPr>
            <a:spLocks noGrp="1"/>
          </p:cNvSpPr>
          <p:nvPr>
            <p:ph type="title"/>
          </p:nvPr>
        </p:nvSpPr>
        <p:spPr>
          <a:xfrm>
            <a:off x="1104900" y="403225"/>
            <a:ext cx="10248899" cy="70327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7D57AA7-D108-4C6F-9455-5A9AC5F7DB73}"/>
              </a:ext>
            </a:extLst>
          </p:cNvPr>
          <p:cNvSpPr>
            <a:spLocks noGrp="1"/>
          </p:cNvSpPr>
          <p:nvPr>
            <p:ph type="body" idx="1"/>
          </p:nvPr>
        </p:nvSpPr>
        <p:spPr>
          <a:xfrm>
            <a:off x="1104900" y="1825625"/>
            <a:ext cx="10248899"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3BBCC2B-A9FA-4472-8509-74B42C12A8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cxnSp>
        <p:nvCxnSpPr>
          <p:cNvPr id="13" name="Straight Connector 12">
            <a:extLst>
              <a:ext uri="{FF2B5EF4-FFF2-40B4-BE49-F238E27FC236}">
                <a16:creationId xmlns:a16="http://schemas.microsoft.com/office/drawing/2014/main" id="{1BD32F58-EB48-4836-BA45-971BA1AA1608}"/>
              </a:ext>
            </a:extLst>
          </p:cNvPr>
          <p:cNvCxnSpPr/>
          <p:nvPr userDrawn="1"/>
        </p:nvCxnSpPr>
        <p:spPr>
          <a:xfrm>
            <a:off x="559704" y="5537210"/>
            <a:ext cx="0" cy="1320791"/>
          </a:xfrm>
          <a:prstGeom prst="line">
            <a:avLst/>
          </a:prstGeom>
          <a:ln w="19050">
            <a:solidFill>
              <a:schemeClr val="tx1">
                <a:alpha val="70000"/>
              </a:schemeClr>
            </a:solidFill>
            <a:prstDash val="solid"/>
          </a:ln>
        </p:spPr>
        <p:style>
          <a:lnRef idx="1">
            <a:schemeClr val="accent1"/>
          </a:lnRef>
          <a:fillRef idx="0">
            <a:schemeClr val="accent1"/>
          </a:fillRef>
          <a:effectRef idx="0">
            <a:schemeClr val="accent1"/>
          </a:effectRef>
          <a:fontRef idx="minor">
            <a:schemeClr val="tx1"/>
          </a:fontRef>
        </p:style>
      </p:cxnSp>
      <p:sp>
        <p:nvSpPr>
          <p:cNvPr id="18" name="Shape 61">
            <a:extLst>
              <a:ext uri="{FF2B5EF4-FFF2-40B4-BE49-F238E27FC236}">
                <a16:creationId xmlns:a16="http://schemas.microsoft.com/office/drawing/2014/main" id="{9DA099E0-27DA-42BD-9D42-E4CA07B78FDD}"/>
              </a:ext>
            </a:extLst>
          </p:cNvPr>
          <p:cNvSpPr/>
          <p:nvPr userDrawn="1"/>
        </p:nvSpPr>
        <p:spPr>
          <a:xfrm rot="16200000">
            <a:off x="-1548505" y="3225098"/>
            <a:ext cx="4216420" cy="407804"/>
          </a:xfrm>
          <a:prstGeom prst="rect">
            <a:avLst/>
          </a:prstGeom>
          <a:ln w="3175">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p>
            <a:pPr marL="0" indent="0" algn="ctr">
              <a:buFont typeface="Arial" panose="020B0604020202020204" pitchFamily="34" charset="0"/>
              <a:buNone/>
              <a:defRPr sz="3000">
                <a:solidFill>
                  <a:srgbClr val="3A3B39"/>
                </a:solidFill>
                <a:latin typeface="Bebas"/>
                <a:ea typeface="Bebas"/>
                <a:cs typeface="Bebas"/>
                <a:sym typeface="Bebas"/>
              </a:defRPr>
            </a:pPr>
            <a:r>
              <a:rPr lang="en-US" sz="2400" b="1" kern="1200" spc="600" dirty="0">
                <a:solidFill>
                  <a:schemeClr val="accent1"/>
                </a:solidFill>
                <a:latin typeface="+mn-lt"/>
                <a:ea typeface="+mn-ea"/>
                <a:cs typeface="+mn-cs"/>
                <a:sym typeface="Bebas"/>
              </a:rPr>
              <a:t>Lecture 3 </a:t>
            </a:r>
            <a:r>
              <a:rPr lang="en-US" sz="1800" b="1" kern="1200" spc="600" dirty="0">
                <a:solidFill>
                  <a:srgbClr val="2F3342"/>
                </a:solidFill>
                <a:latin typeface="+mn-lt"/>
                <a:ea typeface="+mn-ea"/>
                <a:cs typeface="+mn-cs"/>
                <a:sym typeface="Bebas"/>
              </a:rPr>
              <a:t>9/08/26</a:t>
            </a:r>
            <a:endParaRPr lang="en-US" sz="2400" b="1" i="0" spc="600" dirty="0">
              <a:solidFill>
                <a:schemeClr val="accent1"/>
              </a:solidFill>
              <a:latin typeface="+mn-lt"/>
              <a:cs typeface="Gill Sans" panose="020B0502020104020203" pitchFamily="34" charset="-79"/>
            </a:endParaRPr>
          </a:p>
        </p:txBody>
      </p:sp>
      <p:sp>
        <p:nvSpPr>
          <p:cNvPr id="19" name="Номер слайда 21">
            <a:extLst>
              <a:ext uri="{FF2B5EF4-FFF2-40B4-BE49-F238E27FC236}">
                <a16:creationId xmlns:a16="http://schemas.microsoft.com/office/drawing/2014/main" id="{BDEFFF1D-21D1-45B8-A062-F9140F937EE2}"/>
              </a:ext>
            </a:extLst>
          </p:cNvPr>
          <p:cNvSpPr txBox="1">
            <a:spLocks/>
          </p:cNvSpPr>
          <p:nvPr userDrawn="1"/>
        </p:nvSpPr>
        <p:spPr>
          <a:xfrm>
            <a:off x="10919584" y="441326"/>
            <a:ext cx="703476" cy="244475"/>
          </a:xfrm>
          <a:prstGeom prst="rect">
            <a:avLst/>
          </a:prstGeom>
          <a:noFill/>
        </p:spPr>
        <p:txBody>
          <a:bodyPr vert="horz" lIns="0" tIns="0" rIns="0" bIns="0" rtlCol="0" anchor="ctr"/>
          <a:lstStyle>
            <a:defPPr>
              <a:defRPr lang="en-US"/>
            </a:defPPr>
            <a:lvl1pPr marL="0" algn="r" defTabSz="914400" rtl="0" eaLnBrk="1" latinLnBrk="0" hangingPunct="1">
              <a:defRPr sz="803" b="1" kern="1200">
                <a:solidFill>
                  <a:schemeClr val="tx1">
                    <a:alpha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D877B3-D348-4611-9BDB-C5374591D951}" type="slidenum">
              <a:rPr lang="en-US" sz="1000" smtClean="0"/>
              <a:pPr/>
              <a:t>‹#›</a:t>
            </a:fld>
            <a:endParaRPr lang="en-US" sz="1000" dirty="0"/>
          </a:p>
        </p:txBody>
      </p:sp>
      <p:cxnSp>
        <p:nvCxnSpPr>
          <p:cNvPr id="20" name="Straight Connector 19">
            <a:extLst>
              <a:ext uri="{FF2B5EF4-FFF2-40B4-BE49-F238E27FC236}">
                <a16:creationId xmlns:a16="http://schemas.microsoft.com/office/drawing/2014/main" id="{DFEBA112-2FA0-448A-A373-EB297C4661F0}"/>
              </a:ext>
            </a:extLst>
          </p:cNvPr>
          <p:cNvCxnSpPr/>
          <p:nvPr userDrawn="1"/>
        </p:nvCxnSpPr>
        <p:spPr>
          <a:xfrm>
            <a:off x="559704" y="0"/>
            <a:ext cx="0" cy="1320791"/>
          </a:xfrm>
          <a:prstGeom prst="line">
            <a:avLst/>
          </a:prstGeom>
          <a:ln w="19050">
            <a:solidFill>
              <a:schemeClr val="tx1">
                <a:alpha val="70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065101"/>
      </p:ext>
    </p:extLst>
  </p:cSld>
  <p:clrMap bg1="lt1" tx1="dk1" bg2="lt2" tx2="dk2" accent1="accent1" accent2="accent2" accent3="accent3" accent4="accent4" accent5="accent5" accent6="accent6" hlink="hlink" folHlink="folHlink"/>
  <p:sldLayoutIdLst>
    <p:sldLayoutId id="2147483666" r:id="rId1"/>
    <p:sldLayoutId id="2147483650" r:id="rId2"/>
    <p:sldLayoutId id="2147483677" r:id="rId3"/>
    <p:sldLayoutId id="2147483673" r:id="rId4"/>
    <p:sldLayoutId id="2147483674" r:id="rId5"/>
    <p:sldLayoutId id="2147483680" r:id="rId6"/>
    <p:sldLayoutId id="2147483678" r:id="rId7"/>
    <p:sldLayoutId id="2147483679" r:id="rId8"/>
    <p:sldLayoutId id="2147483682" r:id="rId9"/>
    <p:sldLayoutId id="2147483683" r:id="rId1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6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7484" y="1165283"/>
            <a:ext cx="10668000" cy="4160519"/>
          </a:xfrm>
          <a:solidFill>
            <a:schemeClr val="bg1"/>
          </a:solidFill>
        </p:spPr>
        <p:txBody>
          <a:bodyPr>
            <a:noAutofit/>
          </a:bodyPr>
          <a:lstStyle/>
          <a:p>
            <a:pPr>
              <a:lnSpc>
                <a:spcPct val="100000"/>
              </a:lnSpc>
            </a:pPr>
            <a:r>
              <a:rPr lang="en-US" sz="7200" spc="800" dirty="0"/>
              <a:t>Exploratory Data Analysis</a:t>
            </a:r>
            <a:br>
              <a:rPr lang="en-US" sz="7200" spc="800" dirty="0"/>
            </a:br>
            <a:r>
              <a:rPr lang="en-US" sz="2800" spc="800" dirty="0"/>
              <a:t> </a:t>
            </a:r>
            <a:br>
              <a:rPr lang="en-US" sz="7200" spc="800" dirty="0"/>
            </a:br>
            <a:r>
              <a:rPr lang="en-US" sz="4000" spc="800" dirty="0"/>
              <a:t>Univariate Analysis: Exploring one variable at a time</a:t>
            </a:r>
          </a:p>
        </p:txBody>
      </p:sp>
      <p:sp>
        <p:nvSpPr>
          <p:cNvPr id="4" name="Text Placeholder 9">
            <a:extLst>
              <a:ext uri="{FF2B5EF4-FFF2-40B4-BE49-F238E27FC236}">
                <a16:creationId xmlns:a16="http://schemas.microsoft.com/office/drawing/2014/main" id="{D9F58DE8-3606-44C2-AF7E-3B19ACB61C27}"/>
              </a:ext>
            </a:extLst>
          </p:cNvPr>
          <p:cNvSpPr txBox="1">
            <a:spLocks/>
          </p:cNvSpPr>
          <p:nvPr/>
        </p:nvSpPr>
        <p:spPr>
          <a:xfrm>
            <a:off x="1070612" y="5616659"/>
            <a:ext cx="10668000" cy="853179"/>
          </a:xfrm>
          <a:prstGeom prst="rect">
            <a:avLst/>
          </a:prstGeom>
        </p:spPr>
        <p:txBody>
          <a:bodyPr vert="horz" lIns="0" tIns="45720" rIns="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lang="en-US" sz="3600" kern="1200" spc="600">
                <a:solidFill>
                  <a:srgbClr val="2F33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September 8</a:t>
            </a:r>
            <a:r>
              <a:rPr lang="en-US" sz="2400" baseline="30000" dirty="0"/>
              <a:t>th</a:t>
            </a:r>
            <a:r>
              <a:rPr lang="en-US" sz="2400" dirty="0"/>
              <a:t> 2026</a:t>
            </a:r>
          </a:p>
        </p:txBody>
      </p:sp>
    </p:spTree>
    <p:extLst>
      <p:ext uri="{BB962C8B-B14F-4D97-AF65-F5344CB8AC3E}">
        <p14:creationId xmlns:p14="http://schemas.microsoft.com/office/powerpoint/2010/main" val="197937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6159D-6495-0AC1-9B3F-EA47FF714EB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E41ADE-19BB-EAF1-A14C-ACD4BFB71F51}"/>
              </a:ext>
            </a:extLst>
          </p:cNvPr>
          <p:cNvSpPr>
            <a:spLocks noGrp="1"/>
          </p:cNvSpPr>
          <p:nvPr>
            <p:ph idx="1"/>
          </p:nvPr>
        </p:nvSpPr>
        <p:spPr>
          <a:xfrm>
            <a:off x="1105289" y="1513536"/>
            <a:ext cx="10819623" cy="5267110"/>
          </a:xfrm>
        </p:spPr>
        <p:txBody>
          <a:bodyPr>
            <a:normAutofit/>
          </a:bodyPr>
          <a:lstStyle/>
          <a:p>
            <a:pPr marL="0" indent="0">
              <a:lnSpc>
                <a:spcPct val="120000"/>
              </a:lnSpc>
              <a:buNone/>
            </a:pPr>
            <a:r>
              <a:rPr lang="en-US" dirty="0"/>
              <a:t>Rating Scales are a Gray Area: Likert Scales</a:t>
            </a:r>
          </a:p>
          <a:p>
            <a:pPr marL="0" indent="0">
              <a:lnSpc>
                <a:spcPct val="120000"/>
              </a:lnSpc>
              <a:buNone/>
            </a:pPr>
            <a:r>
              <a:rPr lang="en-US" b="1" dirty="0"/>
              <a:t>Strongly Disagree → Disagree → Neutral → Agree → Strongly Agree</a:t>
            </a:r>
            <a:endParaRPr lang="en-US" dirty="0"/>
          </a:p>
          <a:p>
            <a:pPr>
              <a:lnSpc>
                <a:spcPct val="120000"/>
              </a:lnSpc>
              <a:buFont typeface="Wingdings" panose="05000000000000000000" pitchFamily="2" charset="2"/>
              <a:buChar char="q"/>
            </a:pPr>
            <a:r>
              <a:rPr lang="en-US" dirty="0"/>
              <a:t> Technically, the response options are ordered.</a:t>
            </a:r>
          </a:p>
          <a:p>
            <a:pPr>
              <a:lnSpc>
                <a:spcPct val="120000"/>
              </a:lnSpc>
              <a:buFont typeface="Wingdings" panose="05000000000000000000" pitchFamily="2" charset="2"/>
              <a:buChar char="q"/>
            </a:pPr>
            <a:r>
              <a:rPr lang="en-US" dirty="0"/>
              <a:t> In practice, researchers often code these responses numerically and analyze them as though the distances between response options are approximately equal.</a:t>
            </a:r>
          </a:p>
          <a:p>
            <a:pPr>
              <a:lnSpc>
                <a:spcPct val="120000"/>
              </a:lnSpc>
              <a:buFont typeface="Wingdings" panose="05000000000000000000" pitchFamily="2" charset="2"/>
              <a:buChar char="q"/>
            </a:pPr>
            <a:r>
              <a:rPr lang="en-US" dirty="0"/>
              <a:t> How we analyze a variable depends both on what its values represent </a:t>
            </a:r>
            <a:r>
              <a:rPr lang="en-US" i="1" u="sng" dirty="0"/>
              <a:t>and on the assumptions we are willing to make about those values</a:t>
            </a:r>
            <a:r>
              <a:rPr lang="en-US" dirty="0"/>
              <a:t>.</a:t>
            </a:r>
          </a:p>
        </p:txBody>
      </p:sp>
      <p:sp>
        <p:nvSpPr>
          <p:cNvPr id="3" name="Title 2">
            <a:extLst>
              <a:ext uri="{FF2B5EF4-FFF2-40B4-BE49-F238E27FC236}">
                <a16:creationId xmlns:a16="http://schemas.microsoft.com/office/drawing/2014/main" id="{EFF79B92-F41A-80AB-F4B5-8304C9E66664}"/>
              </a:ext>
            </a:extLst>
          </p:cNvPr>
          <p:cNvSpPr>
            <a:spLocks noGrp="1"/>
          </p:cNvSpPr>
          <p:nvPr>
            <p:ph type="title"/>
          </p:nvPr>
        </p:nvSpPr>
        <p:spPr>
          <a:xfrm>
            <a:off x="1105289" y="560550"/>
            <a:ext cx="9981421" cy="703279"/>
          </a:xfrm>
        </p:spPr>
        <p:txBody>
          <a:bodyPr>
            <a:normAutofit/>
          </a:bodyPr>
          <a:lstStyle/>
          <a:p>
            <a:r>
              <a:rPr lang="en-US" sz="4000" dirty="0">
                <a:solidFill>
                  <a:srgbClr val="0000FF"/>
                </a:solidFill>
              </a:rPr>
              <a:t>Ordinal Data: Rating Scales</a:t>
            </a:r>
            <a:endParaRPr lang="en-US" sz="4000" b="1" dirty="0">
              <a:solidFill>
                <a:srgbClr val="0000FF"/>
              </a:solidFill>
            </a:endParaRPr>
          </a:p>
        </p:txBody>
      </p:sp>
    </p:spTree>
    <p:extLst>
      <p:ext uri="{BB962C8B-B14F-4D97-AF65-F5344CB8AC3E}">
        <p14:creationId xmlns:p14="http://schemas.microsoft.com/office/powerpoint/2010/main" val="902252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FB984-7AA9-C73A-5FDA-E7FF2696DCF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9F6A28-2BBC-1014-F3BB-72D316C7AFCF}"/>
              </a:ext>
            </a:extLst>
          </p:cNvPr>
          <p:cNvSpPr>
            <a:spLocks noGrp="1"/>
          </p:cNvSpPr>
          <p:nvPr>
            <p:ph idx="1"/>
          </p:nvPr>
        </p:nvSpPr>
        <p:spPr>
          <a:xfrm>
            <a:off x="1105289" y="1393463"/>
            <a:ext cx="10819623" cy="5267110"/>
          </a:xfrm>
        </p:spPr>
        <p:txBody>
          <a:bodyPr>
            <a:normAutofit/>
          </a:bodyPr>
          <a:lstStyle/>
          <a:p>
            <a:pPr>
              <a:lnSpc>
                <a:spcPct val="120000"/>
              </a:lnSpc>
              <a:buFont typeface="Wingdings" panose="05000000000000000000" pitchFamily="2" charset="2"/>
              <a:buChar char="q"/>
            </a:pPr>
            <a:r>
              <a:rPr lang="en-US" dirty="0"/>
              <a:t> Responses (values) represent quantities or amounts, and the numerical differences between responses are meaningful.</a:t>
            </a:r>
          </a:p>
          <a:p>
            <a:pPr marL="0" indent="0">
              <a:lnSpc>
                <a:spcPct val="120000"/>
              </a:lnSpc>
              <a:buNone/>
            </a:pPr>
            <a:r>
              <a:rPr lang="en-US" b="1" dirty="0"/>
              <a:t>	Time Spent on Social Media: </a:t>
            </a:r>
            <a:r>
              <a:rPr lang="en-US" dirty="0"/>
              <a:t>85 mins → 120 mins → 245 mins</a:t>
            </a:r>
          </a:p>
          <a:p>
            <a:pPr marL="0" indent="0">
              <a:lnSpc>
                <a:spcPct val="120000"/>
              </a:lnSpc>
              <a:buNone/>
            </a:pPr>
            <a:r>
              <a:rPr lang="en-US" dirty="0"/>
              <a:t>	</a:t>
            </a:r>
            <a:r>
              <a:rPr lang="en-US" b="1" dirty="0"/>
              <a:t>Number of TVs in your house: </a:t>
            </a:r>
            <a:r>
              <a:rPr lang="en-US" dirty="0"/>
              <a:t>1, 2, 3, 4, etc.</a:t>
            </a:r>
          </a:p>
          <a:p>
            <a:pPr>
              <a:lnSpc>
                <a:spcPct val="120000"/>
              </a:lnSpc>
              <a:buFont typeface="Wingdings" panose="05000000000000000000" pitchFamily="2" charset="2"/>
              <a:buChar char="q"/>
            </a:pPr>
            <a:r>
              <a:rPr lang="en-US" dirty="0"/>
              <a:t> A 10-minute difference means the same amount (distance) anywhere on the </a:t>
            </a:r>
            <a:r>
              <a:rPr lang="en-US" b="1" dirty="0"/>
              <a:t>Time Spent on Social Media Scale </a:t>
            </a:r>
            <a:r>
              <a:rPr lang="en-US" dirty="0"/>
              <a:t>(equal interval).</a:t>
            </a:r>
          </a:p>
          <a:p>
            <a:pPr>
              <a:lnSpc>
                <a:spcPct val="120000"/>
              </a:lnSpc>
              <a:buFont typeface="Wingdings" panose="05000000000000000000" pitchFamily="2" charset="2"/>
              <a:buChar char="q"/>
            </a:pPr>
            <a:r>
              <a:rPr lang="en-US" b="1" dirty="0"/>
              <a:t> </a:t>
            </a:r>
            <a:r>
              <a:rPr lang="en-US" dirty="0"/>
              <a:t>It makes sense to ask: How much larger? How far apart? What is the average?</a:t>
            </a:r>
          </a:p>
        </p:txBody>
      </p:sp>
      <p:sp>
        <p:nvSpPr>
          <p:cNvPr id="3" name="Title 2">
            <a:extLst>
              <a:ext uri="{FF2B5EF4-FFF2-40B4-BE49-F238E27FC236}">
                <a16:creationId xmlns:a16="http://schemas.microsoft.com/office/drawing/2014/main" id="{063A6CB4-F1E0-57D8-7193-509CDA516244}"/>
              </a:ext>
            </a:extLst>
          </p:cNvPr>
          <p:cNvSpPr>
            <a:spLocks noGrp="1"/>
          </p:cNvSpPr>
          <p:nvPr>
            <p:ph type="title"/>
          </p:nvPr>
        </p:nvSpPr>
        <p:spPr>
          <a:xfrm>
            <a:off x="1105289" y="560550"/>
            <a:ext cx="9981421" cy="703279"/>
          </a:xfrm>
        </p:spPr>
        <p:txBody>
          <a:bodyPr>
            <a:normAutofit/>
          </a:bodyPr>
          <a:lstStyle/>
          <a:p>
            <a:r>
              <a:rPr lang="en-US" sz="4000" b="1" dirty="0">
                <a:solidFill>
                  <a:srgbClr val="0000FF"/>
                </a:solidFill>
              </a:rPr>
              <a:t>Quantitative (Numerical – Interval/Ratio) Data</a:t>
            </a:r>
          </a:p>
        </p:txBody>
      </p:sp>
    </p:spTree>
    <p:extLst>
      <p:ext uri="{BB962C8B-B14F-4D97-AF65-F5344CB8AC3E}">
        <p14:creationId xmlns:p14="http://schemas.microsoft.com/office/powerpoint/2010/main" val="2593367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A5CB2-8279-1A6D-E69C-AF7DACC16F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9F0AA41-3789-4E16-4429-AD1F8DB0F206}"/>
              </a:ext>
            </a:extLst>
          </p:cNvPr>
          <p:cNvSpPr>
            <a:spLocks noGrp="1"/>
          </p:cNvSpPr>
          <p:nvPr>
            <p:ph type="title"/>
          </p:nvPr>
        </p:nvSpPr>
        <p:spPr>
          <a:xfrm>
            <a:off x="1104900" y="488337"/>
            <a:ext cx="10248899" cy="606425"/>
          </a:xfrm>
        </p:spPr>
        <p:txBody>
          <a:bodyPr>
            <a:normAutofit fontScale="90000"/>
          </a:bodyPr>
          <a:lstStyle/>
          <a:p>
            <a:r>
              <a:rPr lang="en-US" dirty="0">
                <a:solidFill>
                  <a:srgbClr val="0000FF"/>
                </a:solidFill>
              </a:rPr>
              <a:t>Summary Slide: Types of Variables</a:t>
            </a:r>
          </a:p>
        </p:txBody>
      </p:sp>
      <p:graphicFrame>
        <p:nvGraphicFramePr>
          <p:cNvPr id="17" name="Table 2">
            <a:extLst>
              <a:ext uri="{FF2B5EF4-FFF2-40B4-BE49-F238E27FC236}">
                <a16:creationId xmlns:a16="http://schemas.microsoft.com/office/drawing/2014/main" id="{FEAB247F-2EBB-784F-B217-0B69C82334C4}"/>
              </a:ext>
            </a:extLst>
          </p:cNvPr>
          <p:cNvGraphicFramePr>
            <a:graphicFrameLocks noGrp="1"/>
          </p:cNvGraphicFramePr>
          <p:nvPr>
            <p:ph idx="1"/>
            <p:extLst>
              <p:ext uri="{D42A27DB-BD31-4B8C-83A1-F6EECF244321}">
                <p14:modId xmlns:p14="http://schemas.microsoft.com/office/powerpoint/2010/main" val="2457034519"/>
              </p:ext>
            </p:extLst>
          </p:nvPr>
        </p:nvGraphicFramePr>
        <p:xfrm>
          <a:off x="1018633" y="1349466"/>
          <a:ext cx="10593765" cy="4306255"/>
        </p:xfrm>
        <a:graphic>
          <a:graphicData uri="http://schemas.openxmlformats.org/drawingml/2006/table">
            <a:tbl>
              <a:tblPr firstRow="1" bandRow="1">
                <a:tableStyleId>{B301B821-A1FF-4177-AEE7-76D212191A09}</a:tableStyleId>
              </a:tblPr>
              <a:tblGrid>
                <a:gridCol w="2259085">
                  <a:extLst>
                    <a:ext uri="{9D8B030D-6E8A-4147-A177-3AD203B41FA5}">
                      <a16:colId xmlns:a16="http://schemas.microsoft.com/office/drawing/2014/main" val="2481577866"/>
                    </a:ext>
                  </a:extLst>
                </a:gridCol>
                <a:gridCol w="4957894">
                  <a:extLst>
                    <a:ext uri="{9D8B030D-6E8A-4147-A177-3AD203B41FA5}">
                      <a16:colId xmlns:a16="http://schemas.microsoft.com/office/drawing/2014/main" val="2836427615"/>
                    </a:ext>
                  </a:extLst>
                </a:gridCol>
                <a:gridCol w="3376786">
                  <a:extLst>
                    <a:ext uri="{9D8B030D-6E8A-4147-A177-3AD203B41FA5}">
                      <a16:colId xmlns:a16="http://schemas.microsoft.com/office/drawing/2014/main" val="310093864"/>
                    </a:ext>
                  </a:extLst>
                </a:gridCol>
              </a:tblGrid>
              <a:tr h="702050">
                <a:tc>
                  <a:txBody>
                    <a:bodyPr/>
                    <a:lstStyle/>
                    <a:p>
                      <a:pPr algn="ctr"/>
                      <a:r>
                        <a:rPr lang="en-US" sz="3200" b="0" dirty="0">
                          <a:latin typeface="+mj-lt"/>
                        </a:rPr>
                        <a:t>Level</a:t>
                      </a:r>
                      <a:endParaRPr lang="ru-RU" sz="3200" b="0" i="0" dirty="0">
                        <a:solidFill>
                          <a:schemeClr val="bg2"/>
                        </a:solidFill>
                        <a:latin typeface="+mj-lt"/>
                        <a:ea typeface="Roboto Black" panose="02000000000000000000" pitchFamily="2" charset="0"/>
                        <a:cs typeface="Gill Sans" panose="020B0502020104020203" pitchFamily="34" charset="-79"/>
                      </a:endParaRPr>
                    </a:p>
                  </a:txBody>
                  <a:tcPr marL="62894" marR="62894" marT="34995" marB="34995"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a:txBody>
                    <a:bodyPr/>
                    <a:lstStyle/>
                    <a:p>
                      <a:pPr algn="ctr"/>
                      <a:r>
                        <a:rPr lang="en-US" sz="3200" b="0" dirty="0">
                          <a:latin typeface="+mj-lt"/>
                        </a:rPr>
                        <a:t>What Do the Values Tell Us</a:t>
                      </a:r>
                      <a:endParaRPr lang="ru-RU" sz="3200" b="0" i="0" dirty="0">
                        <a:solidFill>
                          <a:schemeClr val="bg2"/>
                        </a:solidFill>
                        <a:latin typeface="+mj-lt"/>
                        <a:ea typeface="Roboto Black" panose="02000000000000000000" pitchFamily="2" charset="0"/>
                        <a:cs typeface="Gill Sans" panose="020B0502020104020203" pitchFamily="34" charset="-79"/>
                      </a:endParaRPr>
                    </a:p>
                  </a:txBody>
                  <a:tcPr marL="62894" marR="62894" marT="34995" marB="34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a:txBody>
                    <a:bodyPr/>
                    <a:lstStyle/>
                    <a:p>
                      <a:pPr algn="ctr"/>
                      <a:r>
                        <a:rPr lang="en-US" sz="3200" b="0" dirty="0">
                          <a:latin typeface="+mj-lt"/>
                        </a:rPr>
                        <a:t>Example</a:t>
                      </a:r>
                      <a:endParaRPr lang="ru-RU" sz="3200" b="0" i="0" dirty="0">
                        <a:solidFill>
                          <a:schemeClr val="bg2"/>
                        </a:solidFill>
                        <a:latin typeface="+mj-lt"/>
                        <a:ea typeface="Roboto Black" panose="02000000000000000000" pitchFamily="2" charset="0"/>
                        <a:cs typeface="Gill Sans" panose="020B0502020104020203" pitchFamily="34" charset="-79"/>
                      </a:endParaRPr>
                    </a:p>
                  </a:txBody>
                  <a:tcPr marL="62894" marR="62894" marT="34995" marB="34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983420419"/>
                  </a:ext>
                </a:extLst>
              </a:tr>
              <a:tr h="1108613">
                <a:tc>
                  <a:txBody>
                    <a:bodyPr/>
                    <a:lstStyle>
                      <a:lvl1pPr defTabSz="457200" eaLnBrk="0" hangingPunct="0">
                        <a:spcBef>
                          <a:spcPct val="20000"/>
                        </a:spcBef>
                        <a:defRPr sz="2800">
                          <a:solidFill>
                            <a:schemeClr val="tx1"/>
                          </a:solidFill>
                          <a:latin typeface="Times New Roman" pitchFamily="18" charset="0"/>
                          <a:ea typeface="MS PGothic" pitchFamily="34" charset="-128"/>
                        </a:defRPr>
                      </a:lvl1pPr>
                      <a:lvl2pPr marL="742950" indent="-285750" defTabSz="457200" eaLnBrk="0" hangingPunct="0">
                        <a:spcBef>
                          <a:spcPct val="20000"/>
                        </a:spcBef>
                        <a:defRPr sz="2400">
                          <a:solidFill>
                            <a:schemeClr val="tx1"/>
                          </a:solidFill>
                          <a:latin typeface="Times New Roman" pitchFamily="18" charset="0"/>
                          <a:ea typeface="MS PGothic" pitchFamily="34" charset="-128"/>
                        </a:defRPr>
                      </a:lvl2pPr>
                      <a:lvl3pPr marL="1143000" indent="-228600" defTabSz="457200" eaLnBrk="0" hangingPunct="0">
                        <a:spcBef>
                          <a:spcPct val="20000"/>
                        </a:spcBef>
                        <a:defRPr sz="2000">
                          <a:solidFill>
                            <a:schemeClr val="tx1"/>
                          </a:solidFill>
                          <a:latin typeface="Times New Roman" pitchFamily="18" charset="0"/>
                          <a:ea typeface="ヒラギノ角ゴ Pro W3" charset="-128"/>
                        </a:defRPr>
                      </a:lvl3pPr>
                      <a:lvl4pPr marL="1600200" indent="-228600" defTabSz="457200" eaLnBrk="0" hangingPunct="0">
                        <a:spcBef>
                          <a:spcPct val="20000"/>
                        </a:spcBef>
                        <a:defRPr>
                          <a:solidFill>
                            <a:schemeClr val="tx1"/>
                          </a:solidFill>
                          <a:latin typeface="Times New Roman" pitchFamily="18" charset="0"/>
                          <a:ea typeface="ヒラギノ角ゴ Pro W3" charset="-128"/>
                        </a:defRPr>
                      </a:lvl4pPr>
                      <a:lvl5pPr marL="2057400" indent="-228600" defTabSz="457200" eaLnBrk="0" hangingPunct="0">
                        <a:spcBef>
                          <a:spcPct val="20000"/>
                        </a:spcBef>
                        <a:defRPr>
                          <a:solidFill>
                            <a:schemeClr val="tx1"/>
                          </a:solidFill>
                          <a:latin typeface="Times New Roman" pitchFamily="18" charset="0"/>
                          <a:ea typeface="ヒラギノ角ゴ Pro W3" charset="-128"/>
                        </a:defRPr>
                      </a:lvl5pPr>
                      <a:lvl6pPr marL="25146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6pPr>
                      <a:lvl7pPr marL="29718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7pPr>
                      <a:lvl8pPr marL="34290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8pPr>
                      <a:lvl9pPr marL="38862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9pPr>
                    </a:lstStyle>
                    <a:p>
                      <a:pPr marL="0" marR="0" lvl="0" indent="0" algn="ctr" defTabSz="457200" rtl="0" eaLnBrk="1" fontAlgn="base" latinLnBrk="0" hangingPunct="1">
                        <a:lnSpc>
                          <a:spcPct val="100000"/>
                        </a:lnSpc>
                        <a:spcBef>
                          <a:spcPts val="2000"/>
                        </a:spcBef>
                        <a:spcAft>
                          <a:spcPct val="0"/>
                        </a:spcAft>
                        <a:buClrTx/>
                        <a:buSzTx/>
                        <a:buFontTx/>
                        <a:buNone/>
                        <a:tabLst/>
                      </a:pPr>
                      <a:r>
                        <a:rPr kumimoji="0" lang="en-US" altLang="en-US" sz="2400" b="1" i="0" u="none" strike="noStrike" cap="none" normalizeH="0" baseline="0" dirty="0">
                          <a:ln>
                            <a:noFill/>
                          </a:ln>
                          <a:solidFill>
                            <a:srgbClr val="000000"/>
                          </a:solidFill>
                          <a:effectLst/>
                          <a:latin typeface="+mj-lt"/>
                          <a:ea typeface="MS PGothic" pitchFamily="34" charset="-128"/>
                          <a:cs typeface="Segoe UI" panose="020B0502040204020203" pitchFamily="34" charset="0"/>
                        </a:rPr>
                        <a:t>Nominal (</a:t>
                      </a:r>
                      <a:r>
                        <a:rPr kumimoji="0" lang="en-US" altLang="en-US" sz="2400" b="1" i="0" u="none" strike="noStrike" kern="1200" cap="none" normalizeH="0" baseline="0" dirty="0">
                          <a:ln>
                            <a:noFill/>
                          </a:ln>
                          <a:solidFill>
                            <a:srgbClr val="000000"/>
                          </a:solidFill>
                          <a:effectLst/>
                          <a:latin typeface="+mj-lt"/>
                          <a:ea typeface="MS PGothic" pitchFamily="34" charset="-128"/>
                          <a:cs typeface="Segoe UI" panose="020B0502040204020203" pitchFamily="34" charset="0"/>
                        </a:rPr>
                        <a:t>Categorical </a:t>
                      </a:r>
                      <a:r>
                        <a:rPr kumimoji="0" lang="en-US" altLang="en-US" sz="2400" b="1" i="0" u="none" strike="noStrike" cap="none" normalizeH="0" baseline="0" dirty="0">
                          <a:ln>
                            <a:noFill/>
                          </a:ln>
                          <a:solidFill>
                            <a:srgbClr val="000000"/>
                          </a:solidFill>
                          <a:effectLst/>
                          <a:latin typeface="+mj-lt"/>
                          <a:ea typeface="MS PGothic" pitchFamily="34" charset="-128"/>
                          <a:cs typeface="Segoe UI" panose="020B0502040204020203" pitchFamily="34" charset="0"/>
                        </a:rPr>
                        <a:t>Unordered)</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buNone/>
                      </a:pPr>
                      <a:r>
                        <a:rPr lang="en-US" sz="2400" dirty="0">
                          <a:latin typeface="Calibri (Body)"/>
                        </a:rPr>
                        <a:t>Different types/groups; no inherent order.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lvl1pPr defTabSz="457200" eaLnBrk="0" hangingPunct="0">
                        <a:spcBef>
                          <a:spcPct val="20000"/>
                        </a:spcBef>
                        <a:defRPr sz="2800">
                          <a:solidFill>
                            <a:schemeClr val="tx1"/>
                          </a:solidFill>
                          <a:latin typeface="Times New Roman" pitchFamily="18" charset="0"/>
                          <a:ea typeface="MS PGothic" pitchFamily="34" charset="-128"/>
                        </a:defRPr>
                      </a:lvl1pPr>
                      <a:lvl2pPr marL="742950" indent="-285750" defTabSz="457200" eaLnBrk="0" hangingPunct="0">
                        <a:spcBef>
                          <a:spcPct val="20000"/>
                        </a:spcBef>
                        <a:defRPr sz="2400">
                          <a:solidFill>
                            <a:schemeClr val="tx1"/>
                          </a:solidFill>
                          <a:latin typeface="Times New Roman" pitchFamily="18" charset="0"/>
                          <a:ea typeface="MS PGothic" pitchFamily="34" charset="-128"/>
                        </a:defRPr>
                      </a:lvl2pPr>
                      <a:lvl3pPr marL="1143000" indent="-228600" defTabSz="457200" eaLnBrk="0" hangingPunct="0">
                        <a:spcBef>
                          <a:spcPct val="20000"/>
                        </a:spcBef>
                        <a:defRPr sz="2000">
                          <a:solidFill>
                            <a:schemeClr val="tx1"/>
                          </a:solidFill>
                          <a:latin typeface="Times New Roman" pitchFamily="18" charset="0"/>
                          <a:ea typeface="ヒラギノ角ゴ Pro W3" charset="-128"/>
                        </a:defRPr>
                      </a:lvl3pPr>
                      <a:lvl4pPr marL="1600200" indent="-228600" defTabSz="457200" eaLnBrk="0" hangingPunct="0">
                        <a:spcBef>
                          <a:spcPct val="20000"/>
                        </a:spcBef>
                        <a:defRPr>
                          <a:solidFill>
                            <a:schemeClr val="tx1"/>
                          </a:solidFill>
                          <a:latin typeface="Times New Roman" pitchFamily="18" charset="0"/>
                          <a:ea typeface="ヒラギノ角ゴ Pro W3" charset="-128"/>
                        </a:defRPr>
                      </a:lvl4pPr>
                      <a:lvl5pPr marL="2057400" indent="-228600" defTabSz="457200" eaLnBrk="0" hangingPunct="0">
                        <a:spcBef>
                          <a:spcPct val="20000"/>
                        </a:spcBef>
                        <a:defRPr>
                          <a:solidFill>
                            <a:schemeClr val="tx1"/>
                          </a:solidFill>
                          <a:latin typeface="Times New Roman" pitchFamily="18" charset="0"/>
                          <a:ea typeface="ヒラギノ角ゴ Pro W3" charset="-128"/>
                        </a:defRPr>
                      </a:lvl5pPr>
                      <a:lvl6pPr marL="25146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6pPr>
                      <a:lvl7pPr marL="29718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7pPr>
                      <a:lvl8pPr marL="34290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8pPr>
                      <a:lvl9pPr marL="38862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9pPr>
                    </a:lstStyle>
                    <a:p>
                      <a:pPr marL="0" marR="0" lvl="0" indent="0" algn="ctr" defTabSz="457200" rtl="0" eaLnBrk="1" fontAlgn="base" latinLnBrk="0" hangingPunct="1">
                        <a:lnSpc>
                          <a:spcPct val="100000"/>
                        </a:lnSpc>
                        <a:spcBef>
                          <a:spcPts val="200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Movie Genre (Action, Drama, Comedy, etc.)</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83246291"/>
                  </a:ext>
                </a:extLst>
              </a:tr>
              <a:tr h="1108613">
                <a:tc>
                  <a:txBody>
                    <a:bodyPr/>
                    <a:lstStyle>
                      <a:lvl1pPr defTabSz="457200" eaLnBrk="0" hangingPunct="0">
                        <a:spcBef>
                          <a:spcPct val="20000"/>
                        </a:spcBef>
                        <a:defRPr sz="2800">
                          <a:solidFill>
                            <a:schemeClr val="tx1"/>
                          </a:solidFill>
                          <a:latin typeface="Times New Roman" pitchFamily="18" charset="0"/>
                          <a:ea typeface="MS PGothic" pitchFamily="34" charset="-128"/>
                        </a:defRPr>
                      </a:lvl1pPr>
                      <a:lvl2pPr marL="742950" indent="-285750" defTabSz="457200" eaLnBrk="0" hangingPunct="0">
                        <a:spcBef>
                          <a:spcPct val="20000"/>
                        </a:spcBef>
                        <a:defRPr sz="2400">
                          <a:solidFill>
                            <a:schemeClr val="tx1"/>
                          </a:solidFill>
                          <a:latin typeface="Times New Roman" pitchFamily="18" charset="0"/>
                          <a:ea typeface="MS PGothic" pitchFamily="34" charset="-128"/>
                        </a:defRPr>
                      </a:lvl2pPr>
                      <a:lvl3pPr marL="1143000" indent="-228600" defTabSz="457200" eaLnBrk="0" hangingPunct="0">
                        <a:spcBef>
                          <a:spcPct val="20000"/>
                        </a:spcBef>
                        <a:defRPr sz="2000">
                          <a:solidFill>
                            <a:schemeClr val="tx1"/>
                          </a:solidFill>
                          <a:latin typeface="Times New Roman" pitchFamily="18" charset="0"/>
                          <a:ea typeface="ヒラギノ角ゴ Pro W3" charset="-128"/>
                        </a:defRPr>
                      </a:lvl3pPr>
                      <a:lvl4pPr marL="1600200" indent="-228600" defTabSz="457200" eaLnBrk="0" hangingPunct="0">
                        <a:spcBef>
                          <a:spcPct val="20000"/>
                        </a:spcBef>
                        <a:defRPr>
                          <a:solidFill>
                            <a:schemeClr val="tx1"/>
                          </a:solidFill>
                          <a:latin typeface="Times New Roman" pitchFamily="18" charset="0"/>
                          <a:ea typeface="ヒラギノ角ゴ Pro W3" charset="-128"/>
                        </a:defRPr>
                      </a:lvl4pPr>
                      <a:lvl5pPr marL="2057400" indent="-228600" defTabSz="457200" eaLnBrk="0" hangingPunct="0">
                        <a:spcBef>
                          <a:spcPct val="20000"/>
                        </a:spcBef>
                        <a:defRPr>
                          <a:solidFill>
                            <a:schemeClr val="tx1"/>
                          </a:solidFill>
                          <a:latin typeface="Times New Roman" pitchFamily="18" charset="0"/>
                          <a:ea typeface="ヒラギノ角ゴ Pro W3" charset="-128"/>
                        </a:defRPr>
                      </a:lvl5pPr>
                      <a:lvl6pPr marL="25146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6pPr>
                      <a:lvl7pPr marL="29718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7pPr>
                      <a:lvl8pPr marL="34290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8pPr>
                      <a:lvl9pPr marL="38862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9pPr>
                    </a:lstStyle>
                    <a:p>
                      <a:pPr marL="0" marR="0" lvl="0" indent="0" algn="ctr" defTabSz="457200" rtl="0" eaLnBrk="1" fontAlgn="base" latinLnBrk="0" hangingPunct="1">
                        <a:lnSpc>
                          <a:spcPct val="100000"/>
                        </a:lnSpc>
                        <a:spcBef>
                          <a:spcPts val="1000"/>
                        </a:spcBef>
                        <a:spcAft>
                          <a:spcPct val="0"/>
                        </a:spcAft>
                        <a:buClrTx/>
                        <a:buSzTx/>
                        <a:buFontTx/>
                        <a:buNone/>
                        <a:tabLst/>
                      </a:pPr>
                      <a:r>
                        <a:rPr kumimoji="0" lang="en-US" altLang="en-US" sz="2400" b="1" i="0" u="none" strike="noStrike" cap="none" normalizeH="0" baseline="0" dirty="0">
                          <a:ln>
                            <a:noFill/>
                          </a:ln>
                          <a:solidFill>
                            <a:srgbClr val="000000"/>
                          </a:solidFill>
                          <a:effectLst/>
                          <a:latin typeface="+mj-lt"/>
                          <a:ea typeface="MS PGothic" pitchFamily="34" charset="-128"/>
                          <a:cs typeface="Segoe UI" panose="020B0502040204020203" pitchFamily="34" charset="0"/>
                        </a:rPr>
                        <a:t>Ordinal </a:t>
                      </a:r>
                      <a:r>
                        <a:rPr kumimoji="0" lang="en-US" altLang="en-US" sz="2400" b="1" i="0" u="none" strike="noStrike" kern="1200" cap="none" normalizeH="0" baseline="0" dirty="0">
                          <a:ln>
                            <a:noFill/>
                          </a:ln>
                          <a:solidFill>
                            <a:srgbClr val="000000"/>
                          </a:solidFill>
                          <a:effectLst/>
                          <a:latin typeface="+mj-lt"/>
                          <a:ea typeface="MS PGothic" pitchFamily="34" charset="-128"/>
                          <a:cs typeface="Segoe UI" panose="020B0502040204020203" pitchFamily="34" charset="0"/>
                        </a:rPr>
                        <a:t>(Categorical Ordered )</a:t>
                      </a:r>
                      <a:endParaRPr kumimoji="0" lang="en-US" altLang="en-US" sz="2400" b="1" i="0" u="none" strike="noStrike" cap="none" normalizeH="0" baseline="0" dirty="0">
                        <a:ln>
                          <a:noFill/>
                        </a:ln>
                        <a:solidFill>
                          <a:srgbClr val="000000"/>
                        </a:solidFill>
                        <a:effectLst/>
                        <a:latin typeface="+mj-lt"/>
                        <a:ea typeface="MS PGothic" pitchFamily="34" charset="-128"/>
                        <a:cs typeface="Segoe UI" panose="020B0502040204020203" pitchFamily="34" charset="0"/>
                      </a:endParaRP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lvl1pPr defTabSz="457200" eaLnBrk="0" hangingPunct="0">
                        <a:spcBef>
                          <a:spcPct val="20000"/>
                        </a:spcBef>
                        <a:defRPr sz="2800">
                          <a:solidFill>
                            <a:schemeClr val="tx1"/>
                          </a:solidFill>
                          <a:latin typeface="Times New Roman" pitchFamily="18" charset="0"/>
                          <a:ea typeface="MS PGothic" pitchFamily="34" charset="-128"/>
                        </a:defRPr>
                      </a:lvl1pPr>
                      <a:lvl2pPr marL="742950" indent="-285750" defTabSz="457200" eaLnBrk="0" hangingPunct="0">
                        <a:spcBef>
                          <a:spcPct val="20000"/>
                        </a:spcBef>
                        <a:defRPr sz="2400">
                          <a:solidFill>
                            <a:schemeClr val="tx1"/>
                          </a:solidFill>
                          <a:latin typeface="Times New Roman" pitchFamily="18" charset="0"/>
                          <a:ea typeface="MS PGothic" pitchFamily="34" charset="-128"/>
                        </a:defRPr>
                      </a:lvl2pPr>
                      <a:lvl3pPr marL="1143000" indent="-228600" defTabSz="457200" eaLnBrk="0" hangingPunct="0">
                        <a:spcBef>
                          <a:spcPct val="20000"/>
                        </a:spcBef>
                        <a:defRPr sz="2000">
                          <a:solidFill>
                            <a:schemeClr val="tx1"/>
                          </a:solidFill>
                          <a:latin typeface="Times New Roman" pitchFamily="18" charset="0"/>
                          <a:ea typeface="ヒラギノ角ゴ Pro W3" charset="-128"/>
                        </a:defRPr>
                      </a:lvl3pPr>
                      <a:lvl4pPr marL="1600200" indent="-228600" defTabSz="457200" eaLnBrk="0" hangingPunct="0">
                        <a:spcBef>
                          <a:spcPct val="20000"/>
                        </a:spcBef>
                        <a:defRPr>
                          <a:solidFill>
                            <a:schemeClr val="tx1"/>
                          </a:solidFill>
                          <a:latin typeface="Times New Roman" pitchFamily="18" charset="0"/>
                          <a:ea typeface="ヒラギノ角ゴ Pro W3" charset="-128"/>
                        </a:defRPr>
                      </a:lvl4pPr>
                      <a:lvl5pPr marL="2057400" indent="-228600" defTabSz="457200" eaLnBrk="0" hangingPunct="0">
                        <a:spcBef>
                          <a:spcPct val="20000"/>
                        </a:spcBef>
                        <a:defRPr>
                          <a:solidFill>
                            <a:schemeClr val="tx1"/>
                          </a:solidFill>
                          <a:latin typeface="Times New Roman" pitchFamily="18" charset="0"/>
                          <a:ea typeface="ヒラギノ角ゴ Pro W3" charset="-128"/>
                        </a:defRPr>
                      </a:lvl5pPr>
                      <a:lvl6pPr marL="25146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6pPr>
                      <a:lvl7pPr marL="29718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7pPr>
                      <a:lvl8pPr marL="34290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8pPr>
                      <a:lvl9pPr marL="38862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9pPr>
                    </a:lstStyle>
                    <a:p>
                      <a:pPr marL="0" marR="0" lvl="0" indent="0" algn="ctr" defTabSz="457200" rtl="0" eaLnBrk="1" fontAlgn="base" latinLnBrk="0" hangingPunct="1">
                        <a:lnSpc>
                          <a:spcPct val="100000"/>
                        </a:lnSpc>
                        <a:spcBef>
                          <a:spcPts val="1000"/>
                        </a:spcBef>
                        <a:spcAft>
                          <a:spcPct val="0"/>
                        </a:spcAft>
                        <a:buClrTx/>
                        <a:buSzTx/>
                        <a:buFontTx/>
                        <a:buNone/>
                        <a:tabLst/>
                      </a:pPr>
                      <a:r>
                        <a:rPr lang="en-US" sz="2400" dirty="0">
                          <a:latin typeface="Calibri (Body)"/>
                        </a:rPr>
                        <a:t>Values represent different types and have meaningful order/rank.</a:t>
                      </a:r>
                      <a:endParaRPr kumimoji="0" lang="en-US" altLang="en-US" sz="2400" b="0" i="0" u="none" strike="noStrike" cap="none" normalizeH="0" baseline="0" dirty="0">
                        <a:ln>
                          <a:noFill/>
                        </a:ln>
                        <a:solidFill>
                          <a:schemeClr val="tx1"/>
                        </a:solidFill>
                        <a:effectLst/>
                        <a:latin typeface="Calibri (Body)"/>
                        <a:ea typeface="MS PGothic" pitchFamily="34" charset="-128"/>
                        <a:cs typeface="Segoe UI" panose="020B0502040204020203" pitchFamily="34" charset="0"/>
                      </a:endParaRP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lvl1pPr defTabSz="457200" eaLnBrk="0" hangingPunct="0">
                        <a:spcBef>
                          <a:spcPct val="20000"/>
                        </a:spcBef>
                        <a:defRPr sz="2800">
                          <a:solidFill>
                            <a:schemeClr val="tx1"/>
                          </a:solidFill>
                          <a:latin typeface="Times New Roman" pitchFamily="18" charset="0"/>
                          <a:ea typeface="MS PGothic" pitchFamily="34" charset="-128"/>
                        </a:defRPr>
                      </a:lvl1pPr>
                      <a:lvl2pPr marL="742950" indent="-285750" defTabSz="457200" eaLnBrk="0" hangingPunct="0">
                        <a:spcBef>
                          <a:spcPct val="20000"/>
                        </a:spcBef>
                        <a:defRPr sz="2400">
                          <a:solidFill>
                            <a:schemeClr val="tx1"/>
                          </a:solidFill>
                          <a:latin typeface="Times New Roman" pitchFamily="18" charset="0"/>
                          <a:ea typeface="MS PGothic" pitchFamily="34" charset="-128"/>
                        </a:defRPr>
                      </a:lvl2pPr>
                      <a:lvl3pPr marL="1143000" indent="-228600" defTabSz="457200" eaLnBrk="0" hangingPunct="0">
                        <a:spcBef>
                          <a:spcPct val="20000"/>
                        </a:spcBef>
                        <a:defRPr sz="2000">
                          <a:solidFill>
                            <a:schemeClr val="tx1"/>
                          </a:solidFill>
                          <a:latin typeface="Times New Roman" pitchFamily="18" charset="0"/>
                          <a:ea typeface="ヒラギノ角ゴ Pro W3" charset="-128"/>
                        </a:defRPr>
                      </a:lvl3pPr>
                      <a:lvl4pPr marL="1600200" indent="-228600" defTabSz="457200" eaLnBrk="0" hangingPunct="0">
                        <a:spcBef>
                          <a:spcPct val="20000"/>
                        </a:spcBef>
                        <a:defRPr>
                          <a:solidFill>
                            <a:schemeClr val="tx1"/>
                          </a:solidFill>
                          <a:latin typeface="Times New Roman" pitchFamily="18" charset="0"/>
                          <a:ea typeface="ヒラギノ角ゴ Pro W3" charset="-128"/>
                        </a:defRPr>
                      </a:lvl4pPr>
                      <a:lvl5pPr marL="2057400" indent="-228600" defTabSz="457200" eaLnBrk="0" hangingPunct="0">
                        <a:spcBef>
                          <a:spcPct val="20000"/>
                        </a:spcBef>
                        <a:defRPr>
                          <a:solidFill>
                            <a:schemeClr val="tx1"/>
                          </a:solidFill>
                          <a:latin typeface="Times New Roman" pitchFamily="18" charset="0"/>
                          <a:ea typeface="ヒラギノ角ゴ Pro W3" charset="-128"/>
                        </a:defRPr>
                      </a:lvl5pPr>
                      <a:lvl6pPr marL="25146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6pPr>
                      <a:lvl7pPr marL="29718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7pPr>
                      <a:lvl8pPr marL="34290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8pPr>
                      <a:lvl9pPr marL="38862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9pPr>
                    </a:lstStyle>
                    <a:p>
                      <a:pPr marL="0" marR="0" lvl="0" indent="0" algn="ctr" defTabSz="457200" rtl="0" eaLnBrk="1" fontAlgn="base" latinLnBrk="0" hangingPunct="1">
                        <a:lnSpc>
                          <a:spcPct val="100000"/>
                        </a:lnSpc>
                        <a:spcBef>
                          <a:spcPts val="100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Pain Severity (Mild, Moderate, Severe) </a:t>
                      </a: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02607855"/>
                  </a:ext>
                </a:extLst>
              </a:tr>
              <a:tr h="1226825">
                <a:tc>
                  <a:txBody>
                    <a:bodyPr/>
                    <a:lstStyle>
                      <a:lvl1pPr defTabSz="457200" eaLnBrk="0" hangingPunct="0">
                        <a:spcBef>
                          <a:spcPct val="20000"/>
                        </a:spcBef>
                        <a:defRPr sz="2800">
                          <a:solidFill>
                            <a:schemeClr val="tx1"/>
                          </a:solidFill>
                          <a:latin typeface="Times New Roman" pitchFamily="18" charset="0"/>
                          <a:ea typeface="MS PGothic" pitchFamily="34" charset="-128"/>
                        </a:defRPr>
                      </a:lvl1pPr>
                      <a:lvl2pPr marL="742950" indent="-285750" defTabSz="457200" eaLnBrk="0" hangingPunct="0">
                        <a:spcBef>
                          <a:spcPct val="20000"/>
                        </a:spcBef>
                        <a:defRPr sz="2400">
                          <a:solidFill>
                            <a:schemeClr val="tx1"/>
                          </a:solidFill>
                          <a:latin typeface="Times New Roman" pitchFamily="18" charset="0"/>
                          <a:ea typeface="MS PGothic" pitchFamily="34" charset="-128"/>
                        </a:defRPr>
                      </a:lvl2pPr>
                      <a:lvl3pPr marL="1143000" indent="-228600" defTabSz="457200" eaLnBrk="0" hangingPunct="0">
                        <a:spcBef>
                          <a:spcPct val="20000"/>
                        </a:spcBef>
                        <a:defRPr sz="2000">
                          <a:solidFill>
                            <a:schemeClr val="tx1"/>
                          </a:solidFill>
                          <a:latin typeface="Times New Roman" pitchFamily="18" charset="0"/>
                          <a:ea typeface="ヒラギノ角ゴ Pro W3" charset="-128"/>
                        </a:defRPr>
                      </a:lvl3pPr>
                      <a:lvl4pPr marL="1600200" indent="-228600" defTabSz="457200" eaLnBrk="0" hangingPunct="0">
                        <a:spcBef>
                          <a:spcPct val="20000"/>
                        </a:spcBef>
                        <a:defRPr>
                          <a:solidFill>
                            <a:schemeClr val="tx1"/>
                          </a:solidFill>
                          <a:latin typeface="Times New Roman" pitchFamily="18" charset="0"/>
                          <a:ea typeface="ヒラギノ角ゴ Pro W3" charset="-128"/>
                        </a:defRPr>
                      </a:lvl4pPr>
                      <a:lvl5pPr marL="2057400" indent="-228600" defTabSz="457200" eaLnBrk="0" hangingPunct="0">
                        <a:spcBef>
                          <a:spcPct val="20000"/>
                        </a:spcBef>
                        <a:defRPr>
                          <a:solidFill>
                            <a:schemeClr val="tx1"/>
                          </a:solidFill>
                          <a:latin typeface="Times New Roman" pitchFamily="18" charset="0"/>
                          <a:ea typeface="ヒラギノ角ゴ Pro W3" charset="-128"/>
                        </a:defRPr>
                      </a:lvl5pPr>
                      <a:lvl6pPr marL="25146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6pPr>
                      <a:lvl7pPr marL="29718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7pPr>
                      <a:lvl8pPr marL="34290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8pPr>
                      <a:lvl9pPr marL="38862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9pPr>
                    </a:lstStyle>
                    <a:p>
                      <a:pPr marL="0" marR="0" lvl="0" indent="0" algn="ctr" defTabSz="457200" rtl="0" eaLnBrk="1" fontAlgn="base" latinLnBrk="0" hangingPunct="1">
                        <a:lnSpc>
                          <a:spcPct val="100000"/>
                        </a:lnSpc>
                        <a:spcBef>
                          <a:spcPts val="1000"/>
                        </a:spcBef>
                        <a:spcAft>
                          <a:spcPct val="0"/>
                        </a:spcAft>
                        <a:buClrTx/>
                        <a:buSzTx/>
                        <a:buFontTx/>
                        <a:buNone/>
                        <a:tabLst/>
                      </a:pPr>
                      <a:r>
                        <a:rPr kumimoji="0" lang="en-US" altLang="en-US" sz="2400" b="1" i="0" u="none" strike="noStrike" cap="none" normalizeH="0" baseline="0" dirty="0">
                          <a:ln>
                            <a:noFill/>
                          </a:ln>
                          <a:solidFill>
                            <a:srgbClr val="000000"/>
                          </a:solidFill>
                          <a:effectLst/>
                          <a:latin typeface="+mj-lt"/>
                          <a:ea typeface="MS PGothic" pitchFamily="34" charset="-128"/>
                          <a:cs typeface="Segoe UI" panose="020B0502040204020203" pitchFamily="34" charset="0"/>
                        </a:rPr>
                        <a:t>Quantitative (</a:t>
                      </a:r>
                      <a:r>
                        <a:rPr kumimoji="0" lang="en-US" altLang="en-US" sz="2400" b="1" i="0" u="none" strike="noStrike" kern="1200" cap="none" normalizeH="0" baseline="0" dirty="0">
                          <a:ln>
                            <a:noFill/>
                          </a:ln>
                          <a:solidFill>
                            <a:srgbClr val="000000"/>
                          </a:solidFill>
                          <a:effectLst/>
                          <a:latin typeface="+mj-lt"/>
                          <a:ea typeface="MS PGothic" pitchFamily="34" charset="-128"/>
                          <a:cs typeface="Segoe UI" panose="020B0502040204020203" pitchFamily="34" charset="0"/>
                        </a:rPr>
                        <a:t>Numerical)</a:t>
                      </a:r>
                      <a:endParaRPr kumimoji="0" lang="en-US" altLang="en-US" sz="2400" b="1" i="0" u="none" strike="noStrike" cap="none" normalizeH="0" baseline="0" dirty="0">
                        <a:ln>
                          <a:noFill/>
                        </a:ln>
                        <a:solidFill>
                          <a:srgbClr val="000000"/>
                        </a:solidFill>
                        <a:effectLst/>
                        <a:latin typeface="+mj-lt"/>
                        <a:ea typeface="MS PGothic" pitchFamily="34" charset="-128"/>
                        <a:cs typeface="Segoe UI" panose="020B0502040204020203" pitchFamily="34" charset="0"/>
                      </a:endParaRP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eaLnBrk="0" hangingPunct="0">
                        <a:spcBef>
                          <a:spcPct val="20000"/>
                        </a:spcBef>
                        <a:defRPr sz="2800">
                          <a:solidFill>
                            <a:schemeClr val="tx1"/>
                          </a:solidFill>
                          <a:latin typeface="Times New Roman" pitchFamily="18" charset="0"/>
                          <a:ea typeface="MS PGothic" pitchFamily="34" charset="-128"/>
                        </a:defRPr>
                      </a:lvl1pPr>
                      <a:lvl2pPr marL="742950" indent="-285750" defTabSz="457200" eaLnBrk="0" hangingPunct="0">
                        <a:spcBef>
                          <a:spcPct val="20000"/>
                        </a:spcBef>
                        <a:defRPr sz="2400">
                          <a:solidFill>
                            <a:schemeClr val="tx1"/>
                          </a:solidFill>
                          <a:latin typeface="Times New Roman" pitchFamily="18" charset="0"/>
                          <a:ea typeface="MS PGothic" pitchFamily="34" charset="-128"/>
                        </a:defRPr>
                      </a:lvl2pPr>
                      <a:lvl3pPr marL="1143000" indent="-228600" defTabSz="457200" eaLnBrk="0" hangingPunct="0">
                        <a:spcBef>
                          <a:spcPct val="20000"/>
                        </a:spcBef>
                        <a:defRPr sz="2000">
                          <a:solidFill>
                            <a:schemeClr val="tx1"/>
                          </a:solidFill>
                          <a:latin typeface="Times New Roman" pitchFamily="18" charset="0"/>
                          <a:ea typeface="ヒラギノ角ゴ Pro W3" charset="-128"/>
                        </a:defRPr>
                      </a:lvl3pPr>
                      <a:lvl4pPr marL="1600200" indent="-228600" defTabSz="457200" eaLnBrk="0" hangingPunct="0">
                        <a:spcBef>
                          <a:spcPct val="20000"/>
                        </a:spcBef>
                        <a:defRPr>
                          <a:solidFill>
                            <a:schemeClr val="tx1"/>
                          </a:solidFill>
                          <a:latin typeface="Times New Roman" pitchFamily="18" charset="0"/>
                          <a:ea typeface="ヒラギノ角ゴ Pro W3" charset="-128"/>
                        </a:defRPr>
                      </a:lvl4pPr>
                      <a:lvl5pPr marL="2057400" indent="-228600" defTabSz="457200" eaLnBrk="0" hangingPunct="0">
                        <a:spcBef>
                          <a:spcPct val="20000"/>
                        </a:spcBef>
                        <a:defRPr>
                          <a:solidFill>
                            <a:schemeClr val="tx1"/>
                          </a:solidFill>
                          <a:latin typeface="Times New Roman" pitchFamily="18" charset="0"/>
                          <a:ea typeface="ヒラギノ角ゴ Pro W3" charset="-128"/>
                        </a:defRPr>
                      </a:lvl5pPr>
                      <a:lvl6pPr marL="25146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6pPr>
                      <a:lvl7pPr marL="29718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7pPr>
                      <a:lvl8pPr marL="34290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8pPr>
                      <a:lvl9pPr marL="38862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9pPr>
                    </a:lstStyle>
                    <a:p>
                      <a:pPr marL="0" marR="0" lvl="0" indent="0" algn="ctr" defTabSz="457200" rtl="0" eaLnBrk="1" fontAlgn="base" latinLnBrk="0" hangingPunct="1">
                        <a:lnSpc>
                          <a:spcPct val="100000"/>
                        </a:lnSpc>
                        <a:spcBef>
                          <a:spcPts val="1000"/>
                        </a:spcBef>
                        <a:spcAft>
                          <a:spcPct val="0"/>
                        </a:spcAft>
                        <a:buClrTx/>
                        <a:buSzTx/>
                        <a:buFontTx/>
                        <a:buNone/>
                        <a:tabLst/>
                      </a:pPr>
                      <a:r>
                        <a:rPr lang="en-US" sz="2400" dirty="0">
                          <a:latin typeface="Calibri (Body)"/>
                        </a:rPr>
                        <a:t>Values represent quantities for which numerical differences are meaningful.</a:t>
                      </a:r>
                      <a:endParaRPr kumimoji="0" lang="en-US" altLang="en-US" sz="2400" b="0" i="0" u="none" strike="noStrike" cap="none" normalizeH="0" baseline="0" dirty="0">
                        <a:ln>
                          <a:noFill/>
                        </a:ln>
                        <a:solidFill>
                          <a:srgbClr val="000000"/>
                        </a:solidFill>
                        <a:effectLst/>
                        <a:latin typeface="Calibri (Body)"/>
                        <a:ea typeface="MS PGothic" pitchFamily="34" charset="-128"/>
                        <a:cs typeface="Segoe UI" panose="020B0502040204020203" pitchFamily="34" charset="0"/>
                      </a:endParaRP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457200" eaLnBrk="0" hangingPunct="0">
                        <a:spcBef>
                          <a:spcPct val="20000"/>
                        </a:spcBef>
                        <a:defRPr sz="2800">
                          <a:solidFill>
                            <a:schemeClr val="tx1"/>
                          </a:solidFill>
                          <a:latin typeface="Times New Roman" pitchFamily="18" charset="0"/>
                          <a:ea typeface="MS PGothic" pitchFamily="34" charset="-128"/>
                        </a:defRPr>
                      </a:lvl1pPr>
                      <a:lvl2pPr marL="742950" indent="-285750" defTabSz="457200" eaLnBrk="0" hangingPunct="0">
                        <a:spcBef>
                          <a:spcPct val="20000"/>
                        </a:spcBef>
                        <a:defRPr sz="2400">
                          <a:solidFill>
                            <a:schemeClr val="tx1"/>
                          </a:solidFill>
                          <a:latin typeface="Times New Roman" pitchFamily="18" charset="0"/>
                          <a:ea typeface="MS PGothic" pitchFamily="34" charset="-128"/>
                        </a:defRPr>
                      </a:lvl2pPr>
                      <a:lvl3pPr marL="1143000" indent="-228600" defTabSz="457200" eaLnBrk="0" hangingPunct="0">
                        <a:spcBef>
                          <a:spcPct val="20000"/>
                        </a:spcBef>
                        <a:defRPr sz="2000">
                          <a:solidFill>
                            <a:schemeClr val="tx1"/>
                          </a:solidFill>
                          <a:latin typeface="Times New Roman" pitchFamily="18" charset="0"/>
                          <a:ea typeface="ヒラギノ角ゴ Pro W3" charset="-128"/>
                        </a:defRPr>
                      </a:lvl3pPr>
                      <a:lvl4pPr marL="1600200" indent="-228600" defTabSz="457200" eaLnBrk="0" hangingPunct="0">
                        <a:spcBef>
                          <a:spcPct val="20000"/>
                        </a:spcBef>
                        <a:defRPr>
                          <a:solidFill>
                            <a:schemeClr val="tx1"/>
                          </a:solidFill>
                          <a:latin typeface="Times New Roman" pitchFamily="18" charset="0"/>
                          <a:ea typeface="ヒラギノ角ゴ Pro W3" charset="-128"/>
                        </a:defRPr>
                      </a:lvl4pPr>
                      <a:lvl5pPr marL="2057400" indent="-228600" defTabSz="457200" eaLnBrk="0" hangingPunct="0">
                        <a:spcBef>
                          <a:spcPct val="20000"/>
                        </a:spcBef>
                        <a:defRPr>
                          <a:solidFill>
                            <a:schemeClr val="tx1"/>
                          </a:solidFill>
                          <a:latin typeface="Times New Roman" pitchFamily="18" charset="0"/>
                          <a:ea typeface="ヒラギノ角ゴ Pro W3" charset="-128"/>
                        </a:defRPr>
                      </a:lvl5pPr>
                      <a:lvl6pPr marL="25146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6pPr>
                      <a:lvl7pPr marL="29718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7pPr>
                      <a:lvl8pPr marL="34290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8pPr>
                      <a:lvl9pPr marL="3886200" indent="-228600" defTabSz="457200" eaLnBrk="0" fontAlgn="base" hangingPunct="0">
                        <a:spcBef>
                          <a:spcPct val="20000"/>
                        </a:spcBef>
                        <a:spcAft>
                          <a:spcPct val="0"/>
                        </a:spcAft>
                        <a:defRPr>
                          <a:solidFill>
                            <a:schemeClr val="tx1"/>
                          </a:solidFill>
                          <a:latin typeface="Times New Roman" pitchFamily="18" charset="0"/>
                          <a:ea typeface="ヒラギノ角ゴ Pro W3" charset="-128"/>
                        </a:defRPr>
                      </a:lvl9pPr>
                    </a:lstStyle>
                    <a:p>
                      <a:pPr marL="0" marR="0" lvl="0" indent="0" algn="ctr" defTabSz="457200" rtl="0" eaLnBrk="1" fontAlgn="base" latinLnBrk="0" hangingPunct="1">
                        <a:lnSpc>
                          <a:spcPct val="100000"/>
                        </a:lnSpc>
                        <a:spcBef>
                          <a:spcPts val="1000"/>
                        </a:spcBef>
                        <a:spcAft>
                          <a:spcPct val="0"/>
                        </a:spcAft>
                        <a:buClrTx/>
                        <a:buSzTx/>
                        <a:buFontTx/>
                        <a:buNone/>
                        <a:tabLst/>
                      </a:pPr>
                      <a:r>
                        <a:rPr lang="en-US" sz="2400" b="0" dirty="0"/>
                        <a:t>Time Spent on Social Media: (</a:t>
                      </a:r>
                      <a:r>
                        <a:rPr lang="en-US" sz="2400" dirty="0"/>
                        <a:t>85 mins, 120 mins, 245 mins etc.)</a:t>
                      </a:r>
                      <a:endParaRPr kumimoji="0" lang="en-US" altLang="en-US" sz="2400" b="0" i="0" u="none" strike="noStrike" cap="none" normalizeH="0" baseline="0" dirty="0">
                        <a:ln>
                          <a:noFill/>
                        </a:ln>
                        <a:solidFill>
                          <a:srgbClr val="FF0000"/>
                        </a:solidFill>
                        <a:effectLst/>
                        <a:latin typeface="+mn-lt"/>
                        <a:ea typeface="MS PGothic" pitchFamily="34" charset="-128"/>
                        <a:cs typeface="Segoe UI" panose="020B0502040204020203" pitchFamily="34" charset="0"/>
                      </a:endParaRPr>
                    </a:p>
                  </a:txBody>
                  <a:tcPr marT="45705" marB="457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3314759"/>
                  </a:ext>
                </a:extLst>
              </a:tr>
            </a:tbl>
          </a:graphicData>
        </a:graphic>
      </p:graphicFrame>
      <p:sp>
        <p:nvSpPr>
          <p:cNvPr id="4" name="TextBox 3">
            <a:extLst>
              <a:ext uri="{FF2B5EF4-FFF2-40B4-BE49-F238E27FC236}">
                <a16:creationId xmlns:a16="http://schemas.microsoft.com/office/drawing/2014/main" id="{604BB713-F654-4FCB-F8AE-709AF2F06F8E}"/>
              </a:ext>
            </a:extLst>
          </p:cNvPr>
          <p:cNvSpPr txBox="1"/>
          <p:nvPr/>
        </p:nvSpPr>
        <p:spPr>
          <a:xfrm>
            <a:off x="1104900" y="5731222"/>
            <a:ext cx="10862813" cy="954107"/>
          </a:xfrm>
          <a:prstGeom prst="rect">
            <a:avLst/>
          </a:prstGeom>
          <a:noFill/>
        </p:spPr>
        <p:txBody>
          <a:bodyPr wrap="square">
            <a:spAutoFit/>
          </a:bodyPr>
          <a:lstStyle/>
          <a:p>
            <a:r>
              <a:rPr lang="en-US" sz="2800" b="1" dirty="0">
                <a:solidFill>
                  <a:srgbClr val="FF0000"/>
                </a:solidFill>
              </a:rPr>
              <a:t>Special Case: </a:t>
            </a:r>
            <a:r>
              <a:rPr lang="en-US" sz="2800" dirty="0">
                <a:solidFill>
                  <a:srgbClr val="FF0000"/>
                </a:solidFill>
              </a:rPr>
              <a:t>Likert Rating Scales are often treated as numerical in practice even though their response options are ordered categories.</a:t>
            </a:r>
          </a:p>
        </p:txBody>
      </p:sp>
    </p:spTree>
    <p:extLst>
      <p:ext uri="{BB962C8B-B14F-4D97-AF65-F5344CB8AC3E}">
        <p14:creationId xmlns:p14="http://schemas.microsoft.com/office/powerpoint/2010/main" val="172410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79BA1C9-2F22-4461-9349-44C425EFC58A}"/>
              </a:ext>
            </a:extLst>
          </p:cNvPr>
          <p:cNvSpPr>
            <a:spLocks noGrp="1" noChangeArrowheads="1"/>
          </p:cNvSpPr>
          <p:nvPr>
            <p:ph type="title"/>
          </p:nvPr>
        </p:nvSpPr>
        <p:spPr>
          <a:xfrm>
            <a:off x="1161755" y="348157"/>
            <a:ext cx="9798394" cy="957189"/>
          </a:xfrm>
        </p:spPr>
        <p:txBody>
          <a:bodyPr>
            <a:noAutofit/>
          </a:bodyPr>
          <a:lstStyle/>
          <a:p>
            <a:r>
              <a:rPr lang="en-US" altLang="en-US" sz="3200" dirty="0">
                <a:solidFill>
                  <a:srgbClr val="0000FF"/>
                </a:solidFill>
              </a:rPr>
              <a:t>Identify Type of Variable: Categorical vs. Quantitative; if Categorical is it Nominal (unordered) or Ordinal (ordered). </a:t>
            </a:r>
          </a:p>
        </p:txBody>
      </p:sp>
      <p:sp>
        <p:nvSpPr>
          <p:cNvPr id="62467" name="Rectangle 3">
            <a:extLst>
              <a:ext uri="{FF2B5EF4-FFF2-40B4-BE49-F238E27FC236}">
                <a16:creationId xmlns:a16="http://schemas.microsoft.com/office/drawing/2014/main" id="{7455B217-82D1-466D-9F6A-907A20492A98}"/>
              </a:ext>
            </a:extLst>
          </p:cNvPr>
          <p:cNvSpPr>
            <a:spLocks noGrp="1" noChangeArrowheads="1"/>
          </p:cNvSpPr>
          <p:nvPr>
            <p:ph type="body" idx="1"/>
          </p:nvPr>
        </p:nvSpPr>
        <p:spPr>
          <a:xfrm>
            <a:off x="1161755" y="1444587"/>
            <a:ext cx="10485120" cy="5004871"/>
          </a:xfrm>
        </p:spPr>
        <p:txBody>
          <a:bodyPr>
            <a:normAutofit/>
          </a:bodyPr>
          <a:lstStyle/>
          <a:p>
            <a:pPr eaLnBrk="1" hangingPunct="1">
              <a:lnSpc>
                <a:spcPct val="140000"/>
              </a:lnSpc>
              <a:spcBef>
                <a:spcPts val="600"/>
              </a:spcBef>
              <a:spcAft>
                <a:spcPts val="600"/>
              </a:spcAft>
              <a:buClr>
                <a:schemeClr val="accent2"/>
              </a:buClr>
              <a:buFont typeface="Wingdings" panose="05000000000000000000" pitchFamily="2" charset="2"/>
              <a:buChar char="q"/>
              <a:defRPr/>
            </a:pPr>
            <a:r>
              <a:rPr lang="en-US" altLang="en-US" sz="3000" dirty="0">
                <a:solidFill>
                  <a:schemeClr val="tx1"/>
                </a:solidFill>
              </a:rPr>
              <a:t> Type of high school attended (Public = 1, Private = 2)</a:t>
            </a:r>
          </a:p>
          <a:p>
            <a:pPr>
              <a:lnSpc>
                <a:spcPct val="140000"/>
              </a:lnSpc>
              <a:spcBef>
                <a:spcPts val="600"/>
              </a:spcBef>
              <a:spcAft>
                <a:spcPts val="600"/>
              </a:spcAft>
              <a:buClr>
                <a:schemeClr val="accent2"/>
              </a:buClr>
              <a:buFont typeface="Wingdings" panose="05000000000000000000" pitchFamily="2" charset="2"/>
              <a:buChar char="q"/>
              <a:defRPr/>
            </a:pPr>
            <a:r>
              <a:rPr lang="en-US" altLang="en-US" sz="3000" dirty="0">
                <a:solidFill>
                  <a:schemeClr val="tx1"/>
                </a:solidFill>
              </a:rPr>
              <a:t> </a:t>
            </a:r>
            <a:r>
              <a:rPr lang="en-US" altLang="en-US" sz="3000" dirty="0"/>
              <a:t>Number of times someone has been snorkeling</a:t>
            </a:r>
          </a:p>
          <a:p>
            <a:pPr eaLnBrk="1" hangingPunct="1">
              <a:lnSpc>
                <a:spcPct val="140000"/>
              </a:lnSpc>
              <a:spcBef>
                <a:spcPts val="600"/>
              </a:spcBef>
              <a:spcAft>
                <a:spcPts val="600"/>
              </a:spcAft>
              <a:buClr>
                <a:schemeClr val="accent2"/>
              </a:buClr>
              <a:buFont typeface="Wingdings" panose="05000000000000000000" pitchFamily="2" charset="2"/>
              <a:buChar char="q"/>
              <a:defRPr/>
            </a:pPr>
            <a:r>
              <a:rPr lang="en-US" altLang="en-US" sz="3000" dirty="0">
                <a:solidFill>
                  <a:schemeClr val="tx1"/>
                </a:solidFill>
              </a:rPr>
              <a:t> Score on a Chemistry Test</a:t>
            </a:r>
          </a:p>
          <a:p>
            <a:pPr eaLnBrk="1" hangingPunct="1">
              <a:lnSpc>
                <a:spcPct val="140000"/>
              </a:lnSpc>
              <a:spcBef>
                <a:spcPts val="600"/>
              </a:spcBef>
              <a:spcAft>
                <a:spcPts val="600"/>
              </a:spcAft>
              <a:buClr>
                <a:schemeClr val="accent2"/>
              </a:buClr>
              <a:buFont typeface="Wingdings" panose="05000000000000000000" pitchFamily="2" charset="2"/>
              <a:buChar char="q"/>
              <a:defRPr/>
            </a:pPr>
            <a:r>
              <a:rPr lang="en-US" altLang="en-US" sz="3000" dirty="0">
                <a:solidFill>
                  <a:schemeClr val="tx1"/>
                </a:solidFill>
              </a:rPr>
              <a:t> Ranking of student’s talent in chess by coach</a:t>
            </a:r>
          </a:p>
          <a:p>
            <a:pPr eaLnBrk="1" hangingPunct="1">
              <a:lnSpc>
                <a:spcPct val="140000"/>
              </a:lnSpc>
              <a:spcBef>
                <a:spcPts val="600"/>
              </a:spcBef>
              <a:spcAft>
                <a:spcPts val="600"/>
              </a:spcAft>
              <a:buClr>
                <a:schemeClr val="accent2"/>
              </a:buClr>
              <a:buFont typeface="Wingdings" panose="05000000000000000000" pitchFamily="2" charset="2"/>
              <a:buChar char="q"/>
              <a:defRPr/>
            </a:pPr>
            <a:r>
              <a:rPr lang="en-US" altLang="en-US" sz="3000" dirty="0">
                <a:solidFill>
                  <a:schemeClr val="tx1"/>
                </a:solidFill>
              </a:rPr>
              <a:t> Zip code </a:t>
            </a:r>
          </a:p>
          <a:p>
            <a:pPr>
              <a:lnSpc>
                <a:spcPct val="140000"/>
              </a:lnSpc>
              <a:spcBef>
                <a:spcPts val="600"/>
              </a:spcBef>
              <a:spcAft>
                <a:spcPts val="600"/>
              </a:spcAft>
              <a:buClr>
                <a:schemeClr val="accent2"/>
              </a:buClr>
              <a:buFont typeface="Wingdings" panose="05000000000000000000" pitchFamily="2" charset="2"/>
              <a:buChar char="q"/>
              <a:defRPr/>
            </a:pPr>
            <a:r>
              <a:rPr lang="en-US" altLang="en-US" sz="3000" dirty="0">
                <a:solidFill>
                  <a:schemeClr val="tx1"/>
                </a:solidFill>
              </a:rPr>
              <a:t> </a:t>
            </a:r>
            <a:r>
              <a:rPr lang="en-US" altLang="en-US" sz="3000" dirty="0"/>
              <a:t>T-shirt sizes (small = 1, medium = 2, large = 3, extra-large = 4)</a:t>
            </a:r>
          </a:p>
          <a:p>
            <a:pPr marL="0" indent="0">
              <a:lnSpc>
                <a:spcPct val="90000"/>
              </a:lnSpc>
              <a:buNone/>
              <a:defRPr/>
            </a:pPr>
            <a:endParaRPr lang="en-US" altLang="en-US" dirty="0">
              <a:latin typeface="Verdana" panose="020B060403050404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349B6-3C52-3138-3266-07EAEF459E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B2F6FC-0857-0CB0-FC63-D2D96E11ED65}"/>
              </a:ext>
            </a:extLst>
          </p:cNvPr>
          <p:cNvSpPr>
            <a:spLocks noGrp="1"/>
          </p:cNvSpPr>
          <p:nvPr>
            <p:ph type="title"/>
          </p:nvPr>
        </p:nvSpPr>
        <p:spPr>
          <a:xfrm>
            <a:off x="1160108" y="2409238"/>
            <a:ext cx="3693605" cy="1563624"/>
          </a:xfrm>
        </p:spPr>
        <p:txBody>
          <a:bodyPr/>
          <a:lstStyle/>
          <a:p>
            <a:r>
              <a:rPr lang="en-US" sz="4000" b="1" dirty="0"/>
              <a:t>Questions about Data Types?</a:t>
            </a:r>
          </a:p>
        </p:txBody>
      </p:sp>
      <p:pic>
        <p:nvPicPr>
          <p:cNvPr id="2050" name="Picture 2" descr="ACT Syllabus: What's on the Exam and How to Prep · PrepScholar">
            <a:extLst>
              <a:ext uri="{FF2B5EF4-FFF2-40B4-BE49-F238E27FC236}">
                <a16:creationId xmlns:a16="http://schemas.microsoft.com/office/drawing/2014/main" id="{97B80AB2-8F9C-D27C-76D9-B9BA5F6E48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4691" y="1223962"/>
            <a:ext cx="4876800" cy="441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423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ABA17-9058-F40A-85B4-3135337AFD2A}"/>
              </a:ext>
            </a:extLst>
          </p:cNvPr>
          <p:cNvSpPr>
            <a:spLocks noGrp="1"/>
          </p:cNvSpPr>
          <p:nvPr>
            <p:ph type="title"/>
          </p:nvPr>
        </p:nvSpPr>
        <p:spPr>
          <a:xfrm>
            <a:off x="1104900" y="431475"/>
            <a:ext cx="10248899" cy="703279"/>
          </a:xfrm>
        </p:spPr>
        <p:txBody>
          <a:bodyPr anchor="ctr">
            <a:normAutofit/>
          </a:bodyPr>
          <a:lstStyle/>
          <a:p>
            <a:r>
              <a:rPr lang="en-US" dirty="0">
                <a:solidFill>
                  <a:srgbClr val="0000FF"/>
                </a:solidFill>
              </a:rPr>
              <a:t>EDA for Categorical (Nominal/Ordinal) Data</a:t>
            </a:r>
          </a:p>
        </p:txBody>
      </p:sp>
      <p:sp>
        <p:nvSpPr>
          <p:cNvPr id="6" name="Rectangle 5">
            <a:extLst>
              <a:ext uri="{FF2B5EF4-FFF2-40B4-BE49-F238E27FC236}">
                <a16:creationId xmlns:a16="http://schemas.microsoft.com/office/drawing/2014/main" id="{5AA712B6-9302-5B70-E50B-2AD8C565E925}"/>
              </a:ext>
            </a:extLst>
          </p:cNvPr>
          <p:cNvSpPr/>
          <p:nvPr/>
        </p:nvSpPr>
        <p:spPr>
          <a:xfrm>
            <a:off x="1104900" y="1074308"/>
            <a:ext cx="10799552" cy="5690147"/>
          </a:xfrm>
          <a:prstGeom prst="rect">
            <a:avLst/>
          </a:prstGeom>
        </p:spPr>
        <p:txBody>
          <a:bodyPr wrap="square">
            <a:spAutoFit/>
          </a:bodyPr>
          <a:lstStyle/>
          <a:p>
            <a:pPr marL="457200" indent="-457200">
              <a:lnSpc>
                <a:spcPct val="120000"/>
              </a:lnSpc>
              <a:spcAft>
                <a:spcPts val="600"/>
              </a:spcAft>
              <a:buClr>
                <a:schemeClr val="accent2"/>
              </a:buClr>
              <a:buFont typeface="Wingdings" panose="05000000000000000000" pitchFamily="2" charset="2"/>
              <a:buChar char="q"/>
              <a:defRPr/>
            </a:pPr>
            <a:r>
              <a:rPr lang="en-US" sz="2800" dirty="0"/>
              <a:t>Identify response options (levels) in the original scale. </a:t>
            </a:r>
          </a:p>
          <a:p>
            <a:pPr marL="457200" indent="-457200">
              <a:lnSpc>
                <a:spcPct val="120000"/>
              </a:lnSpc>
              <a:spcAft>
                <a:spcPts val="600"/>
              </a:spcAft>
              <a:buClr>
                <a:schemeClr val="accent2"/>
              </a:buClr>
              <a:buFont typeface="Wingdings" panose="05000000000000000000" pitchFamily="2" charset="2"/>
              <a:buChar char="q"/>
              <a:defRPr/>
            </a:pPr>
            <a:r>
              <a:rPr lang="en-US" sz="2800" dirty="0"/>
              <a:t>Plot graphs to visualize variation in data – bar charts. </a:t>
            </a:r>
          </a:p>
          <a:p>
            <a:pPr marL="457200" indent="-457200">
              <a:lnSpc>
                <a:spcPct val="120000"/>
              </a:lnSpc>
              <a:spcAft>
                <a:spcPts val="600"/>
              </a:spcAft>
              <a:buClr>
                <a:schemeClr val="accent2"/>
              </a:buClr>
              <a:buFont typeface="Wingdings" panose="05000000000000000000" pitchFamily="2" charset="2"/>
              <a:buChar char="q"/>
              <a:defRPr/>
            </a:pPr>
            <a:r>
              <a:rPr lang="en-US" sz="2800" dirty="0"/>
              <a:t>Identify frequency of occurrences of each level. </a:t>
            </a:r>
          </a:p>
          <a:p>
            <a:pPr marL="800100" lvl="1" indent="-342900">
              <a:lnSpc>
                <a:spcPct val="120000"/>
              </a:lnSpc>
              <a:spcAft>
                <a:spcPts val="600"/>
              </a:spcAft>
              <a:buFont typeface="Courier New" panose="02070309020205020404" pitchFamily="49" charset="0"/>
              <a:buChar char="o"/>
              <a:defRPr/>
            </a:pPr>
            <a:r>
              <a:rPr lang="en-US" sz="2800" dirty="0"/>
              <a:t>For nominal data, track percent frequency – note modal response. </a:t>
            </a:r>
          </a:p>
          <a:p>
            <a:pPr marL="800100" lvl="1" indent="-342900">
              <a:lnSpc>
                <a:spcPct val="120000"/>
              </a:lnSpc>
              <a:spcAft>
                <a:spcPts val="600"/>
              </a:spcAft>
              <a:buFont typeface="Courier New" panose="02070309020205020404" pitchFamily="49" charset="0"/>
              <a:buChar char="o"/>
              <a:defRPr/>
            </a:pPr>
            <a:r>
              <a:rPr lang="en-US" sz="2800" dirty="0"/>
              <a:t>For ordinal data, track percent frequency – note modal and median responses.</a:t>
            </a:r>
          </a:p>
          <a:p>
            <a:pPr marL="457200" indent="-457200">
              <a:lnSpc>
                <a:spcPct val="120000"/>
              </a:lnSpc>
              <a:spcAft>
                <a:spcPts val="600"/>
              </a:spcAft>
              <a:buClr>
                <a:schemeClr val="accent2"/>
              </a:buClr>
              <a:buFont typeface="Wingdings" panose="05000000000000000000" pitchFamily="2" charset="2"/>
              <a:buChar char="q"/>
              <a:defRPr/>
            </a:pPr>
            <a:r>
              <a:rPr lang="en-US" sz="2800" dirty="0"/>
              <a:t>Questions to consider: Missing data? What responses are common/rare? Does pattern match expectation? See anything noteworthy? What might be influencing pattern?</a:t>
            </a:r>
          </a:p>
          <a:p>
            <a:pPr marL="457200" indent="-457200">
              <a:lnSpc>
                <a:spcPct val="120000"/>
              </a:lnSpc>
              <a:spcAft>
                <a:spcPts val="600"/>
              </a:spcAft>
              <a:buClr>
                <a:schemeClr val="accent2"/>
              </a:buClr>
              <a:buFont typeface="Wingdings" panose="05000000000000000000" pitchFamily="2" charset="2"/>
              <a:buChar char="q"/>
              <a:defRPr/>
            </a:pPr>
            <a:r>
              <a:rPr lang="en-US" sz="2800" dirty="0"/>
              <a:t>Interpret results. What have we learned from the data?</a:t>
            </a:r>
          </a:p>
        </p:txBody>
      </p:sp>
    </p:spTree>
    <p:extLst>
      <p:ext uri="{BB962C8B-B14F-4D97-AF65-F5344CB8AC3E}">
        <p14:creationId xmlns:p14="http://schemas.microsoft.com/office/powerpoint/2010/main" val="2602284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C52BF1-F7B7-31E4-3633-CABBC94DBA70}"/>
              </a:ext>
            </a:extLst>
          </p:cNvPr>
          <p:cNvSpPr>
            <a:spLocks noGrp="1"/>
          </p:cNvSpPr>
          <p:nvPr>
            <p:ph type="body" sz="half" idx="1"/>
          </p:nvPr>
        </p:nvSpPr>
        <p:spPr>
          <a:xfrm>
            <a:off x="395300" y="1810871"/>
            <a:ext cx="11187100" cy="3146893"/>
          </a:xfrm>
        </p:spPr>
        <p:txBody>
          <a:bodyPr/>
          <a:lstStyle/>
          <a:p>
            <a:pPr marL="0" indent="0">
              <a:buNone/>
            </a:pPr>
            <a:endParaRPr lang="en-US" dirty="0"/>
          </a:p>
          <a:p>
            <a:pPr marL="0" indent="0">
              <a:buNone/>
            </a:pPr>
            <a:endParaRPr lang="en-US" dirty="0"/>
          </a:p>
        </p:txBody>
      </p:sp>
      <p:sp>
        <p:nvSpPr>
          <p:cNvPr id="6" name="TextBox 5">
            <a:extLst>
              <a:ext uri="{FF2B5EF4-FFF2-40B4-BE49-F238E27FC236}">
                <a16:creationId xmlns:a16="http://schemas.microsoft.com/office/drawing/2014/main" id="{028BD258-8204-9DA2-6245-D7DF7B3528F4}"/>
              </a:ext>
            </a:extLst>
          </p:cNvPr>
          <p:cNvSpPr txBox="1"/>
          <p:nvPr/>
        </p:nvSpPr>
        <p:spPr>
          <a:xfrm>
            <a:off x="878807" y="1315840"/>
            <a:ext cx="1822448" cy="523220"/>
          </a:xfrm>
          <a:prstGeom prst="rect">
            <a:avLst/>
          </a:prstGeom>
          <a:noFill/>
        </p:spPr>
        <p:txBody>
          <a:bodyPr wrap="square" rtlCol="0">
            <a:spAutoFit/>
          </a:bodyPr>
          <a:lstStyle/>
          <a:p>
            <a:r>
              <a:rPr lang="en-US" sz="2800" dirty="0"/>
              <a:t>Raw Data</a:t>
            </a:r>
          </a:p>
        </p:txBody>
      </p:sp>
      <p:pic>
        <p:nvPicPr>
          <p:cNvPr id="8" name="Picture 7" descr="Table&#10;&#10;Description automatically generated">
            <a:extLst>
              <a:ext uri="{FF2B5EF4-FFF2-40B4-BE49-F238E27FC236}">
                <a16:creationId xmlns:a16="http://schemas.microsoft.com/office/drawing/2014/main" id="{6A37DFD7-3463-CD33-587D-D955151ED2A7}"/>
              </a:ext>
            </a:extLst>
          </p:cNvPr>
          <p:cNvPicPr>
            <a:picLocks noChangeAspect="1"/>
          </p:cNvPicPr>
          <p:nvPr/>
        </p:nvPicPr>
        <p:blipFill rotWithShape="1">
          <a:blip r:embed="rId3"/>
          <a:srcRect r="8405" b="19055"/>
          <a:stretch/>
        </p:blipFill>
        <p:spPr>
          <a:xfrm>
            <a:off x="7846829" y="2158873"/>
            <a:ext cx="4188165" cy="3146893"/>
          </a:xfrm>
          <a:prstGeom prst="rect">
            <a:avLst/>
          </a:prstGeom>
        </p:spPr>
      </p:pic>
      <p:pic>
        <p:nvPicPr>
          <p:cNvPr id="10" name="Picture 9" descr="Table&#10;&#10;Description automatically generated">
            <a:extLst>
              <a:ext uri="{FF2B5EF4-FFF2-40B4-BE49-F238E27FC236}">
                <a16:creationId xmlns:a16="http://schemas.microsoft.com/office/drawing/2014/main" id="{DEDE2028-25C3-F23F-F1AB-7A1C37BDFE1C}"/>
              </a:ext>
            </a:extLst>
          </p:cNvPr>
          <p:cNvPicPr>
            <a:picLocks noChangeAspect="1"/>
          </p:cNvPicPr>
          <p:nvPr/>
        </p:nvPicPr>
        <p:blipFill>
          <a:blip r:embed="rId4"/>
          <a:stretch>
            <a:fillRect/>
          </a:stretch>
        </p:blipFill>
        <p:spPr>
          <a:xfrm>
            <a:off x="909197" y="1897263"/>
            <a:ext cx="1664673" cy="3189936"/>
          </a:xfrm>
          <a:prstGeom prst="rect">
            <a:avLst/>
          </a:prstGeom>
        </p:spPr>
      </p:pic>
      <p:sp>
        <p:nvSpPr>
          <p:cNvPr id="11" name="TextBox 10">
            <a:extLst>
              <a:ext uri="{FF2B5EF4-FFF2-40B4-BE49-F238E27FC236}">
                <a16:creationId xmlns:a16="http://schemas.microsoft.com/office/drawing/2014/main" id="{219967BA-708B-54AE-5629-F398BCB4770A}"/>
              </a:ext>
            </a:extLst>
          </p:cNvPr>
          <p:cNvSpPr txBox="1"/>
          <p:nvPr/>
        </p:nvSpPr>
        <p:spPr>
          <a:xfrm>
            <a:off x="8686757" y="1461652"/>
            <a:ext cx="2743200" cy="523220"/>
          </a:xfrm>
          <a:prstGeom prst="rect">
            <a:avLst/>
          </a:prstGeom>
          <a:noFill/>
        </p:spPr>
        <p:txBody>
          <a:bodyPr wrap="square" rtlCol="0">
            <a:spAutoFit/>
          </a:bodyPr>
          <a:lstStyle/>
          <a:p>
            <a:r>
              <a:rPr lang="en-US" sz="2800" dirty="0"/>
              <a:t>Frequency Table </a:t>
            </a:r>
          </a:p>
        </p:txBody>
      </p:sp>
      <p:sp>
        <p:nvSpPr>
          <p:cNvPr id="12" name="TextBox 11">
            <a:extLst>
              <a:ext uri="{FF2B5EF4-FFF2-40B4-BE49-F238E27FC236}">
                <a16:creationId xmlns:a16="http://schemas.microsoft.com/office/drawing/2014/main" id="{872037BC-6EC4-DC5E-3291-7BF31C2F253C}"/>
              </a:ext>
            </a:extLst>
          </p:cNvPr>
          <p:cNvSpPr txBox="1"/>
          <p:nvPr/>
        </p:nvSpPr>
        <p:spPr>
          <a:xfrm>
            <a:off x="1004097" y="5306983"/>
            <a:ext cx="2217275" cy="1384995"/>
          </a:xfrm>
          <a:prstGeom prst="rect">
            <a:avLst/>
          </a:prstGeom>
          <a:noFill/>
        </p:spPr>
        <p:txBody>
          <a:bodyPr wrap="square" rtlCol="0">
            <a:spAutoFit/>
          </a:bodyPr>
          <a:lstStyle/>
          <a:p>
            <a:r>
              <a:rPr lang="en-US" sz="2800" dirty="0"/>
              <a:t>0 bulldog</a:t>
            </a:r>
          </a:p>
          <a:p>
            <a:r>
              <a:rPr lang="en-US" sz="2800" dirty="0"/>
              <a:t>1 retriever</a:t>
            </a:r>
          </a:p>
          <a:p>
            <a:r>
              <a:rPr lang="en-US" sz="2800" dirty="0"/>
              <a:t>2 poodle</a:t>
            </a:r>
          </a:p>
        </p:txBody>
      </p:sp>
      <p:pic>
        <p:nvPicPr>
          <p:cNvPr id="14" name="Picture 13" descr="Chart, bar chart&#10;&#10;Description automatically generated">
            <a:extLst>
              <a:ext uri="{FF2B5EF4-FFF2-40B4-BE49-F238E27FC236}">
                <a16:creationId xmlns:a16="http://schemas.microsoft.com/office/drawing/2014/main" id="{EC6E07A4-03F2-8719-9B96-6BEF062FAD06}"/>
              </a:ext>
            </a:extLst>
          </p:cNvPr>
          <p:cNvPicPr>
            <a:picLocks noChangeAspect="1"/>
          </p:cNvPicPr>
          <p:nvPr/>
        </p:nvPicPr>
        <p:blipFill>
          <a:blip r:embed="rId5"/>
          <a:stretch>
            <a:fillRect/>
          </a:stretch>
        </p:blipFill>
        <p:spPr>
          <a:xfrm>
            <a:off x="2967901" y="1984872"/>
            <a:ext cx="4859938" cy="4279515"/>
          </a:xfrm>
          <a:prstGeom prst="rect">
            <a:avLst/>
          </a:prstGeom>
        </p:spPr>
      </p:pic>
      <p:sp>
        <p:nvSpPr>
          <p:cNvPr id="15" name="TextBox 14">
            <a:extLst>
              <a:ext uri="{FF2B5EF4-FFF2-40B4-BE49-F238E27FC236}">
                <a16:creationId xmlns:a16="http://schemas.microsoft.com/office/drawing/2014/main" id="{A6822BD9-CA03-8486-C2DC-0AFF5E5F22B1}"/>
              </a:ext>
            </a:extLst>
          </p:cNvPr>
          <p:cNvSpPr txBox="1"/>
          <p:nvPr/>
        </p:nvSpPr>
        <p:spPr>
          <a:xfrm>
            <a:off x="4241227" y="1301746"/>
            <a:ext cx="1747623" cy="523220"/>
          </a:xfrm>
          <a:prstGeom prst="rect">
            <a:avLst/>
          </a:prstGeom>
          <a:noFill/>
        </p:spPr>
        <p:txBody>
          <a:bodyPr wrap="square" rtlCol="0">
            <a:spAutoFit/>
          </a:bodyPr>
          <a:lstStyle/>
          <a:p>
            <a:r>
              <a:rPr lang="en-US" sz="2800" dirty="0"/>
              <a:t>Bar Chart</a:t>
            </a:r>
          </a:p>
        </p:txBody>
      </p:sp>
      <p:sp>
        <p:nvSpPr>
          <p:cNvPr id="5" name="TextBox 4">
            <a:extLst>
              <a:ext uri="{FF2B5EF4-FFF2-40B4-BE49-F238E27FC236}">
                <a16:creationId xmlns:a16="http://schemas.microsoft.com/office/drawing/2014/main" id="{AC9F4BEB-B604-C756-1B06-281CA6DF4B27}"/>
              </a:ext>
            </a:extLst>
          </p:cNvPr>
          <p:cNvSpPr txBox="1"/>
          <p:nvPr/>
        </p:nvSpPr>
        <p:spPr>
          <a:xfrm>
            <a:off x="648944" y="387244"/>
            <a:ext cx="10679812" cy="646331"/>
          </a:xfrm>
          <a:prstGeom prst="rect">
            <a:avLst/>
          </a:prstGeom>
          <a:noFill/>
        </p:spPr>
        <p:txBody>
          <a:bodyPr wrap="square">
            <a:spAutoFit/>
          </a:bodyPr>
          <a:lstStyle/>
          <a:p>
            <a:pPr marL="0" indent="0">
              <a:buNone/>
            </a:pPr>
            <a:r>
              <a:rPr lang="en-US" sz="3600" dirty="0"/>
              <a:t>Graphing Nominal Data (Example: Dog Breeds) </a:t>
            </a:r>
          </a:p>
        </p:txBody>
      </p:sp>
      <p:sp>
        <p:nvSpPr>
          <p:cNvPr id="2" name="TextBox 1">
            <a:extLst>
              <a:ext uri="{FF2B5EF4-FFF2-40B4-BE49-F238E27FC236}">
                <a16:creationId xmlns:a16="http://schemas.microsoft.com/office/drawing/2014/main" id="{1F0FD20A-B977-6A72-CD00-1A51CBEB7C05}"/>
              </a:ext>
            </a:extLst>
          </p:cNvPr>
          <p:cNvSpPr txBox="1"/>
          <p:nvPr/>
        </p:nvSpPr>
        <p:spPr>
          <a:xfrm>
            <a:off x="8869372" y="6045647"/>
            <a:ext cx="2802511" cy="646331"/>
          </a:xfrm>
          <a:prstGeom prst="rect">
            <a:avLst/>
          </a:prstGeom>
          <a:noFill/>
        </p:spPr>
        <p:txBody>
          <a:bodyPr wrap="square">
            <a:spAutoFit/>
          </a:bodyPr>
          <a:lstStyle/>
          <a:p>
            <a:r>
              <a:rPr lang="en-US" dirty="0"/>
              <a:t>From B. Hazen’s Slides, </a:t>
            </a:r>
          </a:p>
          <a:p>
            <a:r>
              <a:rPr lang="en-US" dirty="0"/>
              <a:t>BMC PSYC 205, Fall 2022</a:t>
            </a:r>
          </a:p>
        </p:txBody>
      </p:sp>
    </p:spTree>
    <p:extLst>
      <p:ext uri="{BB962C8B-B14F-4D97-AF65-F5344CB8AC3E}">
        <p14:creationId xmlns:p14="http://schemas.microsoft.com/office/powerpoint/2010/main" val="1914954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C52BF1-F7B7-31E4-3633-CABBC94DBA70}"/>
              </a:ext>
            </a:extLst>
          </p:cNvPr>
          <p:cNvSpPr>
            <a:spLocks noGrp="1"/>
          </p:cNvSpPr>
          <p:nvPr>
            <p:ph type="body" sz="half" idx="1"/>
          </p:nvPr>
        </p:nvSpPr>
        <p:spPr>
          <a:xfrm>
            <a:off x="395300" y="1810871"/>
            <a:ext cx="11187100" cy="3146893"/>
          </a:xfrm>
        </p:spPr>
        <p:txBody>
          <a:bodyPr/>
          <a:lstStyle/>
          <a:p>
            <a:pPr marL="0" indent="0">
              <a:buNone/>
            </a:pPr>
            <a:endParaRPr lang="en-US" dirty="0"/>
          </a:p>
          <a:p>
            <a:pPr marL="0" indent="0">
              <a:buNone/>
            </a:pPr>
            <a:endParaRPr lang="en-US" dirty="0"/>
          </a:p>
        </p:txBody>
      </p:sp>
      <p:sp>
        <p:nvSpPr>
          <p:cNvPr id="11" name="TextBox 10">
            <a:extLst>
              <a:ext uri="{FF2B5EF4-FFF2-40B4-BE49-F238E27FC236}">
                <a16:creationId xmlns:a16="http://schemas.microsoft.com/office/drawing/2014/main" id="{219967BA-708B-54AE-5629-F398BCB4770A}"/>
              </a:ext>
            </a:extLst>
          </p:cNvPr>
          <p:cNvSpPr txBox="1"/>
          <p:nvPr/>
        </p:nvSpPr>
        <p:spPr>
          <a:xfrm>
            <a:off x="1082919" y="1316212"/>
            <a:ext cx="2743200" cy="523220"/>
          </a:xfrm>
          <a:prstGeom prst="rect">
            <a:avLst/>
          </a:prstGeom>
          <a:noFill/>
        </p:spPr>
        <p:txBody>
          <a:bodyPr wrap="square" rtlCol="0">
            <a:spAutoFit/>
          </a:bodyPr>
          <a:lstStyle/>
          <a:p>
            <a:r>
              <a:rPr lang="en-US" sz="2800" dirty="0"/>
              <a:t>Frequency Table </a:t>
            </a:r>
          </a:p>
        </p:txBody>
      </p:sp>
      <p:sp>
        <p:nvSpPr>
          <p:cNvPr id="15" name="TextBox 14">
            <a:extLst>
              <a:ext uri="{FF2B5EF4-FFF2-40B4-BE49-F238E27FC236}">
                <a16:creationId xmlns:a16="http://schemas.microsoft.com/office/drawing/2014/main" id="{A6822BD9-CA03-8486-C2DC-0AFF5E5F22B1}"/>
              </a:ext>
            </a:extLst>
          </p:cNvPr>
          <p:cNvSpPr txBox="1"/>
          <p:nvPr/>
        </p:nvSpPr>
        <p:spPr>
          <a:xfrm>
            <a:off x="8414238" y="1192707"/>
            <a:ext cx="2743200" cy="523220"/>
          </a:xfrm>
          <a:prstGeom prst="rect">
            <a:avLst/>
          </a:prstGeom>
          <a:noFill/>
        </p:spPr>
        <p:txBody>
          <a:bodyPr wrap="square" rtlCol="0">
            <a:spAutoFit/>
          </a:bodyPr>
          <a:lstStyle/>
          <a:p>
            <a:r>
              <a:rPr lang="en-US" sz="2800" dirty="0"/>
              <a:t>Bar Chart</a:t>
            </a:r>
          </a:p>
        </p:txBody>
      </p:sp>
      <p:sp>
        <p:nvSpPr>
          <p:cNvPr id="5" name="TextBox 4">
            <a:extLst>
              <a:ext uri="{FF2B5EF4-FFF2-40B4-BE49-F238E27FC236}">
                <a16:creationId xmlns:a16="http://schemas.microsoft.com/office/drawing/2014/main" id="{AC9F4BEB-B604-C756-1B06-281CA6DF4B27}"/>
              </a:ext>
            </a:extLst>
          </p:cNvPr>
          <p:cNvSpPr txBox="1"/>
          <p:nvPr/>
        </p:nvSpPr>
        <p:spPr>
          <a:xfrm>
            <a:off x="705418" y="451432"/>
            <a:ext cx="10679812" cy="646331"/>
          </a:xfrm>
          <a:prstGeom prst="rect">
            <a:avLst/>
          </a:prstGeom>
          <a:noFill/>
        </p:spPr>
        <p:txBody>
          <a:bodyPr wrap="square">
            <a:spAutoFit/>
          </a:bodyPr>
          <a:lstStyle/>
          <a:p>
            <a:pPr marL="0" indent="0">
              <a:buNone/>
            </a:pPr>
            <a:r>
              <a:rPr lang="en-US" sz="3600" dirty="0"/>
              <a:t>Graphing Ordinal Data (Example: How Satisfied with SL) </a:t>
            </a:r>
          </a:p>
        </p:txBody>
      </p:sp>
      <p:sp>
        <p:nvSpPr>
          <p:cNvPr id="4" name="Rectangle 1">
            <a:extLst>
              <a:ext uri="{FF2B5EF4-FFF2-40B4-BE49-F238E27FC236}">
                <a16:creationId xmlns:a16="http://schemas.microsoft.com/office/drawing/2014/main" id="{92C223B7-E785-AB23-4346-30EAE5724B1A}"/>
              </a:ext>
            </a:extLst>
          </p:cNvPr>
          <p:cNvSpPr>
            <a:spLocks noChangeArrowheads="1"/>
          </p:cNvSpPr>
          <p:nvPr/>
        </p:nvSpPr>
        <p:spPr bwMode="auto">
          <a:xfrm>
            <a:off x="581025" y="2239060"/>
            <a:ext cx="2487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9700951B-A9C0-55D5-5D31-A5A28EDF26C9}"/>
              </a:ext>
            </a:extLst>
          </p:cNvPr>
          <p:cNvPicPr>
            <a:picLocks noChangeAspect="1"/>
          </p:cNvPicPr>
          <p:nvPr/>
        </p:nvPicPr>
        <p:blipFill>
          <a:blip r:embed="rId2"/>
          <a:stretch>
            <a:fillRect/>
          </a:stretch>
        </p:blipFill>
        <p:spPr>
          <a:xfrm>
            <a:off x="845767" y="2045433"/>
            <a:ext cx="5488578" cy="4356674"/>
          </a:xfrm>
          <a:prstGeom prst="rect">
            <a:avLst/>
          </a:prstGeom>
        </p:spPr>
      </p:pic>
      <p:sp>
        <p:nvSpPr>
          <p:cNvPr id="7" name="Rectangle 1">
            <a:extLst>
              <a:ext uri="{FF2B5EF4-FFF2-40B4-BE49-F238E27FC236}">
                <a16:creationId xmlns:a16="http://schemas.microsoft.com/office/drawing/2014/main" id="{D4D2ED0C-DFA8-FB3F-EA1B-77DDCD89E0CF}"/>
              </a:ext>
            </a:extLst>
          </p:cNvPr>
          <p:cNvSpPr>
            <a:spLocks noChangeArrowheads="1"/>
          </p:cNvSpPr>
          <p:nvPr/>
        </p:nvSpPr>
        <p:spPr bwMode="auto">
          <a:xfrm>
            <a:off x="5673969" y="1398708"/>
            <a:ext cx="5859296" cy="493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15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pic>
        <p:nvPicPr>
          <p:cNvPr id="3074" name="Picture 2">
            <a:extLst>
              <a:ext uri="{FF2B5EF4-FFF2-40B4-BE49-F238E27FC236}">
                <a16:creationId xmlns:a16="http://schemas.microsoft.com/office/drawing/2014/main" id="{7354C89C-E0FD-01C3-756F-C11087075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4345" y="1617784"/>
            <a:ext cx="5491044" cy="500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230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E26842-2AD4-4DC8-8C4D-17F3ECF1AB0C}"/>
              </a:ext>
            </a:extLst>
          </p:cNvPr>
          <p:cNvSpPr>
            <a:spLocks noGrp="1"/>
          </p:cNvSpPr>
          <p:nvPr>
            <p:ph idx="1"/>
          </p:nvPr>
        </p:nvSpPr>
        <p:spPr>
          <a:xfrm>
            <a:off x="6956373" y="1379114"/>
            <a:ext cx="5081516" cy="4543491"/>
          </a:xfrm>
          <a:solidFill>
            <a:schemeClr val="bg1"/>
          </a:solidFill>
        </p:spPr>
        <p:txBody>
          <a:bodyPr>
            <a:normAutofit/>
          </a:bodyPr>
          <a:lstStyle/>
          <a:p>
            <a:pPr algn="ctr">
              <a:spcBef>
                <a:spcPct val="0"/>
              </a:spcBef>
              <a:buFontTx/>
              <a:buNone/>
            </a:pPr>
            <a:r>
              <a:rPr lang="en-US" altLang="en-US" sz="2800" u="sng" dirty="0">
                <a:cs typeface="Segoe UI" panose="020B0502040204020203" pitchFamily="34" charset="0"/>
              </a:rPr>
              <a:t>Graphical Displays</a:t>
            </a:r>
          </a:p>
          <a:p>
            <a:pPr>
              <a:lnSpc>
                <a:spcPct val="115000"/>
              </a:lnSpc>
              <a:spcBef>
                <a:spcPct val="0"/>
              </a:spcBef>
              <a:buFontTx/>
              <a:buNone/>
            </a:pPr>
            <a:endParaRPr lang="en-US" altLang="en-US" sz="2800" dirty="0">
              <a:cs typeface="Segoe UI" panose="020B0502040204020203" pitchFamily="34" charset="0"/>
            </a:endParaRPr>
          </a:p>
          <a:p>
            <a:pPr>
              <a:lnSpc>
                <a:spcPct val="115000"/>
              </a:lnSpc>
              <a:spcBef>
                <a:spcPts val="1200"/>
              </a:spcBef>
              <a:buFontTx/>
              <a:buNone/>
            </a:pPr>
            <a:r>
              <a:rPr lang="en-US" altLang="en-US" dirty="0">
                <a:cs typeface="Segoe UI" panose="020B0502040204020203" pitchFamily="34" charset="0"/>
              </a:rPr>
              <a:t>Bar graphs: </a:t>
            </a:r>
            <a:r>
              <a:rPr lang="en-US" altLang="en-US" b="1" dirty="0" err="1">
                <a:solidFill>
                  <a:srgbClr val="FF0000"/>
                </a:solidFill>
                <a:cs typeface="Segoe UI" panose="020B0502040204020203" pitchFamily="34" charset="0"/>
              </a:rPr>
              <a:t>barplot</a:t>
            </a:r>
            <a:r>
              <a:rPr lang="en-US" altLang="en-US" b="1" dirty="0">
                <a:solidFill>
                  <a:srgbClr val="FF0000"/>
                </a:solidFill>
                <a:cs typeface="Segoe UI" panose="020B0502040204020203" pitchFamily="34" charset="0"/>
              </a:rPr>
              <a:t>(table(</a:t>
            </a:r>
            <a:r>
              <a:rPr lang="en-US" altLang="en-US" dirty="0">
                <a:cs typeface="Segoe UI" panose="020B0502040204020203" pitchFamily="34" charset="0"/>
              </a:rPr>
              <a:t>ABC</a:t>
            </a:r>
            <a:r>
              <a:rPr lang="en-US" altLang="en-US" b="1" dirty="0">
                <a:solidFill>
                  <a:srgbClr val="FF0000"/>
                </a:solidFill>
                <a:cs typeface="Segoe UI" panose="020B0502040204020203" pitchFamily="34" charset="0"/>
              </a:rPr>
              <a:t>))</a:t>
            </a:r>
          </a:p>
          <a:p>
            <a:pPr>
              <a:lnSpc>
                <a:spcPct val="115000"/>
              </a:lnSpc>
              <a:spcBef>
                <a:spcPct val="0"/>
              </a:spcBef>
              <a:buFontTx/>
              <a:buNone/>
            </a:pPr>
            <a:endParaRPr lang="en-US" altLang="en-US" sz="2800" dirty="0">
              <a:cs typeface="Segoe UI" panose="020B0502040204020203" pitchFamily="34" charset="0"/>
            </a:endParaRPr>
          </a:p>
          <a:p>
            <a:pPr>
              <a:lnSpc>
                <a:spcPct val="115000"/>
              </a:lnSpc>
              <a:spcBef>
                <a:spcPct val="0"/>
              </a:spcBef>
              <a:buFontTx/>
              <a:buNone/>
            </a:pPr>
            <a:endParaRPr lang="en-US" altLang="en-US" sz="2800" dirty="0">
              <a:cs typeface="Segoe UI" panose="020B0502040204020203" pitchFamily="34" charset="0"/>
            </a:endParaRPr>
          </a:p>
          <a:p>
            <a:pPr>
              <a:lnSpc>
                <a:spcPct val="115000"/>
              </a:lnSpc>
              <a:spcBef>
                <a:spcPct val="0"/>
              </a:spcBef>
              <a:buFontTx/>
              <a:buNone/>
            </a:pPr>
            <a:endParaRPr lang="en-US" altLang="en-US" dirty="0">
              <a:cs typeface="Segoe UI" panose="020B0502040204020203" pitchFamily="34" charset="0"/>
            </a:endParaRPr>
          </a:p>
          <a:p>
            <a:pPr>
              <a:lnSpc>
                <a:spcPct val="115000"/>
              </a:lnSpc>
              <a:spcBef>
                <a:spcPct val="0"/>
              </a:spcBef>
              <a:buFontTx/>
              <a:buNone/>
            </a:pPr>
            <a:r>
              <a:rPr lang="en-US" altLang="en-US" sz="2800" dirty="0">
                <a:cs typeface="Segoe UI" panose="020B0502040204020203" pitchFamily="34" charset="0"/>
              </a:rPr>
              <a:t>Pie charts: </a:t>
            </a:r>
            <a:r>
              <a:rPr lang="en-US" altLang="en-US" b="1" dirty="0">
                <a:solidFill>
                  <a:srgbClr val="FF0000"/>
                </a:solidFill>
                <a:cs typeface="Segoe UI" panose="020B0502040204020203" pitchFamily="34" charset="0"/>
              </a:rPr>
              <a:t>pie(</a:t>
            </a:r>
            <a:r>
              <a:rPr lang="en-US" altLang="en-US" sz="2800" b="1" dirty="0">
                <a:solidFill>
                  <a:srgbClr val="FF0000"/>
                </a:solidFill>
                <a:cs typeface="Segoe UI" panose="020B0502040204020203" pitchFamily="34" charset="0"/>
              </a:rPr>
              <a:t>table(</a:t>
            </a:r>
            <a:r>
              <a:rPr lang="en-US" altLang="en-US" sz="2800" dirty="0">
                <a:cs typeface="Segoe UI" panose="020B0502040204020203" pitchFamily="34" charset="0"/>
              </a:rPr>
              <a:t>ABC</a:t>
            </a:r>
            <a:r>
              <a:rPr lang="en-US" altLang="en-US" sz="2800" b="1" dirty="0">
                <a:solidFill>
                  <a:srgbClr val="FF0000"/>
                </a:solidFill>
                <a:cs typeface="Segoe UI" panose="020B0502040204020203" pitchFamily="34" charset="0"/>
              </a:rPr>
              <a:t>))</a:t>
            </a:r>
            <a:endParaRPr lang="en-US" altLang="en-US" b="1" dirty="0">
              <a:solidFill>
                <a:srgbClr val="FF0000"/>
              </a:solidFill>
              <a:cs typeface="Segoe UI" panose="020B0502040204020203" pitchFamily="34" charset="0"/>
            </a:endParaRPr>
          </a:p>
          <a:p>
            <a:pPr>
              <a:lnSpc>
                <a:spcPct val="115000"/>
              </a:lnSpc>
              <a:spcBef>
                <a:spcPct val="0"/>
              </a:spcBef>
              <a:buFontTx/>
              <a:buNone/>
            </a:pPr>
            <a:endParaRPr lang="en-US" altLang="en-US" sz="800" b="1" dirty="0">
              <a:solidFill>
                <a:srgbClr val="FF0000"/>
              </a:solidFill>
              <a:cs typeface="Segoe UI" panose="020B0502040204020203" pitchFamily="34" charset="0"/>
            </a:endParaRPr>
          </a:p>
          <a:p>
            <a:pPr>
              <a:spcBef>
                <a:spcPct val="0"/>
              </a:spcBef>
              <a:buFontTx/>
              <a:buNone/>
            </a:pPr>
            <a:endParaRPr lang="en-US" altLang="en-US" sz="2800" b="1" dirty="0">
              <a:solidFill>
                <a:srgbClr val="FF0000"/>
              </a:solidFill>
              <a:cs typeface="Segoe UI" panose="020B0502040204020203" pitchFamily="34" charset="0"/>
            </a:endParaRPr>
          </a:p>
        </p:txBody>
      </p:sp>
      <p:sp>
        <p:nvSpPr>
          <p:cNvPr id="3" name="Title 2">
            <a:extLst>
              <a:ext uri="{FF2B5EF4-FFF2-40B4-BE49-F238E27FC236}">
                <a16:creationId xmlns:a16="http://schemas.microsoft.com/office/drawing/2014/main" id="{9697DC48-8FA9-43AB-805B-61C70E7062CF}"/>
              </a:ext>
            </a:extLst>
          </p:cNvPr>
          <p:cNvSpPr>
            <a:spLocks noGrp="1"/>
          </p:cNvSpPr>
          <p:nvPr>
            <p:ph type="title"/>
          </p:nvPr>
        </p:nvSpPr>
        <p:spPr/>
        <p:txBody>
          <a:bodyPr/>
          <a:lstStyle/>
          <a:p>
            <a:r>
              <a:rPr lang="en-US" dirty="0">
                <a:solidFill>
                  <a:srgbClr val="0000FF"/>
                </a:solidFill>
              </a:rPr>
              <a:t>Base R Functions for EDA of Categorical Data</a:t>
            </a:r>
          </a:p>
        </p:txBody>
      </p:sp>
      <p:pic>
        <p:nvPicPr>
          <p:cNvPr id="4" name="Picture 4">
            <a:extLst>
              <a:ext uri="{FF2B5EF4-FFF2-40B4-BE49-F238E27FC236}">
                <a16:creationId xmlns:a16="http://schemas.microsoft.com/office/drawing/2014/main" id="{632E0856-D4B0-45ED-A43C-6B6C495322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431" t="22179"/>
          <a:stretch>
            <a:fillRect/>
          </a:stretch>
        </p:blipFill>
        <p:spPr bwMode="auto">
          <a:xfrm>
            <a:off x="8815797" y="3150935"/>
            <a:ext cx="2039380" cy="129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9845AEC9-71C0-4F07-B2D9-69DBC402ADF5}"/>
              </a:ext>
            </a:extLst>
          </p:cNvPr>
          <p:cNvPicPr>
            <a:picLocks noChangeAspect="1"/>
          </p:cNvPicPr>
          <p:nvPr/>
        </p:nvPicPr>
        <p:blipFill rotWithShape="1">
          <a:blip r:embed="rId3"/>
          <a:srcRect r="24246"/>
          <a:stretch/>
        </p:blipFill>
        <p:spPr>
          <a:xfrm>
            <a:off x="9120883" y="4954913"/>
            <a:ext cx="1502902" cy="1471612"/>
          </a:xfrm>
          <a:prstGeom prst="rect">
            <a:avLst/>
          </a:prstGeom>
        </p:spPr>
      </p:pic>
      <p:sp>
        <p:nvSpPr>
          <p:cNvPr id="8" name="TextBox 7">
            <a:extLst>
              <a:ext uri="{FF2B5EF4-FFF2-40B4-BE49-F238E27FC236}">
                <a16:creationId xmlns:a16="http://schemas.microsoft.com/office/drawing/2014/main" id="{48598A08-FB8B-49E6-8752-A71CCD1EE29E}"/>
              </a:ext>
            </a:extLst>
          </p:cNvPr>
          <p:cNvSpPr txBox="1"/>
          <p:nvPr/>
        </p:nvSpPr>
        <p:spPr>
          <a:xfrm>
            <a:off x="938822" y="1316136"/>
            <a:ext cx="6374073" cy="4963410"/>
          </a:xfrm>
          <a:prstGeom prst="rect">
            <a:avLst/>
          </a:prstGeom>
          <a:noFill/>
        </p:spPr>
        <p:txBody>
          <a:bodyPr wrap="square">
            <a:spAutoFit/>
          </a:bodyPr>
          <a:lstStyle/>
          <a:p>
            <a:pPr>
              <a:lnSpc>
                <a:spcPct val="115000"/>
              </a:lnSpc>
              <a:spcBef>
                <a:spcPct val="0"/>
              </a:spcBef>
              <a:spcAft>
                <a:spcPts val="1000"/>
              </a:spcAft>
              <a:buFontTx/>
              <a:buNone/>
            </a:pPr>
            <a:r>
              <a:rPr lang="en-US" altLang="en-US" sz="2800" u="sng" dirty="0">
                <a:cs typeface="Segoe UI" panose="020B0502040204020203" pitchFamily="34" charset="0"/>
              </a:rPr>
              <a:t>Numerical Methods</a:t>
            </a:r>
          </a:p>
          <a:p>
            <a:pPr>
              <a:spcBef>
                <a:spcPct val="0"/>
              </a:spcBef>
              <a:spcAft>
                <a:spcPts val="600"/>
              </a:spcAft>
              <a:buFontTx/>
              <a:buNone/>
            </a:pPr>
            <a:endParaRPr lang="en-US" altLang="en-US" sz="1200" dirty="0">
              <a:cs typeface="Segoe UI" panose="020B0502040204020203" pitchFamily="34" charset="0"/>
            </a:endParaRPr>
          </a:p>
          <a:p>
            <a:pPr>
              <a:spcBef>
                <a:spcPct val="0"/>
              </a:spcBef>
              <a:spcAft>
                <a:spcPts val="600"/>
              </a:spcAft>
              <a:buFontTx/>
              <a:buNone/>
            </a:pPr>
            <a:r>
              <a:rPr lang="en-US" altLang="en-US" sz="2800" dirty="0">
                <a:cs typeface="Segoe UI" panose="020B0502040204020203" pitchFamily="34" charset="0"/>
              </a:rPr>
              <a:t>Frequency:</a:t>
            </a:r>
            <a:r>
              <a:rPr lang="en-US" altLang="en-US" sz="2800" b="1" dirty="0">
                <a:solidFill>
                  <a:srgbClr val="FF0000"/>
                </a:solidFill>
                <a:cs typeface="Segoe UI" panose="020B0502040204020203" pitchFamily="34" charset="0"/>
              </a:rPr>
              <a:t> table(</a:t>
            </a:r>
            <a:r>
              <a:rPr lang="en-US" altLang="en-US" sz="2800" dirty="0">
                <a:cs typeface="Segoe UI" panose="020B0502040204020203" pitchFamily="34" charset="0"/>
              </a:rPr>
              <a:t>ABC</a:t>
            </a:r>
            <a:r>
              <a:rPr lang="en-US" altLang="en-US" sz="2800" b="1" dirty="0">
                <a:solidFill>
                  <a:srgbClr val="FF0000"/>
                </a:solidFill>
                <a:cs typeface="Segoe UI" panose="020B0502040204020203" pitchFamily="34" charset="0"/>
              </a:rPr>
              <a:t>)	</a:t>
            </a:r>
            <a:r>
              <a:rPr lang="en-US" altLang="en-US" sz="2800" dirty="0">
                <a:cs typeface="Segoe UI" panose="020B0502040204020203" pitchFamily="34" charset="0"/>
              </a:rPr>
              <a:t> </a:t>
            </a:r>
          </a:p>
          <a:p>
            <a:pPr>
              <a:spcBef>
                <a:spcPct val="0"/>
              </a:spcBef>
              <a:spcAft>
                <a:spcPts val="600"/>
              </a:spcAft>
              <a:buFontTx/>
              <a:buNone/>
            </a:pPr>
            <a:endParaRPr lang="en-US" altLang="en-US" sz="1200" dirty="0">
              <a:cs typeface="Segoe UI" panose="020B0502040204020203" pitchFamily="34" charset="0"/>
            </a:endParaRPr>
          </a:p>
          <a:p>
            <a:pPr>
              <a:spcBef>
                <a:spcPct val="0"/>
              </a:spcBef>
              <a:spcAft>
                <a:spcPts val="600"/>
              </a:spcAft>
              <a:buFontTx/>
              <a:buNone/>
            </a:pPr>
            <a:r>
              <a:rPr lang="en-US" altLang="en-US" sz="2800" dirty="0">
                <a:cs typeface="Segoe UI" panose="020B0502040204020203" pitchFamily="34" charset="0"/>
              </a:rPr>
              <a:t>Proportions: </a:t>
            </a:r>
            <a:r>
              <a:rPr lang="en-US" altLang="en-US" sz="2800" b="1" dirty="0" err="1">
                <a:solidFill>
                  <a:srgbClr val="FF0000"/>
                </a:solidFill>
                <a:cs typeface="Segoe UI" panose="020B0502040204020203" pitchFamily="34" charset="0"/>
              </a:rPr>
              <a:t>prop.table</a:t>
            </a:r>
            <a:r>
              <a:rPr lang="en-US" altLang="en-US" sz="2800" b="1" dirty="0">
                <a:solidFill>
                  <a:srgbClr val="FF0000"/>
                </a:solidFill>
                <a:cs typeface="Segoe UI" panose="020B0502040204020203" pitchFamily="34" charset="0"/>
              </a:rPr>
              <a:t>(table(</a:t>
            </a:r>
            <a:r>
              <a:rPr lang="en-US" altLang="en-US" sz="2800" dirty="0">
                <a:cs typeface="Segoe UI" panose="020B0502040204020203" pitchFamily="34" charset="0"/>
              </a:rPr>
              <a:t>ABC</a:t>
            </a:r>
            <a:r>
              <a:rPr lang="en-US" altLang="en-US" sz="2800" b="1" dirty="0">
                <a:solidFill>
                  <a:srgbClr val="FF0000"/>
                </a:solidFill>
                <a:cs typeface="Segoe UI" panose="020B0502040204020203" pitchFamily="34" charset="0"/>
              </a:rPr>
              <a:t>))</a:t>
            </a:r>
          </a:p>
          <a:p>
            <a:pPr>
              <a:spcBef>
                <a:spcPct val="0"/>
              </a:spcBef>
              <a:buFontTx/>
              <a:buNone/>
            </a:pPr>
            <a:endParaRPr lang="en-US" altLang="en-US" sz="1200" dirty="0">
              <a:cs typeface="Segoe UI" panose="020B0502040204020203" pitchFamily="34" charset="0"/>
            </a:endParaRPr>
          </a:p>
          <a:p>
            <a:pPr>
              <a:spcBef>
                <a:spcPct val="0"/>
              </a:spcBef>
            </a:pPr>
            <a:r>
              <a:rPr lang="en-US" altLang="en-US" sz="2800" dirty="0">
                <a:cs typeface="Segoe UI" panose="020B0502040204020203" pitchFamily="34" charset="0"/>
              </a:rPr>
              <a:t>Percentages: </a:t>
            </a:r>
            <a:r>
              <a:rPr lang="en-US" altLang="en-US" sz="2800" b="1" dirty="0" err="1">
                <a:solidFill>
                  <a:srgbClr val="FF0000"/>
                </a:solidFill>
                <a:cs typeface="Segoe UI" panose="020B0502040204020203" pitchFamily="34" charset="0"/>
              </a:rPr>
              <a:t>prop.table</a:t>
            </a:r>
            <a:r>
              <a:rPr lang="en-US" altLang="en-US" sz="2800" b="1" dirty="0">
                <a:solidFill>
                  <a:srgbClr val="FF0000"/>
                </a:solidFill>
                <a:cs typeface="Segoe UI" panose="020B0502040204020203" pitchFamily="34" charset="0"/>
              </a:rPr>
              <a:t>(table(</a:t>
            </a:r>
            <a:r>
              <a:rPr lang="en-US" altLang="en-US" sz="2800" dirty="0">
                <a:cs typeface="Segoe UI" panose="020B0502040204020203" pitchFamily="34" charset="0"/>
              </a:rPr>
              <a:t>ABC</a:t>
            </a:r>
            <a:r>
              <a:rPr lang="en-US" altLang="en-US" sz="2800" b="1" dirty="0">
                <a:solidFill>
                  <a:srgbClr val="FF0000"/>
                </a:solidFill>
                <a:cs typeface="Segoe UI" panose="020B0502040204020203" pitchFamily="34" charset="0"/>
              </a:rPr>
              <a:t>))*100</a:t>
            </a:r>
          </a:p>
          <a:p>
            <a:pPr>
              <a:spcBef>
                <a:spcPct val="0"/>
              </a:spcBef>
            </a:pPr>
            <a:endParaRPr lang="en-US" altLang="en-US" sz="1200" b="1" dirty="0">
              <a:solidFill>
                <a:srgbClr val="FF0000"/>
              </a:solidFill>
              <a:cs typeface="Segoe UI" panose="020B0502040204020203" pitchFamily="34" charset="0"/>
            </a:endParaRPr>
          </a:p>
          <a:p>
            <a:pPr>
              <a:spcBef>
                <a:spcPct val="0"/>
              </a:spcBef>
              <a:buFontTx/>
              <a:buNone/>
            </a:pPr>
            <a:r>
              <a:rPr lang="en-US" altLang="en-US" sz="2800" dirty="0">
                <a:cs typeface="Segoe UI" panose="020B0502040204020203" pitchFamily="34" charset="0"/>
              </a:rPr>
              <a:t>Identify mode (Nominal/Ordinal - most frequent response).</a:t>
            </a:r>
          </a:p>
          <a:p>
            <a:pPr>
              <a:spcBef>
                <a:spcPct val="0"/>
              </a:spcBef>
              <a:buFontTx/>
              <a:buNone/>
            </a:pPr>
            <a:endParaRPr lang="en-US" altLang="en-US" sz="1200" b="1" dirty="0">
              <a:solidFill>
                <a:srgbClr val="FF0000"/>
              </a:solidFill>
              <a:cs typeface="Segoe UI" panose="020B0502040204020203" pitchFamily="34" charset="0"/>
            </a:endParaRPr>
          </a:p>
          <a:p>
            <a:pPr>
              <a:spcBef>
                <a:spcPct val="0"/>
              </a:spcBef>
            </a:pPr>
            <a:r>
              <a:rPr lang="en-US" altLang="en-US" sz="2800" dirty="0">
                <a:cs typeface="Segoe UI" panose="020B0502040204020203" pitchFamily="34" charset="0"/>
              </a:rPr>
              <a:t>Identify median (Ordinal - response in the middle of the distribution): </a:t>
            </a:r>
            <a:r>
              <a:rPr lang="en-US" sz="2800" b="1" dirty="0">
                <a:solidFill>
                  <a:srgbClr val="FF0000"/>
                </a:solidFill>
                <a:cs typeface="Segoe UI" panose="020B0502040204020203" pitchFamily="34" charset="0"/>
              </a:rPr>
              <a:t>median</a:t>
            </a:r>
            <a:r>
              <a:rPr lang="en-US" sz="2800" b="1" dirty="0">
                <a:cs typeface="Segoe UI" panose="020B0502040204020203" pitchFamily="34" charset="0"/>
              </a:rPr>
              <a:t>(</a:t>
            </a:r>
            <a:r>
              <a:rPr lang="en-US" sz="2800" dirty="0">
                <a:cs typeface="Segoe UI" panose="020B0502040204020203" pitchFamily="34" charset="0"/>
              </a:rPr>
              <a:t>ABC</a:t>
            </a:r>
            <a:r>
              <a:rPr lang="en-US" sz="2800" b="1" dirty="0">
                <a:cs typeface="Segoe UI" panose="020B0502040204020203" pitchFamily="34" charset="0"/>
              </a:rPr>
              <a:t>) </a:t>
            </a:r>
            <a:r>
              <a:rPr lang="en-US" altLang="en-US" sz="2800" b="1" dirty="0">
                <a:solidFill>
                  <a:srgbClr val="FF0000"/>
                </a:solidFill>
                <a:cs typeface="Segoe UI" panose="020B0502040204020203" pitchFamily="34" charset="0"/>
              </a:rPr>
              <a:t> </a:t>
            </a:r>
          </a:p>
        </p:txBody>
      </p:sp>
      <p:sp>
        <p:nvSpPr>
          <p:cNvPr id="9" name="TextBox 8">
            <a:extLst>
              <a:ext uri="{FF2B5EF4-FFF2-40B4-BE49-F238E27FC236}">
                <a16:creationId xmlns:a16="http://schemas.microsoft.com/office/drawing/2014/main" id="{679139F1-D9C9-4F99-BC1D-0E09ED96AE48}"/>
              </a:ext>
            </a:extLst>
          </p:cNvPr>
          <p:cNvSpPr txBox="1"/>
          <p:nvPr/>
        </p:nvSpPr>
        <p:spPr>
          <a:xfrm>
            <a:off x="3232996" y="6216569"/>
            <a:ext cx="6639338" cy="523220"/>
          </a:xfrm>
          <a:prstGeom prst="rect">
            <a:avLst/>
          </a:prstGeom>
          <a:noFill/>
        </p:spPr>
        <p:txBody>
          <a:bodyPr wrap="square">
            <a:spAutoFit/>
          </a:bodyPr>
          <a:lstStyle/>
          <a:p>
            <a:pPr>
              <a:spcBef>
                <a:spcPct val="0"/>
              </a:spcBef>
              <a:buNone/>
            </a:pPr>
            <a:r>
              <a:rPr lang="en-US" altLang="en-US" sz="2800" dirty="0">
                <a:ea typeface="Calibri" panose="020F0502020204030204" pitchFamily="34" charset="0"/>
                <a:cs typeface="Segoe UI" panose="020B0502040204020203" pitchFamily="34" charset="0"/>
              </a:rPr>
              <a:t>(replace ABC with name of object/variable)</a:t>
            </a:r>
            <a:endParaRPr lang="en-US" altLang="en-US" sz="2800" dirty="0">
              <a:solidFill>
                <a:schemeClr val="accent2"/>
              </a:solidFill>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2926397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5B5BEE-6663-477E-84CC-8F3239D3B1D6}"/>
              </a:ext>
            </a:extLst>
          </p:cNvPr>
          <p:cNvSpPr>
            <a:spLocks noGrp="1"/>
          </p:cNvSpPr>
          <p:nvPr>
            <p:ph type="title"/>
          </p:nvPr>
        </p:nvSpPr>
        <p:spPr>
          <a:xfrm>
            <a:off x="914220" y="521858"/>
            <a:ext cx="10977582" cy="652007"/>
          </a:xfrm>
        </p:spPr>
        <p:txBody>
          <a:bodyPr>
            <a:noAutofit/>
          </a:bodyPr>
          <a:lstStyle/>
          <a:p>
            <a:r>
              <a:rPr lang="en-US" dirty="0">
                <a:solidFill>
                  <a:srgbClr val="0000FF"/>
                </a:solidFill>
              </a:rPr>
              <a:t>EDA for Quantitative (Numerical) Data</a:t>
            </a:r>
          </a:p>
        </p:txBody>
      </p:sp>
      <p:sp>
        <p:nvSpPr>
          <p:cNvPr id="7" name="Rectangle 6">
            <a:extLst>
              <a:ext uri="{FF2B5EF4-FFF2-40B4-BE49-F238E27FC236}">
                <a16:creationId xmlns:a16="http://schemas.microsoft.com/office/drawing/2014/main" id="{A6D52A67-69C2-453F-8F64-8400C97EB571}"/>
              </a:ext>
            </a:extLst>
          </p:cNvPr>
          <p:cNvSpPr/>
          <p:nvPr/>
        </p:nvSpPr>
        <p:spPr>
          <a:xfrm>
            <a:off x="1010015" y="1173865"/>
            <a:ext cx="10785991" cy="5536259"/>
          </a:xfrm>
          <a:prstGeom prst="rect">
            <a:avLst/>
          </a:prstGeom>
        </p:spPr>
        <p:txBody>
          <a:bodyPr wrap="square">
            <a:spAutoFit/>
          </a:bodyPr>
          <a:lstStyle/>
          <a:p>
            <a:pPr marL="457200" indent="-457200">
              <a:lnSpc>
                <a:spcPct val="120000"/>
              </a:lnSpc>
              <a:spcAft>
                <a:spcPts val="600"/>
              </a:spcAft>
              <a:buClr>
                <a:srgbClr val="4590B8"/>
              </a:buClr>
              <a:buFont typeface="Wingdings" panose="05000000000000000000" pitchFamily="2" charset="2"/>
              <a:buChar char="q"/>
              <a:defRPr/>
            </a:pPr>
            <a:r>
              <a:rPr lang="en-US" sz="2800" dirty="0"/>
              <a:t>Identify response options (levels) in the original scale. </a:t>
            </a:r>
          </a:p>
          <a:p>
            <a:pPr marL="457200" indent="-457200">
              <a:lnSpc>
                <a:spcPct val="120000"/>
              </a:lnSpc>
              <a:spcAft>
                <a:spcPts val="600"/>
              </a:spcAft>
              <a:buClr>
                <a:srgbClr val="4590B8"/>
              </a:buClr>
              <a:buFont typeface="Wingdings" panose="05000000000000000000" pitchFamily="2" charset="2"/>
              <a:buChar char="q"/>
              <a:defRPr/>
            </a:pPr>
            <a:r>
              <a:rPr lang="en-US" sz="2800" dirty="0"/>
              <a:t>Plot graphs to visualize distribution (variation in data) – histogram and boxplot. </a:t>
            </a:r>
            <a:r>
              <a:rPr kumimoji="0" lang="en-US" sz="2800" b="0" i="0" u="none" strike="noStrike" kern="1200" cap="none" spc="0" normalizeH="0" baseline="0" noProof="0" dirty="0">
                <a:ln>
                  <a:noFill/>
                </a:ln>
                <a:solidFill>
                  <a:prstClr val="black"/>
                </a:solidFill>
                <a:effectLst/>
                <a:uLnTx/>
                <a:uFillTx/>
                <a:ea typeface="+mn-ea"/>
                <a:cs typeface="+mn-cs"/>
              </a:rPr>
              <a:t>Examine </a:t>
            </a:r>
            <a:r>
              <a:rPr lang="en-US" sz="2800" b="1" dirty="0">
                <a:solidFill>
                  <a:prstClr val="black"/>
                </a:solidFill>
              </a:rPr>
              <a:t>shape, center </a:t>
            </a:r>
            <a:r>
              <a:rPr lang="en-US" sz="2800" dirty="0">
                <a:solidFill>
                  <a:prstClr val="black"/>
                </a:solidFill>
              </a:rPr>
              <a:t>and </a:t>
            </a:r>
            <a:r>
              <a:rPr lang="en-US" sz="2800" b="1" dirty="0">
                <a:solidFill>
                  <a:prstClr val="black"/>
                </a:solidFill>
              </a:rPr>
              <a:t>spread</a:t>
            </a:r>
            <a:r>
              <a:rPr lang="en-US" sz="2800" dirty="0">
                <a:solidFill>
                  <a:prstClr val="black"/>
                </a:solidFill>
              </a:rPr>
              <a:t>.</a:t>
            </a:r>
          </a:p>
          <a:p>
            <a:pPr marL="457200" indent="-457200">
              <a:lnSpc>
                <a:spcPct val="120000"/>
              </a:lnSpc>
              <a:spcAft>
                <a:spcPts val="600"/>
              </a:spcAft>
              <a:buClr>
                <a:srgbClr val="4590B8"/>
              </a:buClr>
              <a:buFont typeface="Wingdings" panose="05000000000000000000" pitchFamily="2" charset="2"/>
              <a:buChar char="q"/>
              <a:defRPr/>
            </a:pPr>
            <a:r>
              <a:rPr lang="en-US" sz="2800" dirty="0"/>
              <a:t>Report appropriate summary statistics based on the shape of the distributions.</a:t>
            </a:r>
          </a:p>
          <a:p>
            <a:pPr marL="457200" marR="0" lvl="0" indent="-457200" algn="l" defTabSz="457200" rtl="0" eaLnBrk="1" fontAlgn="auto" latinLnBrk="0" hangingPunct="1">
              <a:lnSpc>
                <a:spcPct val="120000"/>
              </a:lnSpc>
              <a:spcBef>
                <a:spcPts val="0"/>
              </a:spcBef>
              <a:spcAft>
                <a:spcPts val="600"/>
              </a:spcAft>
              <a:buClr>
                <a:srgbClr val="4590B8"/>
              </a:buClr>
              <a:buSzTx/>
              <a:buFont typeface="Wingdings" panose="05000000000000000000" pitchFamily="2" charset="2"/>
              <a:buChar char="q"/>
              <a:tabLst/>
              <a:defRPr/>
            </a:pPr>
            <a:r>
              <a:rPr kumimoji="0" lang="en-US" sz="2800" b="0" i="0" u="none" strike="noStrike" kern="1200" cap="none" spc="0" normalizeH="0" baseline="0" noProof="0" dirty="0">
                <a:ln>
                  <a:noFill/>
                </a:ln>
                <a:solidFill>
                  <a:prstClr val="black"/>
                </a:solidFill>
                <a:effectLst/>
                <a:uLnTx/>
                <a:uFillTx/>
                <a:ea typeface="+mn-ea"/>
                <a:cs typeface="+mn-cs"/>
              </a:rPr>
              <a:t>Questions to ask: Missing data? </a:t>
            </a:r>
            <a:r>
              <a:rPr lang="en-US" sz="2800" dirty="0"/>
              <a:t>Shape of data (symmetrical/skewed)? Are there responses that were permissible but not observed? Influential outliers? Does pattern match expectation? See anything noteworthy? </a:t>
            </a:r>
          </a:p>
          <a:p>
            <a:pPr marL="457200" lvl="0" indent="-457200" defTabSz="457200">
              <a:lnSpc>
                <a:spcPct val="120000"/>
              </a:lnSpc>
              <a:spcAft>
                <a:spcPts val="600"/>
              </a:spcAft>
              <a:buClr>
                <a:srgbClr val="4590B8"/>
              </a:buClr>
              <a:buFont typeface="Wingdings" panose="05000000000000000000" pitchFamily="2" charset="2"/>
              <a:buChar char="q"/>
              <a:defRPr/>
            </a:pPr>
            <a:r>
              <a:rPr lang="en-US" sz="2800" dirty="0"/>
              <a:t>Interpret results. What have we learned from the data?</a:t>
            </a:r>
            <a:endParaRPr kumimoji="0" lang="en-US" sz="28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171490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D62657-6196-416A-BB5F-7FF95B0FACCE}"/>
              </a:ext>
            </a:extLst>
          </p:cNvPr>
          <p:cNvSpPr>
            <a:spLocks noGrp="1"/>
          </p:cNvSpPr>
          <p:nvPr>
            <p:ph type="title"/>
          </p:nvPr>
        </p:nvSpPr>
        <p:spPr>
          <a:xfrm>
            <a:off x="971550" y="621808"/>
            <a:ext cx="10248899" cy="703279"/>
          </a:xfrm>
        </p:spPr>
        <p:txBody>
          <a:bodyPr>
            <a:normAutofit/>
          </a:bodyPr>
          <a:lstStyle/>
          <a:p>
            <a:r>
              <a:rPr lang="en-US" sz="4000" dirty="0">
                <a:solidFill>
                  <a:srgbClr val="0000FF"/>
                </a:solidFill>
              </a:rPr>
              <a:t>Important Announcements</a:t>
            </a:r>
            <a:endParaRPr lang="en-US" sz="4000" b="1" dirty="0">
              <a:solidFill>
                <a:srgbClr val="0000FF"/>
              </a:solidFill>
            </a:endParaRPr>
          </a:p>
        </p:txBody>
      </p:sp>
      <p:sp>
        <p:nvSpPr>
          <p:cNvPr id="5" name="Rectangle 2">
            <a:extLst>
              <a:ext uri="{FF2B5EF4-FFF2-40B4-BE49-F238E27FC236}">
                <a16:creationId xmlns:a16="http://schemas.microsoft.com/office/drawing/2014/main" id="{66A17471-8B20-E3F1-4066-E24A66EACABC}"/>
              </a:ext>
            </a:extLst>
          </p:cNvPr>
          <p:cNvSpPr txBox="1">
            <a:spLocks noChangeArrowheads="1"/>
          </p:cNvSpPr>
          <p:nvPr/>
        </p:nvSpPr>
        <p:spPr bwMode="auto">
          <a:xfrm>
            <a:off x="1134718" y="2083787"/>
            <a:ext cx="10643704" cy="460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5pPr>
            <a:lvl6pPr marL="457200" algn="ctr" rtl="0" fontAlgn="base">
              <a:spcBef>
                <a:spcPct val="0"/>
              </a:spcBef>
              <a:spcAft>
                <a:spcPct val="0"/>
              </a:spcAft>
              <a:defRPr sz="4400">
                <a:solidFill>
                  <a:schemeClr val="tx2"/>
                </a:solidFill>
                <a:latin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defRPr>
            </a:lvl9pPr>
          </a:lstStyle>
          <a:p>
            <a:pPr marL="571500" indent="-571500" algn="l" eaLnBrk="1" hangingPunct="1">
              <a:lnSpc>
                <a:spcPct val="150000"/>
              </a:lnSpc>
              <a:buFont typeface="Wingdings" panose="05000000000000000000" pitchFamily="2" charset="2"/>
              <a:buChar char="q"/>
              <a:defRPr/>
            </a:pPr>
            <a:r>
              <a:rPr lang="en-US" altLang="en-US" sz="2800" b="1" i="1" kern="0" dirty="0">
                <a:solidFill>
                  <a:schemeClr val="tx1"/>
                </a:solidFill>
                <a:latin typeface="+mn-lt"/>
              </a:rPr>
              <a:t>ICA Deadlines – Fridays at Midnight (Originally Thursdays)</a:t>
            </a:r>
          </a:p>
          <a:p>
            <a:pPr marL="571500" indent="-571500" algn="l" eaLnBrk="1" hangingPunct="1">
              <a:lnSpc>
                <a:spcPct val="150000"/>
              </a:lnSpc>
              <a:buFont typeface="Wingdings" panose="05000000000000000000" pitchFamily="2" charset="2"/>
              <a:buChar char="q"/>
              <a:defRPr/>
            </a:pPr>
            <a:r>
              <a:rPr lang="en-US" altLang="en-US" sz="2800" b="1" i="1" kern="0" dirty="0">
                <a:solidFill>
                  <a:schemeClr val="tx1"/>
                </a:solidFill>
                <a:latin typeface="+mn-lt"/>
              </a:rPr>
              <a:t>TA Help Sessions Schedule</a:t>
            </a:r>
          </a:p>
          <a:p>
            <a:pPr marL="1028700" lvl="1" indent="-571500" algn="l" eaLnBrk="1" hangingPunct="1">
              <a:lnSpc>
                <a:spcPct val="150000"/>
              </a:lnSpc>
              <a:buFont typeface="Courier New" panose="02070309020205020404" pitchFamily="49" charset="0"/>
              <a:buChar char="o"/>
              <a:defRPr/>
            </a:pPr>
            <a:r>
              <a:rPr lang="en-US" altLang="en-US" sz="2800" b="1" i="1" kern="0" dirty="0">
                <a:solidFill>
                  <a:schemeClr val="tx1"/>
                </a:solidFill>
              </a:rPr>
              <a:t>Friday: 4:00 to 5:00 pm Zoom Only </a:t>
            </a:r>
          </a:p>
          <a:p>
            <a:pPr marL="1028700" lvl="1" indent="-571500" algn="l" eaLnBrk="1" hangingPunct="1">
              <a:lnSpc>
                <a:spcPct val="150000"/>
              </a:lnSpc>
              <a:buFont typeface="Courier New" panose="02070309020205020404" pitchFamily="49" charset="0"/>
              <a:buChar char="o"/>
              <a:defRPr/>
            </a:pPr>
            <a:r>
              <a:rPr lang="en-US" altLang="en-US" sz="2800" b="1" i="1" kern="0" dirty="0">
                <a:solidFill>
                  <a:schemeClr val="tx1"/>
                </a:solidFill>
              </a:rPr>
              <a:t>Sunday: In-person and Zoom</a:t>
            </a:r>
          </a:p>
          <a:p>
            <a:pPr marL="1485900" lvl="2" indent="-571500" algn="l" eaLnBrk="1" hangingPunct="1">
              <a:lnSpc>
                <a:spcPct val="150000"/>
              </a:lnSpc>
              <a:buFont typeface="Wingdings" panose="05000000000000000000" pitchFamily="2" charset="2"/>
              <a:buChar char="ü"/>
              <a:defRPr/>
            </a:pPr>
            <a:r>
              <a:rPr lang="en-US" altLang="en-US" sz="2800" b="1" i="1" kern="0" dirty="0">
                <a:solidFill>
                  <a:schemeClr val="tx1"/>
                </a:solidFill>
              </a:rPr>
              <a:t>BMC  3-5 pm</a:t>
            </a:r>
            <a:endParaRPr lang="en-US" altLang="en-US" sz="2800" b="1" i="1" kern="0" dirty="0">
              <a:solidFill>
                <a:schemeClr val="tx1"/>
              </a:solidFill>
              <a:latin typeface="+mn-lt"/>
            </a:endParaRPr>
          </a:p>
          <a:p>
            <a:pPr marL="1028700" lvl="1" indent="-571500" algn="l" eaLnBrk="1" hangingPunct="1">
              <a:lnSpc>
                <a:spcPct val="150000"/>
              </a:lnSpc>
              <a:buFont typeface="Courier New" panose="02070309020205020404" pitchFamily="49" charset="0"/>
              <a:buChar char="o"/>
              <a:defRPr/>
            </a:pPr>
            <a:r>
              <a:rPr lang="en-US" altLang="en-US" sz="2800" b="1" i="1" kern="0" dirty="0">
                <a:solidFill>
                  <a:schemeClr val="tx1"/>
                </a:solidFill>
              </a:rPr>
              <a:t>Monday: In-person and Zoom</a:t>
            </a:r>
          </a:p>
          <a:p>
            <a:pPr marL="1485900" lvl="2" indent="-571500" algn="l" eaLnBrk="1" hangingPunct="1">
              <a:lnSpc>
                <a:spcPct val="150000"/>
              </a:lnSpc>
              <a:buFont typeface="Wingdings" panose="05000000000000000000" pitchFamily="2" charset="2"/>
              <a:buChar char="ü"/>
              <a:defRPr/>
            </a:pPr>
            <a:r>
              <a:rPr lang="en-US" altLang="en-US" sz="2800" b="1" i="1" kern="0" dirty="0">
                <a:solidFill>
                  <a:schemeClr val="tx1"/>
                </a:solidFill>
              </a:rPr>
              <a:t>BMC  7-9 pm</a:t>
            </a:r>
          </a:p>
          <a:p>
            <a:pPr marL="571500" indent="-571500" algn="l" eaLnBrk="1" hangingPunct="1">
              <a:lnSpc>
                <a:spcPct val="120000"/>
              </a:lnSpc>
              <a:buFont typeface="Wingdings" panose="05000000000000000000" pitchFamily="2" charset="2"/>
              <a:buChar char="q"/>
              <a:defRPr/>
            </a:pPr>
            <a:r>
              <a:rPr lang="en-US" altLang="en-US" sz="2800" b="1" i="1" kern="0" dirty="0">
                <a:solidFill>
                  <a:schemeClr val="tx1"/>
                </a:solidFill>
                <a:latin typeface="+mn-lt"/>
              </a:rPr>
              <a:t>Prof. Anjali’s Drop-in Hours: Wednesday 11:30 am – 1 pm</a:t>
            </a:r>
            <a:endParaRPr lang="en-US" altLang="en-US" sz="3200" b="1" i="1" kern="0" dirty="0">
              <a:solidFill>
                <a:schemeClr val="bg1"/>
              </a:solidFill>
              <a:latin typeface="+mn-lt"/>
            </a:endParaRPr>
          </a:p>
          <a:p>
            <a:pPr marL="571500" indent="-571500" algn="l" eaLnBrk="1" hangingPunct="1">
              <a:lnSpc>
                <a:spcPct val="150000"/>
              </a:lnSpc>
              <a:buFont typeface="Wingdings" panose="05000000000000000000" pitchFamily="2" charset="2"/>
              <a:buChar char="§"/>
              <a:defRPr/>
            </a:pPr>
            <a:endParaRPr lang="en-US" altLang="en-US" sz="4000" b="1" i="1" kern="0" dirty="0">
              <a:solidFill>
                <a:schemeClr val="bg1"/>
              </a:solidFill>
              <a:latin typeface="+mn-lt"/>
            </a:endParaRPr>
          </a:p>
        </p:txBody>
      </p:sp>
    </p:spTree>
    <p:extLst>
      <p:ext uri="{BB962C8B-B14F-4D97-AF65-F5344CB8AC3E}">
        <p14:creationId xmlns:p14="http://schemas.microsoft.com/office/powerpoint/2010/main" val="519412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8ED5C-7DF8-E6EE-BBEE-18F7B426798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7A58C00-A38C-2A91-6CDE-1FB9D3D51531}"/>
              </a:ext>
            </a:extLst>
          </p:cNvPr>
          <p:cNvSpPr>
            <a:spLocks noGrp="1"/>
          </p:cNvSpPr>
          <p:nvPr>
            <p:ph type="title"/>
          </p:nvPr>
        </p:nvSpPr>
        <p:spPr>
          <a:xfrm>
            <a:off x="914220" y="440578"/>
            <a:ext cx="10977582" cy="652007"/>
          </a:xfrm>
        </p:spPr>
        <p:txBody>
          <a:bodyPr>
            <a:noAutofit/>
          </a:bodyPr>
          <a:lstStyle/>
          <a:p>
            <a:r>
              <a:rPr lang="en-US" dirty="0">
                <a:solidFill>
                  <a:srgbClr val="0000FF"/>
                </a:solidFill>
              </a:rPr>
              <a:t>Summary Statistics for Quantitative Data</a:t>
            </a:r>
          </a:p>
        </p:txBody>
      </p:sp>
      <p:sp>
        <p:nvSpPr>
          <p:cNvPr id="7" name="Rectangle 6">
            <a:extLst>
              <a:ext uri="{FF2B5EF4-FFF2-40B4-BE49-F238E27FC236}">
                <a16:creationId xmlns:a16="http://schemas.microsoft.com/office/drawing/2014/main" id="{69164A9B-7D17-17D1-6536-D5B291237BB2}"/>
              </a:ext>
            </a:extLst>
          </p:cNvPr>
          <p:cNvSpPr/>
          <p:nvPr/>
        </p:nvSpPr>
        <p:spPr>
          <a:xfrm>
            <a:off x="914220" y="1265305"/>
            <a:ext cx="11166019" cy="5250027"/>
          </a:xfrm>
          <a:prstGeom prst="rect">
            <a:avLst/>
          </a:prstGeom>
        </p:spPr>
        <p:txBody>
          <a:bodyPr wrap="square">
            <a:spAutoFit/>
          </a:bodyPr>
          <a:lstStyle/>
          <a:p>
            <a:pPr marL="457200" indent="-457200">
              <a:lnSpc>
                <a:spcPct val="120000"/>
              </a:lnSpc>
              <a:spcAft>
                <a:spcPts val="600"/>
              </a:spcAft>
              <a:buClr>
                <a:srgbClr val="4590B8"/>
              </a:buClr>
              <a:buFont typeface="Wingdings" panose="05000000000000000000" pitchFamily="2" charset="2"/>
              <a:buChar char="q"/>
              <a:defRPr/>
            </a:pPr>
            <a:r>
              <a:rPr lang="en-GB" sz="2800" b="1" dirty="0"/>
              <a:t>Central tendency</a:t>
            </a:r>
            <a:r>
              <a:rPr lang="en-GB" sz="2800" dirty="0"/>
              <a:t>: </a:t>
            </a:r>
            <a:r>
              <a:rPr lang="en-GB" sz="2800" dirty="0" err="1"/>
              <a:t>center</a:t>
            </a:r>
            <a:r>
              <a:rPr lang="en-GB" sz="2800" dirty="0"/>
              <a:t>/typical response. Given by:</a:t>
            </a:r>
          </a:p>
          <a:p>
            <a:pPr marL="914400" lvl="1" indent="-457200">
              <a:lnSpc>
                <a:spcPct val="120000"/>
              </a:lnSpc>
              <a:spcAft>
                <a:spcPts val="600"/>
              </a:spcAft>
              <a:buClr>
                <a:schemeClr val="accent2"/>
              </a:buClr>
              <a:buFont typeface="Courier New" panose="02070309020205020404" pitchFamily="49" charset="0"/>
              <a:buChar char="o"/>
              <a:defRPr/>
            </a:pPr>
            <a:r>
              <a:rPr lang="en-GB" sz="2800" u="sng" dirty="0"/>
              <a:t>Mode</a:t>
            </a:r>
            <a:r>
              <a:rPr lang="en-GB" sz="2800" dirty="0"/>
              <a:t> = most frequent value; rarely mentioned in practice</a:t>
            </a:r>
          </a:p>
          <a:p>
            <a:pPr marL="914400" lvl="1" indent="-457200">
              <a:lnSpc>
                <a:spcPct val="120000"/>
              </a:lnSpc>
              <a:spcAft>
                <a:spcPts val="600"/>
              </a:spcAft>
              <a:buClr>
                <a:schemeClr val="accent2"/>
              </a:buClr>
              <a:buFont typeface="Courier New" panose="02070309020205020404" pitchFamily="49" charset="0"/>
              <a:buChar char="o"/>
              <a:defRPr/>
            </a:pPr>
            <a:r>
              <a:rPr lang="en-GB" sz="2800" u="sng" dirty="0"/>
              <a:t>Median</a:t>
            </a:r>
            <a:r>
              <a:rPr lang="en-GB" sz="2800" dirty="0"/>
              <a:t> = middle value if ordered from most to least</a:t>
            </a:r>
          </a:p>
          <a:p>
            <a:pPr marL="914400" lvl="1" indent="-457200">
              <a:lnSpc>
                <a:spcPct val="120000"/>
              </a:lnSpc>
              <a:spcAft>
                <a:spcPts val="600"/>
              </a:spcAft>
              <a:buClr>
                <a:schemeClr val="accent2"/>
              </a:buClr>
              <a:buFont typeface="Courier New" panose="02070309020205020404" pitchFamily="49" charset="0"/>
              <a:buChar char="o"/>
              <a:defRPr/>
            </a:pPr>
            <a:r>
              <a:rPr lang="en-GB" sz="2800" u="sng" dirty="0"/>
              <a:t>Mean</a:t>
            </a:r>
            <a:r>
              <a:rPr lang="en-GB" sz="2800" dirty="0"/>
              <a:t> = arithmetic average </a:t>
            </a:r>
            <a:endParaRPr kumimoji="0" lang="en-US" sz="2800" b="0" i="0" u="none" strike="noStrike" kern="1200" cap="none" spc="0" normalizeH="0" baseline="0" noProof="0" dirty="0">
              <a:ln>
                <a:noFill/>
              </a:ln>
              <a:solidFill>
                <a:prstClr val="black"/>
              </a:solidFill>
              <a:effectLst/>
              <a:uLnTx/>
              <a:uFillTx/>
              <a:ea typeface="+mn-ea"/>
              <a:cs typeface="+mn-cs"/>
            </a:endParaRPr>
          </a:p>
          <a:p>
            <a:pPr marL="457200" indent="-457200" defTabSz="457200">
              <a:lnSpc>
                <a:spcPct val="120000"/>
              </a:lnSpc>
              <a:spcAft>
                <a:spcPts val="600"/>
              </a:spcAft>
              <a:buClr>
                <a:srgbClr val="4590B8"/>
              </a:buClr>
              <a:buFont typeface="Wingdings" panose="05000000000000000000" pitchFamily="2" charset="2"/>
              <a:buChar char="q"/>
              <a:defRPr/>
            </a:pPr>
            <a:r>
              <a:rPr lang="en-US" sz="2800" b="1" dirty="0"/>
              <a:t>Variability: </a:t>
            </a:r>
            <a:r>
              <a:rPr lang="en-US" sz="2800" dirty="0"/>
              <a:t>spread/how much do values vary</a:t>
            </a:r>
            <a:r>
              <a:rPr lang="en-GB" sz="2800" dirty="0"/>
              <a:t>. Given by:</a:t>
            </a:r>
          </a:p>
          <a:p>
            <a:pPr marL="914400" lvl="1" indent="-457200">
              <a:lnSpc>
                <a:spcPct val="120000"/>
              </a:lnSpc>
              <a:spcAft>
                <a:spcPts val="600"/>
              </a:spcAft>
              <a:buClr>
                <a:schemeClr val="accent2"/>
              </a:buClr>
              <a:buFont typeface="Courier New" panose="02070309020205020404" pitchFamily="49" charset="0"/>
              <a:buChar char="o"/>
              <a:defRPr/>
            </a:pPr>
            <a:r>
              <a:rPr lang="en-GB" sz="2800" u="sng" dirty="0"/>
              <a:t>Range</a:t>
            </a:r>
            <a:r>
              <a:rPr lang="en-GB" sz="2800" dirty="0"/>
              <a:t> = </a:t>
            </a:r>
            <a:r>
              <a:rPr lang="en-US" altLang="en-US" sz="2800" dirty="0"/>
              <a:t>difference between minimum and maximum scores</a:t>
            </a:r>
            <a:endParaRPr lang="en-GB" altLang="en-US" sz="2800" dirty="0"/>
          </a:p>
          <a:p>
            <a:pPr marL="914400" lvl="1" indent="-457200">
              <a:lnSpc>
                <a:spcPct val="120000"/>
              </a:lnSpc>
              <a:spcAft>
                <a:spcPts val="600"/>
              </a:spcAft>
              <a:buClr>
                <a:schemeClr val="accent2"/>
              </a:buClr>
              <a:buFont typeface="Courier New" panose="02070309020205020404" pitchFamily="49" charset="0"/>
              <a:buChar char="o"/>
              <a:defRPr/>
            </a:pPr>
            <a:r>
              <a:rPr lang="en-GB" sz="2800" u="sng" dirty="0"/>
              <a:t>IQR</a:t>
            </a:r>
            <a:r>
              <a:rPr lang="en-GB" sz="2800" dirty="0"/>
              <a:t> = distance from 25th-75th percentile, </a:t>
            </a:r>
            <a:r>
              <a:rPr lang="en-US" altLang="en-US" sz="2800" dirty="0"/>
              <a:t>spread around middle 50% </a:t>
            </a:r>
          </a:p>
          <a:p>
            <a:pPr marL="914400" lvl="1" indent="-457200">
              <a:lnSpc>
                <a:spcPct val="120000"/>
              </a:lnSpc>
              <a:spcAft>
                <a:spcPts val="600"/>
              </a:spcAft>
              <a:buClr>
                <a:schemeClr val="accent2"/>
              </a:buClr>
              <a:buFont typeface="Courier New" panose="02070309020205020404" pitchFamily="49" charset="0"/>
              <a:buChar char="o"/>
              <a:defRPr/>
            </a:pPr>
            <a:r>
              <a:rPr lang="en-GB" sz="2800" u="sng" dirty="0"/>
              <a:t>Standard Deviation</a:t>
            </a:r>
            <a:r>
              <a:rPr lang="en-GB" sz="2800" dirty="0"/>
              <a:t> (SD) = average distance of any observation (e.g., data point) from the mean.</a:t>
            </a:r>
          </a:p>
        </p:txBody>
      </p:sp>
    </p:spTree>
    <p:extLst>
      <p:ext uri="{BB962C8B-B14F-4D97-AF65-F5344CB8AC3E}">
        <p14:creationId xmlns:p14="http://schemas.microsoft.com/office/powerpoint/2010/main" val="3811249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0A6D6-60D7-06E6-66E5-AFB78152AB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43214A6-D587-1D05-5141-B3809783A491}"/>
              </a:ext>
            </a:extLst>
          </p:cNvPr>
          <p:cNvSpPr>
            <a:spLocks noGrp="1"/>
          </p:cNvSpPr>
          <p:nvPr>
            <p:ph type="title"/>
          </p:nvPr>
        </p:nvSpPr>
        <p:spPr>
          <a:xfrm>
            <a:off x="914220" y="521858"/>
            <a:ext cx="10977582" cy="652007"/>
          </a:xfrm>
        </p:spPr>
        <p:txBody>
          <a:bodyPr>
            <a:noAutofit/>
          </a:bodyPr>
          <a:lstStyle/>
          <a:p>
            <a:r>
              <a:rPr lang="en-US" dirty="0">
                <a:solidFill>
                  <a:srgbClr val="0000FF"/>
                </a:solidFill>
              </a:rPr>
              <a:t>EDA for Quantitative (Numerical) Data</a:t>
            </a:r>
          </a:p>
        </p:txBody>
      </p:sp>
      <p:sp>
        <p:nvSpPr>
          <p:cNvPr id="7" name="Rectangle 6">
            <a:extLst>
              <a:ext uri="{FF2B5EF4-FFF2-40B4-BE49-F238E27FC236}">
                <a16:creationId xmlns:a16="http://schemas.microsoft.com/office/drawing/2014/main" id="{EFD5283A-AC74-1DE9-53C6-9521690C0B00}"/>
              </a:ext>
            </a:extLst>
          </p:cNvPr>
          <p:cNvSpPr/>
          <p:nvPr/>
        </p:nvSpPr>
        <p:spPr>
          <a:xfrm>
            <a:off x="1105811" y="1210300"/>
            <a:ext cx="10785991" cy="5647700"/>
          </a:xfrm>
          <a:prstGeom prst="rect">
            <a:avLst/>
          </a:prstGeom>
        </p:spPr>
        <p:txBody>
          <a:bodyPr wrap="square">
            <a:spAutoFit/>
          </a:bodyPr>
          <a:lstStyle/>
          <a:p>
            <a:pPr marL="457200" indent="-457200">
              <a:spcAft>
                <a:spcPts val="600"/>
              </a:spcAft>
              <a:buClr>
                <a:srgbClr val="4590B8"/>
              </a:buClr>
              <a:buFont typeface="Wingdings" panose="05000000000000000000" pitchFamily="2" charset="2"/>
              <a:buChar char="q"/>
              <a:defRPr/>
            </a:pPr>
            <a:r>
              <a:rPr lang="en-US" sz="2800" dirty="0"/>
              <a:t>Identify response options (levels) in the original scale. </a:t>
            </a:r>
          </a:p>
          <a:p>
            <a:pPr marL="457200" indent="-457200">
              <a:spcAft>
                <a:spcPts val="600"/>
              </a:spcAft>
              <a:buClr>
                <a:srgbClr val="4590B8"/>
              </a:buClr>
              <a:buFont typeface="Wingdings" panose="05000000000000000000" pitchFamily="2" charset="2"/>
              <a:buChar char="q"/>
              <a:defRPr/>
            </a:pPr>
            <a:r>
              <a:rPr lang="en-US" sz="2800" dirty="0"/>
              <a:t>Plot graphs to visualize distribution (variation in data) – histogram and boxplot. </a:t>
            </a:r>
            <a:r>
              <a:rPr kumimoji="0" lang="en-US" sz="2800" b="0" i="0" u="none" strike="noStrike" kern="1200" cap="none" spc="0" normalizeH="0" baseline="0" noProof="0" dirty="0">
                <a:ln>
                  <a:noFill/>
                </a:ln>
                <a:solidFill>
                  <a:prstClr val="black"/>
                </a:solidFill>
                <a:effectLst/>
                <a:uLnTx/>
                <a:uFillTx/>
                <a:ea typeface="+mn-ea"/>
                <a:cs typeface="+mn-cs"/>
              </a:rPr>
              <a:t>Examine </a:t>
            </a:r>
            <a:r>
              <a:rPr lang="en-US" sz="2800" b="1" dirty="0">
                <a:solidFill>
                  <a:prstClr val="black"/>
                </a:solidFill>
              </a:rPr>
              <a:t>shape, center </a:t>
            </a:r>
            <a:r>
              <a:rPr lang="en-US" sz="2800" dirty="0">
                <a:solidFill>
                  <a:prstClr val="black"/>
                </a:solidFill>
              </a:rPr>
              <a:t>and </a:t>
            </a:r>
            <a:r>
              <a:rPr lang="en-US" sz="2800" b="1" dirty="0">
                <a:solidFill>
                  <a:prstClr val="black"/>
                </a:solidFill>
              </a:rPr>
              <a:t>spread</a:t>
            </a:r>
            <a:r>
              <a:rPr lang="en-US" sz="2800" dirty="0">
                <a:solidFill>
                  <a:prstClr val="black"/>
                </a:solidFill>
              </a:rPr>
              <a:t>.</a:t>
            </a:r>
          </a:p>
          <a:p>
            <a:pPr marL="457200" indent="-457200">
              <a:spcAft>
                <a:spcPts val="600"/>
              </a:spcAft>
              <a:buClr>
                <a:srgbClr val="4590B8"/>
              </a:buClr>
              <a:buFont typeface="Wingdings" panose="05000000000000000000" pitchFamily="2" charset="2"/>
              <a:buChar char="q"/>
              <a:defRPr/>
            </a:pPr>
            <a:r>
              <a:rPr lang="en-US" sz="2800" dirty="0">
                <a:solidFill>
                  <a:schemeClr val="accent4"/>
                </a:solidFill>
              </a:rPr>
              <a:t>Report appropriate summary statistics based on the shape of the distributions.</a:t>
            </a:r>
          </a:p>
          <a:p>
            <a:pPr marL="914400" marR="0" lvl="1" indent="-457200" algn="l" defTabSz="457200" rtl="0" eaLnBrk="1" fontAlgn="auto" latinLnBrk="0" hangingPunct="1">
              <a:lnSpc>
                <a:spcPct val="100000"/>
              </a:lnSpc>
              <a:spcBef>
                <a:spcPts val="0"/>
              </a:spcBef>
              <a:spcAft>
                <a:spcPts val="600"/>
              </a:spcAft>
              <a:buClr>
                <a:schemeClr val="accent2"/>
              </a:buClr>
              <a:buSzTx/>
              <a:buFont typeface="Courier New" panose="02070309020205020404" pitchFamily="49" charset="0"/>
              <a:buChar char="o"/>
              <a:tabLst/>
              <a:defRPr/>
            </a:pPr>
            <a:r>
              <a:rPr kumimoji="0" lang="en-US" sz="2800" b="0" i="0" u="none" strike="noStrike" kern="1200" cap="none" spc="0" normalizeH="0" baseline="0" noProof="0" dirty="0">
                <a:ln>
                  <a:noFill/>
                </a:ln>
                <a:solidFill>
                  <a:schemeClr val="accent4"/>
                </a:solidFill>
                <a:effectLst/>
                <a:uLnTx/>
                <a:uFillTx/>
                <a:ea typeface="+mn-ea"/>
                <a:cs typeface="+mn-cs"/>
              </a:rPr>
              <a:t>For normally distributed data – mean, standard deviation and range.</a:t>
            </a:r>
          </a:p>
          <a:p>
            <a:pPr marL="914400" lvl="1" indent="-457200">
              <a:spcAft>
                <a:spcPts val="600"/>
              </a:spcAft>
              <a:buClr>
                <a:schemeClr val="accent2"/>
              </a:buClr>
              <a:buFont typeface="Courier New" panose="02070309020205020404" pitchFamily="49" charset="0"/>
              <a:buChar char="o"/>
              <a:defRPr/>
            </a:pPr>
            <a:r>
              <a:rPr kumimoji="0" lang="en-US" sz="2800" b="0" i="0" u="none" strike="noStrike" kern="1200" cap="none" spc="0" normalizeH="0" baseline="0" noProof="0" dirty="0">
                <a:ln>
                  <a:noFill/>
                </a:ln>
                <a:solidFill>
                  <a:schemeClr val="accent4"/>
                </a:solidFill>
                <a:effectLst/>
                <a:uLnTx/>
                <a:uFillTx/>
                <a:ea typeface="+mn-ea"/>
                <a:cs typeface="+mn-cs"/>
              </a:rPr>
              <a:t>For skewed </a:t>
            </a:r>
            <a:r>
              <a:rPr lang="en-US" sz="2800" dirty="0">
                <a:solidFill>
                  <a:schemeClr val="accent4"/>
                </a:solidFill>
              </a:rPr>
              <a:t>distributions </a:t>
            </a:r>
            <a:r>
              <a:rPr kumimoji="0" lang="en-US" sz="2800" b="0" i="0" u="none" strike="noStrike" kern="1200" cap="none" spc="0" normalizeH="0" baseline="0" noProof="0" dirty="0">
                <a:ln>
                  <a:noFill/>
                </a:ln>
                <a:solidFill>
                  <a:schemeClr val="accent4"/>
                </a:solidFill>
                <a:effectLst/>
                <a:uLnTx/>
                <a:uFillTx/>
                <a:ea typeface="+mn-ea"/>
                <a:cs typeface="+mn-cs"/>
              </a:rPr>
              <a:t>– median, IQR and range.</a:t>
            </a:r>
          </a:p>
          <a:p>
            <a:pPr marL="457200" marR="0" lvl="0" indent="-457200" algn="l" defTabSz="457200" rtl="0" eaLnBrk="1" fontAlgn="auto" latinLnBrk="0" hangingPunct="1">
              <a:lnSpc>
                <a:spcPct val="100000"/>
              </a:lnSpc>
              <a:spcBef>
                <a:spcPts val="0"/>
              </a:spcBef>
              <a:spcAft>
                <a:spcPts val="600"/>
              </a:spcAft>
              <a:buClr>
                <a:srgbClr val="4590B8"/>
              </a:buClr>
              <a:buSzTx/>
              <a:buFont typeface="Wingdings" panose="05000000000000000000" pitchFamily="2" charset="2"/>
              <a:buChar char="q"/>
              <a:tabLst/>
              <a:defRPr/>
            </a:pPr>
            <a:r>
              <a:rPr kumimoji="0" lang="en-US" sz="2800" b="0" i="0" u="none" strike="noStrike" kern="1200" cap="none" spc="0" normalizeH="0" baseline="0" noProof="0" dirty="0">
                <a:ln>
                  <a:noFill/>
                </a:ln>
                <a:solidFill>
                  <a:schemeClr val="accent4"/>
                </a:solidFill>
                <a:effectLst/>
                <a:uLnTx/>
                <a:uFillTx/>
                <a:ea typeface="+mn-ea"/>
                <a:cs typeface="+mn-cs"/>
              </a:rPr>
              <a:t>Questions to ask: Missing data? </a:t>
            </a:r>
            <a:r>
              <a:rPr lang="en-US" sz="2800" dirty="0">
                <a:solidFill>
                  <a:schemeClr val="accent4"/>
                </a:solidFill>
              </a:rPr>
              <a:t>Shape of data (symmetrical/skewed; unimodal, bimodal,…;)? Are there responses that were permissible but not observed? Influential outliers? Does pattern match expectation? See anything noteworthy? </a:t>
            </a:r>
            <a:endParaRPr kumimoji="0" lang="en-US" sz="2800" b="0" i="0" u="none" strike="noStrike" kern="1200" cap="none" spc="0" normalizeH="0" baseline="0" noProof="0" dirty="0">
              <a:ln>
                <a:noFill/>
              </a:ln>
              <a:solidFill>
                <a:schemeClr val="accent4"/>
              </a:solidFill>
              <a:effectLst/>
              <a:uLnTx/>
              <a:uFillTx/>
            </a:endParaRPr>
          </a:p>
        </p:txBody>
      </p:sp>
    </p:spTree>
    <p:extLst>
      <p:ext uri="{BB962C8B-B14F-4D97-AF65-F5344CB8AC3E}">
        <p14:creationId xmlns:p14="http://schemas.microsoft.com/office/powerpoint/2010/main" val="1038517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1C5A0-AF11-78A1-C7D1-E11511E7FA4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2AAC783-AC61-8856-C60B-D41CD7AF513D}"/>
              </a:ext>
            </a:extLst>
          </p:cNvPr>
          <p:cNvSpPr>
            <a:spLocks noGrp="1"/>
          </p:cNvSpPr>
          <p:nvPr>
            <p:ph type="title"/>
          </p:nvPr>
        </p:nvSpPr>
        <p:spPr>
          <a:xfrm>
            <a:off x="914220" y="521858"/>
            <a:ext cx="10977582" cy="652007"/>
          </a:xfrm>
        </p:spPr>
        <p:txBody>
          <a:bodyPr>
            <a:noAutofit/>
          </a:bodyPr>
          <a:lstStyle/>
          <a:p>
            <a:r>
              <a:rPr lang="en-US" dirty="0">
                <a:solidFill>
                  <a:srgbClr val="0000FF"/>
                </a:solidFill>
              </a:rPr>
              <a:t>Two Useful Plots for Examining Quantitative Data</a:t>
            </a:r>
          </a:p>
        </p:txBody>
      </p:sp>
      <p:sp>
        <p:nvSpPr>
          <p:cNvPr id="13" name="Rectangle 12">
            <a:extLst>
              <a:ext uri="{FF2B5EF4-FFF2-40B4-BE49-F238E27FC236}">
                <a16:creationId xmlns:a16="http://schemas.microsoft.com/office/drawing/2014/main" id="{12AD4B4A-11F2-E4B3-C584-DD98F9D1B66B}"/>
              </a:ext>
            </a:extLst>
          </p:cNvPr>
          <p:cNvSpPr/>
          <p:nvPr/>
        </p:nvSpPr>
        <p:spPr>
          <a:xfrm>
            <a:off x="914220" y="1556573"/>
            <a:ext cx="5041412" cy="4865306"/>
          </a:xfrm>
          <a:prstGeom prst="rect">
            <a:avLst/>
          </a:prstGeom>
        </p:spPr>
        <p:txBody>
          <a:bodyPr wrap="square">
            <a:spAutoFit/>
          </a:bodyPr>
          <a:lstStyle/>
          <a:p>
            <a:pPr marL="457200" indent="-457200">
              <a:lnSpc>
                <a:spcPct val="120000"/>
              </a:lnSpc>
              <a:spcAft>
                <a:spcPts val="600"/>
              </a:spcAft>
              <a:buClr>
                <a:srgbClr val="4590B8"/>
              </a:buClr>
              <a:buFont typeface="Wingdings" panose="05000000000000000000" pitchFamily="2" charset="2"/>
              <a:buChar char="q"/>
              <a:defRPr/>
            </a:pPr>
            <a:r>
              <a:rPr lang="en-GB" sz="2800" b="1" dirty="0"/>
              <a:t>Histogram</a:t>
            </a:r>
            <a:r>
              <a:rPr lang="en-GB" sz="2800" dirty="0"/>
              <a:t>: </a:t>
            </a:r>
            <a:r>
              <a:rPr lang="en-US" sz="2800" dirty="0"/>
              <a:t>Shows the shape of the distribution: clusters, gaps, symmetry/skew, and possible multiple peaks.</a:t>
            </a:r>
            <a:endParaRPr lang="en-GB" sz="2800" dirty="0"/>
          </a:p>
          <a:p>
            <a:pPr marL="457200" indent="-457200" defTabSz="457200">
              <a:lnSpc>
                <a:spcPct val="120000"/>
              </a:lnSpc>
              <a:spcAft>
                <a:spcPts val="600"/>
              </a:spcAft>
              <a:buClr>
                <a:srgbClr val="4590B8"/>
              </a:buClr>
              <a:buFont typeface="Wingdings" panose="05000000000000000000" pitchFamily="2" charset="2"/>
              <a:buChar char="q"/>
              <a:defRPr/>
            </a:pPr>
            <a:r>
              <a:rPr lang="en-US" sz="2800" b="1" dirty="0">
                <a:solidFill>
                  <a:schemeClr val="tx1">
                    <a:lumMod val="50000"/>
                    <a:lumOff val="50000"/>
                  </a:schemeClr>
                </a:solidFill>
              </a:rPr>
              <a:t>Boxplot: </a:t>
            </a:r>
            <a:r>
              <a:rPr lang="en-US" sz="2800" dirty="0">
                <a:solidFill>
                  <a:schemeClr val="tx1">
                    <a:lumMod val="50000"/>
                    <a:lumOff val="50000"/>
                  </a:schemeClr>
                </a:solidFill>
              </a:rPr>
              <a:t>Shows the Compact summary of center, middle 50%, spread, and potential outliers.</a:t>
            </a:r>
          </a:p>
          <a:p>
            <a:pPr marL="457200" indent="-457200" defTabSz="457200">
              <a:lnSpc>
                <a:spcPct val="120000"/>
              </a:lnSpc>
              <a:spcAft>
                <a:spcPts val="600"/>
              </a:spcAft>
              <a:buClr>
                <a:srgbClr val="4590B8"/>
              </a:buClr>
              <a:buFont typeface="Wingdings" panose="05000000000000000000" pitchFamily="2" charset="2"/>
              <a:buChar char="q"/>
              <a:defRPr/>
            </a:pPr>
            <a:endParaRPr lang="en-GB" sz="2800" dirty="0"/>
          </a:p>
        </p:txBody>
      </p:sp>
      <p:pic>
        <p:nvPicPr>
          <p:cNvPr id="14" name="Picture 13" descr="Histogram – from Data to Viz">
            <a:extLst>
              <a:ext uri="{FF2B5EF4-FFF2-40B4-BE49-F238E27FC236}">
                <a16:creationId xmlns:a16="http://schemas.microsoft.com/office/drawing/2014/main" id="{A0275BE0-9F43-3C8A-F543-D2190ECC6190}"/>
              </a:ext>
            </a:extLst>
          </p:cNvPr>
          <p:cNvPicPr>
            <a:picLocks noChangeAspect="1"/>
          </p:cNvPicPr>
          <p:nvPr/>
        </p:nvPicPr>
        <p:blipFill>
          <a:blip r:embed="rId3"/>
          <a:stretch>
            <a:fillRect/>
          </a:stretch>
        </p:blipFill>
        <p:spPr>
          <a:xfrm>
            <a:off x="5753529" y="1326631"/>
            <a:ext cx="6298058" cy="4642654"/>
          </a:xfrm>
          <a:prstGeom prst="rect">
            <a:avLst/>
          </a:prstGeom>
        </p:spPr>
      </p:pic>
    </p:spTree>
    <p:extLst>
      <p:ext uri="{BB962C8B-B14F-4D97-AF65-F5344CB8AC3E}">
        <p14:creationId xmlns:p14="http://schemas.microsoft.com/office/powerpoint/2010/main" val="3374872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D5DC0-757A-7543-0354-09BC1F83469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4F3171-2462-072F-B458-C1BB92CD3745}"/>
              </a:ext>
            </a:extLst>
          </p:cNvPr>
          <p:cNvSpPr>
            <a:spLocks noGrp="1"/>
          </p:cNvSpPr>
          <p:nvPr>
            <p:ph type="title"/>
          </p:nvPr>
        </p:nvSpPr>
        <p:spPr>
          <a:xfrm>
            <a:off x="914220" y="521858"/>
            <a:ext cx="10977582" cy="652007"/>
          </a:xfrm>
        </p:spPr>
        <p:txBody>
          <a:bodyPr>
            <a:noAutofit/>
          </a:bodyPr>
          <a:lstStyle/>
          <a:p>
            <a:r>
              <a:rPr lang="en-US" dirty="0">
                <a:solidFill>
                  <a:srgbClr val="0000FF"/>
                </a:solidFill>
              </a:rPr>
              <a:t>Examining the Shape of the Distribution</a:t>
            </a:r>
          </a:p>
        </p:txBody>
      </p:sp>
      <p:pic>
        <p:nvPicPr>
          <p:cNvPr id="2" name="Picture 1" descr="Image result for shapes of distributions examples">
            <a:extLst>
              <a:ext uri="{FF2B5EF4-FFF2-40B4-BE49-F238E27FC236}">
                <a16:creationId xmlns:a16="http://schemas.microsoft.com/office/drawing/2014/main" id="{51DBB759-0A22-AE30-4CC8-0B4255A61F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389"/>
          <a:stretch/>
        </p:blipFill>
        <p:spPr bwMode="auto">
          <a:xfrm>
            <a:off x="1534220" y="1361710"/>
            <a:ext cx="8915209" cy="52201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C384F14-2C97-6E50-7F74-99A8B613725D}"/>
              </a:ext>
            </a:extLst>
          </p:cNvPr>
          <p:cNvSpPr/>
          <p:nvPr/>
        </p:nvSpPr>
        <p:spPr>
          <a:xfrm>
            <a:off x="1338783" y="1302076"/>
            <a:ext cx="9514431" cy="1719911"/>
          </a:xfrm>
          <a:prstGeom prst="rect">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BFB9C97-D81D-B29B-D072-710C9046B045}"/>
              </a:ext>
            </a:extLst>
          </p:cNvPr>
          <p:cNvSpPr/>
          <p:nvPr/>
        </p:nvSpPr>
        <p:spPr>
          <a:xfrm>
            <a:off x="1338783" y="3094958"/>
            <a:ext cx="9514431" cy="360478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76B61E4-408B-3221-2454-8789EB96700B}"/>
              </a:ext>
            </a:extLst>
          </p:cNvPr>
          <p:cNvSpPr txBox="1"/>
          <p:nvPr/>
        </p:nvSpPr>
        <p:spPr>
          <a:xfrm>
            <a:off x="347241" y="651654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59434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87AE0-59E9-6604-C875-7E0C1D9EB54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4B1E229-039D-013B-D926-526176A9D0E0}"/>
              </a:ext>
            </a:extLst>
          </p:cNvPr>
          <p:cNvSpPr>
            <a:spLocks noGrp="1"/>
          </p:cNvSpPr>
          <p:nvPr>
            <p:ph type="title"/>
          </p:nvPr>
        </p:nvSpPr>
        <p:spPr>
          <a:xfrm>
            <a:off x="914220" y="521858"/>
            <a:ext cx="10977582" cy="652007"/>
          </a:xfrm>
        </p:spPr>
        <p:txBody>
          <a:bodyPr>
            <a:noAutofit/>
          </a:bodyPr>
          <a:lstStyle/>
          <a:p>
            <a:r>
              <a:rPr lang="en-US" dirty="0">
                <a:solidFill>
                  <a:srgbClr val="0000FF"/>
                </a:solidFill>
              </a:rPr>
              <a:t>Examining the Shape of the Distribution: Skew</a:t>
            </a:r>
          </a:p>
        </p:txBody>
      </p:sp>
      <p:sp>
        <p:nvSpPr>
          <p:cNvPr id="6" name="TextBox 5">
            <a:extLst>
              <a:ext uri="{FF2B5EF4-FFF2-40B4-BE49-F238E27FC236}">
                <a16:creationId xmlns:a16="http://schemas.microsoft.com/office/drawing/2014/main" id="{8B89D6CC-CA97-ECDF-DCC2-C9076D81C7AA}"/>
              </a:ext>
            </a:extLst>
          </p:cNvPr>
          <p:cNvSpPr txBox="1"/>
          <p:nvPr/>
        </p:nvSpPr>
        <p:spPr>
          <a:xfrm>
            <a:off x="347241" y="6516547"/>
            <a:ext cx="184731" cy="369332"/>
          </a:xfrm>
          <a:prstGeom prst="rect">
            <a:avLst/>
          </a:prstGeom>
          <a:noFill/>
        </p:spPr>
        <p:txBody>
          <a:bodyPr wrap="none" rtlCol="0">
            <a:spAutoFit/>
          </a:bodyPr>
          <a:lstStyle/>
          <a:p>
            <a:endParaRPr lang="en-US" dirty="0"/>
          </a:p>
        </p:txBody>
      </p:sp>
      <p:pic>
        <p:nvPicPr>
          <p:cNvPr id="7" name="Content Placeholder 8">
            <a:extLst>
              <a:ext uri="{FF2B5EF4-FFF2-40B4-BE49-F238E27FC236}">
                <a16:creationId xmlns:a16="http://schemas.microsoft.com/office/drawing/2014/main" id="{B9B8882A-E474-EC55-F2CC-04CC2407D31A}"/>
              </a:ext>
            </a:extLst>
          </p:cNvPr>
          <p:cNvPicPr>
            <a:picLocks noGrp="1"/>
          </p:cNvPicPr>
          <p:nvPr>
            <p:ph idx="1"/>
          </p:nvPr>
        </p:nvPicPr>
        <p:blipFill>
          <a:blip r:embed="rId3"/>
          <a:stretch>
            <a:fillRect/>
          </a:stretch>
        </p:blipFill>
        <p:spPr>
          <a:xfrm>
            <a:off x="1078673" y="1685515"/>
            <a:ext cx="10813129" cy="4065580"/>
          </a:xfrm>
          <a:prstGeom prst="rect">
            <a:avLst/>
          </a:prstGeom>
        </p:spPr>
      </p:pic>
      <p:sp>
        <p:nvSpPr>
          <p:cNvPr id="9" name="TextBox 8">
            <a:extLst>
              <a:ext uri="{FF2B5EF4-FFF2-40B4-BE49-F238E27FC236}">
                <a16:creationId xmlns:a16="http://schemas.microsoft.com/office/drawing/2014/main" id="{98F0C29C-1D28-B4BF-0601-2CE945A6F62F}"/>
              </a:ext>
            </a:extLst>
          </p:cNvPr>
          <p:cNvSpPr txBox="1"/>
          <p:nvPr/>
        </p:nvSpPr>
        <p:spPr>
          <a:xfrm>
            <a:off x="761552" y="5578864"/>
            <a:ext cx="10857513" cy="523220"/>
          </a:xfrm>
          <a:prstGeom prst="rect">
            <a:avLst/>
          </a:prstGeom>
          <a:noFill/>
        </p:spPr>
        <p:txBody>
          <a:bodyPr wrap="square">
            <a:spAutoFit/>
          </a:bodyPr>
          <a:lstStyle/>
          <a:p>
            <a:pPr eaLnBrk="1" hangingPunct="1">
              <a:spcBef>
                <a:spcPct val="0"/>
              </a:spcBef>
              <a:buFontTx/>
              <a:buNone/>
            </a:pPr>
            <a:r>
              <a:rPr lang="en-US" altLang="en-US" sz="2800" dirty="0">
                <a:latin typeface="Segoe UI" panose="020B0502040204020203" pitchFamily="34" charset="0"/>
                <a:cs typeface="Segoe UI" panose="020B0502040204020203" pitchFamily="34" charset="0"/>
              </a:rPr>
              <a:t>       Negatively Skew                Positively Skew		       Normal </a:t>
            </a:r>
          </a:p>
        </p:txBody>
      </p:sp>
      <p:sp>
        <p:nvSpPr>
          <p:cNvPr id="11" name="TextBox 10">
            <a:extLst>
              <a:ext uri="{FF2B5EF4-FFF2-40B4-BE49-F238E27FC236}">
                <a16:creationId xmlns:a16="http://schemas.microsoft.com/office/drawing/2014/main" id="{2BE14AB9-5220-BE6F-8470-CE4E44777199}"/>
              </a:ext>
            </a:extLst>
          </p:cNvPr>
          <p:cNvSpPr txBox="1"/>
          <p:nvPr/>
        </p:nvSpPr>
        <p:spPr>
          <a:xfrm>
            <a:off x="2170815" y="6152449"/>
            <a:ext cx="8628844" cy="574901"/>
          </a:xfrm>
          <a:prstGeom prst="rect">
            <a:avLst/>
          </a:prstGeom>
          <a:noFill/>
        </p:spPr>
        <p:txBody>
          <a:bodyPr wrap="square">
            <a:spAutoFit/>
          </a:bodyPr>
          <a:lstStyle/>
          <a:p>
            <a:pPr marL="12065">
              <a:lnSpc>
                <a:spcPct val="120000"/>
              </a:lnSpc>
              <a:spcBef>
                <a:spcPts val="100"/>
              </a:spcBef>
              <a:buSzPct val="79166"/>
              <a:tabLst>
                <a:tab pos="241300" algn="l"/>
                <a:tab pos="241935" algn="l"/>
              </a:tabLst>
            </a:pPr>
            <a:r>
              <a:rPr lang="en-US" sz="2800" spc="-120" dirty="0">
                <a:cs typeface="Arial"/>
              </a:rPr>
              <a:t>Skewness</a:t>
            </a:r>
            <a:r>
              <a:rPr lang="en-US" sz="2800" spc="-50" dirty="0">
                <a:cs typeface="Arial"/>
              </a:rPr>
              <a:t> </a:t>
            </a:r>
            <a:r>
              <a:rPr lang="en-US" sz="2800" spc="-135" dirty="0">
                <a:cs typeface="Arial"/>
              </a:rPr>
              <a:t>is</a:t>
            </a:r>
            <a:r>
              <a:rPr lang="en-US" sz="2800" dirty="0">
                <a:cs typeface="Arial"/>
              </a:rPr>
              <a:t> named</a:t>
            </a:r>
            <a:r>
              <a:rPr lang="en-US" sz="2800" spc="5" dirty="0">
                <a:cs typeface="Arial"/>
              </a:rPr>
              <a:t> </a:t>
            </a:r>
            <a:r>
              <a:rPr lang="en-US" sz="2800" dirty="0">
                <a:cs typeface="Arial"/>
              </a:rPr>
              <a:t>for</a:t>
            </a:r>
            <a:r>
              <a:rPr lang="en-US" sz="2800" spc="15" dirty="0">
                <a:cs typeface="Arial"/>
              </a:rPr>
              <a:t> the direction of </a:t>
            </a:r>
            <a:r>
              <a:rPr lang="en-US" sz="2800" dirty="0">
                <a:cs typeface="Arial"/>
              </a:rPr>
              <a:t>the longer tail</a:t>
            </a:r>
            <a:r>
              <a:rPr lang="en-US" sz="2800" spc="20" dirty="0">
                <a:cs typeface="Arial"/>
              </a:rPr>
              <a:t>!</a:t>
            </a:r>
            <a:endParaRPr lang="en-US" sz="2800" dirty="0">
              <a:cs typeface="Arial"/>
            </a:endParaRPr>
          </a:p>
        </p:txBody>
      </p:sp>
    </p:spTree>
    <p:extLst>
      <p:ext uri="{BB962C8B-B14F-4D97-AF65-F5344CB8AC3E}">
        <p14:creationId xmlns:p14="http://schemas.microsoft.com/office/powerpoint/2010/main" val="4113357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F9AEB-EC7D-D2F6-CD5C-6B62742221B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081EC98-6F8B-D726-3109-9E25E7CFCA11}"/>
              </a:ext>
            </a:extLst>
          </p:cNvPr>
          <p:cNvSpPr>
            <a:spLocks noGrp="1"/>
          </p:cNvSpPr>
          <p:nvPr>
            <p:ph type="title"/>
          </p:nvPr>
        </p:nvSpPr>
        <p:spPr>
          <a:xfrm>
            <a:off x="914220" y="521858"/>
            <a:ext cx="10977582" cy="652007"/>
          </a:xfrm>
        </p:spPr>
        <p:txBody>
          <a:bodyPr>
            <a:noAutofit/>
          </a:bodyPr>
          <a:lstStyle/>
          <a:p>
            <a:r>
              <a:rPr lang="en-US" dirty="0">
                <a:solidFill>
                  <a:srgbClr val="0000FF"/>
                </a:solidFill>
              </a:rPr>
              <a:t>Examining Shape of the Distribution: Kurtosis</a:t>
            </a:r>
          </a:p>
        </p:txBody>
      </p:sp>
      <p:sp>
        <p:nvSpPr>
          <p:cNvPr id="6" name="TextBox 5">
            <a:extLst>
              <a:ext uri="{FF2B5EF4-FFF2-40B4-BE49-F238E27FC236}">
                <a16:creationId xmlns:a16="http://schemas.microsoft.com/office/drawing/2014/main" id="{81BD6275-D10C-9CB4-E8BB-F1635C1BADCB}"/>
              </a:ext>
            </a:extLst>
          </p:cNvPr>
          <p:cNvSpPr txBox="1"/>
          <p:nvPr/>
        </p:nvSpPr>
        <p:spPr>
          <a:xfrm>
            <a:off x="347241" y="6516547"/>
            <a:ext cx="184731" cy="369332"/>
          </a:xfrm>
          <a:prstGeom prst="rect">
            <a:avLst/>
          </a:prstGeom>
          <a:noFill/>
        </p:spPr>
        <p:txBody>
          <a:bodyPr wrap="none" rtlCol="0">
            <a:spAutoFit/>
          </a:bodyPr>
          <a:lstStyle/>
          <a:p>
            <a:endParaRPr lang="en-US" dirty="0"/>
          </a:p>
        </p:txBody>
      </p:sp>
      <p:pic>
        <p:nvPicPr>
          <p:cNvPr id="5" name="Picture 4" descr="Diagram&#10;&#10;Description automatically generated">
            <a:extLst>
              <a:ext uri="{FF2B5EF4-FFF2-40B4-BE49-F238E27FC236}">
                <a16:creationId xmlns:a16="http://schemas.microsoft.com/office/drawing/2014/main" id="{993595D1-8F09-03AD-AF13-DF276C92B365}"/>
              </a:ext>
            </a:extLst>
          </p:cNvPr>
          <p:cNvPicPr>
            <a:picLocks noChangeAspect="1"/>
          </p:cNvPicPr>
          <p:nvPr/>
        </p:nvPicPr>
        <p:blipFill rotWithShape="1">
          <a:blip r:embed="rId3"/>
          <a:srcRect l="5900" t="7080" b="9850"/>
          <a:stretch/>
        </p:blipFill>
        <p:spPr>
          <a:xfrm>
            <a:off x="4342548" y="1959557"/>
            <a:ext cx="4066134" cy="4227632"/>
          </a:xfrm>
          <a:prstGeom prst="rect">
            <a:avLst/>
          </a:prstGeom>
        </p:spPr>
      </p:pic>
      <p:pic>
        <p:nvPicPr>
          <p:cNvPr id="10" name="Picture 9" descr="Shape&#10;&#10;Description automatically generated with low confidence">
            <a:extLst>
              <a:ext uri="{FF2B5EF4-FFF2-40B4-BE49-F238E27FC236}">
                <a16:creationId xmlns:a16="http://schemas.microsoft.com/office/drawing/2014/main" id="{61EA8565-45C9-AC65-5F4B-5FA3BA88583A}"/>
              </a:ext>
            </a:extLst>
          </p:cNvPr>
          <p:cNvPicPr>
            <a:picLocks noChangeAspect="1"/>
          </p:cNvPicPr>
          <p:nvPr/>
        </p:nvPicPr>
        <p:blipFill rotWithShape="1">
          <a:blip r:embed="rId4"/>
          <a:srcRect l="6930" t="5748" b="8185"/>
          <a:stretch/>
        </p:blipFill>
        <p:spPr>
          <a:xfrm>
            <a:off x="8040306" y="2028611"/>
            <a:ext cx="4066134" cy="4158578"/>
          </a:xfrm>
          <a:prstGeom prst="rect">
            <a:avLst/>
          </a:prstGeom>
        </p:spPr>
      </p:pic>
      <p:sp>
        <p:nvSpPr>
          <p:cNvPr id="13" name="Rectangle 12">
            <a:extLst>
              <a:ext uri="{FF2B5EF4-FFF2-40B4-BE49-F238E27FC236}">
                <a16:creationId xmlns:a16="http://schemas.microsoft.com/office/drawing/2014/main" id="{6478D1DA-8889-E47C-0F09-FE5DB44904ED}"/>
              </a:ext>
            </a:extLst>
          </p:cNvPr>
          <p:cNvSpPr/>
          <p:nvPr/>
        </p:nvSpPr>
        <p:spPr>
          <a:xfrm>
            <a:off x="914220" y="5977938"/>
            <a:ext cx="6112186" cy="723275"/>
          </a:xfrm>
          <a:prstGeom prst="rect">
            <a:avLst/>
          </a:prstGeom>
        </p:spPr>
        <p:txBody>
          <a:bodyPr wrap="square">
            <a:spAutoFit/>
          </a:bodyPr>
          <a:lstStyle/>
          <a:p>
            <a:pPr>
              <a:spcBef>
                <a:spcPts val="640"/>
              </a:spcBef>
              <a:buClr>
                <a:schemeClr val="dk1"/>
              </a:buClr>
              <a:buSzPts val="3200"/>
            </a:pPr>
            <a:r>
              <a:rPr lang="en-US" sz="1800" dirty="0"/>
              <a:t>Adapted from B. Hazan’s slides.</a:t>
            </a:r>
          </a:p>
          <a:p>
            <a:pPr>
              <a:spcBef>
                <a:spcPts val="640"/>
              </a:spcBef>
              <a:buClr>
                <a:schemeClr val="dk1"/>
              </a:buClr>
              <a:buSzPts val="3200"/>
            </a:pPr>
            <a:r>
              <a:rPr lang="en-US" dirty="0">
                <a:solidFill>
                  <a:schemeClr val="dk1"/>
                </a:solidFill>
                <a:latin typeface="Calibri"/>
                <a:ea typeface="Calibri"/>
                <a:cs typeface="Calibri"/>
                <a:sym typeface="Calibri"/>
              </a:rPr>
              <a:t>Source: </a:t>
            </a:r>
            <a:r>
              <a:rPr lang="en-US" dirty="0"/>
              <a:t>https://www.simplypsychology.org/kurtosis.html</a:t>
            </a:r>
          </a:p>
        </p:txBody>
      </p:sp>
      <p:sp>
        <p:nvSpPr>
          <p:cNvPr id="15" name="TextBox 14">
            <a:extLst>
              <a:ext uri="{FF2B5EF4-FFF2-40B4-BE49-F238E27FC236}">
                <a16:creationId xmlns:a16="http://schemas.microsoft.com/office/drawing/2014/main" id="{49521073-1CD9-3189-1B57-21DDE0EE3ED3}"/>
              </a:ext>
            </a:extLst>
          </p:cNvPr>
          <p:cNvSpPr txBox="1"/>
          <p:nvPr/>
        </p:nvSpPr>
        <p:spPr>
          <a:xfrm>
            <a:off x="1006041" y="1876047"/>
            <a:ext cx="3168307" cy="3416320"/>
          </a:xfrm>
          <a:prstGeom prst="rect">
            <a:avLst/>
          </a:prstGeom>
          <a:noFill/>
        </p:spPr>
        <p:txBody>
          <a:bodyPr wrap="square">
            <a:spAutoFit/>
          </a:bodyPr>
          <a:lstStyle/>
          <a:p>
            <a:pPr marL="0" indent="0">
              <a:buNone/>
            </a:pPr>
            <a:r>
              <a:rPr lang="en-US" sz="2400" dirty="0"/>
              <a:t>Kurtosis is a statistical measure of the heaviness or lightness in the tail of the distribution. </a:t>
            </a:r>
          </a:p>
          <a:p>
            <a:pPr marL="0" indent="0">
              <a:buNone/>
            </a:pPr>
            <a:endParaRPr lang="en-US" sz="2400" dirty="0"/>
          </a:p>
          <a:p>
            <a:pPr marL="0" indent="0">
              <a:buNone/>
            </a:pPr>
            <a:r>
              <a:rPr lang="en-US" sz="2400" dirty="0"/>
              <a:t>Normal Distribution is displayed in dashed lines.</a:t>
            </a:r>
          </a:p>
        </p:txBody>
      </p:sp>
    </p:spTree>
    <p:extLst>
      <p:ext uri="{BB962C8B-B14F-4D97-AF65-F5344CB8AC3E}">
        <p14:creationId xmlns:p14="http://schemas.microsoft.com/office/powerpoint/2010/main" val="2889299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95950-1531-3A61-F7AF-708AF20A0C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E79048B-3D5E-D10B-4A94-2D29F1A28879}"/>
              </a:ext>
            </a:extLst>
          </p:cNvPr>
          <p:cNvSpPr>
            <a:spLocks noGrp="1"/>
          </p:cNvSpPr>
          <p:nvPr>
            <p:ph type="title"/>
          </p:nvPr>
        </p:nvSpPr>
        <p:spPr>
          <a:xfrm>
            <a:off x="914220" y="521858"/>
            <a:ext cx="10977582" cy="652007"/>
          </a:xfrm>
        </p:spPr>
        <p:txBody>
          <a:bodyPr>
            <a:noAutofit/>
          </a:bodyPr>
          <a:lstStyle/>
          <a:p>
            <a:r>
              <a:rPr lang="en-US" dirty="0">
                <a:solidFill>
                  <a:srgbClr val="0000FF"/>
                </a:solidFill>
              </a:rPr>
              <a:t>Examining Shape of the Distribution: Approximately Normal Distribution</a:t>
            </a:r>
          </a:p>
        </p:txBody>
      </p:sp>
      <p:sp>
        <p:nvSpPr>
          <p:cNvPr id="6" name="TextBox 5">
            <a:extLst>
              <a:ext uri="{FF2B5EF4-FFF2-40B4-BE49-F238E27FC236}">
                <a16:creationId xmlns:a16="http://schemas.microsoft.com/office/drawing/2014/main" id="{5BDBC0F4-124E-93A2-68BD-248031CCF1BF}"/>
              </a:ext>
            </a:extLst>
          </p:cNvPr>
          <p:cNvSpPr txBox="1"/>
          <p:nvPr/>
        </p:nvSpPr>
        <p:spPr>
          <a:xfrm>
            <a:off x="347241" y="6516547"/>
            <a:ext cx="184731" cy="369332"/>
          </a:xfrm>
          <a:prstGeom prst="rect">
            <a:avLst/>
          </a:prstGeom>
          <a:noFill/>
        </p:spPr>
        <p:txBody>
          <a:bodyPr wrap="none" rtlCol="0">
            <a:spAutoFit/>
          </a:bodyPr>
          <a:lstStyle/>
          <a:p>
            <a:endParaRPr lang="en-US" dirty="0"/>
          </a:p>
        </p:txBody>
      </p:sp>
      <p:sp>
        <p:nvSpPr>
          <p:cNvPr id="2" name="Content Placeholder 1">
            <a:extLst>
              <a:ext uri="{FF2B5EF4-FFF2-40B4-BE49-F238E27FC236}">
                <a16:creationId xmlns:a16="http://schemas.microsoft.com/office/drawing/2014/main" id="{E1397FCF-3028-A606-2B94-455B04D753E7}"/>
              </a:ext>
            </a:extLst>
          </p:cNvPr>
          <p:cNvSpPr>
            <a:spLocks noGrp="1"/>
          </p:cNvSpPr>
          <p:nvPr>
            <p:ph sz="half" idx="1"/>
          </p:nvPr>
        </p:nvSpPr>
        <p:spPr>
          <a:xfrm>
            <a:off x="782726" y="1578109"/>
            <a:ext cx="4914900" cy="4838357"/>
          </a:xfrm>
        </p:spPr>
        <p:txBody>
          <a:bodyPr>
            <a:noAutofit/>
          </a:bodyPr>
          <a:lstStyle/>
          <a:p>
            <a:pPr>
              <a:lnSpc>
                <a:spcPct val="120000"/>
              </a:lnSpc>
              <a:buFont typeface="Wingdings" panose="05000000000000000000" pitchFamily="2" charset="2"/>
              <a:buChar char="q"/>
            </a:pPr>
            <a:r>
              <a:rPr lang="en-GB" altLang="en-US" sz="2800" dirty="0">
                <a:solidFill>
                  <a:schemeClr val="tx1"/>
                </a:solidFill>
              </a:rPr>
              <a:t> Bell-shaped</a:t>
            </a:r>
          </a:p>
          <a:p>
            <a:pPr>
              <a:lnSpc>
                <a:spcPct val="120000"/>
              </a:lnSpc>
              <a:buFont typeface="Wingdings" panose="05000000000000000000" pitchFamily="2" charset="2"/>
              <a:buChar char="q"/>
            </a:pPr>
            <a:r>
              <a:rPr lang="en-GB" altLang="en-US" sz="2800" dirty="0">
                <a:solidFill>
                  <a:schemeClr val="tx1"/>
                </a:solidFill>
              </a:rPr>
              <a:t> Symmetrical around the centre</a:t>
            </a:r>
          </a:p>
          <a:p>
            <a:pPr>
              <a:lnSpc>
                <a:spcPct val="120000"/>
              </a:lnSpc>
              <a:buFont typeface="Wingdings" panose="05000000000000000000" pitchFamily="2" charset="2"/>
              <a:buChar char="q"/>
            </a:pPr>
            <a:r>
              <a:rPr lang="en-GB" altLang="en-US" sz="2800" dirty="0">
                <a:solidFill>
                  <a:schemeClr val="tx1"/>
                </a:solidFill>
              </a:rPr>
              <a:t> “Standard” statistical methods rely on the properties of the normal distribution. </a:t>
            </a:r>
          </a:p>
          <a:p>
            <a:pPr>
              <a:lnSpc>
                <a:spcPct val="120000"/>
              </a:lnSpc>
              <a:buFont typeface="Wingdings" panose="05000000000000000000" pitchFamily="2" charset="2"/>
              <a:buChar char="q"/>
            </a:pPr>
            <a:r>
              <a:rPr lang="en-GB" altLang="en-US" sz="2800" dirty="0">
                <a:solidFill>
                  <a:schemeClr val="tx1"/>
                </a:solidFill>
              </a:rPr>
              <a:t>But we </a:t>
            </a:r>
            <a:r>
              <a:rPr lang="en-GB" altLang="en-US" dirty="0"/>
              <a:t>often don’t </a:t>
            </a:r>
            <a:r>
              <a:rPr lang="en-GB" altLang="en-US" sz="2800" dirty="0">
                <a:solidFill>
                  <a:schemeClr val="tx1"/>
                </a:solidFill>
              </a:rPr>
              <a:t>have normally distributed variables!! </a:t>
            </a:r>
            <a:endParaRPr lang="en-US" sz="2800" dirty="0">
              <a:solidFill>
                <a:schemeClr val="tx1"/>
              </a:solidFill>
            </a:endParaRPr>
          </a:p>
        </p:txBody>
      </p:sp>
      <p:pic>
        <p:nvPicPr>
          <p:cNvPr id="4" name="Picture 4">
            <a:extLst>
              <a:ext uri="{FF2B5EF4-FFF2-40B4-BE49-F238E27FC236}">
                <a16:creationId xmlns:a16="http://schemas.microsoft.com/office/drawing/2014/main" id="{9A162397-A337-D924-59B0-B87E3F31BB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97626" y="1658434"/>
            <a:ext cx="6314047" cy="467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4986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0CD21-EBF2-A851-B19F-2F6394A83EC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758DFFC-19B4-BCFC-DCE3-0FCBD026301A}"/>
              </a:ext>
            </a:extLst>
          </p:cNvPr>
          <p:cNvSpPr>
            <a:spLocks noGrp="1"/>
          </p:cNvSpPr>
          <p:nvPr>
            <p:ph type="title"/>
          </p:nvPr>
        </p:nvSpPr>
        <p:spPr>
          <a:xfrm>
            <a:off x="914220" y="521858"/>
            <a:ext cx="10977582" cy="652007"/>
          </a:xfrm>
        </p:spPr>
        <p:txBody>
          <a:bodyPr>
            <a:noAutofit/>
          </a:bodyPr>
          <a:lstStyle/>
          <a:p>
            <a:r>
              <a:rPr lang="en-US" dirty="0">
                <a:solidFill>
                  <a:srgbClr val="0000FF"/>
                </a:solidFill>
              </a:rPr>
              <a:t>Two Useful Plots for Examining Quantitative Data</a:t>
            </a:r>
          </a:p>
        </p:txBody>
      </p:sp>
      <p:sp>
        <p:nvSpPr>
          <p:cNvPr id="13" name="Rectangle 12">
            <a:extLst>
              <a:ext uri="{FF2B5EF4-FFF2-40B4-BE49-F238E27FC236}">
                <a16:creationId xmlns:a16="http://schemas.microsoft.com/office/drawing/2014/main" id="{6F7AF492-5FB3-E353-3F39-CBD07E326DBD}"/>
              </a:ext>
            </a:extLst>
          </p:cNvPr>
          <p:cNvSpPr/>
          <p:nvPr/>
        </p:nvSpPr>
        <p:spPr>
          <a:xfrm>
            <a:off x="914220" y="1556573"/>
            <a:ext cx="5041412" cy="4865306"/>
          </a:xfrm>
          <a:prstGeom prst="rect">
            <a:avLst/>
          </a:prstGeom>
        </p:spPr>
        <p:txBody>
          <a:bodyPr wrap="square">
            <a:spAutoFit/>
          </a:bodyPr>
          <a:lstStyle/>
          <a:p>
            <a:pPr marL="457200" indent="-457200">
              <a:lnSpc>
                <a:spcPct val="120000"/>
              </a:lnSpc>
              <a:spcAft>
                <a:spcPts val="600"/>
              </a:spcAft>
              <a:buClr>
                <a:srgbClr val="4590B8"/>
              </a:buClr>
              <a:buFont typeface="Wingdings" panose="05000000000000000000" pitchFamily="2" charset="2"/>
              <a:buChar char="q"/>
              <a:defRPr/>
            </a:pPr>
            <a:r>
              <a:rPr lang="en-GB" sz="2800" b="1" dirty="0">
                <a:solidFill>
                  <a:schemeClr val="tx1">
                    <a:lumMod val="50000"/>
                    <a:lumOff val="50000"/>
                  </a:schemeClr>
                </a:solidFill>
              </a:rPr>
              <a:t>Histogram</a:t>
            </a:r>
            <a:r>
              <a:rPr lang="en-GB" sz="2800" dirty="0">
                <a:solidFill>
                  <a:schemeClr val="tx1">
                    <a:lumMod val="50000"/>
                    <a:lumOff val="50000"/>
                  </a:schemeClr>
                </a:solidFill>
              </a:rPr>
              <a:t>: </a:t>
            </a:r>
            <a:r>
              <a:rPr lang="en-US" sz="2800" dirty="0">
                <a:solidFill>
                  <a:schemeClr val="tx1">
                    <a:lumMod val="50000"/>
                    <a:lumOff val="50000"/>
                  </a:schemeClr>
                </a:solidFill>
              </a:rPr>
              <a:t>Shows the shape of the distribution: clusters, gaps, symmetry/skew, and possible multiple peaks.</a:t>
            </a:r>
            <a:endParaRPr lang="en-GB" sz="2800" dirty="0">
              <a:solidFill>
                <a:schemeClr val="tx1">
                  <a:lumMod val="50000"/>
                  <a:lumOff val="50000"/>
                </a:schemeClr>
              </a:solidFill>
            </a:endParaRPr>
          </a:p>
          <a:p>
            <a:pPr marL="457200" indent="-457200" defTabSz="457200">
              <a:lnSpc>
                <a:spcPct val="120000"/>
              </a:lnSpc>
              <a:spcAft>
                <a:spcPts val="600"/>
              </a:spcAft>
              <a:buClr>
                <a:srgbClr val="4590B8"/>
              </a:buClr>
              <a:buFont typeface="Wingdings" panose="05000000000000000000" pitchFamily="2" charset="2"/>
              <a:buChar char="q"/>
              <a:defRPr/>
            </a:pPr>
            <a:r>
              <a:rPr lang="en-US" sz="2800" b="1" dirty="0"/>
              <a:t>Boxplot: </a:t>
            </a:r>
            <a:r>
              <a:rPr lang="en-US" sz="2800" dirty="0"/>
              <a:t>Shows the Compact summary of center, middle 50%, spread, and potential outliers.</a:t>
            </a:r>
          </a:p>
          <a:p>
            <a:pPr marL="457200" indent="-457200" defTabSz="457200">
              <a:lnSpc>
                <a:spcPct val="120000"/>
              </a:lnSpc>
              <a:spcAft>
                <a:spcPts val="600"/>
              </a:spcAft>
              <a:buClr>
                <a:srgbClr val="4590B8"/>
              </a:buClr>
              <a:buFont typeface="Wingdings" panose="05000000000000000000" pitchFamily="2" charset="2"/>
              <a:buChar char="q"/>
              <a:defRPr/>
            </a:pPr>
            <a:endParaRPr lang="en-GB" sz="2800" dirty="0"/>
          </a:p>
        </p:txBody>
      </p:sp>
      <p:pic>
        <p:nvPicPr>
          <p:cNvPr id="2" name="Picture 3">
            <a:extLst>
              <a:ext uri="{FF2B5EF4-FFF2-40B4-BE49-F238E27FC236}">
                <a16:creationId xmlns:a16="http://schemas.microsoft.com/office/drawing/2014/main" id="{CA3D0938-E23B-ED78-3C9F-A69D96A325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3011" y="1173864"/>
            <a:ext cx="4539984" cy="5248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700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ADB54-3897-4872-B9B3-1888BB60FDFF}"/>
              </a:ext>
            </a:extLst>
          </p:cNvPr>
          <p:cNvSpPr>
            <a:spLocks noGrp="1"/>
          </p:cNvSpPr>
          <p:nvPr>
            <p:ph type="title"/>
          </p:nvPr>
        </p:nvSpPr>
        <p:spPr>
          <a:xfrm>
            <a:off x="7094975" y="321371"/>
            <a:ext cx="4514851" cy="573989"/>
          </a:xfrm>
        </p:spPr>
        <p:txBody>
          <a:bodyPr/>
          <a:lstStyle/>
          <a:p>
            <a:r>
              <a:rPr lang="en-US" sz="4000" dirty="0"/>
              <a:t>Boxplot</a:t>
            </a:r>
            <a:endParaRPr lang="en-US" dirty="0"/>
          </a:p>
        </p:txBody>
      </p:sp>
      <p:sp>
        <p:nvSpPr>
          <p:cNvPr id="4" name="Text Placeholder 3">
            <a:extLst>
              <a:ext uri="{FF2B5EF4-FFF2-40B4-BE49-F238E27FC236}">
                <a16:creationId xmlns:a16="http://schemas.microsoft.com/office/drawing/2014/main" id="{46E2CC9E-302A-4500-B0E3-4BE84867E197}"/>
              </a:ext>
            </a:extLst>
          </p:cNvPr>
          <p:cNvSpPr>
            <a:spLocks noGrp="1"/>
          </p:cNvSpPr>
          <p:nvPr>
            <p:ph type="body" idx="13"/>
          </p:nvPr>
        </p:nvSpPr>
        <p:spPr>
          <a:xfrm>
            <a:off x="7125126" y="1207444"/>
            <a:ext cx="4484700" cy="407670"/>
          </a:xfrm>
        </p:spPr>
        <p:txBody>
          <a:bodyPr/>
          <a:lstStyle/>
          <a:p>
            <a:r>
              <a:rPr lang="en-US" sz="2800" spc="300" dirty="0"/>
              <a:t>Shows a Lot of info about a variable</a:t>
            </a:r>
          </a:p>
        </p:txBody>
      </p:sp>
      <p:graphicFrame>
        <p:nvGraphicFramePr>
          <p:cNvPr id="35" name="Content Placeholder 2">
            <a:extLst>
              <a:ext uri="{FF2B5EF4-FFF2-40B4-BE49-F238E27FC236}">
                <a16:creationId xmlns:a16="http://schemas.microsoft.com/office/drawing/2014/main" id="{F4112DDE-D4D6-44BB-8161-54D19C094598}"/>
              </a:ext>
            </a:extLst>
          </p:cNvPr>
          <p:cNvGraphicFramePr>
            <a:graphicFrameLocks noGrp="1"/>
          </p:cNvGraphicFramePr>
          <p:nvPr>
            <p:ph idx="1"/>
          </p:nvPr>
        </p:nvGraphicFramePr>
        <p:xfrm>
          <a:off x="7620443" y="2147370"/>
          <a:ext cx="4514851" cy="4561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3">
            <a:extLst>
              <a:ext uri="{FF2B5EF4-FFF2-40B4-BE49-F238E27FC236}">
                <a16:creationId xmlns:a16="http://schemas.microsoft.com/office/drawing/2014/main" id="{178A261C-81A6-47D0-B1AA-10C3F57E937D}"/>
              </a:ext>
            </a:extLst>
          </p:cNvPr>
          <p:cNvPicPr>
            <a:picLocks noGrp="1" noChangeAspect="1" noChangeArrowheads="1"/>
          </p:cNvPicPr>
          <p:nvPr>
            <p:ph sz="quarter" idx="14"/>
          </p:nvPr>
        </p:nvPicPr>
        <p:blipFill>
          <a:blip r:embed="rId8">
            <a:extLst>
              <a:ext uri="{28A0092B-C50C-407E-A947-70E740481C1C}">
                <a14:useLocalDpi xmlns:a14="http://schemas.microsoft.com/office/drawing/2010/main" val="0"/>
              </a:ext>
            </a:extLst>
          </a:blip>
          <a:srcRect/>
          <a:stretch>
            <a:fillRect/>
          </a:stretch>
        </p:blipFill>
        <p:spPr bwMode="auto">
          <a:xfrm>
            <a:off x="1265371" y="608366"/>
            <a:ext cx="4539984" cy="5641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11">
            <a:extLst>
              <a:ext uri="{FF2B5EF4-FFF2-40B4-BE49-F238E27FC236}">
                <a16:creationId xmlns:a16="http://schemas.microsoft.com/office/drawing/2014/main" id="{7348D599-4430-4027-AFC1-8A65197CC7C4}"/>
              </a:ext>
            </a:extLst>
          </p:cNvPr>
          <p:cNvSpPr>
            <a:spLocks noChangeShapeType="1"/>
          </p:cNvSpPr>
          <p:nvPr/>
        </p:nvSpPr>
        <p:spPr bwMode="auto">
          <a:xfrm flipH="1">
            <a:off x="4113785" y="1521139"/>
            <a:ext cx="1235075" cy="307975"/>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3" name="Line 11">
            <a:extLst>
              <a:ext uri="{FF2B5EF4-FFF2-40B4-BE49-F238E27FC236}">
                <a16:creationId xmlns:a16="http://schemas.microsoft.com/office/drawing/2014/main" id="{2986DFA1-9B2A-44FC-B2A4-703282DFA0DA}"/>
              </a:ext>
            </a:extLst>
          </p:cNvPr>
          <p:cNvSpPr>
            <a:spLocks noChangeShapeType="1"/>
          </p:cNvSpPr>
          <p:nvPr/>
        </p:nvSpPr>
        <p:spPr bwMode="auto">
          <a:xfrm flipH="1">
            <a:off x="4420172" y="2998788"/>
            <a:ext cx="928688" cy="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5" name="Line 11">
            <a:extLst>
              <a:ext uri="{FF2B5EF4-FFF2-40B4-BE49-F238E27FC236}">
                <a16:creationId xmlns:a16="http://schemas.microsoft.com/office/drawing/2014/main" id="{0E258A9E-C792-46B6-9876-1B6D3E56D1DF}"/>
              </a:ext>
            </a:extLst>
          </p:cNvPr>
          <p:cNvSpPr>
            <a:spLocks noChangeShapeType="1"/>
          </p:cNvSpPr>
          <p:nvPr/>
        </p:nvSpPr>
        <p:spPr bwMode="auto">
          <a:xfrm flipH="1" flipV="1">
            <a:off x="4072975" y="4129088"/>
            <a:ext cx="1208087" cy="417512"/>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7" name="Text Box 9">
            <a:extLst>
              <a:ext uri="{FF2B5EF4-FFF2-40B4-BE49-F238E27FC236}">
                <a16:creationId xmlns:a16="http://schemas.microsoft.com/office/drawing/2014/main" id="{94FF5987-CD55-43BC-BD9F-770AD2CFD579}"/>
              </a:ext>
            </a:extLst>
          </p:cNvPr>
          <p:cNvSpPr txBox="1">
            <a:spLocks noChangeArrowheads="1"/>
          </p:cNvSpPr>
          <p:nvPr/>
        </p:nvSpPr>
        <p:spPr bwMode="auto">
          <a:xfrm>
            <a:off x="5268912" y="1367151"/>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ヒラギノ角ゴ Pro W3" pitchFamily="16" charset="-128"/>
              </a:defRPr>
            </a:lvl3pPr>
            <a:lvl4pPr marL="1600200" indent="-228600">
              <a:spcBef>
                <a:spcPct val="20000"/>
              </a:spcBef>
              <a:buChar char="–"/>
              <a:defRPr sz="2000">
                <a:solidFill>
                  <a:schemeClr val="tx1"/>
                </a:solidFill>
                <a:latin typeface="Times New Roman" panose="02020603050405020304" pitchFamily="18" charset="0"/>
                <a:ea typeface="ヒラギノ角ゴ Pro W3" pitchFamily="16" charset="-128"/>
              </a:defRPr>
            </a:lvl4pPr>
            <a:lvl5pPr marL="2057400" indent="-228600">
              <a:spcBef>
                <a:spcPct val="20000"/>
              </a:spcBef>
              <a:buChar char="»"/>
              <a:defRPr sz="2000">
                <a:solidFill>
                  <a:schemeClr val="tx1"/>
                </a:solidFill>
                <a:latin typeface="Times New Roman" panose="02020603050405020304" pitchFamily="18" charset="0"/>
                <a:ea typeface="ヒラギノ角ゴ Pro W3" pitchFamily="16"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9pPr>
          </a:lstStyle>
          <a:p>
            <a:pPr algn="ctr" eaLnBrk="1" hangingPunct="1">
              <a:spcBef>
                <a:spcPct val="0"/>
              </a:spcBef>
              <a:buFontTx/>
              <a:buNone/>
            </a:pPr>
            <a:r>
              <a:rPr lang="en-GB" altLang="en-US" sz="1400" b="1" dirty="0">
                <a:solidFill>
                  <a:srgbClr val="3366FF"/>
                </a:solidFill>
                <a:latin typeface="Arial" panose="020B0604020202020204" pitchFamily="34" charset="0"/>
              </a:rPr>
              <a:t>3</a:t>
            </a:r>
          </a:p>
        </p:txBody>
      </p:sp>
      <p:sp>
        <p:nvSpPr>
          <p:cNvPr id="19" name="Line 11">
            <a:extLst>
              <a:ext uri="{FF2B5EF4-FFF2-40B4-BE49-F238E27FC236}">
                <a16:creationId xmlns:a16="http://schemas.microsoft.com/office/drawing/2014/main" id="{F45B9755-CF9E-4E4B-9990-91AEC0EEF89F}"/>
              </a:ext>
            </a:extLst>
          </p:cNvPr>
          <p:cNvSpPr>
            <a:spLocks noChangeShapeType="1"/>
          </p:cNvSpPr>
          <p:nvPr/>
        </p:nvSpPr>
        <p:spPr bwMode="auto">
          <a:xfrm flipH="1" flipV="1">
            <a:off x="3809140" y="5409229"/>
            <a:ext cx="1301750" cy="3810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21" name="Text Box 9">
            <a:extLst>
              <a:ext uri="{FF2B5EF4-FFF2-40B4-BE49-F238E27FC236}">
                <a16:creationId xmlns:a16="http://schemas.microsoft.com/office/drawing/2014/main" id="{6BAC5734-86B2-422E-97C5-0275A00FEC45}"/>
              </a:ext>
            </a:extLst>
          </p:cNvPr>
          <p:cNvSpPr txBox="1">
            <a:spLocks noChangeArrowheads="1"/>
          </p:cNvSpPr>
          <p:nvPr/>
        </p:nvSpPr>
        <p:spPr bwMode="auto">
          <a:xfrm>
            <a:off x="5289000" y="2844800"/>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ヒラギノ角ゴ Pro W3" pitchFamily="16" charset="-128"/>
              </a:defRPr>
            </a:lvl3pPr>
            <a:lvl4pPr marL="1600200" indent="-228600">
              <a:spcBef>
                <a:spcPct val="20000"/>
              </a:spcBef>
              <a:buChar char="–"/>
              <a:defRPr sz="2000">
                <a:solidFill>
                  <a:schemeClr val="tx1"/>
                </a:solidFill>
                <a:latin typeface="Times New Roman" panose="02020603050405020304" pitchFamily="18" charset="0"/>
                <a:ea typeface="ヒラギノ角ゴ Pro W3" pitchFamily="16" charset="-128"/>
              </a:defRPr>
            </a:lvl4pPr>
            <a:lvl5pPr marL="2057400" indent="-228600">
              <a:spcBef>
                <a:spcPct val="20000"/>
              </a:spcBef>
              <a:buChar char="»"/>
              <a:defRPr sz="2000">
                <a:solidFill>
                  <a:schemeClr val="tx1"/>
                </a:solidFill>
                <a:latin typeface="Times New Roman" panose="02020603050405020304" pitchFamily="18" charset="0"/>
                <a:ea typeface="ヒラギノ角ゴ Pro W3" pitchFamily="16"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9pPr>
          </a:lstStyle>
          <a:p>
            <a:pPr algn="ctr" eaLnBrk="1" hangingPunct="1">
              <a:spcBef>
                <a:spcPct val="0"/>
              </a:spcBef>
              <a:buFontTx/>
              <a:buNone/>
            </a:pPr>
            <a:r>
              <a:rPr lang="en-GB" altLang="en-US" sz="1400" b="1" dirty="0">
                <a:solidFill>
                  <a:srgbClr val="3366FF"/>
                </a:solidFill>
                <a:latin typeface="Arial" panose="020B0604020202020204" pitchFamily="34" charset="0"/>
              </a:rPr>
              <a:t>2</a:t>
            </a:r>
          </a:p>
        </p:txBody>
      </p:sp>
      <p:sp>
        <p:nvSpPr>
          <p:cNvPr id="23" name="Text Box 9">
            <a:extLst>
              <a:ext uri="{FF2B5EF4-FFF2-40B4-BE49-F238E27FC236}">
                <a16:creationId xmlns:a16="http://schemas.microsoft.com/office/drawing/2014/main" id="{7D60BD7B-7B54-46CF-9A5E-20C2ECBE32A5}"/>
              </a:ext>
            </a:extLst>
          </p:cNvPr>
          <p:cNvSpPr txBox="1">
            <a:spLocks noChangeArrowheads="1"/>
          </p:cNvSpPr>
          <p:nvPr/>
        </p:nvSpPr>
        <p:spPr bwMode="auto">
          <a:xfrm>
            <a:off x="5289000" y="4392613"/>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ヒラギノ角ゴ Pro W3" pitchFamily="16" charset="-128"/>
              </a:defRPr>
            </a:lvl3pPr>
            <a:lvl4pPr marL="1600200" indent="-228600">
              <a:spcBef>
                <a:spcPct val="20000"/>
              </a:spcBef>
              <a:buChar char="–"/>
              <a:defRPr sz="2000">
                <a:solidFill>
                  <a:schemeClr val="tx1"/>
                </a:solidFill>
                <a:latin typeface="Times New Roman" panose="02020603050405020304" pitchFamily="18" charset="0"/>
                <a:ea typeface="ヒラギノ角ゴ Pro W3" pitchFamily="16" charset="-128"/>
              </a:defRPr>
            </a:lvl4pPr>
            <a:lvl5pPr marL="2057400" indent="-228600">
              <a:spcBef>
                <a:spcPct val="20000"/>
              </a:spcBef>
              <a:buChar char="»"/>
              <a:defRPr sz="2000">
                <a:solidFill>
                  <a:schemeClr val="tx1"/>
                </a:solidFill>
                <a:latin typeface="Times New Roman" panose="02020603050405020304" pitchFamily="18" charset="0"/>
                <a:ea typeface="ヒラギノ角ゴ Pro W3" pitchFamily="16"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9pPr>
          </a:lstStyle>
          <a:p>
            <a:pPr algn="ctr" eaLnBrk="1" hangingPunct="1">
              <a:spcBef>
                <a:spcPct val="0"/>
              </a:spcBef>
              <a:buFontTx/>
              <a:buNone/>
            </a:pPr>
            <a:r>
              <a:rPr lang="en-GB" altLang="en-US" sz="1400" b="1">
                <a:solidFill>
                  <a:srgbClr val="3366FF"/>
                </a:solidFill>
                <a:latin typeface="Arial" panose="020B0604020202020204" pitchFamily="34" charset="0"/>
              </a:rPr>
              <a:t>1</a:t>
            </a:r>
          </a:p>
        </p:txBody>
      </p:sp>
      <p:sp>
        <p:nvSpPr>
          <p:cNvPr id="25" name="Text Box 9">
            <a:extLst>
              <a:ext uri="{FF2B5EF4-FFF2-40B4-BE49-F238E27FC236}">
                <a16:creationId xmlns:a16="http://schemas.microsoft.com/office/drawing/2014/main" id="{49B9414B-31D0-47FD-BE06-E4F7C633CA7D}"/>
              </a:ext>
            </a:extLst>
          </p:cNvPr>
          <p:cNvSpPr txBox="1">
            <a:spLocks noChangeArrowheads="1"/>
          </p:cNvSpPr>
          <p:nvPr/>
        </p:nvSpPr>
        <p:spPr bwMode="auto">
          <a:xfrm>
            <a:off x="5127624" y="5293341"/>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ヒラギノ角ゴ Pro W3" pitchFamily="16" charset="-128"/>
              </a:defRPr>
            </a:lvl3pPr>
            <a:lvl4pPr marL="1600200" indent="-228600">
              <a:spcBef>
                <a:spcPct val="20000"/>
              </a:spcBef>
              <a:buChar char="–"/>
              <a:defRPr sz="2000">
                <a:solidFill>
                  <a:schemeClr val="tx1"/>
                </a:solidFill>
                <a:latin typeface="Times New Roman" panose="02020603050405020304" pitchFamily="18" charset="0"/>
                <a:ea typeface="ヒラギノ角ゴ Pro W3" pitchFamily="16" charset="-128"/>
              </a:defRPr>
            </a:lvl4pPr>
            <a:lvl5pPr marL="2057400" indent="-228600">
              <a:spcBef>
                <a:spcPct val="20000"/>
              </a:spcBef>
              <a:buChar char="»"/>
              <a:defRPr sz="2000">
                <a:solidFill>
                  <a:schemeClr val="tx1"/>
                </a:solidFill>
                <a:latin typeface="Times New Roman" panose="02020603050405020304" pitchFamily="18" charset="0"/>
                <a:ea typeface="ヒラギノ角ゴ Pro W3" pitchFamily="16"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9pPr>
          </a:lstStyle>
          <a:p>
            <a:pPr algn="ctr" eaLnBrk="1" hangingPunct="1">
              <a:spcBef>
                <a:spcPct val="0"/>
              </a:spcBef>
              <a:buFontTx/>
              <a:buNone/>
            </a:pPr>
            <a:r>
              <a:rPr lang="en-GB" altLang="en-US" sz="1400" b="1">
                <a:solidFill>
                  <a:srgbClr val="3366FF"/>
                </a:solidFill>
                <a:latin typeface="Arial" panose="020B0604020202020204" pitchFamily="34" charset="0"/>
              </a:rPr>
              <a:t>6</a:t>
            </a:r>
          </a:p>
        </p:txBody>
      </p:sp>
      <p:sp>
        <p:nvSpPr>
          <p:cNvPr id="27" name="Line 7">
            <a:extLst>
              <a:ext uri="{FF2B5EF4-FFF2-40B4-BE49-F238E27FC236}">
                <a16:creationId xmlns:a16="http://schemas.microsoft.com/office/drawing/2014/main" id="{3C9D1047-6405-4A67-B940-97B4955423A5}"/>
              </a:ext>
            </a:extLst>
          </p:cNvPr>
          <p:cNvSpPr>
            <a:spLocks noChangeShapeType="1"/>
          </p:cNvSpPr>
          <p:nvPr/>
        </p:nvSpPr>
        <p:spPr bwMode="auto">
          <a:xfrm>
            <a:off x="2061148" y="2505075"/>
            <a:ext cx="838200" cy="22860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29" name="Line 7">
            <a:extLst>
              <a:ext uri="{FF2B5EF4-FFF2-40B4-BE49-F238E27FC236}">
                <a16:creationId xmlns:a16="http://schemas.microsoft.com/office/drawing/2014/main" id="{782C8654-622F-4028-8FF7-7797D901F84D}"/>
              </a:ext>
            </a:extLst>
          </p:cNvPr>
          <p:cNvSpPr>
            <a:spLocks noChangeShapeType="1"/>
          </p:cNvSpPr>
          <p:nvPr/>
        </p:nvSpPr>
        <p:spPr bwMode="auto">
          <a:xfrm flipV="1">
            <a:off x="2133952" y="3400425"/>
            <a:ext cx="790223" cy="287338"/>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31" name="Text Box 9">
            <a:extLst>
              <a:ext uri="{FF2B5EF4-FFF2-40B4-BE49-F238E27FC236}">
                <a16:creationId xmlns:a16="http://schemas.microsoft.com/office/drawing/2014/main" id="{CBEE1456-0A42-49AE-9032-A1CC8AC6FD02}"/>
              </a:ext>
            </a:extLst>
          </p:cNvPr>
          <p:cNvSpPr txBox="1">
            <a:spLocks noChangeArrowheads="1"/>
          </p:cNvSpPr>
          <p:nvPr/>
        </p:nvSpPr>
        <p:spPr bwMode="auto">
          <a:xfrm>
            <a:off x="1851377" y="2282825"/>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ヒラギノ角ゴ Pro W3" pitchFamily="16" charset="-128"/>
              </a:defRPr>
            </a:lvl3pPr>
            <a:lvl4pPr marL="1600200" indent="-228600">
              <a:spcBef>
                <a:spcPct val="20000"/>
              </a:spcBef>
              <a:buChar char="–"/>
              <a:defRPr sz="2000">
                <a:solidFill>
                  <a:schemeClr val="tx1"/>
                </a:solidFill>
                <a:latin typeface="Times New Roman" panose="02020603050405020304" pitchFamily="18" charset="0"/>
                <a:ea typeface="ヒラギノ角ゴ Pro W3" pitchFamily="16" charset="-128"/>
              </a:defRPr>
            </a:lvl4pPr>
            <a:lvl5pPr marL="2057400" indent="-228600">
              <a:spcBef>
                <a:spcPct val="20000"/>
              </a:spcBef>
              <a:buChar char="»"/>
              <a:defRPr sz="2000">
                <a:solidFill>
                  <a:schemeClr val="tx1"/>
                </a:solidFill>
                <a:latin typeface="Times New Roman" panose="02020603050405020304" pitchFamily="18" charset="0"/>
                <a:ea typeface="ヒラギノ角ゴ Pro W3" pitchFamily="16"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9pPr>
          </a:lstStyle>
          <a:p>
            <a:pPr algn="ctr" eaLnBrk="1" hangingPunct="1">
              <a:spcBef>
                <a:spcPct val="0"/>
              </a:spcBef>
              <a:buFontTx/>
              <a:buNone/>
            </a:pPr>
            <a:r>
              <a:rPr lang="en-GB" altLang="en-US" sz="1400" b="1">
                <a:solidFill>
                  <a:srgbClr val="3366FF"/>
                </a:solidFill>
                <a:latin typeface="Arial" panose="020B0604020202020204" pitchFamily="34" charset="0"/>
              </a:rPr>
              <a:t>4</a:t>
            </a:r>
          </a:p>
        </p:txBody>
      </p:sp>
      <p:sp>
        <p:nvSpPr>
          <p:cNvPr id="33" name="Text Box 9">
            <a:extLst>
              <a:ext uri="{FF2B5EF4-FFF2-40B4-BE49-F238E27FC236}">
                <a16:creationId xmlns:a16="http://schemas.microsoft.com/office/drawing/2014/main" id="{2267AC9C-6F3B-49FC-A7A5-A93CF6FBDAC2}"/>
              </a:ext>
            </a:extLst>
          </p:cNvPr>
          <p:cNvSpPr txBox="1">
            <a:spLocks noChangeArrowheads="1"/>
          </p:cNvSpPr>
          <p:nvPr/>
        </p:nvSpPr>
        <p:spPr bwMode="auto">
          <a:xfrm>
            <a:off x="1832327" y="3676651"/>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ヒラギノ角ゴ Pro W3" pitchFamily="16" charset="-128"/>
              </a:defRPr>
            </a:lvl3pPr>
            <a:lvl4pPr marL="1600200" indent="-228600">
              <a:spcBef>
                <a:spcPct val="20000"/>
              </a:spcBef>
              <a:buChar char="–"/>
              <a:defRPr sz="2000">
                <a:solidFill>
                  <a:schemeClr val="tx1"/>
                </a:solidFill>
                <a:latin typeface="Times New Roman" panose="02020603050405020304" pitchFamily="18" charset="0"/>
                <a:ea typeface="ヒラギノ角ゴ Pro W3" pitchFamily="16" charset="-128"/>
              </a:defRPr>
            </a:lvl4pPr>
            <a:lvl5pPr marL="2057400" indent="-228600">
              <a:spcBef>
                <a:spcPct val="20000"/>
              </a:spcBef>
              <a:buChar char="»"/>
              <a:defRPr sz="2000">
                <a:solidFill>
                  <a:schemeClr val="tx1"/>
                </a:solidFill>
                <a:latin typeface="Times New Roman" panose="02020603050405020304" pitchFamily="18" charset="0"/>
                <a:ea typeface="ヒラギノ角ゴ Pro W3" pitchFamily="16"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9pPr>
          </a:lstStyle>
          <a:p>
            <a:pPr algn="ctr" eaLnBrk="1" hangingPunct="1">
              <a:spcBef>
                <a:spcPct val="0"/>
              </a:spcBef>
              <a:buFontTx/>
              <a:buNone/>
            </a:pPr>
            <a:r>
              <a:rPr lang="en-GB" altLang="en-US" sz="1400" b="1" dirty="0">
                <a:solidFill>
                  <a:srgbClr val="3366FF"/>
                </a:solidFill>
                <a:latin typeface="Arial" panose="020B0604020202020204" pitchFamily="34" charset="0"/>
              </a:rPr>
              <a:t>5</a:t>
            </a:r>
          </a:p>
        </p:txBody>
      </p:sp>
    </p:spTree>
    <p:extLst>
      <p:ext uri="{BB962C8B-B14F-4D97-AF65-F5344CB8AC3E}">
        <p14:creationId xmlns:p14="http://schemas.microsoft.com/office/powerpoint/2010/main" val="1173558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3029B-7CAF-1755-F3F0-6B9CF5DDE827}"/>
              </a:ext>
            </a:extLst>
          </p:cNvPr>
          <p:cNvSpPr>
            <a:spLocks noGrp="1"/>
          </p:cNvSpPr>
          <p:nvPr>
            <p:ph type="title"/>
          </p:nvPr>
        </p:nvSpPr>
        <p:spPr/>
        <p:txBody>
          <a:bodyPr/>
          <a:lstStyle/>
          <a:p>
            <a:r>
              <a:rPr lang="en-US" dirty="0"/>
              <a:t>Graphing Continuous Variables</a:t>
            </a:r>
          </a:p>
        </p:txBody>
      </p:sp>
      <p:sp>
        <p:nvSpPr>
          <p:cNvPr id="4" name="TextBox 3">
            <a:extLst>
              <a:ext uri="{FF2B5EF4-FFF2-40B4-BE49-F238E27FC236}">
                <a16:creationId xmlns:a16="http://schemas.microsoft.com/office/drawing/2014/main" id="{F3191D43-D44C-4650-7C77-761C4DD16660}"/>
              </a:ext>
            </a:extLst>
          </p:cNvPr>
          <p:cNvSpPr txBox="1"/>
          <p:nvPr/>
        </p:nvSpPr>
        <p:spPr>
          <a:xfrm>
            <a:off x="9673790" y="5842337"/>
            <a:ext cx="2540214" cy="646331"/>
          </a:xfrm>
          <a:prstGeom prst="rect">
            <a:avLst/>
          </a:prstGeom>
          <a:noFill/>
        </p:spPr>
        <p:txBody>
          <a:bodyPr wrap="square">
            <a:spAutoFit/>
          </a:bodyPr>
          <a:lstStyle/>
          <a:p>
            <a:r>
              <a:rPr lang="en-US" dirty="0"/>
              <a:t>From B. Hazen’s Slides</a:t>
            </a:r>
          </a:p>
          <a:p>
            <a:r>
              <a:rPr lang="en-US" dirty="0"/>
              <a:t>Cote et al., 2021, p.40)</a:t>
            </a:r>
          </a:p>
        </p:txBody>
      </p:sp>
      <p:pic>
        <p:nvPicPr>
          <p:cNvPr id="6" name="Picture 5" descr="Diagram&#10;&#10;Description automatically generated">
            <a:extLst>
              <a:ext uri="{FF2B5EF4-FFF2-40B4-BE49-F238E27FC236}">
                <a16:creationId xmlns:a16="http://schemas.microsoft.com/office/drawing/2014/main" id="{2D581F7A-6FF1-F692-5EAB-0BEDF5A82718}"/>
              </a:ext>
            </a:extLst>
          </p:cNvPr>
          <p:cNvPicPr>
            <a:picLocks noChangeAspect="1"/>
          </p:cNvPicPr>
          <p:nvPr/>
        </p:nvPicPr>
        <p:blipFill>
          <a:blip r:embed="rId3"/>
          <a:stretch>
            <a:fillRect/>
          </a:stretch>
        </p:blipFill>
        <p:spPr>
          <a:xfrm>
            <a:off x="1579773" y="1708228"/>
            <a:ext cx="9436168" cy="1720772"/>
          </a:xfrm>
          <a:prstGeom prst="rect">
            <a:avLst/>
          </a:prstGeom>
        </p:spPr>
      </p:pic>
      <p:sp>
        <p:nvSpPr>
          <p:cNvPr id="7" name="TextBox 6">
            <a:extLst>
              <a:ext uri="{FF2B5EF4-FFF2-40B4-BE49-F238E27FC236}">
                <a16:creationId xmlns:a16="http://schemas.microsoft.com/office/drawing/2014/main" id="{308F8536-F2E0-F79E-B55F-9E464130FC90}"/>
              </a:ext>
            </a:extLst>
          </p:cNvPr>
          <p:cNvSpPr txBox="1"/>
          <p:nvPr/>
        </p:nvSpPr>
        <p:spPr>
          <a:xfrm>
            <a:off x="5954513" y="6488668"/>
            <a:ext cx="6661409" cy="369332"/>
          </a:xfrm>
          <a:prstGeom prst="rect">
            <a:avLst/>
          </a:prstGeom>
          <a:noFill/>
        </p:spPr>
        <p:txBody>
          <a:bodyPr wrap="square">
            <a:spAutoFit/>
          </a:bodyPr>
          <a:lstStyle/>
          <a:p>
            <a:r>
              <a:rPr lang="en-US" dirty="0"/>
              <a:t>https://</a:t>
            </a:r>
            <a:r>
              <a:rPr lang="en-US" dirty="0" err="1"/>
              <a:t>courses.lumenlearning.com</a:t>
            </a:r>
            <a:r>
              <a:rPr lang="en-US" dirty="0"/>
              <a:t>/introstats1/chapter/box-plots/</a:t>
            </a:r>
          </a:p>
        </p:txBody>
      </p:sp>
      <p:sp>
        <p:nvSpPr>
          <p:cNvPr id="3" name="TextBox 2">
            <a:extLst>
              <a:ext uri="{FF2B5EF4-FFF2-40B4-BE49-F238E27FC236}">
                <a16:creationId xmlns:a16="http://schemas.microsoft.com/office/drawing/2014/main" id="{10FAE7E8-F5CD-09AE-CB79-8D4083F2D708}"/>
              </a:ext>
            </a:extLst>
          </p:cNvPr>
          <p:cNvSpPr txBox="1"/>
          <p:nvPr/>
        </p:nvSpPr>
        <p:spPr>
          <a:xfrm>
            <a:off x="609600" y="3472458"/>
            <a:ext cx="8662272" cy="3385542"/>
          </a:xfrm>
          <a:prstGeom prst="rect">
            <a:avLst/>
          </a:prstGeom>
          <a:noFill/>
        </p:spPr>
        <p:txBody>
          <a:bodyPr wrap="square">
            <a:spAutoFit/>
          </a:bodyPr>
          <a:lstStyle/>
          <a:p>
            <a:pPr marL="285750" indent="-285750" algn="l" fontAlgn="base">
              <a:buFont typeface="Wingdings" panose="05000000000000000000" pitchFamily="2" charset="2"/>
              <a:buChar char="q"/>
            </a:pPr>
            <a:r>
              <a:rPr lang="en-US" sz="2800" b="0" i="0" dirty="0">
                <a:solidFill>
                  <a:srgbClr val="373D3F"/>
                </a:solidFill>
                <a:effectLst/>
                <a:latin typeface="proxima-nova"/>
              </a:rPr>
              <a:t> </a:t>
            </a:r>
            <a:r>
              <a:rPr lang="en-US" sz="2800" b="0" i="0" dirty="0">
                <a:effectLst/>
                <a:latin typeface="proxima-nova"/>
              </a:rPr>
              <a:t>Minimum value =</a:t>
            </a:r>
          </a:p>
          <a:p>
            <a:pPr marL="285750" indent="-285750" algn="l" fontAlgn="base">
              <a:buFont typeface="Wingdings" panose="05000000000000000000" pitchFamily="2" charset="2"/>
              <a:buChar char="q"/>
            </a:pPr>
            <a:r>
              <a:rPr lang="en-US" sz="2800" b="0" i="0" dirty="0">
                <a:effectLst/>
                <a:latin typeface="proxima-nova"/>
              </a:rPr>
              <a:t> Maximum value = </a:t>
            </a:r>
          </a:p>
          <a:p>
            <a:pPr marL="285750" indent="-285750" algn="l" fontAlgn="base">
              <a:buFont typeface="Wingdings" panose="05000000000000000000" pitchFamily="2" charset="2"/>
              <a:buChar char="q"/>
            </a:pPr>
            <a:r>
              <a:rPr lang="en-US" sz="2800" b="0" i="1" dirty="0">
                <a:effectLst/>
                <a:latin typeface="proxima-nova"/>
              </a:rPr>
              <a:t> Q</a:t>
            </a:r>
            <a:r>
              <a:rPr lang="en-US" sz="2800" b="0" i="0" dirty="0">
                <a:effectLst/>
                <a:latin typeface="proxima-nova"/>
              </a:rPr>
              <a:t>1: First quartile = </a:t>
            </a:r>
          </a:p>
          <a:p>
            <a:pPr marL="285750" indent="-285750" algn="l" fontAlgn="base">
              <a:buFont typeface="Wingdings" panose="05000000000000000000" pitchFamily="2" charset="2"/>
              <a:buChar char="q"/>
            </a:pPr>
            <a:r>
              <a:rPr lang="en-US" sz="2800" b="0" i="1" dirty="0">
                <a:effectLst/>
                <a:latin typeface="proxima-nova"/>
              </a:rPr>
              <a:t> Q</a:t>
            </a:r>
            <a:r>
              <a:rPr lang="en-US" sz="2800" b="0" i="0" dirty="0">
                <a:effectLst/>
                <a:latin typeface="proxima-nova"/>
              </a:rPr>
              <a:t>2: Second quartile or median = </a:t>
            </a:r>
          </a:p>
          <a:p>
            <a:pPr marL="285750" indent="-285750" algn="l" fontAlgn="base">
              <a:buFont typeface="Wingdings" panose="05000000000000000000" pitchFamily="2" charset="2"/>
              <a:buChar char="q"/>
            </a:pPr>
            <a:r>
              <a:rPr lang="en-US" sz="2800" b="0" i="1" dirty="0">
                <a:effectLst/>
                <a:latin typeface="proxima-nova"/>
              </a:rPr>
              <a:t> Q</a:t>
            </a:r>
            <a:r>
              <a:rPr lang="en-US" sz="2800" b="0" i="0" dirty="0">
                <a:effectLst/>
                <a:latin typeface="proxima-nova"/>
              </a:rPr>
              <a:t>3: Third quartile = </a:t>
            </a:r>
            <a:endParaRPr lang="en-US" sz="2800" dirty="0">
              <a:latin typeface="proxima-nova"/>
            </a:endParaRPr>
          </a:p>
          <a:p>
            <a:pPr marL="285750" indent="-285750" algn="l" fontAlgn="base">
              <a:buFont typeface="Wingdings" panose="05000000000000000000" pitchFamily="2" charset="2"/>
              <a:buChar char="q"/>
            </a:pPr>
            <a:r>
              <a:rPr lang="en-US" sz="2800" b="0" i="0" dirty="0">
                <a:effectLst/>
                <a:latin typeface="proxima-nova"/>
              </a:rPr>
              <a:t> Range: </a:t>
            </a:r>
          </a:p>
          <a:p>
            <a:pPr marL="285750" indent="-285750" algn="l" fontAlgn="base">
              <a:buFont typeface="Wingdings" panose="05000000000000000000" pitchFamily="2" charset="2"/>
              <a:buChar char="q"/>
            </a:pPr>
            <a:r>
              <a:rPr lang="en-US" sz="2800" dirty="0">
                <a:latin typeface="proxima-nova"/>
              </a:rPr>
              <a:t> Interquartile range:</a:t>
            </a:r>
            <a:br>
              <a:rPr lang="en-US" dirty="0"/>
            </a:br>
            <a:endParaRPr lang="en-US" dirty="0"/>
          </a:p>
        </p:txBody>
      </p:sp>
      <p:pic>
        <p:nvPicPr>
          <p:cNvPr id="8" name="Picture 7">
            <a:extLst>
              <a:ext uri="{FF2B5EF4-FFF2-40B4-BE49-F238E27FC236}">
                <a16:creationId xmlns:a16="http://schemas.microsoft.com/office/drawing/2014/main" id="{A5C3AFE1-C3E0-C57F-84E4-57FBAF2CBE1F}"/>
              </a:ext>
            </a:extLst>
          </p:cNvPr>
          <p:cNvPicPr>
            <a:picLocks noChangeAspect="1"/>
          </p:cNvPicPr>
          <p:nvPr/>
        </p:nvPicPr>
        <p:blipFill>
          <a:blip r:embed="rId4"/>
          <a:stretch>
            <a:fillRect/>
          </a:stretch>
        </p:blipFill>
        <p:spPr>
          <a:xfrm>
            <a:off x="366568" y="659152"/>
            <a:ext cx="11458863" cy="901972"/>
          </a:xfrm>
          <a:prstGeom prst="rect">
            <a:avLst/>
          </a:prstGeom>
        </p:spPr>
      </p:pic>
    </p:spTree>
    <p:extLst>
      <p:ext uri="{BB962C8B-B14F-4D97-AF65-F5344CB8AC3E}">
        <p14:creationId xmlns:p14="http://schemas.microsoft.com/office/powerpoint/2010/main" val="3634333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D6D17-4983-74F1-1DCD-60AE37C27CC4}"/>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A1557F5E-3C3A-CEA9-8A16-6A74C22BB8B1}"/>
              </a:ext>
            </a:extLst>
          </p:cNvPr>
          <p:cNvSpPr txBox="1">
            <a:spLocks noChangeArrowheads="1"/>
          </p:cNvSpPr>
          <p:nvPr/>
        </p:nvSpPr>
        <p:spPr>
          <a:xfrm>
            <a:off x="1069656" y="338194"/>
            <a:ext cx="9350333" cy="71596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5pPr>
            <a:lvl6pPr marL="457200" algn="ctr" rtl="0" fontAlgn="base">
              <a:spcBef>
                <a:spcPct val="0"/>
              </a:spcBef>
              <a:spcAft>
                <a:spcPct val="0"/>
              </a:spcAft>
              <a:defRPr sz="4400">
                <a:solidFill>
                  <a:schemeClr val="tx2"/>
                </a:solidFill>
                <a:latin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defRPr>
            </a:lvl9pPr>
          </a:lstStyle>
          <a:p>
            <a:pPr algn="l" eaLnBrk="1" hangingPunct="1">
              <a:defRPr/>
            </a:pPr>
            <a:r>
              <a:rPr lang="en-US" altLang="en-US" sz="4000" b="1" kern="0" dirty="0">
                <a:solidFill>
                  <a:srgbClr val="0000FF"/>
                </a:solidFill>
              </a:rPr>
              <a:t>Exploring and Visualizing Data</a:t>
            </a:r>
          </a:p>
        </p:txBody>
      </p:sp>
      <p:sp>
        <p:nvSpPr>
          <p:cNvPr id="10" name="TextBox 9">
            <a:extLst>
              <a:ext uri="{FF2B5EF4-FFF2-40B4-BE49-F238E27FC236}">
                <a16:creationId xmlns:a16="http://schemas.microsoft.com/office/drawing/2014/main" id="{1EBCE1A8-0494-E177-812A-2CE04E0B1273}"/>
              </a:ext>
            </a:extLst>
          </p:cNvPr>
          <p:cNvSpPr txBox="1"/>
          <p:nvPr/>
        </p:nvSpPr>
        <p:spPr>
          <a:xfrm>
            <a:off x="1069656" y="1229647"/>
            <a:ext cx="10799072" cy="5382371"/>
          </a:xfrm>
          <a:prstGeom prst="rect">
            <a:avLst/>
          </a:prstGeom>
          <a:noFill/>
        </p:spPr>
        <p:txBody>
          <a:bodyPr wrap="square">
            <a:spAutoFit/>
          </a:bodyPr>
          <a:lstStyle/>
          <a:p>
            <a:pPr fontAlgn="base">
              <a:lnSpc>
                <a:spcPct val="120000"/>
              </a:lnSpc>
              <a:spcAft>
                <a:spcPts val="600"/>
              </a:spcAft>
            </a:pPr>
            <a:r>
              <a:rPr lang="en-US" sz="2800" dirty="0">
                <a:ea typeface="Cambria" panose="02040503050406030204" pitchFamily="18" charset="0"/>
              </a:rPr>
              <a:t>Exploratory Data Analysis (EDA): the process of </a:t>
            </a:r>
            <a:r>
              <a:rPr lang="en-US" sz="2800" dirty="0"/>
              <a:t>examining, visualizing, and summarizing data to understand what is there, identifying patterns and unusual observations, and generating/investigating questions about the data</a:t>
            </a:r>
            <a:r>
              <a:rPr lang="en-US" sz="2800" dirty="0">
                <a:ea typeface="Cambria" panose="02040503050406030204" pitchFamily="18" charset="0"/>
              </a:rPr>
              <a:t>.</a:t>
            </a:r>
            <a:endParaRPr lang="en-US" sz="1200" dirty="0">
              <a:ea typeface="Cambria" panose="02040503050406030204" pitchFamily="18" charset="0"/>
            </a:endParaRPr>
          </a:p>
          <a:p>
            <a:pPr fontAlgn="base">
              <a:lnSpc>
                <a:spcPct val="120000"/>
              </a:lnSpc>
              <a:spcAft>
                <a:spcPts val="600"/>
              </a:spcAft>
            </a:pPr>
            <a:r>
              <a:rPr lang="en-US" sz="2800" dirty="0"/>
              <a:t>EDA techniques are used to investigate:</a:t>
            </a:r>
          </a:p>
          <a:p>
            <a:pPr marL="457200" lvl="0" indent="-457200">
              <a:lnSpc>
                <a:spcPct val="120000"/>
              </a:lnSpc>
              <a:buFont typeface="Wingdings" panose="05000000000000000000" pitchFamily="2" charset="2"/>
              <a:buChar char="q"/>
            </a:pPr>
            <a:r>
              <a:rPr lang="en-US" sz="2800" dirty="0"/>
              <a:t>What does the data look like? </a:t>
            </a:r>
          </a:p>
          <a:p>
            <a:pPr marL="457200" lvl="0" indent="-457200">
              <a:lnSpc>
                <a:spcPct val="120000"/>
              </a:lnSpc>
              <a:buFont typeface="Wingdings" panose="05000000000000000000" pitchFamily="2" charset="2"/>
              <a:buChar char="q"/>
            </a:pPr>
            <a:r>
              <a:rPr lang="en-US" sz="2800" dirty="0"/>
              <a:t>What is typical? </a:t>
            </a:r>
          </a:p>
          <a:p>
            <a:pPr marL="457200" lvl="0" indent="-457200">
              <a:lnSpc>
                <a:spcPct val="120000"/>
              </a:lnSpc>
              <a:buFont typeface="Wingdings" panose="05000000000000000000" pitchFamily="2" charset="2"/>
              <a:buChar char="q"/>
            </a:pPr>
            <a:r>
              <a:rPr lang="en-US" sz="2800" dirty="0"/>
              <a:t>How much does it vary? </a:t>
            </a:r>
          </a:p>
          <a:p>
            <a:pPr marL="457200" lvl="0" indent="-457200">
              <a:lnSpc>
                <a:spcPct val="120000"/>
              </a:lnSpc>
              <a:buFont typeface="Wingdings" panose="05000000000000000000" pitchFamily="2" charset="2"/>
              <a:buChar char="q"/>
            </a:pPr>
            <a:r>
              <a:rPr lang="en-US" sz="2800" dirty="0"/>
              <a:t>Are there unusual observations or missing values? </a:t>
            </a:r>
          </a:p>
          <a:p>
            <a:pPr marL="457200" lvl="0" indent="-457200">
              <a:lnSpc>
                <a:spcPct val="120000"/>
              </a:lnSpc>
              <a:buFont typeface="Wingdings" panose="05000000000000000000" pitchFamily="2" charset="2"/>
              <a:buChar char="q"/>
            </a:pPr>
            <a:r>
              <a:rPr lang="en-US" sz="2800" dirty="0"/>
              <a:t>What patterns might be worth investigating?</a:t>
            </a:r>
          </a:p>
        </p:txBody>
      </p:sp>
    </p:spTree>
    <p:extLst>
      <p:ext uri="{BB962C8B-B14F-4D97-AF65-F5344CB8AC3E}">
        <p14:creationId xmlns:p14="http://schemas.microsoft.com/office/powerpoint/2010/main" val="3459253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A0A43-5DDB-2EF2-AA6C-DEEE3A969E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61345E-1CEB-2173-49D7-12CC40F66BBF}"/>
              </a:ext>
            </a:extLst>
          </p:cNvPr>
          <p:cNvSpPr>
            <a:spLocks noGrp="1"/>
          </p:cNvSpPr>
          <p:nvPr>
            <p:ph type="title"/>
          </p:nvPr>
        </p:nvSpPr>
        <p:spPr>
          <a:xfrm>
            <a:off x="914220" y="641603"/>
            <a:ext cx="11044899" cy="914969"/>
          </a:xfrm>
        </p:spPr>
        <p:txBody>
          <a:bodyPr>
            <a:noAutofit/>
          </a:bodyPr>
          <a:lstStyle/>
          <a:p>
            <a:r>
              <a:rPr lang="en-US" dirty="0">
                <a:solidFill>
                  <a:srgbClr val="0000FF"/>
                </a:solidFill>
              </a:rPr>
              <a:t>Why the Shape of the Distribution Matters for Quantitative Data</a:t>
            </a:r>
          </a:p>
        </p:txBody>
      </p:sp>
      <p:sp>
        <p:nvSpPr>
          <p:cNvPr id="5" name="Rounded Rectangle 2">
            <a:extLst>
              <a:ext uri="{FF2B5EF4-FFF2-40B4-BE49-F238E27FC236}">
                <a16:creationId xmlns:a16="http://schemas.microsoft.com/office/drawing/2014/main" id="{A4E81E4A-9696-BC10-39D4-A53D0310F8C0}"/>
              </a:ext>
            </a:extLst>
          </p:cNvPr>
          <p:cNvSpPr/>
          <p:nvPr/>
        </p:nvSpPr>
        <p:spPr>
          <a:xfrm>
            <a:off x="914220" y="1973152"/>
            <a:ext cx="5029200" cy="3291840"/>
          </a:xfrm>
          <a:prstGeom prst="roundRect">
            <a:avLst/>
          </a:prstGeom>
          <a:solidFill>
            <a:srgbClr val="EBF5EB"/>
          </a:solidFill>
          <a:ln>
            <a:solidFill>
              <a:srgbClr val="70AD47"/>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lnSpc>
                <a:spcPct val="120000"/>
              </a:lnSpc>
              <a:defRPr sz="2100" b="1">
                <a:solidFill>
                  <a:srgbClr val="70AD47"/>
                </a:solidFill>
              </a:defRPr>
            </a:pPr>
            <a:r>
              <a:rPr sz="2800" dirty="0"/>
              <a:t>Roughly symmetric; no influential outliers</a:t>
            </a:r>
          </a:p>
          <a:p>
            <a:pPr algn="ctr">
              <a:lnSpc>
                <a:spcPct val="120000"/>
              </a:lnSpc>
              <a:spcBef>
                <a:spcPts val="800"/>
              </a:spcBef>
              <a:defRPr sz="2100">
                <a:solidFill>
                  <a:srgbClr val="191919"/>
                </a:solidFill>
              </a:defRPr>
            </a:pPr>
            <a:r>
              <a:rPr sz="2800" dirty="0"/>
              <a:t>Mean + SD often provide useful summaries.</a:t>
            </a:r>
          </a:p>
        </p:txBody>
      </p:sp>
      <p:sp>
        <p:nvSpPr>
          <p:cNvPr id="7" name="Rounded Rectangle 3">
            <a:extLst>
              <a:ext uri="{FF2B5EF4-FFF2-40B4-BE49-F238E27FC236}">
                <a16:creationId xmlns:a16="http://schemas.microsoft.com/office/drawing/2014/main" id="{516F9502-3C27-0256-DB31-DE0BA5BD1C31}"/>
              </a:ext>
            </a:extLst>
          </p:cNvPr>
          <p:cNvSpPr/>
          <p:nvPr/>
        </p:nvSpPr>
        <p:spPr>
          <a:xfrm>
            <a:off x="6400620" y="1973152"/>
            <a:ext cx="5029200" cy="3291840"/>
          </a:xfrm>
          <a:prstGeom prst="roundRect">
            <a:avLst/>
          </a:prstGeom>
          <a:solidFill>
            <a:srgbClr val="FCEFE5"/>
          </a:solidFill>
          <a:ln>
            <a:solidFill>
              <a:srgbClr val="ED7D31"/>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lnSpc>
                <a:spcPct val="120000"/>
              </a:lnSpc>
              <a:defRPr sz="2100" b="1">
                <a:solidFill>
                  <a:srgbClr val="ED7D31"/>
                </a:solidFill>
              </a:defRPr>
            </a:pPr>
            <a:r>
              <a:rPr sz="2800" dirty="0"/>
              <a:t>Skewed and/or influential outliers</a:t>
            </a:r>
          </a:p>
          <a:p>
            <a:pPr algn="ctr">
              <a:lnSpc>
                <a:spcPct val="120000"/>
              </a:lnSpc>
              <a:spcBef>
                <a:spcPts val="800"/>
              </a:spcBef>
              <a:defRPr sz="2100">
                <a:solidFill>
                  <a:srgbClr val="191919"/>
                </a:solidFill>
              </a:defRPr>
            </a:pPr>
            <a:r>
              <a:rPr sz="2800" dirty="0"/>
              <a:t>Median + IQR are often more representative.</a:t>
            </a:r>
          </a:p>
        </p:txBody>
      </p:sp>
      <p:sp>
        <p:nvSpPr>
          <p:cNvPr id="9" name="TextBox 8">
            <a:extLst>
              <a:ext uri="{FF2B5EF4-FFF2-40B4-BE49-F238E27FC236}">
                <a16:creationId xmlns:a16="http://schemas.microsoft.com/office/drawing/2014/main" id="{2D7F8D4F-332E-2E4E-AAE6-F6C6CD4123CD}"/>
              </a:ext>
            </a:extLst>
          </p:cNvPr>
          <p:cNvSpPr txBox="1"/>
          <p:nvPr/>
        </p:nvSpPr>
        <p:spPr>
          <a:xfrm>
            <a:off x="2319448" y="5681572"/>
            <a:ext cx="7553103" cy="1091966"/>
          </a:xfrm>
          <a:prstGeom prst="rect">
            <a:avLst/>
          </a:prstGeom>
          <a:noFill/>
        </p:spPr>
        <p:txBody>
          <a:bodyPr wrap="square">
            <a:spAutoFit/>
          </a:bodyPr>
          <a:lstStyle/>
          <a:p>
            <a:pPr algn="ctr">
              <a:lnSpc>
                <a:spcPct val="120000"/>
              </a:lnSpc>
              <a:defRPr sz="2200" b="1">
                <a:solidFill>
                  <a:srgbClr val="1F3654"/>
                </a:solidFill>
              </a:defRPr>
            </a:pPr>
            <a:r>
              <a:rPr sz="2800" dirty="0">
                <a:solidFill>
                  <a:srgbClr val="FF0000"/>
                </a:solidFill>
              </a:rPr>
              <a:t>This is why we visualize the data before deciding which numerical summaries to report</a:t>
            </a:r>
            <a:r>
              <a:rPr sz="2800" dirty="0"/>
              <a:t>.</a:t>
            </a:r>
          </a:p>
        </p:txBody>
      </p:sp>
    </p:spTree>
    <p:extLst>
      <p:ext uri="{BB962C8B-B14F-4D97-AF65-F5344CB8AC3E}">
        <p14:creationId xmlns:p14="http://schemas.microsoft.com/office/powerpoint/2010/main" val="99661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1C5DB-7DA6-777C-1653-3C264D62163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7CBC8F-DA59-BF0D-4B72-676C9DD533E8}"/>
              </a:ext>
            </a:extLst>
          </p:cNvPr>
          <p:cNvSpPr>
            <a:spLocks noGrp="1"/>
          </p:cNvSpPr>
          <p:nvPr>
            <p:ph type="title"/>
          </p:nvPr>
        </p:nvSpPr>
        <p:spPr>
          <a:xfrm>
            <a:off x="914220" y="518313"/>
            <a:ext cx="11044899" cy="914969"/>
          </a:xfrm>
        </p:spPr>
        <p:txBody>
          <a:bodyPr>
            <a:noAutofit/>
          </a:bodyPr>
          <a:lstStyle/>
          <a:p>
            <a:r>
              <a:rPr lang="en-US" dirty="0">
                <a:solidFill>
                  <a:srgbClr val="0000FF"/>
                </a:solidFill>
              </a:rPr>
              <a:t>R functions for Summarizing Quantitative Data</a:t>
            </a:r>
          </a:p>
        </p:txBody>
      </p:sp>
      <p:sp>
        <p:nvSpPr>
          <p:cNvPr id="4" name="Rounded Rectangle 2">
            <a:extLst>
              <a:ext uri="{FF2B5EF4-FFF2-40B4-BE49-F238E27FC236}">
                <a16:creationId xmlns:a16="http://schemas.microsoft.com/office/drawing/2014/main" id="{38094CEC-E05C-E785-8013-14E578423DB8}"/>
              </a:ext>
            </a:extLst>
          </p:cNvPr>
          <p:cNvSpPr/>
          <p:nvPr/>
        </p:nvSpPr>
        <p:spPr>
          <a:xfrm>
            <a:off x="1017141" y="2127265"/>
            <a:ext cx="3383280" cy="1097280"/>
          </a:xfrm>
          <a:prstGeom prst="roundRect">
            <a:avLst/>
          </a:prstGeom>
          <a:solidFill>
            <a:srgbClr val="DEEBF7"/>
          </a:solidFill>
          <a:ln>
            <a:solidFill>
              <a:srgbClr val="4472C4"/>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1900" b="1">
                <a:solidFill>
                  <a:srgbClr val="4472C4"/>
                </a:solidFill>
              </a:defRPr>
            </a:pPr>
            <a:r>
              <a:rPr sz="2800" dirty="0"/>
              <a:t>Quick overview</a:t>
            </a:r>
          </a:p>
        </p:txBody>
      </p:sp>
      <p:sp>
        <p:nvSpPr>
          <p:cNvPr id="8" name="Rounded Rectangle 3">
            <a:extLst>
              <a:ext uri="{FF2B5EF4-FFF2-40B4-BE49-F238E27FC236}">
                <a16:creationId xmlns:a16="http://schemas.microsoft.com/office/drawing/2014/main" id="{EBE872A5-C493-288E-A3A9-BA4F02771BE0}"/>
              </a:ext>
            </a:extLst>
          </p:cNvPr>
          <p:cNvSpPr/>
          <p:nvPr/>
        </p:nvSpPr>
        <p:spPr>
          <a:xfrm>
            <a:off x="1200021" y="3407425"/>
            <a:ext cx="3017520" cy="1325880"/>
          </a:xfrm>
          <a:prstGeom prst="roundRect">
            <a:avLst/>
          </a:prstGeom>
          <a:solidFill>
            <a:srgbClr val="F8F8F8"/>
          </a:solidFill>
          <a:ln>
            <a:solidFill>
              <a:srgbClr val="C8C8C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700">
                <a:solidFill>
                  <a:srgbClr val="191919"/>
                </a:solidFill>
                <a:latin typeface="Courier New"/>
              </a:defRPr>
            </a:pPr>
            <a:r>
              <a:rPr sz="2800" dirty="0"/>
              <a:t>summary(ABC)</a:t>
            </a:r>
          </a:p>
        </p:txBody>
      </p:sp>
      <p:sp>
        <p:nvSpPr>
          <p:cNvPr id="11" name="Rounded Rectangle 4">
            <a:extLst>
              <a:ext uri="{FF2B5EF4-FFF2-40B4-BE49-F238E27FC236}">
                <a16:creationId xmlns:a16="http://schemas.microsoft.com/office/drawing/2014/main" id="{3EDD937C-340F-FF66-0D8A-C2789095BA44}"/>
              </a:ext>
            </a:extLst>
          </p:cNvPr>
          <p:cNvSpPr/>
          <p:nvPr/>
        </p:nvSpPr>
        <p:spPr>
          <a:xfrm>
            <a:off x="4811901" y="2127265"/>
            <a:ext cx="3383280" cy="1097280"/>
          </a:xfrm>
          <a:prstGeom prst="roundRect">
            <a:avLst/>
          </a:prstGeom>
          <a:solidFill>
            <a:srgbClr val="EBF5EB"/>
          </a:solidFill>
          <a:ln>
            <a:solidFill>
              <a:srgbClr val="70AD47"/>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1900" b="1">
                <a:solidFill>
                  <a:srgbClr val="70AD47"/>
                </a:solidFill>
              </a:defRPr>
            </a:pPr>
            <a:r>
              <a:rPr sz="2800" dirty="0"/>
              <a:t>Center</a:t>
            </a:r>
          </a:p>
        </p:txBody>
      </p:sp>
      <p:sp>
        <p:nvSpPr>
          <p:cNvPr id="13" name="Rounded Rectangle 5">
            <a:extLst>
              <a:ext uri="{FF2B5EF4-FFF2-40B4-BE49-F238E27FC236}">
                <a16:creationId xmlns:a16="http://schemas.microsoft.com/office/drawing/2014/main" id="{D8FA2708-5A44-A61C-34DA-1E7F64EA44BC}"/>
              </a:ext>
            </a:extLst>
          </p:cNvPr>
          <p:cNvSpPr/>
          <p:nvPr/>
        </p:nvSpPr>
        <p:spPr>
          <a:xfrm>
            <a:off x="4994781" y="3407425"/>
            <a:ext cx="3017520" cy="1325880"/>
          </a:xfrm>
          <a:prstGeom prst="roundRect">
            <a:avLst/>
          </a:prstGeom>
          <a:solidFill>
            <a:srgbClr val="F8F8F8"/>
          </a:solidFill>
          <a:ln>
            <a:solidFill>
              <a:srgbClr val="C8C8C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700">
                <a:solidFill>
                  <a:srgbClr val="191919"/>
                </a:solidFill>
                <a:latin typeface="Courier New"/>
              </a:defRPr>
            </a:pPr>
            <a:r>
              <a:rPr sz="2800" dirty="0"/>
              <a:t>mean(ABC)</a:t>
            </a:r>
            <a:br>
              <a:rPr sz="2800" dirty="0"/>
            </a:br>
            <a:r>
              <a:rPr sz="2800" dirty="0"/>
              <a:t>median(ABC)</a:t>
            </a:r>
          </a:p>
        </p:txBody>
      </p:sp>
      <p:sp>
        <p:nvSpPr>
          <p:cNvPr id="15" name="Rounded Rectangle 6">
            <a:extLst>
              <a:ext uri="{FF2B5EF4-FFF2-40B4-BE49-F238E27FC236}">
                <a16:creationId xmlns:a16="http://schemas.microsoft.com/office/drawing/2014/main" id="{D353C72A-E230-AAE9-C421-C4D4E5D0611D}"/>
              </a:ext>
            </a:extLst>
          </p:cNvPr>
          <p:cNvSpPr/>
          <p:nvPr/>
        </p:nvSpPr>
        <p:spPr>
          <a:xfrm>
            <a:off x="8575839" y="2127265"/>
            <a:ext cx="3383280" cy="1097280"/>
          </a:xfrm>
          <a:prstGeom prst="roundRect">
            <a:avLst/>
          </a:prstGeom>
          <a:solidFill>
            <a:srgbClr val="FCEFE5"/>
          </a:solidFill>
          <a:ln>
            <a:solidFill>
              <a:srgbClr val="ED7D31"/>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1900" b="1">
                <a:solidFill>
                  <a:srgbClr val="ED7D31"/>
                </a:solidFill>
              </a:defRPr>
            </a:pPr>
            <a:r>
              <a:rPr sz="2800" dirty="0"/>
              <a:t>Spread</a:t>
            </a:r>
          </a:p>
        </p:txBody>
      </p:sp>
      <p:sp>
        <p:nvSpPr>
          <p:cNvPr id="17" name="Rounded Rectangle 7">
            <a:extLst>
              <a:ext uri="{FF2B5EF4-FFF2-40B4-BE49-F238E27FC236}">
                <a16:creationId xmlns:a16="http://schemas.microsoft.com/office/drawing/2014/main" id="{A437AD5D-D859-90EB-7579-AF0D5C59DAC6}"/>
              </a:ext>
            </a:extLst>
          </p:cNvPr>
          <p:cNvSpPr/>
          <p:nvPr/>
        </p:nvSpPr>
        <p:spPr>
          <a:xfrm>
            <a:off x="8758719" y="3407425"/>
            <a:ext cx="3017520" cy="1325880"/>
          </a:xfrm>
          <a:prstGeom prst="roundRect">
            <a:avLst/>
          </a:prstGeom>
          <a:solidFill>
            <a:srgbClr val="F8F8F8"/>
          </a:solidFill>
          <a:ln>
            <a:solidFill>
              <a:srgbClr val="C8C8C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700">
                <a:solidFill>
                  <a:srgbClr val="191919"/>
                </a:solidFill>
                <a:latin typeface="Courier New"/>
              </a:defRPr>
            </a:pPr>
            <a:r>
              <a:rPr sz="2800" dirty="0" err="1"/>
              <a:t>sd</a:t>
            </a:r>
            <a:r>
              <a:rPr sz="2800" dirty="0"/>
              <a:t>(ABC)</a:t>
            </a:r>
            <a:br>
              <a:rPr sz="2800" dirty="0"/>
            </a:br>
            <a:r>
              <a:rPr sz="2800" dirty="0"/>
              <a:t>IQR(ABC)</a:t>
            </a:r>
            <a:br>
              <a:rPr sz="2800" dirty="0"/>
            </a:br>
            <a:r>
              <a:rPr sz="2800" dirty="0"/>
              <a:t>range(ABC)</a:t>
            </a:r>
          </a:p>
        </p:txBody>
      </p:sp>
      <p:sp>
        <p:nvSpPr>
          <p:cNvPr id="19" name="TextBox 18">
            <a:extLst>
              <a:ext uri="{FF2B5EF4-FFF2-40B4-BE49-F238E27FC236}">
                <a16:creationId xmlns:a16="http://schemas.microsoft.com/office/drawing/2014/main" id="{899D6D8E-3106-151D-5CCD-4035582A112F}"/>
              </a:ext>
            </a:extLst>
          </p:cNvPr>
          <p:cNvSpPr txBox="1"/>
          <p:nvPr/>
        </p:nvSpPr>
        <p:spPr>
          <a:xfrm>
            <a:off x="2125099" y="5150949"/>
            <a:ext cx="8756884" cy="1091966"/>
          </a:xfrm>
          <a:prstGeom prst="rect">
            <a:avLst/>
          </a:prstGeom>
          <a:noFill/>
        </p:spPr>
        <p:txBody>
          <a:bodyPr wrap="none">
            <a:spAutoFit/>
          </a:bodyPr>
          <a:lstStyle/>
          <a:p>
            <a:pPr algn="ctr">
              <a:lnSpc>
                <a:spcPct val="120000"/>
              </a:lnSpc>
              <a:defRPr sz="2000" b="1">
                <a:solidFill>
                  <a:srgbClr val="1F3654"/>
                </a:solidFill>
              </a:defRPr>
            </a:pPr>
            <a:r>
              <a:rPr sz="2800" dirty="0">
                <a:solidFill>
                  <a:srgbClr val="FF0000"/>
                </a:solidFill>
              </a:rPr>
              <a:t>Calculate what helps you understand the variable. </a:t>
            </a:r>
            <a:endParaRPr lang="en-US" sz="2800" dirty="0">
              <a:solidFill>
                <a:srgbClr val="FF0000"/>
              </a:solidFill>
            </a:endParaRPr>
          </a:p>
          <a:p>
            <a:pPr algn="ctr">
              <a:lnSpc>
                <a:spcPct val="120000"/>
              </a:lnSpc>
              <a:defRPr sz="2000" b="1">
                <a:solidFill>
                  <a:srgbClr val="1F3654"/>
                </a:solidFill>
              </a:defRPr>
            </a:pPr>
            <a:r>
              <a:rPr sz="2800" dirty="0">
                <a:solidFill>
                  <a:srgbClr val="FF0000"/>
                </a:solidFill>
              </a:rPr>
              <a:t>Report the summaries that best describe the distribution.</a:t>
            </a:r>
          </a:p>
        </p:txBody>
      </p:sp>
    </p:spTree>
    <p:extLst>
      <p:ext uri="{BB962C8B-B14F-4D97-AF65-F5344CB8AC3E}">
        <p14:creationId xmlns:p14="http://schemas.microsoft.com/office/powerpoint/2010/main" val="11170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ADEE6-937A-EC68-82B0-2A285ED3A14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076ABD0-FCF0-5DCB-A1C4-E20D80FB83E1}"/>
              </a:ext>
            </a:extLst>
          </p:cNvPr>
          <p:cNvSpPr>
            <a:spLocks noGrp="1"/>
          </p:cNvSpPr>
          <p:nvPr>
            <p:ph type="title"/>
          </p:nvPr>
        </p:nvSpPr>
        <p:spPr>
          <a:xfrm>
            <a:off x="914220" y="518313"/>
            <a:ext cx="11044899" cy="914969"/>
          </a:xfrm>
        </p:spPr>
        <p:txBody>
          <a:bodyPr>
            <a:noAutofit/>
          </a:bodyPr>
          <a:lstStyle/>
          <a:p>
            <a:r>
              <a:rPr lang="en-US" dirty="0">
                <a:solidFill>
                  <a:srgbClr val="0000FF"/>
                </a:solidFill>
              </a:rPr>
              <a:t>R functions for Visualizing Quantitative Data</a:t>
            </a:r>
          </a:p>
        </p:txBody>
      </p:sp>
      <p:sp>
        <p:nvSpPr>
          <p:cNvPr id="27" name="Rounded Rectangle 2">
            <a:extLst>
              <a:ext uri="{FF2B5EF4-FFF2-40B4-BE49-F238E27FC236}">
                <a16:creationId xmlns:a16="http://schemas.microsoft.com/office/drawing/2014/main" id="{83812AC8-9993-17A7-73B3-0C2D5E0BDB3F}"/>
              </a:ext>
            </a:extLst>
          </p:cNvPr>
          <p:cNvSpPr/>
          <p:nvPr/>
        </p:nvSpPr>
        <p:spPr>
          <a:xfrm>
            <a:off x="1027415" y="1911506"/>
            <a:ext cx="4754880" cy="1716335"/>
          </a:xfrm>
          <a:prstGeom prst="roundRect">
            <a:avLst/>
          </a:prstGeom>
          <a:solidFill>
            <a:srgbClr val="DEEBF7"/>
          </a:solidFill>
          <a:ln>
            <a:solidFill>
              <a:srgbClr val="4472C4"/>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2100" b="1">
                <a:solidFill>
                  <a:srgbClr val="4472C4"/>
                </a:solidFill>
              </a:defRPr>
            </a:pPr>
            <a:r>
              <a:rPr sz="2800" dirty="0"/>
              <a:t>Histogram</a:t>
            </a:r>
          </a:p>
          <a:p>
            <a:pPr algn="ctr">
              <a:spcBef>
                <a:spcPts val="800"/>
              </a:spcBef>
              <a:defRPr sz="1700">
                <a:solidFill>
                  <a:srgbClr val="191919"/>
                </a:solidFill>
              </a:defRPr>
            </a:pPr>
            <a:r>
              <a:rPr sz="2800" dirty="0"/>
              <a:t>See the overall shape.</a:t>
            </a:r>
          </a:p>
        </p:txBody>
      </p:sp>
      <p:sp>
        <p:nvSpPr>
          <p:cNvPr id="29" name="Rounded Rectangle 3">
            <a:extLst>
              <a:ext uri="{FF2B5EF4-FFF2-40B4-BE49-F238E27FC236}">
                <a16:creationId xmlns:a16="http://schemas.microsoft.com/office/drawing/2014/main" id="{E76C5A3C-5151-972B-D0C3-FD91D929B62A}"/>
              </a:ext>
            </a:extLst>
          </p:cNvPr>
          <p:cNvSpPr/>
          <p:nvPr/>
        </p:nvSpPr>
        <p:spPr>
          <a:xfrm>
            <a:off x="1438895" y="3856405"/>
            <a:ext cx="3931920" cy="914400"/>
          </a:xfrm>
          <a:prstGeom prst="roundRect">
            <a:avLst/>
          </a:prstGeom>
          <a:solidFill>
            <a:srgbClr val="F8F8F8"/>
          </a:solidFill>
          <a:ln>
            <a:solidFill>
              <a:srgbClr val="C8C8C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700">
                <a:solidFill>
                  <a:srgbClr val="191919"/>
                </a:solidFill>
                <a:latin typeface="Courier New"/>
              </a:defRPr>
            </a:pPr>
            <a:r>
              <a:rPr sz="2800" dirty="0"/>
              <a:t>hist(ABC)</a:t>
            </a:r>
          </a:p>
        </p:txBody>
      </p:sp>
      <p:sp>
        <p:nvSpPr>
          <p:cNvPr id="31" name="Rounded Rectangle 4">
            <a:extLst>
              <a:ext uri="{FF2B5EF4-FFF2-40B4-BE49-F238E27FC236}">
                <a16:creationId xmlns:a16="http://schemas.microsoft.com/office/drawing/2014/main" id="{D3F09B4E-6E2C-40FA-7962-1A29EC40D683}"/>
              </a:ext>
            </a:extLst>
          </p:cNvPr>
          <p:cNvSpPr/>
          <p:nvPr/>
        </p:nvSpPr>
        <p:spPr>
          <a:xfrm>
            <a:off x="6605255" y="1911506"/>
            <a:ext cx="4963446" cy="1716336"/>
          </a:xfrm>
          <a:prstGeom prst="roundRect">
            <a:avLst/>
          </a:prstGeom>
          <a:solidFill>
            <a:srgbClr val="FCEFE5"/>
          </a:solidFill>
          <a:ln>
            <a:solidFill>
              <a:srgbClr val="ED7D31"/>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2100" b="1">
                <a:solidFill>
                  <a:srgbClr val="ED7D31"/>
                </a:solidFill>
              </a:defRPr>
            </a:pPr>
            <a:r>
              <a:rPr sz="2800" dirty="0"/>
              <a:t>Boxplot</a:t>
            </a:r>
          </a:p>
          <a:p>
            <a:pPr algn="ctr">
              <a:spcBef>
                <a:spcPts val="800"/>
              </a:spcBef>
              <a:defRPr sz="1700">
                <a:solidFill>
                  <a:srgbClr val="191919"/>
                </a:solidFill>
              </a:defRPr>
            </a:pPr>
            <a:r>
              <a:rPr sz="2800" dirty="0"/>
              <a:t>See center, middle 50%, spread, and potential outliers.</a:t>
            </a:r>
          </a:p>
        </p:txBody>
      </p:sp>
      <p:sp>
        <p:nvSpPr>
          <p:cNvPr id="33" name="Rounded Rectangle 5">
            <a:extLst>
              <a:ext uri="{FF2B5EF4-FFF2-40B4-BE49-F238E27FC236}">
                <a16:creationId xmlns:a16="http://schemas.microsoft.com/office/drawing/2014/main" id="{BAE166CB-18E2-24A2-2374-DF3E06962FCA}"/>
              </a:ext>
            </a:extLst>
          </p:cNvPr>
          <p:cNvSpPr/>
          <p:nvPr/>
        </p:nvSpPr>
        <p:spPr>
          <a:xfrm>
            <a:off x="7027009" y="3854607"/>
            <a:ext cx="3931920" cy="914400"/>
          </a:xfrm>
          <a:prstGeom prst="roundRect">
            <a:avLst/>
          </a:prstGeom>
          <a:solidFill>
            <a:srgbClr val="F8F8F8"/>
          </a:solidFill>
          <a:ln>
            <a:solidFill>
              <a:srgbClr val="C8C8C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700">
                <a:solidFill>
                  <a:srgbClr val="191919"/>
                </a:solidFill>
                <a:latin typeface="Courier New"/>
              </a:defRPr>
            </a:pPr>
            <a:r>
              <a:rPr sz="2800" dirty="0"/>
              <a:t>boxplot(ABC)</a:t>
            </a:r>
          </a:p>
        </p:txBody>
      </p:sp>
      <p:sp>
        <p:nvSpPr>
          <p:cNvPr id="35" name="TextBox 34">
            <a:extLst>
              <a:ext uri="{FF2B5EF4-FFF2-40B4-BE49-F238E27FC236}">
                <a16:creationId xmlns:a16="http://schemas.microsoft.com/office/drawing/2014/main" id="{400EFC8C-45B0-3D03-A27F-C2087FB834FF}"/>
              </a:ext>
            </a:extLst>
          </p:cNvPr>
          <p:cNvSpPr txBox="1"/>
          <p:nvPr/>
        </p:nvSpPr>
        <p:spPr>
          <a:xfrm>
            <a:off x="2386925" y="5091837"/>
            <a:ext cx="7418149" cy="1091966"/>
          </a:xfrm>
          <a:prstGeom prst="rect">
            <a:avLst/>
          </a:prstGeom>
          <a:noFill/>
        </p:spPr>
        <p:txBody>
          <a:bodyPr wrap="square">
            <a:spAutoFit/>
          </a:bodyPr>
          <a:lstStyle/>
          <a:p>
            <a:pPr algn="ctr">
              <a:lnSpc>
                <a:spcPct val="120000"/>
              </a:lnSpc>
              <a:defRPr sz="2200" b="1">
                <a:solidFill>
                  <a:srgbClr val="1F3654"/>
                </a:solidFill>
              </a:defRPr>
            </a:pPr>
            <a:r>
              <a:rPr sz="2800" dirty="0">
                <a:solidFill>
                  <a:srgbClr val="FF0000"/>
                </a:solidFill>
              </a:rPr>
              <a:t>Use graphs and numerical summaries together</a:t>
            </a:r>
            <a:r>
              <a:rPr lang="en-US" sz="2800" dirty="0">
                <a:solidFill>
                  <a:srgbClr val="FF0000"/>
                </a:solidFill>
              </a:rPr>
              <a:t> - </a:t>
            </a:r>
            <a:r>
              <a:rPr sz="2800" dirty="0">
                <a:solidFill>
                  <a:srgbClr val="FF0000"/>
                </a:solidFill>
              </a:rPr>
              <a:t>they answer different questions.</a:t>
            </a:r>
          </a:p>
        </p:txBody>
      </p:sp>
    </p:spTree>
    <p:extLst>
      <p:ext uri="{BB962C8B-B14F-4D97-AF65-F5344CB8AC3E}">
        <p14:creationId xmlns:p14="http://schemas.microsoft.com/office/powerpoint/2010/main" val="36687631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79EB216-8D47-79A3-FEC6-36A2A8A6D8A8}"/>
              </a:ext>
            </a:extLst>
          </p:cNvPr>
          <p:cNvGraphicFramePr>
            <a:graphicFrameLocks noGrp="1"/>
          </p:cNvGraphicFramePr>
          <p:nvPr>
            <p:extLst>
              <p:ext uri="{D42A27DB-BD31-4B8C-83A1-F6EECF244321}">
                <p14:modId xmlns:p14="http://schemas.microsoft.com/office/powerpoint/2010/main" val="47926353"/>
              </p:ext>
            </p:extLst>
          </p:nvPr>
        </p:nvGraphicFramePr>
        <p:xfrm>
          <a:off x="889348" y="335294"/>
          <a:ext cx="10977305" cy="6240869"/>
        </p:xfrm>
        <a:graphic>
          <a:graphicData uri="http://schemas.openxmlformats.org/drawingml/2006/table">
            <a:tbl>
              <a:tblPr firstRow="1" firstCol="1" bandRow="1">
                <a:tableStyleId>{5C22544A-7EE6-4342-B048-85BDC9FD1C3A}</a:tableStyleId>
              </a:tblPr>
              <a:tblGrid>
                <a:gridCol w="2367560">
                  <a:extLst>
                    <a:ext uri="{9D8B030D-6E8A-4147-A177-3AD203B41FA5}">
                      <a16:colId xmlns:a16="http://schemas.microsoft.com/office/drawing/2014/main" val="2531900269"/>
                    </a:ext>
                  </a:extLst>
                </a:gridCol>
                <a:gridCol w="2023362">
                  <a:extLst>
                    <a:ext uri="{9D8B030D-6E8A-4147-A177-3AD203B41FA5}">
                      <a16:colId xmlns:a16="http://schemas.microsoft.com/office/drawing/2014/main" val="4084019669"/>
                    </a:ext>
                  </a:extLst>
                </a:gridCol>
                <a:gridCol w="2195461">
                  <a:extLst>
                    <a:ext uri="{9D8B030D-6E8A-4147-A177-3AD203B41FA5}">
                      <a16:colId xmlns:a16="http://schemas.microsoft.com/office/drawing/2014/main" val="677545415"/>
                    </a:ext>
                  </a:extLst>
                </a:gridCol>
                <a:gridCol w="2195461">
                  <a:extLst>
                    <a:ext uri="{9D8B030D-6E8A-4147-A177-3AD203B41FA5}">
                      <a16:colId xmlns:a16="http://schemas.microsoft.com/office/drawing/2014/main" val="2133759233"/>
                    </a:ext>
                  </a:extLst>
                </a:gridCol>
                <a:gridCol w="2195461">
                  <a:extLst>
                    <a:ext uri="{9D8B030D-6E8A-4147-A177-3AD203B41FA5}">
                      <a16:colId xmlns:a16="http://schemas.microsoft.com/office/drawing/2014/main" val="1179770966"/>
                    </a:ext>
                  </a:extLst>
                </a:gridCol>
              </a:tblGrid>
              <a:tr h="874199">
                <a:tc>
                  <a:txBody>
                    <a:bodyPr/>
                    <a:lstStyle/>
                    <a:p>
                      <a:pPr marL="0" marR="0" algn="ctr">
                        <a:lnSpc>
                          <a:spcPct val="115000"/>
                        </a:lnSpc>
                        <a:spcAft>
                          <a:spcPts val="800"/>
                        </a:spcAft>
                        <a:buNone/>
                      </a:pPr>
                      <a:r>
                        <a:rPr lang="en-US" sz="2000" kern="100">
                          <a:effectLst/>
                        </a:rPr>
                        <a:t>Scale</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Graphs</a:t>
                      </a:r>
                    </a:p>
                  </a:txBody>
                  <a:tcPr marL="9525" marR="9525" marT="9525" marB="9525" anchor="ctr"/>
                </a:tc>
                <a:tc>
                  <a:txBody>
                    <a:bodyPr/>
                    <a:lstStyle/>
                    <a:p>
                      <a:pPr marL="0" marR="0" algn="ctr">
                        <a:lnSpc>
                          <a:spcPct val="115000"/>
                        </a:lnSpc>
                        <a:spcAft>
                          <a:spcPts val="800"/>
                        </a:spcAft>
                        <a:buNone/>
                      </a:pPr>
                      <a:r>
                        <a:rPr lang="en-US" sz="2000" kern="100" dirty="0">
                          <a:effectLst/>
                        </a:rPr>
                        <a:t>Measures of </a:t>
                      </a:r>
                    </a:p>
                    <a:p>
                      <a:pPr marL="0" marR="0" algn="ctr">
                        <a:lnSpc>
                          <a:spcPct val="115000"/>
                        </a:lnSpc>
                        <a:spcAft>
                          <a:spcPts val="800"/>
                        </a:spcAft>
                        <a:buNone/>
                      </a:pPr>
                      <a:r>
                        <a:rPr lang="en-US" sz="2000" kern="100" dirty="0">
                          <a:effectLst/>
                        </a:rPr>
                        <a:t>Central Tendency</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kern="100" dirty="0">
                          <a:effectLst/>
                        </a:rPr>
                        <a:t>Measures of Variability/Spread</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kern="100" dirty="0">
                          <a:effectLst/>
                        </a:rPr>
                        <a:t>Notes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85695223"/>
                  </a:ext>
                </a:extLst>
              </a:tr>
              <a:tr h="1177898">
                <a:tc>
                  <a:txBody>
                    <a:bodyPr/>
                    <a:lstStyle/>
                    <a:p>
                      <a:pPr marL="0" marR="0" algn="ctr">
                        <a:lnSpc>
                          <a:spcPct val="115000"/>
                        </a:lnSpc>
                        <a:spcAft>
                          <a:spcPts val="800"/>
                        </a:spcAft>
                        <a:buNone/>
                      </a:pPr>
                      <a:r>
                        <a:rPr lang="en-US" sz="2000" kern="100" dirty="0">
                          <a:effectLst/>
                        </a:rPr>
                        <a:t>Nominal </a:t>
                      </a:r>
                    </a:p>
                  </a:txBody>
                  <a:tcPr marL="9525" marR="9525" marT="9525" marB="9525" anchor="ct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Bar Graph*</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Pie Chart</a:t>
                      </a:r>
                    </a:p>
                  </a:txBody>
                  <a:tcPr marL="9525" marR="9525" marT="9525" marB="9525" anchor="ctr"/>
                </a:tc>
                <a:tc>
                  <a:txBody>
                    <a:bodyPr/>
                    <a:lstStyle/>
                    <a:p>
                      <a:pPr marL="0" marR="0" algn="ctr">
                        <a:lnSpc>
                          <a:spcPct val="115000"/>
                        </a:lnSpc>
                        <a:spcAft>
                          <a:spcPts val="800"/>
                        </a:spcAft>
                        <a:buNone/>
                      </a:pPr>
                      <a:r>
                        <a:rPr lang="en-US" sz="2000" b="1" kern="100" dirty="0">
                          <a:solidFill>
                            <a:schemeClr val="tx1"/>
                          </a:solidFill>
                          <a:effectLst/>
                        </a:rPr>
                        <a:t>Mode</a:t>
                      </a:r>
                      <a:r>
                        <a:rPr lang="en-US" sz="2000" b="1" kern="100" dirty="0">
                          <a:effectLst/>
                        </a:rPr>
                        <a:t> </a:t>
                      </a:r>
                      <a:r>
                        <a:rPr lang="en-US" sz="2000" kern="100" dirty="0">
                          <a:effectLst/>
                        </a:rPr>
                        <a:t>only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kern="100" dirty="0">
                          <a:effectLst/>
                        </a:rPr>
                        <a:t>None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kern="100" dirty="0">
                          <a:effectLst/>
                        </a:rPr>
                        <a:t>Report as percentages or proportions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08468090"/>
                  </a:ext>
                </a:extLst>
              </a:tr>
              <a:tr h="1556638">
                <a:tc>
                  <a:txBody>
                    <a:bodyPr/>
                    <a:lstStyle/>
                    <a:p>
                      <a:pPr marL="0" marR="0" algn="ctr">
                        <a:lnSpc>
                          <a:spcPct val="115000"/>
                        </a:lnSpc>
                        <a:spcAft>
                          <a:spcPts val="800"/>
                        </a:spcAft>
                        <a:buNone/>
                      </a:pPr>
                      <a:r>
                        <a:rPr lang="en-US" sz="2000" kern="100" dirty="0">
                          <a:effectLst/>
                        </a:rPr>
                        <a:t>Ordinal</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Bar Graph*</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Pie Chart</a:t>
                      </a:r>
                    </a:p>
                  </a:txBody>
                  <a:tcPr marL="9525" marR="9525" marT="9525" marB="9525" anchor="ctr"/>
                </a:tc>
                <a:tc>
                  <a:txBody>
                    <a:bodyPr/>
                    <a:lstStyle/>
                    <a:p>
                      <a:pPr marL="0" marR="0" algn="ctr">
                        <a:lnSpc>
                          <a:spcPct val="115000"/>
                        </a:lnSpc>
                        <a:spcAft>
                          <a:spcPts val="800"/>
                        </a:spcAft>
                        <a:buNone/>
                      </a:pPr>
                      <a:r>
                        <a:rPr lang="en-US" sz="2000" b="1" kern="100" dirty="0">
                          <a:effectLst/>
                        </a:rPr>
                        <a:t>Median, Mode</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b="1" kern="100" dirty="0">
                          <a:effectLst/>
                        </a:rPr>
                        <a:t>Range, IQR</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kern="100" dirty="0">
                          <a:effectLst/>
                        </a:rPr>
                        <a:t>Mean &amp; SD not appropriate (assumes equal spacing).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04563267"/>
                  </a:ext>
                </a:extLst>
              </a:tr>
              <a:tr h="1368145">
                <a:tc>
                  <a:txBody>
                    <a:bodyPr/>
                    <a:lstStyle/>
                    <a:p>
                      <a:pPr marL="0" marR="0" algn="ctr">
                        <a:lnSpc>
                          <a:spcPct val="115000"/>
                        </a:lnSpc>
                        <a:spcAft>
                          <a:spcPts val="800"/>
                        </a:spcAft>
                        <a:buNone/>
                      </a:pPr>
                      <a:r>
                        <a:rPr lang="en-US" sz="2000" kern="100" dirty="0">
                          <a:effectLst/>
                        </a:rPr>
                        <a:t>Numerical</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(Data Normally distributed)</a:t>
                      </a:r>
                    </a:p>
                  </a:txBody>
                  <a:tcPr marL="9525" marR="9525" marT="9525" marB="9525" anchor="ct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Histogram</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20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Box Plots</a:t>
                      </a:r>
                    </a:p>
                  </a:txBody>
                  <a:tcPr marL="9525" marR="9525" marT="9525" marB="9525" anchor="ctr"/>
                </a:tc>
                <a:tc>
                  <a:txBody>
                    <a:bodyPr/>
                    <a:lstStyle/>
                    <a:p>
                      <a:pPr marL="0" marR="0" algn="ctr">
                        <a:lnSpc>
                          <a:spcPct val="115000"/>
                        </a:lnSpc>
                        <a:spcAft>
                          <a:spcPts val="800"/>
                        </a:spcAft>
                        <a:buNone/>
                      </a:pPr>
                      <a:r>
                        <a:rPr lang="en-US" sz="2000" b="1" kern="100" dirty="0">
                          <a:effectLst/>
                        </a:rPr>
                        <a:t>Mean</a:t>
                      </a:r>
                      <a:r>
                        <a:rPr lang="en-US" sz="2000" kern="100" dirty="0">
                          <a:effectLst/>
                        </a:rPr>
                        <a:t>, Median, Mode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b="1" kern="100" dirty="0">
                          <a:effectLst/>
                        </a:rPr>
                        <a:t>Standard deviation </a:t>
                      </a:r>
                      <a:r>
                        <a:rPr lang="en-US" sz="2000" kern="100" dirty="0">
                          <a:effectLst/>
                        </a:rPr>
                        <a:t>(SD), </a:t>
                      </a:r>
                      <a:r>
                        <a:rPr lang="en-US" sz="2000" b="1" kern="100" dirty="0">
                          <a:effectLst/>
                        </a:rPr>
                        <a:t>Range</a:t>
                      </a:r>
                      <a:r>
                        <a:rPr lang="en-US" sz="2000" kern="100" dirty="0">
                          <a:effectLst/>
                        </a:rPr>
                        <a:t>, IQR</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Data are Normally Distributed</a:t>
                      </a:r>
                    </a:p>
                  </a:txBody>
                  <a:tcPr marL="9525" marR="9525" marT="9525" marB="9525" anchor="ctr"/>
                </a:tc>
                <a:extLst>
                  <a:ext uri="{0D108BD9-81ED-4DB2-BD59-A6C34878D82A}">
                    <a16:rowId xmlns:a16="http://schemas.microsoft.com/office/drawing/2014/main" val="2712725343"/>
                  </a:ext>
                </a:extLst>
              </a:tr>
              <a:tr h="1263989">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n-US" sz="2000" kern="100" dirty="0">
                          <a:effectLst/>
                        </a:rPr>
                        <a:t>Numerical</a:t>
                      </a:r>
                    </a:p>
                    <a:p>
                      <a:pPr marL="0" marR="0" lvl="0" indent="0" algn="ctr" defTabSz="914400" rtl="0" eaLnBrk="1" fontAlgn="auto" latinLnBrk="0" hangingPunct="1">
                        <a:lnSpc>
                          <a:spcPct val="115000"/>
                        </a:lnSpc>
                        <a:spcBef>
                          <a:spcPts val="0"/>
                        </a:spcBef>
                        <a:spcAft>
                          <a:spcPts val="800"/>
                        </a:spcAft>
                        <a:buClrTx/>
                        <a:buSzTx/>
                        <a:buFontTx/>
                        <a:buNone/>
                        <a:tabLst/>
                        <a:defRP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(Data not Normally distributed)</a:t>
                      </a:r>
                    </a:p>
                  </a:txBody>
                  <a:tcPr marL="9525" marR="9525" marT="9525" marB="9525" anchor="ct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Histogram</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2000" b="0" i="0" u="none" strike="noStrike" cap="none" normalizeH="0" baseline="0" dirty="0">
                          <a:ln>
                            <a:noFill/>
                          </a:ln>
                          <a:solidFill>
                            <a:srgbClr val="000000"/>
                          </a:solidFill>
                          <a:effectLst/>
                          <a:latin typeface="+mn-lt"/>
                          <a:ea typeface="MS PGothic" pitchFamily="34" charset="-128"/>
                          <a:cs typeface="Segoe UI" panose="020B0502040204020203" pitchFamily="34" charset="0"/>
                        </a:rPr>
                        <a:t>Box Plots</a:t>
                      </a:r>
                    </a:p>
                  </a:txBody>
                  <a:tcPr marL="9525" marR="9525" marT="9525" marB="9525" anchor="ctr"/>
                </a:tc>
                <a:tc>
                  <a:txBody>
                    <a:bodyPr/>
                    <a:lstStyle/>
                    <a:p>
                      <a:pPr marL="0" marR="0" algn="ctr">
                        <a:lnSpc>
                          <a:spcPct val="115000"/>
                        </a:lnSpc>
                        <a:spcAft>
                          <a:spcPts val="800"/>
                        </a:spcAft>
                        <a:buNone/>
                      </a:pPr>
                      <a:r>
                        <a:rPr lang="en-US" sz="2000" kern="100" dirty="0">
                          <a:effectLst/>
                        </a:rPr>
                        <a:t>Mean, </a:t>
                      </a:r>
                      <a:r>
                        <a:rPr lang="en-US" sz="2000" b="1" kern="100" dirty="0">
                          <a:effectLst/>
                        </a:rPr>
                        <a:t>Median</a:t>
                      </a:r>
                      <a:r>
                        <a:rPr lang="en-US" sz="2000" kern="100" dirty="0">
                          <a:effectLst/>
                        </a:rPr>
                        <a:t>, Mode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kern="100" dirty="0">
                          <a:effectLst/>
                        </a:rPr>
                        <a:t>Standard deviation SD, </a:t>
                      </a:r>
                      <a:r>
                        <a:rPr lang="en-US" sz="2000" b="1" kern="100" dirty="0">
                          <a:effectLst/>
                        </a:rPr>
                        <a:t>Range, IQR</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Data are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not</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Normally Distributed</a:t>
                      </a:r>
                    </a:p>
                  </a:txBody>
                  <a:tcPr marL="9525" marR="9525" marT="9525" marB="9525" anchor="ctr"/>
                </a:tc>
                <a:extLst>
                  <a:ext uri="{0D108BD9-81ED-4DB2-BD59-A6C34878D82A}">
                    <a16:rowId xmlns:a16="http://schemas.microsoft.com/office/drawing/2014/main" val="165265316"/>
                  </a:ext>
                </a:extLst>
              </a:tr>
            </a:tbl>
          </a:graphicData>
        </a:graphic>
      </p:graphicFrame>
    </p:spTree>
    <p:extLst>
      <p:ext uri="{BB962C8B-B14F-4D97-AF65-F5344CB8AC3E}">
        <p14:creationId xmlns:p14="http://schemas.microsoft.com/office/powerpoint/2010/main" val="3221151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82040" y="222349"/>
            <a:ext cx="11166982" cy="646331"/>
          </a:xfrm>
          <a:prstGeom prst="rect">
            <a:avLst/>
          </a:prstGeom>
          <a:noFill/>
        </p:spPr>
        <p:txBody>
          <a:bodyPr wrap="square">
            <a:spAutoFit/>
          </a:bodyPr>
          <a:lstStyle/>
          <a:p>
            <a:pPr>
              <a:defRPr sz="2800" b="1">
                <a:solidFill>
                  <a:srgbClr val="1F3654"/>
                </a:solidFill>
              </a:defRPr>
            </a:pPr>
            <a:r>
              <a:rPr sz="3600" dirty="0"/>
              <a:t>You Decide: How Would You Explore This Variable?</a:t>
            </a:r>
          </a:p>
        </p:txBody>
      </p:sp>
      <p:sp>
        <p:nvSpPr>
          <p:cNvPr id="3" name="Rounded Rectangle 2"/>
          <p:cNvSpPr/>
          <p:nvPr/>
        </p:nvSpPr>
        <p:spPr>
          <a:xfrm>
            <a:off x="1202076" y="1234440"/>
            <a:ext cx="10136484" cy="1097280"/>
          </a:xfrm>
          <a:prstGeom prst="roundRect">
            <a:avLst/>
          </a:prstGeom>
          <a:solidFill>
            <a:srgbClr val="DEEBF7"/>
          </a:solidFill>
          <a:ln>
            <a:solidFill>
              <a:srgbClr val="4472C4"/>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2200" b="1">
                <a:solidFill>
                  <a:srgbClr val="4472C4"/>
                </a:solidFill>
              </a:defRPr>
            </a:pPr>
            <a:r>
              <a:rPr sz="2800" dirty="0"/>
              <a:t>Variable: Annual Household Income</a:t>
            </a:r>
          </a:p>
          <a:p>
            <a:pPr algn="ctr">
              <a:spcBef>
                <a:spcPts val="800"/>
              </a:spcBef>
              <a:defRPr sz="1800">
                <a:solidFill>
                  <a:srgbClr val="191919"/>
                </a:solidFill>
              </a:defRPr>
            </a:pPr>
            <a:r>
              <a:rPr sz="2800" dirty="0"/>
              <a:t>Suppose this is a new variable in a dataset.</a:t>
            </a:r>
          </a:p>
        </p:txBody>
      </p:sp>
      <p:sp>
        <p:nvSpPr>
          <p:cNvPr id="4" name="Rounded Rectangle 3"/>
          <p:cNvSpPr/>
          <p:nvPr/>
        </p:nvSpPr>
        <p:spPr>
          <a:xfrm>
            <a:off x="1127760" y="2735494"/>
            <a:ext cx="4800600" cy="1051560"/>
          </a:xfrm>
          <a:prstGeom prst="roundRect">
            <a:avLst/>
          </a:prstGeom>
          <a:solidFill>
            <a:srgbClr val="F2F2F2"/>
          </a:solidFill>
          <a:ln>
            <a:solidFill>
              <a:srgbClr val="5A5A5A"/>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1700" b="1">
                <a:solidFill>
                  <a:srgbClr val="5A5A5A"/>
                </a:solidFill>
              </a:defRPr>
            </a:pPr>
            <a:r>
              <a:rPr sz="2800" dirty="0"/>
              <a:t>1. What kind of variable is it?</a:t>
            </a:r>
          </a:p>
        </p:txBody>
      </p:sp>
      <p:sp>
        <p:nvSpPr>
          <p:cNvPr id="5" name="Rounded Rectangle 4"/>
          <p:cNvSpPr/>
          <p:nvPr/>
        </p:nvSpPr>
        <p:spPr>
          <a:xfrm>
            <a:off x="6309360" y="2743200"/>
            <a:ext cx="4800600" cy="1051560"/>
          </a:xfrm>
          <a:prstGeom prst="roundRect">
            <a:avLst/>
          </a:prstGeom>
          <a:solidFill>
            <a:srgbClr val="EBF5EB"/>
          </a:solidFill>
          <a:ln>
            <a:solidFill>
              <a:srgbClr val="70AD47"/>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1700" b="1">
                <a:solidFill>
                  <a:srgbClr val="70AD47"/>
                </a:solidFill>
              </a:defRPr>
            </a:pPr>
            <a:r>
              <a:rPr sz="2800" dirty="0"/>
              <a:t>2. What visualization(s) would you use?</a:t>
            </a:r>
          </a:p>
        </p:txBody>
      </p:sp>
      <p:sp>
        <p:nvSpPr>
          <p:cNvPr id="6" name="Rounded Rectangle 5"/>
          <p:cNvSpPr/>
          <p:nvPr/>
        </p:nvSpPr>
        <p:spPr>
          <a:xfrm>
            <a:off x="1082040" y="4190828"/>
            <a:ext cx="4892040" cy="1463039"/>
          </a:xfrm>
          <a:prstGeom prst="roundRect">
            <a:avLst/>
          </a:prstGeom>
          <a:solidFill>
            <a:srgbClr val="FCEFE5"/>
          </a:solidFill>
          <a:ln>
            <a:solidFill>
              <a:srgbClr val="ED7D31"/>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1700" b="1">
                <a:solidFill>
                  <a:srgbClr val="ED7D31"/>
                </a:solidFill>
              </a:defRPr>
            </a:pPr>
            <a:r>
              <a:rPr sz="2800" dirty="0"/>
              <a:t>3. What numerical summaries would you calculate?</a:t>
            </a:r>
          </a:p>
        </p:txBody>
      </p:sp>
      <p:sp>
        <p:nvSpPr>
          <p:cNvPr id="7" name="Rounded Rectangle 6"/>
          <p:cNvSpPr/>
          <p:nvPr/>
        </p:nvSpPr>
        <p:spPr>
          <a:xfrm>
            <a:off x="6309360" y="4160520"/>
            <a:ext cx="5029200" cy="1463040"/>
          </a:xfrm>
          <a:prstGeom prst="roundRect">
            <a:avLst/>
          </a:prstGeom>
          <a:solidFill>
            <a:srgbClr val="F2EBF7"/>
          </a:solidFill>
          <a:ln>
            <a:solidFill>
              <a:srgbClr val="7030A0"/>
            </a:solidFill>
          </a:ln>
        </p:spPr>
        <p:style>
          <a:lnRef idx="1">
            <a:schemeClr val="accent1"/>
          </a:lnRef>
          <a:fillRef idx="3">
            <a:schemeClr val="accent1"/>
          </a:fillRef>
          <a:effectRef idx="2">
            <a:schemeClr val="accent1"/>
          </a:effectRef>
          <a:fontRef idx="minor">
            <a:schemeClr val="lt1"/>
          </a:fontRef>
        </p:style>
        <p:txBody>
          <a:bodyPr lIns="164592" rIns="164592" rtlCol="0" anchor="ctr"/>
          <a:lstStyle/>
          <a:p>
            <a:pPr algn="ctr">
              <a:defRPr sz="1700" b="1">
                <a:solidFill>
                  <a:srgbClr val="7030A0"/>
                </a:solidFill>
              </a:defRPr>
            </a:pPr>
            <a:r>
              <a:rPr sz="2800" dirty="0"/>
              <a:t>4. What would you look for before deciding what to report?</a:t>
            </a:r>
          </a:p>
        </p:txBody>
      </p:sp>
      <p:sp>
        <p:nvSpPr>
          <p:cNvPr id="8" name="TextBox 7"/>
          <p:cNvSpPr txBox="1"/>
          <p:nvPr/>
        </p:nvSpPr>
        <p:spPr>
          <a:xfrm>
            <a:off x="11475720" y="6510528"/>
            <a:ext cx="411480" cy="182880"/>
          </a:xfrm>
          <a:prstGeom prst="rect">
            <a:avLst/>
          </a:prstGeom>
          <a:noFill/>
        </p:spPr>
        <p:txBody>
          <a:bodyPr wrap="none">
            <a:spAutoFit/>
          </a:bodyPr>
          <a:lstStyle/>
          <a:p>
            <a:pPr algn="r">
              <a:defRPr sz="900">
                <a:solidFill>
                  <a:srgbClr val="5A5A5A"/>
                </a:solidFill>
              </a:defRPr>
            </a:pPr>
            <a:r>
              <a:t>27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BC7C2-ACB9-E819-DC3A-44B511C4F30D}"/>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05AE7B28-8771-A25F-E1A9-E9BD5D76270F}"/>
              </a:ext>
            </a:extLst>
          </p:cNvPr>
          <p:cNvSpPr txBox="1">
            <a:spLocks noChangeArrowheads="1"/>
          </p:cNvSpPr>
          <p:nvPr/>
        </p:nvSpPr>
        <p:spPr>
          <a:xfrm>
            <a:off x="949581" y="469882"/>
            <a:ext cx="9350333" cy="71596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11" charset="0"/>
                <a:ea typeface="MS PGothic" pitchFamily="34" charset="-128"/>
                <a:cs typeface="MS PGothic" charset="0"/>
              </a:defRPr>
            </a:lvl5pPr>
            <a:lvl6pPr marL="457200" algn="ctr" rtl="0" fontAlgn="base">
              <a:spcBef>
                <a:spcPct val="0"/>
              </a:spcBef>
              <a:spcAft>
                <a:spcPct val="0"/>
              </a:spcAft>
              <a:defRPr sz="4400">
                <a:solidFill>
                  <a:schemeClr val="tx2"/>
                </a:solidFill>
                <a:latin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defRPr>
            </a:lvl9pPr>
          </a:lstStyle>
          <a:p>
            <a:pPr algn="l" eaLnBrk="1" hangingPunct="1">
              <a:defRPr/>
            </a:pPr>
            <a:r>
              <a:rPr lang="en-US" altLang="en-US" sz="4000" b="1" kern="0" dirty="0">
                <a:solidFill>
                  <a:srgbClr val="0000FF"/>
                </a:solidFill>
              </a:rPr>
              <a:t>Exploring and Visualizing Data</a:t>
            </a:r>
          </a:p>
        </p:txBody>
      </p:sp>
      <p:pic>
        <p:nvPicPr>
          <p:cNvPr id="2054" name="Picture 6" descr="A vector illustration of Isometric Graphic Chart Bars Elements for  presentations and financial statements Stock Vector Image &amp;amp; Art - Alamy">
            <a:extLst>
              <a:ext uri="{FF2B5EF4-FFF2-40B4-BE49-F238E27FC236}">
                <a16:creationId xmlns:a16="http://schemas.microsoft.com/office/drawing/2014/main" id="{736203C6-D9F7-8E35-F75D-7AA233CB42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2651" y="1185844"/>
            <a:ext cx="4710923" cy="54229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BF8487A-8189-60EB-04DA-B6DC477FE4AE}"/>
              </a:ext>
            </a:extLst>
          </p:cNvPr>
          <p:cNvSpPr txBox="1"/>
          <p:nvPr/>
        </p:nvSpPr>
        <p:spPr>
          <a:xfrm>
            <a:off x="949580" y="1378157"/>
            <a:ext cx="7295785" cy="5009961"/>
          </a:xfrm>
          <a:prstGeom prst="rect">
            <a:avLst/>
          </a:prstGeom>
          <a:noFill/>
        </p:spPr>
        <p:txBody>
          <a:bodyPr wrap="square">
            <a:spAutoFit/>
          </a:bodyPr>
          <a:lstStyle/>
          <a:p>
            <a:pPr>
              <a:lnSpc>
                <a:spcPct val="120000"/>
              </a:lnSpc>
              <a:spcBef>
                <a:spcPts val="600"/>
              </a:spcBef>
              <a:spcAft>
                <a:spcPts val="600"/>
              </a:spcAft>
            </a:pPr>
            <a:r>
              <a:rPr lang="en-US" sz="2800" b="1" dirty="0"/>
              <a:t>Univariate EDA: Exploring One Variable </a:t>
            </a:r>
          </a:p>
          <a:p>
            <a:pPr>
              <a:lnSpc>
                <a:spcPct val="120000"/>
              </a:lnSpc>
            </a:pPr>
            <a:r>
              <a:rPr lang="en-US" sz="2800" dirty="0"/>
              <a:t>By the end of class, you should be able to:</a:t>
            </a:r>
          </a:p>
          <a:p>
            <a:pPr lvl="0">
              <a:lnSpc>
                <a:spcPct val="120000"/>
              </a:lnSpc>
              <a:buFont typeface="Wingdings" panose="05000000000000000000" pitchFamily="2" charset="2"/>
              <a:buChar char="q"/>
            </a:pPr>
            <a:r>
              <a:rPr lang="en-US" sz="2800" dirty="0"/>
              <a:t> </a:t>
            </a:r>
            <a:r>
              <a:rPr lang="en-US" sz="2800" i="1" dirty="0"/>
              <a:t>Decide whether a variable is categorical/ qualitative or numerical/quantitative.</a:t>
            </a:r>
          </a:p>
          <a:p>
            <a:pPr lvl="0">
              <a:lnSpc>
                <a:spcPct val="120000"/>
              </a:lnSpc>
              <a:buFont typeface="Wingdings" panose="05000000000000000000" pitchFamily="2" charset="2"/>
              <a:buChar char="q"/>
            </a:pPr>
            <a:r>
              <a:rPr lang="en-US" sz="2800" i="1" dirty="0"/>
              <a:t> Choose appropriate way to visualize it.</a:t>
            </a:r>
          </a:p>
          <a:p>
            <a:pPr lvl="0">
              <a:lnSpc>
                <a:spcPct val="120000"/>
              </a:lnSpc>
              <a:buFont typeface="Wingdings" panose="05000000000000000000" pitchFamily="2" charset="2"/>
              <a:buChar char="q"/>
            </a:pPr>
            <a:r>
              <a:rPr lang="en-US" sz="2800" i="1" dirty="0"/>
              <a:t> Choose useful numerical summaries.</a:t>
            </a:r>
          </a:p>
          <a:p>
            <a:pPr lvl="0">
              <a:lnSpc>
                <a:spcPct val="120000"/>
              </a:lnSpc>
              <a:buFont typeface="Wingdings" panose="05000000000000000000" pitchFamily="2" charset="2"/>
              <a:buChar char="q"/>
            </a:pPr>
            <a:r>
              <a:rPr lang="en-US" sz="2800" i="1" dirty="0"/>
              <a:t> Describe what the variable tells you</a:t>
            </a:r>
            <a:r>
              <a:rPr lang="en-US" sz="2800" dirty="0"/>
              <a:t>.</a:t>
            </a:r>
            <a:r>
              <a:rPr lang="en-US" altLang="en-US" sz="2800" dirty="0"/>
              <a:t> </a:t>
            </a:r>
            <a:endParaRPr lang="en-US" sz="2800" dirty="0"/>
          </a:p>
          <a:p>
            <a:pPr>
              <a:lnSpc>
                <a:spcPct val="120000"/>
              </a:lnSpc>
            </a:pPr>
            <a:endParaRPr lang="en-US" sz="1200" b="1" dirty="0"/>
          </a:p>
          <a:p>
            <a:pPr>
              <a:lnSpc>
                <a:spcPct val="120000"/>
              </a:lnSpc>
            </a:pPr>
            <a:r>
              <a:rPr lang="en-US" sz="2800" b="1" dirty="0"/>
              <a:t>Exploring Relationships Between Variables</a:t>
            </a:r>
          </a:p>
          <a:p>
            <a:pPr marL="457200" indent="-457200">
              <a:lnSpc>
                <a:spcPct val="120000"/>
              </a:lnSpc>
              <a:buFont typeface="Wingdings" panose="05000000000000000000" pitchFamily="2" charset="2"/>
              <a:buChar char="q"/>
            </a:pPr>
            <a:r>
              <a:rPr lang="en-US" sz="2800" i="1" dirty="0"/>
              <a:t>How are these variables related?</a:t>
            </a:r>
            <a:endParaRPr lang="en-US" sz="2800" dirty="0"/>
          </a:p>
        </p:txBody>
      </p:sp>
    </p:spTree>
    <p:extLst>
      <p:ext uri="{BB962C8B-B14F-4D97-AF65-F5344CB8AC3E}">
        <p14:creationId xmlns:p14="http://schemas.microsoft.com/office/powerpoint/2010/main" val="274701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a:extLst>
              <a:ext uri="{FF2B5EF4-FFF2-40B4-BE49-F238E27FC236}">
                <a16:creationId xmlns:a16="http://schemas.microsoft.com/office/drawing/2014/main" id="{30D468EF-A2E2-475E-965C-FF51BF08645C}"/>
              </a:ext>
            </a:extLst>
          </p:cNvPr>
          <p:cNvSpPr>
            <a:spLocks noGrp="1" noChangeArrowheads="1"/>
          </p:cNvSpPr>
          <p:nvPr>
            <p:ph sz="quarter" idx="1"/>
          </p:nvPr>
        </p:nvSpPr>
        <p:spPr>
          <a:xfrm>
            <a:off x="924560" y="1422124"/>
            <a:ext cx="10871200" cy="5059955"/>
          </a:xfrm>
        </p:spPr>
        <p:txBody>
          <a:bodyPr>
            <a:noAutofit/>
          </a:bodyPr>
          <a:lstStyle/>
          <a:p>
            <a:pPr indent="-457200">
              <a:lnSpc>
                <a:spcPct val="100000"/>
              </a:lnSpc>
              <a:buClr>
                <a:schemeClr val="bg2"/>
              </a:buClr>
              <a:buFont typeface="Wingdings" panose="05000000000000000000" pitchFamily="2" charset="2"/>
              <a:buChar char="q"/>
            </a:pPr>
            <a:r>
              <a:rPr lang="en-US" altLang="en-US" sz="2800" dirty="0">
                <a:solidFill>
                  <a:schemeClr val="tx1"/>
                </a:solidFill>
              </a:rPr>
              <a:t>Examine questions: identify data types</a:t>
            </a:r>
            <a:r>
              <a:rPr lang="en-US" altLang="en-US" dirty="0"/>
              <a:t>.</a:t>
            </a:r>
            <a:endParaRPr lang="en-US" altLang="en-US" sz="2800" dirty="0">
              <a:solidFill>
                <a:schemeClr val="tx1"/>
              </a:solidFill>
            </a:endParaRPr>
          </a:p>
          <a:p>
            <a:pPr indent="-457200">
              <a:lnSpc>
                <a:spcPct val="100000"/>
              </a:lnSpc>
              <a:buClr>
                <a:schemeClr val="bg2"/>
              </a:buClr>
              <a:buFont typeface="Wingdings" panose="05000000000000000000" pitchFamily="2" charset="2"/>
              <a:buChar char="q"/>
            </a:pPr>
            <a:r>
              <a:rPr lang="en-US" altLang="en-US" sz="2800" dirty="0">
                <a:solidFill>
                  <a:schemeClr val="tx1"/>
                </a:solidFill>
              </a:rPr>
              <a:t>Explore/summarize distribution of responses using tables and/or graphs.</a:t>
            </a:r>
          </a:p>
          <a:p>
            <a:pPr indent="-457200">
              <a:lnSpc>
                <a:spcPct val="100000"/>
              </a:lnSpc>
              <a:buClr>
                <a:schemeClr val="bg2"/>
              </a:buClr>
              <a:buFont typeface="Wingdings" panose="05000000000000000000" pitchFamily="2" charset="2"/>
              <a:buChar char="q"/>
            </a:pPr>
            <a:r>
              <a:rPr lang="en-US" altLang="en-US" sz="2800" dirty="0">
                <a:solidFill>
                  <a:schemeClr val="tx1"/>
                </a:solidFill>
              </a:rPr>
              <a:t>Explore/summarize the “typical” response and the variability in the responses using measures of central tendency and variability.</a:t>
            </a:r>
          </a:p>
          <a:p>
            <a:pPr indent="-457200">
              <a:lnSpc>
                <a:spcPct val="100000"/>
              </a:lnSpc>
              <a:buClr>
                <a:schemeClr val="bg2"/>
              </a:buClr>
              <a:buFont typeface="Wingdings" panose="05000000000000000000" pitchFamily="2" charset="2"/>
              <a:buChar char="q"/>
            </a:pPr>
            <a:r>
              <a:rPr lang="en-US" altLang="en-US" sz="2800" dirty="0">
                <a:solidFill>
                  <a:schemeClr val="tx1"/>
                </a:solidFill>
              </a:rPr>
              <a:t>Interpret data: Describe pattern of responses and shape of the distribution.</a:t>
            </a:r>
          </a:p>
          <a:p>
            <a:pPr indent="-457200">
              <a:lnSpc>
                <a:spcPct val="100000"/>
              </a:lnSpc>
              <a:buClr>
                <a:schemeClr val="bg2"/>
              </a:buClr>
              <a:buFont typeface="Wingdings" panose="05000000000000000000" pitchFamily="2" charset="2"/>
              <a:buChar char="q"/>
            </a:pPr>
            <a:r>
              <a:rPr lang="en-US" altLang="en-US" sz="2800" dirty="0">
                <a:solidFill>
                  <a:schemeClr val="tx1"/>
                </a:solidFill>
              </a:rPr>
              <a:t>Explore relationships between variables: Examine variables one by one, then look at the relationship among the different variables. </a:t>
            </a:r>
          </a:p>
        </p:txBody>
      </p:sp>
      <p:sp>
        <p:nvSpPr>
          <p:cNvPr id="2" name="Title 2">
            <a:extLst>
              <a:ext uri="{FF2B5EF4-FFF2-40B4-BE49-F238E27FC236}">
                <a16:creationId xmlns:a16="http://schemas.microsoft.com/office/drawing/2014/main" id="{E5186E24-E942-F044-7C41-4BD3F627DC47}"/>
              </a:ext>
            </a:extLst>
          </p:cNvPr>
          <p:cNvSpPr txBox="1">
            <a:spLocks/>
          </p:cNvSpPr>
          <p:nvPr/>
        </p:nvSpPr>
        <p:spPr>
          <a:xfrm>
            <a:off x="924560" y="557605"/>
            <a:ext cx="10248899" cy="6064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dirty="0">
                <a:solidFill>
                  <a:srgbClr val="0000FF"/>
                </a:solidFill>
              </a:rPr>
              <a:t>Steps in Exploratory Data Analysis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84A44-6B8C-A097-F73E-B4DD5FDF6A7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D931C0-C1F6-EF6A-E034-34F3B2713705}"/>
              </a:ext>
            </a:extLst>
          </p:cNvPr>
          <p:cNvSpPr>
            <a:spLocks noGrp="1"/>
          </p:cNvSpPr>
          <p:nvPr>
            <p:ph type="title"/>
          </p:nvPr>
        </p:nvSpPr>
        <p:spPr>
          <a:xfrm>
            <a:off x="1104899" y="587463"/>
            <a:ext cx="10248899" cy="703279"/>
          </a:xfrm>
        </p:spPr>
        <p:txBody>
          <a:bodyPr>
            <a:normAutofit/>
          </a:bodyPr>
          <a:lstStyle/>
          <a:p>
            <a:r>
              <a:rPr lang="en-US" sz="4000" b="1" dirty="0">
                <a:solidFill>
                  <a:srgbClr val="0000FF"/>
                </a:solidFill>
              </a:rPr>
              <a:t>Examples of Variables and their Values</a:t>
            </a:r>
          </a:p>
        </p:txBody>
      </p:sp>
      <p:graphicFrame>
        <p:nvGraphicFramePr>
          <p:cNvPr id="4" name="Table 3">
            <a:extLst>
              <a:ext uri="{FF2B5EF4-FFF2-40B4-BE49-F238E27FC236}">
                <a16:creationId xmlns:a16="http://schemas.microsoft.com/office/drawing/2014/main" id="{642C95A1-4F99-43B5-6392-7F3CBD3F0F01}"/>
              </a:ext>
            </a:extLst>
          </p:cNvPr>
          <p:cNvGraphicFramePr>
            <a:graphicFrameLocks noGrp="1"/>
          </p:cNvGraphicFramePr>
          <p:nvPr>
            <p:extLst>
              <p:ext uri="{D42A27DB-BD31-4B8C-83A1-F6EECF244321}">
                <p14:modId xmlns:p14="http://schemas.microsoft.com/office/powerpoint/2010/main" val="2063844330"/>
              </p:ext>
            </p:extLst>
          </p:nvPr>
        </p:nvGraphicFramePr>
        <p:xfrm>
          <a:off x="1104899" y="1616364"/>
          <a:ext cx="10829598" cy="3575225"/>
        </p:xfrm>
        <a:graphic>
          <a:graphicData uri="http://schemas.openxmlformats.org/drawingml/2006/table">
            <a:tbl>
              <a:tblPr>
                <a:tableStyleId>{5C22544A-7EE6-4342-B048-85BDC9FD1C3A}</a:tableStyleId>
              </a:tblPr>
              <a:tblGrid>
                <a:gridCol w="4507625">
                  <a:extLst>
                    <a:ext uri="{9D8B030D-6E8A-4147-A177-3AD203B41FA5}">
                      <a16:colId xmlns:a16="http://schemas.microsoft.com/office/drawing/2014/main" val="400305014"/>
                    </a:ext>
                  </a:extLst>
                </a:gridCol>
                <a:gridCol w="6321973">
                  <a:extLst>
                    <a:ext uri="{9D8B030D-6E8A-4147-A177-3AD203B41FA5}">
                      <a16:colId xmlns:a16="http://schemas.microsoft.com/office/drawing/2014/main" val="2661012074"/>
                    </a:ext>
                  </a:extLst>
                </a:gridCol>
              </a:tblGrid>
              <a:tr h="772436">
                <a:tc>
                  <a:txBody>
                    <a:bodyPr/>
                    <a:lstStyle/>
                    <a:p>
                      <a:pPr algn="ctr">
                        <a:buNone/>
                      </a:pPr>
                      <a:r>
                        <a:rPr lang="en-US" sz="3600" dirty="0"/>
                        <a:t>Variable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buNone/>
                      </a:pPr>
                      <a:r>
                        <a:rPr lang="en-US" sz="3600" dirty="0"/>
                        <a:t>Example Values (Responses)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3547938"/>
                  </a:ext>
                </a:extLst>
              </a:tr>
              <a:tr h="772436">
                <a:tc>
                  <a:txBody>
                    <a:bodyPr/>
                    <a:lstStyle/>
                    <a:p>
                      <a:pPr algn="ctr">
                        <a:buNone/>
                      </a:pPr>
                      <a:r>
                        <a:rPr lang="en-US" sz="3600" dirty="0"/>
                        <a:t>Movie Genre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buNone/>
                      </a:pPr>
                      <a:r>
                        <a:rPr lang="en-US" sz="3600" dirty="0"/>
                        <a:t>Comedy, Drama, Action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6556814"/>
                  </a:ext>
                </a:extLst>
              </a:tr>
              <a:tr h="772436">
                <a:tc>
                  <a:txBody>
                    <a:bodyPr/>
                    <a:lstStyle/>
                    <a:p>
                      <a:pPr algn="ctr">
                        <a:buNone/>
                      </a:pPr>
                      <a:r>
                        <a:rPr lang="en-US" sz="3600" dirty="0"/>
                        <a:t>Pain Severity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buNone/>
                      </a:pPr>
                      <a:r>
                        <a:rPr lang="en-US" sz="3600" dirty="0"/>
                        <a:t>Mild, Moderate, Severe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5073953"/>
                  </a:ext>
                </a:extLst>
              </a:tr>
              <a:tr h="1257917">
                <a:tc>
                  <a:txBody>
                    <a:bodyPr/>
                    <a:lstStyle/>
                    <a:p>
                      <a:pPr algn="ctr">
                        <a:buNone/>
                      </a:pPr>
                      <a:r>
                        <a:rPr lang="en-US" sz="3600" dirty="0"/>
                        <a:t>Time spent on Social Media in Minutes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buNone/>
                      </a:pPr>
                      <a:r>
                        <a:rPr lang="en-US" sz="3600" dirty="0"/>
                        <a:t>85, 120, 245 minutes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090329"/>
                  </a:ext>
                </a:extLst>
              </a:tr>
            </a:tbl>
          </a:graphicData>
        </a:graphic>
      </p:graphicFrame>
      <p:sp>
        <p:nvSpPr>
          <p:cNvPr id="6" name="TextBox 5">
            <a:extLst>
              <a:ext uri="{FF2B5EF4-FFF2-40B4-BE49-F238E27FC236}">
                <a16:creationId xmlns:a16="http://schemas.microsoft.com/office/drawing/2014/main" id="{92D86155-0EC4-CF47-63E4-B4AE03D0A3F6}"/>
              </a:ext>
            </a:extLst>
          </p:cNvPr>
          <p:cNvSpPr txBox="1"/>
          <p:nvPr/>
        </p:nvSpPr>
        <p:spPr>
          <a:xfrm>
            <a:off x="1104899" y="5326926"/>
            <a:ext cx="10829598" cy="1200329"/>
          </a:xfrm>
          <a:prstGeom prst="rect">
            <a:avLst/>
          </a:prstGeom>
          <a:noFill/>
        </p:spPr>
        <p:txBody>
          <a:bodyPr wrap="square">
            <a:spAutoFit/>
          </a:bodyPr>
          <a:lstStyle/>
          <a:p>
            <a:pPr>
              <a:buNone/>
            </a:pPr>
            <a:r>
              <a:rPr lang="en-US" sz="3600" b="1" dirty="0"/>
              <a:t>What's different about the information contained in these three variables?</a:t>
            </a:r>
            <a:endParaRPr lang="en-US" sz="3600" dirty="0"/>
          </a:p>
        </p:txBody>
      </p:sp>
    </p:spTree>
    <p:extLst>
      <p:ext uri="{BB962C8B-B14F-4D97-AF65-F5344CB8AC3E}">
        <p14:creationId xmlns:p14="http://schemas.microsoft.com/office/powerpoint/2010/main" val="688879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FE47F2C-47E7-AF2B-8FCA-68E36F0D46A3}"/>
              </a:ext>
            </a:extLst>
          </p:cNvPr>
          <p:cNvSpPr/>
          <p:nvPr/>
        </p:nvSpPr>
        <p:spPr>
          <a:xfrm>
            <a:off x="5001357" y="1186962"/>
            <a:ext cx="2875085" cy="1158340"/>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E61C2FF2-069B-363B-F57B-E425962FC860}"/>
              </a:ext>
            </a:extLst>
          </p:cNvPr>
          <p:cNvSpPr/>
          <p:nvPr/>
        </p:nvSpPr>
        <p:spPr>
          <a:xfrm>
            <a:off x="8301734" y="2744782"/>
            <a:ext cx="2875085" cy="11583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71F70BC3-9A32-EFA2-64DE-09757191B3B2}"/>
              </a:ext>
            </a:extLst>
          </p:cNvPr>
          <p:cNvSpPr/>
          <p:nvPr/>
        </p:nvSpPr>
        <p:spPr>
          <a:xfrm>
            <a:off x="1957881" y="2746132"/>
            <a:ext cx="2875085" cy="1158340"/>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A9D65EA-77E2-6350-32A8-D2EDF672EA9A}"/>
              </a:ext>
            </a:extLst>
          </p:cNvPr>
          <p:cNvSpPr/>
          <p:nvPr/>
        </p:nvSpPr>
        <p:spPr>
          <a:xfrm>
            <a:off x="852984" y="4656995"/>
            <a:ext cx="2428143" cy="1158340"/>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73C9002-745F-9C19-8894-4456B7097720}"/>
              </a:ext>
            </a:extLst>
          </p:cNvPr>
          <p:cNvSpPr/>
          <p:nvPr/>
        </p:nvSpPr>
        <p:spPr>
          <a:xfrm>
            <a:off x="3618895" y="4656995"/>
            <a:ext cx="2428143" cy="1158340"/>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96201698-3376-7A40-8542-1255068E7A81}"/>
              </a:ext>
            </a:extLst>
          </p:cNvPr>
          <p:cNvSpPr/>
          <p:nvPr/>
        </p:nvSpPr>
        <p:spPr>
          <a:xfrm>
            <a:off x="6929069" y="4656995"/>
            <a:ext cx="2428143" cy="1158340"/>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82F8177-DCAE-735B-6F4F-EDB7AE924FCD}"/>
              </a:ext>
            </a:extLst>
          </p:cNvPr>
          <p:cNvSpPr/>
          <p:nvPr/>
        </p:nvSpPr>
        <p:spPr>
          <a:xfrm>
            <a:off x="9622446" y="4656995"/>
            <a:ext cx="2428143" cy="1158340"/>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72120B2-B5AE-D635-8E87-193A1D9279C6}"/>
              </a:ext>
            </a:extLst>
          </p:cNvPr>
          <p:cNvSpPr txBox="1"/>
          <p:nvPr/>
        </p:nvSpPr>
        <p:spPr>
          <a:xfrm>
            <a:off x="5451231" y="1394485"/>
            <a:ext cx="2074984" cy="584775"/>
          </a:xfrm>
          <a:prstGeom prst="rect">
            <a:avLst/>
          </a:prstGeom>
          <a:noFill/>
        </p:spPr>
        <p:txBody>
          <a:bodyPr wrap="square" rtlCol="0">
            <a:spAutoFit/>
          </a:bodyPr>
          <a:lstStyle/>
          <a:p>
            <a:r>
              <a:rPr lang="en-US" sz="3200" dirty="0">
                <a:solidFill>
                  <a:srgbClr val="FFFFFF"/>
                </a:solidFill>
              </a:rPr>
              <a:t>Data Types</a:t>
            </a:r>
          </a:p>
        </p:txBody>
      </p:sp>
      <p:sp>
        <p:nvSpPr>
          <p:cNvPr id="12" name="TextBox 11">
            <a:extLst>
              <a:ext uri="{FF2B5EF4-FFF2-40B4-BE49-F238E27FC236}">
                <a16:creationId xmlns:a16="http://schemas.microsoft.com/office/drawing/2014/main" id="{BFD7082C-FCF2-5031-692C-4472F6B6CAC6}"/>
              </a:ext>
            </a:extLst>
          </p:cNvPr>
          <p:cNvSpPr txBox="1"/>
          <p:nvPr/>
        </p:nvSpPr>
        <p:spPr>
          <a:xfrm>
            <a:off x="2181351" y="2764259"/>
            <a:ext cx="2428143" cy="1015663"/>
          </a:xfrm>
          <a:prstGeom prst="rect">
            <a:avLst/>
          </a:prstGeom>
          <a:noFill/>
        </p:spPr>
        <p:txBody>
          <a:bodyPr wrap="square" rtlCol="0">
            <a:spAutoFit/>
          </a:bodyPr>
          <a:lstStyle/>
          <a:p>
            <a:pPr algn="ctr"/>
            <a:r>
              <a:rPr lang="en-US" sz="3000" dirty="0"/>
              <a:t>Qualitative</a:t>
            </a:r>
          </a:p>
          <a:p>
            <a:pPr algn="ctr"/>
            <a:r>
              <a:rPr lang="en-US" sz="3000" dirty="0"/>
              <a:t>(Categorical)</a:t>
            </a:r>
          </a:p>
        </p:txBody>
      </p:sp>
      <p:sp>
        <p:nvSpPr>
          <p:cNvPr id="13" name="TextBox 12">
            <a:extLst>
              <a:ext uri="{FF2B5EF4-FFF2-40B4-BE49-F238E27FC236}">
                <a16:creationId xmlns:a16="http://schemas.microsoft.com/office/drawing/2014/main" id="{C61D088F-EF14-06A3-5012-4C2774DF8BC0}"/>
              </a:ext>
            </a:extLst>
          </p:cNvPr>
          <p:cNvSpPr txBox="1"/>
          <p:nvPr/>
        </p:nvSpPr>
        <p:spPr>
          <a:xfrm>
            <a:off x="8525204" y="3032914"/>
            <a:ext cx="2428143" cy="553998"/>
          </a:xfrm>
          <a:prstGeom prst="rect">
            <a:avLst/>
          </a:prstGeom>
          <a:noFill/>
        </p:spPr>
        <p:txBody>
          <a:bodyPr wrap="square" rtlCol="0">
            <a:spAutoFit/>
          </a:bodyPr>
          <a:lstStyle/>
          <a:p>
            <a:pPr algn="ctr"/>
            <a:r>
              <a:rPr lang="en-US" sz="3000" dirty="0"/>
              <a:t>Quantitative</a:t>
            </a:r>
          </a:p>
        </p:txBody>
      </p:sp>
      <p:sp>
        <p:nvSpPr>
          <p:cNvPr id="14" name="TextBox 13">
            <a:extLst>
              <a:ext uri="{FF2B5EF4-FFF2-40B4-BE49-F238E27FC236}">
                <a16:creationId xmlns:a16="http://schemas.microsoft.com/office/drawing/2014/main" id="{0E586F16-338F-947E-76DB-3039AA995A4B}"/>
              </a:ext>
            </a:extLst>
          </p:cNvPr>
          <p:cNvSpPr txBox="1"/>
          <p:nvPr/>
        </p:nvSpPr>
        <p:spPr>
          <a:xfrm>
            <a:off x="874065" y="4967959"/>
            <a:ext cx="2213590" cy="553998"/>
          </a:xfrm>
          <a:prstGeom prst="rect">
            <a:avLst/>
          </a:prstGeom>
          <a:noFill/>
        </p:spPr>
        <p:txBody>
          <a:bodyPr wrap="square" rtlCol="0">
            <a:spAutoFit/>
          </a:bodyPr>
          <a:lstStyle/>
          <a:p>
            <a:pPr algn="ctr"/>
            <a:r>
              <a:rPr lang="en-US" sz="3000" dirty="0"/>
              <a:t>Nominal</a:t>
            </a:r>
          </a:p>
        </p:txBody>
      </p:sp>
      <p:sp>
        <p:nvSpPr>
          <p:cNvPr id="15" name="TextBox 14">
            <a:extLst>
              <a:ext uri="{FF2B5EF4-FFF2-40B4-BE49-F238E27FC236}">
                <a16:creationId xmlns:a16="http://schemas.microsoft.com/office/drawing/2014/main" id="{4BC783A0-C9DB-5617-FC5B-D228819E41A3}"/>
              </a:ext>
            </a:extLst>
          </p:cNvPr>
          <p:cNvSpPr txBox="1"/>
          <p:nvPr/>
        </p:nvSpPr>
        <p:spPr>
          <a:xfrm>
            <a:off x="3726171" y="4967959"/>
            <a:ext cx="2213590" cy="553998"/>
          </a:xfrm>
          <a:prstGeom prst="rect">
            <a:avLst/>
          </a:prstGeom>
          <a:noFill/>
        </p:spPr>
        <p:txBody>
          <a:bodyPr wrap="square" rtlCol="0">
            <a:spAutoFit/>
          </a:bodyPr>
          <a:lstStyle/>
          <a:p>
            <a:pPr algn="ctr"/>
            <a:r>
              <a:rPr lang="en-US" sz="3000" dirty="0"/>
              <a:t>Ordinal</a:t>
            </a:r>
          </a:p>
        </p:txBody>
      </p:sp>
      <p:sp>
        <p:nvSpPr>
          <p:cNvPr id="16" name="TextBox 15">
            <a:extLst>
              <a:ext uri="{FF2B5EF4-FFF2-40B4-BE49-F238E27FC236}">
                <a16:creationId xmlns:a16="http://schemas.microsoft.com/office/drawing/2014/main" id="{F0966D7E-DFE2-D2D1-7717-279E8029C91E}"/>
              </a:ext>
            </a:extLst>
          </p:cNvPr>
          <p:cNvSpPr txBox="1"/>
          <p:nvPr/>
        </p:nvSpPr>
        <p:spPr>
          <a:xfrm>
            <a:off x="7036345" y="4959166"/>
            <a:ext cx="2213590" cy="553998"/>
          </a:xfrm>
          <a:prstGeom prst="rect">
            <a:avLst/>
          </a:prstGeom>
          <a:noFill/>
        </p:spPr>
        <p:txBody>
          <a:bodyPr wrap="square" rtlCol="0">
            <a:spAutoFit/>
          </a:bodyPr>
          <a:lstStyle/>
          <a:p>
            <a:pPr algn="ctr"/>
            <a:r>
              <a:rPr lang="en-US" sz="3000" dirty="0"/>
              <a:t>Interval</a:t>
            </a:r>
          </a:p>
        </p:txBody>
      </p:sp>
      <p:sp>
        <p:nvSpPr>
          <p:cNvPr id="17" name="TextBox 16">
            <a:extLst>
              <a:ext uri="{FF2B5EF4-FFF2-40B4-BE49-F238E27FC236}">
                <a16:creationId xmlns:a16="http://schemas.microsoft.com/office/drawing/2014/main" id="{515272F1-8F76-DABA-E717-46F96BF2A53A}"/>
              </a:ext>
            </a:extLst>
          </p:cNvPr>
          <p:cNvSpPr txBox="1"/>
          <p:nvPr/>
        </p:nvSpPr>
        <p:spPr>
          <a:xfrm>
            <a:off x="9729722" y="4959166"/>
            <a:ext cx="2213590" cy="553998"/>
          </a:xfrm>
          <a:prstGeom prst="rect">
            <a:avLst/>
          </a:prstGeom>
          <a:noFill/>
        </p:spPr>
        <p:txBody>
          <a:bodyPr wrap="square" rtlCol="0">
            <a:spAutoFit/>
          </a:bodyPr>
          <a:lstStyle/>
          <a:p>
            <a:pPr algn="ctr"/>
            <a:r>
              <a:rPr lang="en-US" sz="3000" dirty="0"/>
              <a:t>Ratio</a:t>
            </a:r>
          </a:p>
        </p:txBody>
      </p:sp>
      <p:cxnSp>
        <p:nvCxnSpPr>
          <p:cNvPr id="19" name="Straight Arrow Connector 18">
            <a:extLst>
              <a:ext uri="{FF2B5EF4-FFF2-40B4-BE49-F238E27FC236}">
                <a16:creationId xmlns:a16="http://schemas.microsoft.com/office/drawing/2014/main" id="{E36919AC-9C9E-D774-7954-A8B0D305EF97}"/>
              </a:ext>
            </a:extLst>
          </p:cNvPr>
          <p:cNvCxnSpPr>
            <a:cxnSpLocks/>
            <a:stCxn id="2" idx="3"/>
          </p:cNvCxnSpPr>
          <p:nvPr/>
        </p:nvCxnSpPr>
        <p:spPr>
          <a:xfrm>
            <a:off x="7876442" y="1766132"/>
            <a:ext cx="2055834" cy="97865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8C557A8-FD48-6231-776D-2526EAEEEE76}"/>
              </a:ext>
            </a:extLst>
          </p:cNvPr>
          <p:cNvCxnSpPr>
            <a:cxnSpLocks/>
          </p:cNvCxnSpPr>
          <p:nvPr/>
        </p:nvCxnSpPr>
        <p:spPr>
          <a:xfrm flipH="1">
            <a:off x="3145575" y="1766132"/>
            <a:ext cx="1855782" cy="94922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EE2816C8-AA78-0E23-B0D4-F1271471147F}"/>
              </a:ext>
            </a:extLst>
          </p:cNvPr>
          <p:cNvCxnSpPr>
            <a:cxnSpLocks/>
            <a:endCxn id="10" idx="0"/>
          </p:cNvCxnSpPr>
          <p:nvPr/>
        </p:nvCxnSpPr>
        <p:spPr>
          <a:xfrm>
            <a:off x="10165396" y="3904472"/>
            <a:ext cx="671122" cy="75252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3CBAF3E-6A9E-0500-A033-9FEA0B48F623}"/>
              </a:ext>
            </a:extLst>
          </p:cNvPr>
          <p:cNvCxnSpPr>
            <a:cxnSpLocks/>
          </p:cNvCxnSpPr>
          <p:nvPr/>
        </p:nvCxnSpPr>
        <p:spPr>
          <a:xfrm>
            <a:off x="3990619" y="3918511"/>
            <a:ext cx="671122" cy="75252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133DE05-4DA9-1AA5-5AD9-EE46574BC917}"/>
              </a:ext>
            </a:extLst>
          </p:cNvPr>
          <p:cNvCxnSpPr>
            <a:cxnSpLocks/>
          </p:cNvCxnSpPr>
          <p:nvPr/>
        </p:nvCxnSpPr>
        <p:spPr>
          <a:xfrm flipH="1">
            <a:off x="8301734" y="3915718"/>
            <a:ext cx="808183" cy="7553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B9A788C-F491-9F80-17BA-DD61A0FC79AD}"/>
              </a:ext>
            </a:extLst>
          </p:cNvPr>
          <p:cNvCxnSpPr>
            <a:cxnSpLocks/>
          </p:cNvCxnSpPr>
          <p:nvPr/>
        </p:nvCxnSpPr>
        <p:spPr>
          <a:xfrm flipH="1">
            <a:off x="1928681" y="3915718"/>
            <a:ext cx="808183" cy="7553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547DA92-5A79-362C-0E54-44B8D89DA8FC}"/>
              </a:ext>
            </a:extLst>
          </p:cNvPr>
          <p:cNvSpPr txBox="1"/>
          <p:nvPr/>
        </p:nvSpPr>
        <p:spPr>
          <a:xfrm>
            <a:off x="902488" y="136562"/>
            <a:ext cx="10779796" cy="769441"/>
          </a:xfrm>
          <a:prstGeom prst="rect">
            <a:avLst/>
          </a:prstGeom>
          <a:noFill/>
        </p:spPr>
        <p:txBody>
          <a:bodyPr wrap="square">
            <a:spAutoFit/>
          </a:bodyPr>
          <a:lstStyle/>
          <a:p>
            <a:r>
              <a:rPr lang="en-US" sz="4400" dirty="0">
                <a:solidFill>
                  <a:srgbClr val="0000FF"/>
                </a:solidFill>
              </a:rPr>
              <a:t>Types of Variables: Levels of Measurement</a:t>
            </a:r>
            <a:endParaRPr lang="en-US" sz="4400" dirty="0"/>
          </a:p>
        </p:txBody>
      </p:sp>
      <p:sp>
        <p:nvSpPr>
          <p:cNvPr id="3" name="Rectangle: Rounded Corners 2">
            <a:extLst>
              <a:ext uri="{FF2B5EF4-FFF2-40B4-BE49-F238E27FC236}">
                <a16:creationId xmlns:a16="http://schemas.microsoft.com/office/drawing/2014/main" id="{B00FA73C-E2D1-290D-D2E4-E3F1E0697E10}"/>
              </a:ext>
            </a:extLst>
          </p:cNvPr>
          <p:cNvSpPr/>
          <p:nvPr/>
        </p:nvSpPr>
        <p:spPr>
          <a:xfrm>
            <a:off x="6647380" y="4279511"/>
            <a:ext cx="5544620" cy="225004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FDBBC2E-21A0-746C-227C-B7E852C01A93}"/>
              </a:ext>
            </a:extLst>
          </p:cNvPr>
          <p:cNvSpPr txBox="1"/>
          <p:nvPr/>
        </p:nvSpPr>
        <p:spPr>
          <a:xfrm>
            <a:off x="8184904" y="6005708"/>
            <a:ext cx="2651613" cy="523220"/>
          </a:xfrm>
          <a:prstGeom prst="rect">
            <a:avLst/>
          </a:prstGeom>
          <a:noFill/>
        </p:spPr>
        <p:txBody>
          <a:bodyPr wrap="square" rtlCol="0">
            <a:spAutoFit/>
          </a:bodyPr>
          <a:lstStyle/>
          <a:p>
            <a:pPr algn="ctr"/>
            <a:r>
              <a:rPr lang="en-US" sz="2800" dirty="0">
                <a:solidFill>
                  <a:srgbClr val="FF0000"/>
                </a:solidFill>
              </a:rPr>
              <a:t>Numerical</a:t>
            </a:r>
          </a:p>
        </p:txBody>
      </p:sp>
    </p:spTree>
    <p:extLst>
      <p:ext uri="{BB962C8B-B14F-4D97-AF65-F5344CB8AC3E}">
        <p14:creationId xmlns:p14="http://schemas.microsoft.com/office/powerpoint/2010/main" val="86270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00CA8-9634-2A66-264B-19546A7EA80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564D274-8FFE-D357-5773-391239B35B15}"/>
              </a:ext>
            </a:extLst>
          </p:cNvPr>
          <p:cNvSpPr>
            <a:spLocks noGrp="1"/>
          </p:cNvSpPr>
          <p:nvPr>
            <p:ph idx="1"/>
          </p:nvPr>
        </p:nvSpPr>
        <p:spPr>
          <a:xfrm>
            <a:off x="1198956" y="1370253"/>
            <a:ext cx="10819623" cy="5111805"/>
          </a:xfrm>
        </p:spPr>
        <p:txBody>
          <a:bodyPr>
            <a:normAutofit lnSpcReduction="10000"/>
          </a:bodyPr>
          <a:lstStyle/>
          <a:p>
            <a:pPr>
              <a:lnSpc>
                <a:spcPct val="120000"/>
              </a:lnSpc>
              <a:buFont typeface="Wingdings" panose="05000000000000000000" pitchFamily="2" charset="2"/>
              <a:buChar char="q"/>
            </a:pPr>
            <a:r>
              <a:rPr lang="en-US" dirty="0"/>
              <a:t> Responses (labels) identify different groups or types.</a:t>
            </a:r>
          </a:p>
          <a:p>
            <a:pPr marL="0" indent="0">
              <a:lnSpc>
                <a:spcPct val="120000"/>
              </a:lnSpc>
              <a:buNone/>
            </a:pPr>
            <a:r>
              <a:rPr lang="en-US" b="1" dirty="0"/>
              <a:t>	Movie genre:  </a:t>
            </a:r>
            <a:r>
              <a:rPr lang="en-US" dirty="0"/>
              <a:t>Comedy | Drama | Action | Documentary</a:t>
            </a:r>
          </a:p>
          <a:p>
            <a:pPr marL="0" indent="0">
              <a:lnSpc>
                <a:spcPct val="120000"/>
              </a:lnSpc>
              <a:buNone/>
            </a:pPr>
            <a:r>
              <a:rPr lang="en-US" dirty="0"/>
              <a:t>	</a:t>
            </a:r>
            <a:r>
              <a:rPr lang="en-US" b="1" dirty="0"/>
              <a:t>Computer Brands:  </a:t>
            </a:r>
            <a:r>
              <a:rPr lang="en-US" dirty="0"/>
              <a:t>Dell | Apple | HP | Lenovo</a:t>
            </a:r>
          </a:p>
          <a:p>
            <a:pPr>
              <a:lnSpc>
                <a:spcPct val="120000"/>
              </a:lnSpc>
              <a:buFont typeface="Wingdings" panose="05000000000000000000" pitchFamily="2" charset="2"/>
              <a:buChar char="q"/>
            </a:pPr>
            <a:r>
              <a:rPr lang="en-US" dirty="0"/>
              <a:t> Responses identify different groups or types, but there is no meaningful order among them. </a:t>
            </a:r>
          </a:p>
          <a:p>
            <a:pPr lvl="0">
              <a:lnSpc>
                <a:spcPct val="90000"/>
              </a:lnSpc>
              <a:buFont typeface="Wingdings" panose="05000000000000000000" pitchFamily="2" charset="2"/>
              <a:buChar char="q"/>
            </a:pPr>
            <a:r>
              <a:rPr lang="en-US" dirty="0"/>
              <a:t> We can ask </a:t>
            </a:r>
            <a:r>
              <a:rPr lang="en-US" b="1" dirty="0"/>
              <a:t>how many</a:t>
            </a:r>
            <a:r>
              <a:rPr lang="en-US" dirty="0"/>
              <a:t> or </a:t>
            </a:r>
            <a:r>
              <a:rPr lang="en-US" b="1" dirty="0"/>
              <a:t>what proportion</a:t>
            </a:r>
            <a:r>
              <a:rPr lang="en-US" dirty="0"/>
              <a:t> have each response.</a:t>
            </a:r>
          </a:p>
          <a:p>
            <a:pPr lvl="0">
              <a:lnSpc>
                <a:spcPct val="120000"/>
              </a:lnSpc>
              <a:buFont typeface="Wingdings" panose="05000000000000000000" pitchFamily="2" charset="2"/>
              <a:buChar char="q"/>
            </a:pPr>
            <a:r>
              <a:rPr lang="en-US" dirty="0"/>
              <a:t> Rearranging the responses doesn't change their meaning.</a:t>
            </a:r>
          </a:p>
          <a:p>
            <a:pPr lvl="0">
              <a:lnSpc>
                <a:spcPct val="120000"/>
              </a:lnSpc>
              <a:buFont typeface="Wingdings" panose="05000000000000000000" pitchFamily="2" charset="2"/>
              <a:buChar char="q"/>
            </a:pPr>
            <a:r>
              <a:rPr lang="en-US" dirty="0"/>
              <a:t> Numbers don’t necessarily mean numerical! Sometimes numbers are simply </a:t>
            </a:r>
            <a:r>
              <a:rPr lang="en-US" b="1" u="sng" dirty="0"/>
              <a:t>labels</a:t>
            </a:r>
            <a:r>
              <a:rPr lang="en-US" b="1" dirty="0"/>
              <a:t> </a:t>
            </a:r>
            <a:r>
              <a:rPr lang="en-US" dirty="0"/>
              <a:t>(e.g., Jersey number: 8, 12, 27, 81).</a:t>
            </a:r>
          </a:p>
        </p:txBody>
      </p:sp>
      <p:sp>
        <p:nvSpPr>
          <p:cNvPr id="3" name="Title 2">
            <a:extLst>
              <a:ext uri="{FF2B5EF4-FFF2-40B4-BE49-F238E27FC236}">
                <a16:creationId xmlns:a16="http://schemas.microsoft.com/office/drawing/2014/main" id="{8988DE8F-6738-161C-2CBD-B00CF8A4E075}"/>
              </a:ext>
            </a:extLst>
          </p:cNvPr>
          <p:cNvSpPr>
            <a:spLocks noGrp="1"/>
          </p:cNvSpPr>
          <p:nvPr>
            <p:ph type="title"/>
          </p:nvPr>
        </p:nvSpPr>
        <p:spPr>
          <a:xfrm>
            <a:off x="1198956" y="375942"/>
            <a:ext cx="9981421" cy="703279"/>
          </a:xfrm>
        </p:spPr>
        <p:txBody>
          <a:bodyPr>
            <a:normAutofit/>
          </a:bodyPr>
          <a:lstStyle/>
          <a:p>
            <a:r>
              <a:rPr lang="en-US" sz="4000" dirty="0">
                <a:solidFill>
                  <a:srgbClr val="0000FF"/>
                </a:solidFill>
              </a:rPr>
              <a:t>Nominal (Categorical - Unordered) Data</a:t>
            </a:r>
            <a:endParaRPr lang="en-US" sz="4000" b="1" dirty="0">
              <a:solidFill>
                <a:srgbClr val="0000FF"/>
              </a:solidFill>
            </a:endParaRPr>
          </a:p>
        </p:txBody>
      </p:sp>
    </p:spTree>
    <p:extLst>
      <p:ext uri="{BB962C8B-B14F-4D97-AF65-F5344CB8AC3E}">
        <p14:creationId xmlns:p14="http://schemas.microsoft.com/office/powerpoint/2010/main" val="697843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349FB-83B1-8296-397E-9777947AFDC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C1580A-B5F8-8351-F61D-FAA3C12EA9DB}"/>
              </a:ext>
            </a:extLst>
          </p:cNvPr>
          <p:cNvSpPr>
            <a:spLocks noGrp="1"/>
          </p:cNvSpPr>
          <p:nvPr>
            <p:ph idx="1"/>
          </p:nvPr>
        </p:nvSpPr>
        <p:spPr>
          <a:xfrm>
            <a:off x="1105289" y="1393463"/>
            <a:ext cx="10819623" cy="5267110"/>
          </a:xfrm>
        </p:spPr>
        <p:txBody>
          <a:bodyPr>
            <a:normAutofit/>
          </a:bodyPr>
          <a:lstStyle/>
          <a:p>
            <a:pPr>
              <a:lnSpc>
                <a:spcPct val="120000"/>
              </a:lnSpc>
              <a:buFont typeface="Wingdings" panose="05000000000000000000" pitchFamily="2" charset="2"/>
              <a:buChar char="q"/>
            </a:pPr>
            <a:r>
              <a:rPr lang="en-US" dirty="0"/>
              <a:t> Responses (labels) identify different groups or types </a:t>
            </a:r>
            <a:r>
              <a:rPr lang="en-US" b="1" dirty="0"/>
              <a:t>and there is a meaningful order</a:t>
            </a:r>
            <a:r>
              <a:rPr lang="en-US" dirty="0"/>
              <a:t>.</a:t>
            </a:r>
          </a:p>
          <a:p>
            <a:pPr marL="0" indent="0">
              <a:lnSpc>
                <a:spcPct val="120000"/>
              </a:lnSpc>
              <a:buNone/>
            </a:pPr>
            <a:r>
              <a:rPr lang="en-US" b="1" dirty="0"/>
              <a:t>	Pain Severity:</a:t>
            </a:r>
            <a:r>
              <a:rPr lang="en-US" dirty="0"/>
              <a:t> Mild | Moderate | Severe </a:t>
            </a:r>
          </a:p>
          <a:p>
            <a:pPr marL="0" indent="0">
              <a:lnSpc>
                <a:spcPct val="120000"/>
              </a:lnSpc>
              <a:buNone/>
            </a:pPr>
            <a:r>
              <a:rPr lang="en-US" b="1" dirty="0"/>
              <a:t>	Race finish:</a:t>
            </a:r>
            <a:r>
              <a:rPr lang="en-US" dirty="0"/>
              <a:t> 1st | 2nd | 3rd</a:t>
            </a:r>
          </a:p>
          <a:p>
            <a:pPr>
              <a:lnSpc>
                <a:spcPct val="120000"/>
              </a:lnSpc>
              <a:buFont typeface="Wingdings" panose="05000000000000000000" pitchFamily="2" charset="2"/>
              <a:buChar char="q"/>
            </a:pPr>
            <a:r>
              <a:rPr lang="en-US" dirty="0"/>
              <a:t> Values have a meaningful order or ranking, but the distance between positions is not inherently meaningful. </a:t>
            </a:r>
          </a:p>
          <a:p>
            <a:pPr>
              <a:lnSpc>
                <a:spcPct val="130000"/>
              </a:lnSpc>
              <a:buFont typeface="Wingdings" panose="05000000000000000000" pitchFamily="2" charset="2"/>
              <a:buChar char="q"/>
            </a:pPr>
            <a:r>
              <a:rPr lang="en-US" dirty="0"/>
              <a:t> We know </a:t>
            </a:r>
            <a:r>
              <a:rPr lang="en-US" b="1" dirty="0"/>
              <a:t>which comes before or after</a:t>
            </a:r>
            <a:r>
              <a:rPr lang="en-US" dirty="0"/>
              <a:t>, but we don't necessarily know how far apart the responses are.</a:t>
            </a:r>
          </a:p>
        </p:txBody>
      </p:sp>
      <p:sp>
        <p:nvSpPr>
          <p:cNvPr id="3" name="Title 2">
            <a:extLst>
              <a:ext uri="{FF2B5EF4-FFF2-40B4-BE49-F238E27FC236}">
                <a16:creationId xmlns:a16="http://schemas.microsoft.com/office/drawing/2014/main" id="{9A09EBC9-720C-D519-350C-8DA5CDDB4A54}"/>
              </a:ext>
            </a:extLst>
          </p:cNvPr>
          <p:cNvSpPr>
            <a:spLocks noGrp="1"/>
          </p:cNvSpPr>
          <p:nvPr>
            <p:ph type="title"/>
          </p:nvPr>
        </p:nvSpPr>
        <p:spPr>
          <a:xfrm>
            <a:off x="1105289" y="560550"/>
            <a:ext cx="9981421" cy="703279"/>
          </a:xfrm>
        </p:spPr>
        <p:txBody>
          <a:bodyPr>
            <a:normAutofit/>
          </a:bodyPr>
          <a:lstStyle/>
          <a:p>
            <a:r>
              <a:rPr lang="en-US" sz="4000" dirty="0">
                <a:solidFill>
                  <a:srgbClr val="0000FF"/>
                </a:solidFill>
              </a:rPr>
              <a:t>Ordinal (Categorical – Ordered) Data</a:t>
            </a:r>
            <a:endParaRPr lang="en-US" sz="4000" b="1" dirty="0">
              <a:solidFill>
                <a:srgbClr val="0000FF"/>
              </a:solidFill>
            </a:endParaRPr>
          </a:p>
        </p:txBody>
      </p:sp>
    </p:spTree>
    <p:extLst>
      <p:ext uri="{BB962C8B-B14F-4D97-AF65-F5344CB8AC3E}">
        <p14:creationId xmlns:p14="http://schemas.microsoft.com/office/powerpoint/2010/main" val="3952444567"/>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rn presentationTF16411254.potx" id="{856A3638-C89C-468F-B2D3-94DA7F701BF7}" vid="{2B0C2FFE-1B57-46B1-BD5A-BF924309ED9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0B596E-8E5F-4DB7-9C0B-A416410C0FAB}">
  <ds:schemaRefs>
    <ds:schemaRef ds:uri="http://schemas.microsoft.com/sharepoint/v3/contenttype/forms"/>
  </ds:schemaRefs>
</ds:datastoreItem>
</file>

<file path=customXml/itemProps2.xml><?xml version="1.0" encoding="utf-8"?>
<ds:datastoreItem xmlns:ds="http://schemas.openxmlformats.org/officeDocument/2006/customXml" ds:itemID="{271DA07E-9A1F-402C-A357-ABD24F8C703B}">
  <ds:schemaRefs>
    <ds:schemaRef ds:uri="71af3243-3dd4-4a8d-8c0d-dd76da1f02a5"/>
    <ds:schemaRef ds:uri="http://purl.org/dc/dcmitype/"/>
    <ds:schemaRef ds:uri="http://schemas.openxmlformats.org/package/2006/metadata/core-properties"/>
    <ds:schemaRef ds:uri="http://schemas.microsoft.com/office/2006/metadata/properties"/>
    <ds:schemaRef ds:uri="http://schemas.microsoft.com/office/2006/documentManagement/types"/>
    <ds:schemaRef ds:uri="http://purl.org/dc/terms/"/>
    <ds:schemaRef ds:uri="http://schemas.microsoft.com/office/infopath/2007/PartnerControls"/>
    <ds:schemaRef ds:uri="16c05727-aa75-4e4a-9b5f-8a80a1165891"/>
    <ds:schemaRef ds:uri="http://www.w3.org/XML/1998/namespace"/>
    <ds:schemaRef ds:uri="http://purl.org/dc/elements/1.1/"/>
  </ds:schemaRefs>
</ds:datastoreItem>
</file>

<file path=customXml/itemProps3.xml><?xml version="1.0" encoding="utf-8"?>
<ds:datastoreItem xmlns:ds="http://schemas.openxmlformats.org/officeDocument/2006/customXml" ds:itemID="{5215998C-280A-471A-8BB1-CDC2B95FC2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Modern presentation</Template>
  <TotalTime>9275</TotalTime>
  <Words>2349</Words>
  <Application>Microsoft Office PowerPoint</Application>
  <PresentationFormat>Widescreen</PresentationFormat>
  <Paragraphs>315</Paragraphs>
  <Slides>34</Slides>
  <Notes>28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34</vt:i4>
      </vt:variant>
    </vt:vector>
  </HeadingPairs>
  <TitlesOfParts>
    <vt:vector size="47" baseType="lpstr">
      <vt:lpstr>Aptos</vt:lpstr>
      <vt:lpstr>Arial</vt:lpstr>
      <vt:lpstr>Calibri</vt:lpstr>
      <vt:lpstr>Calibri (Body)</vt:lpstr>
      <vt:lpstr>Calibri Light</vt:lpstr>
      <vt:lpstr>Cambria</vt:lpstr>
      <vt:lpstr>Courier New</vt:lpstr>
      <vt:lpstr>proxima-nova</vt:lpstr>
      <vt:lpstr>Segoe UI</vt:lpstr>
      <vt:lpstr>Times New Roman</vt:lpstr>
      <vt:lpstr>Verdana</vt:lpstr>
      <vt:lpstr>Wingdings</vt:lpstr>
      <vt:lpstr>Office Theme</vt:lpstr>
      <vt:lpstr>Exploratory Data Analysis   Univariate Analysis: Exploring one variable at a time</vt:lpstr>
      <vt:lpstr>Important Announcements</vt:lpstr>
      <vt:lpstr>PowerPoint Presentation</vt:lpstr>
      <vt:lpstr>PowerPoint Presentation</vt:lpstr>
      <vt:lpstr>PowerPoint Presentation</vt:lpstr>
      <vt:lpstr>Examples of Variables and their Values</vt:lpstr>
      <vt:lpstr>PowerPoint Presentation</vt:lpstr>
      <vt:lpstr>Nominal (Categorical - Unordered) Data</vt:lpstr>
      <vt:lpstr>Ordinal (Categorical – Ordered) Data</vt:lpstr>
      <vt:lpstr>Ordinal Data: Rating Scales</vt:lpstr>
      <vt:lpstr>Quantitative (Numerical – Interval/Ratio) Data</vt:lpstr>
      <vt:lpstr>Summary Slide: Types of Variables</vt:lpstr>
      <vt:lpstr>Identify Type of Variable: Categorical vs. Quantitative; if Categorical is it Nominal (unordered) or Ordinal (ordered). </vt:lpstr>
      <vt:lpstr>Questions about Data Types?</vt:lpstr>
      <vt:lpstr>EDA for Categorical (Nominal/Ordinal) Data</vt:lpstr>
      <vt:lpstr>PowerPoint Presentation</vt:lpstr>
      <vt:lpstr>PowerPoint Presentation</vt:lpstr>
      <vt:lpstr>Base R Functions for EDA of Categorical Data</vt:lpstr>
      <vt:lpstr>EDA for Quantitative (Numerical) Data</vt:lpstr>
      <vt:lpstr>Summary Statistics for Quantitative Data</vt:lpstr>
      <vt:lpstr>EDA for Quantitative (Numerical) Data</vt:lpstr>
      <vt:lpstr>Two Useful Plots for Examining Quantitative Data</vt:lpstr>
      <vt:lpstr>Examining the Shape of the Distribution</vt:lpstr>
      <vt:lpstr>Examining the Shape of the Distribution: Skew</vt:lpstr>
      <vt:lpstr>Examining Shape of the Distribution: Kurtosis</vt:lpstr>
      <vt:lpstr>Examining Shape of the Distribution: Approximately Normal Distribution</vt:lpstr>
      <vt:lpstr>Two Useful Plots for Examining Quantitative Data</vt:lpstr>
      <vt:lpstr>Boxplot</vt:lpstr>
      <vt:lpstr>Graphing Continuous Variables</vt:lpstr>
      <vt:lpstr>Why the Shape of the Distribution Matters for Quantitative Data</vt:lpstr>
      <vt:lpstr>R functions for Summarizing Quantitative Data</vt:lpstr>
      <vt:lpstr>R functions for Visualizing Quantitative Data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4thCoffee</dc:title>
  <dc:creator>Alex Costello</dc:creator>
  <cp:lastModifiedBy>Anjali Thapar</cp:lastModifiedBy>
  <cp:revision>84</cp:revision>
  <cp:lastPrinted>2026-09-08T18:15:20Z</cp:lastPrinted>
  <dcterms:created xsi:type="dcterms:W3CDTF">2020-09-12T19:47:44Z</dcterms:created>
  <dcterms:modified xsi:type="dcterms:W3CDTF">2026-09-09T02:42:05Z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