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72" r:id="rId12"/>
    <p:sldId id="266" r:id="rId13"/>
    <p:sldId id="267" r:id="rId14"/>
    <p:sldId id="268" r:id="rId15"/>
    <p:sldId id="269" r:id="rId16"/>
    <p:sldId id="270" r:id="rId17"/>
    <p:sldId id="271" r:id="rId18"/>
  </p:sldIdLst>
  <p:sldSz cx="18288000" cy="10287000"/>
  <p:notesSz cx="6858000" cy="9144000"/>
  <p:embeddedFontLst>
    <p:embeddedFont>
      <p:font typeface="Arimo" panose="020B0604020202020204" pitchFamily="34" charset="0"/>
      <p:regular r:id="rId20"/>
    </p:embeddedFont>
    <p:embeddedFont>
      <p:font typeface="Linotype Feltpen" panose="03030506020000020004" pitchFamily="66" charset="0"/>
      <p:regular r:id="rId21"/>
    </p:embeddedFont>
    <p:embeddedFont>
      <p:font typeface="Linotype Feltpen Medium" panose="03030606020000020004" pitchFamily="66" charset="0"/>
      <p:regular r:id="rId22"/>
    </p:embeddedFont>
    <p:embeddedFont>
      <p:font typeface="Open Sauce" pitchFamily="2" charset="77"/>
      <p:regular r:id="rId23"/>
    </p:embeddedFont>
    <p:embeddedFont>
      <p:font typeface="Vollkorn" pitchFamily="2" charset="0"/>
      <p:regular r:id="rId24"/>
    </p:embeddedFont>
    <p:embeddedFont>
      <p:font typeface="Vollkorn Bold" pitchFamily="2" charset="0"/>
      <p:regular r:id="rId25"/>
      <p:bold r:id="rId26"/>
    </p:embeddedFont>
    <p:embeddedFont>
      <p:font typeface="Vollkorn Italics" pitchFamily="2" charset="0"/>
      <p:regular r:id="rId27"/>
      <p: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autoAdjust="0"/>
    <p:restoredTop sz="94624" autoAdjust="0"/>
  </p:normalViewPr>
  <p:slideViewPr>
    <p:cSldViewPr>
      <p:cViewPr varScale="1">
        <p:scale>
          <a:sx n="71" d="100"/>
          <a:sy n="71" d="100"/>
        </p:scale>
        <p:origin x="5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with a warm and welcoming tone to engage the audience.]</a:t>
            </a:r>
          </a:p>
          <a:p>
            <a:endParaRPr lang="en-US"/>
          </a:p>
          <a:p>
            <a:r>
              <a:rPr lang="en-US"/>
              <a:t>Welcome, everyone! Today, we’re going to navigate through some exciting topics and discussions that will set the tone for our class. Let's dive in!</a:t>
            </a:r>
          </a:p>
          <a:p>
            <a:endParaRPr lang="en-US"/>
          </a:p>
          <a:p>
            <a:r>
              <a:rPr lang="en-US"/>
              <a:t>[Pause for a moment to allow the audience to settle in.]</a:t>
            </a:r>
          </a:p>
          <a:p>
            <a:endParaRPr lang="en-US"/>
          </a:p>
          <a:p>
            <a:r>
              <a:rPr lang="en-US"/>
              <a:t>First, let's look at what we’ll cover today and preview what’s coming up next. We'll start by reviewing the syllabus—it's our roadmap for the semester, so it's crucial to get familiar with it. [Emphasize the importance of understanding the syllabus.]</a:t>
            </a:r>
          </a:p>
          <a:p>
            <a:endParaRPr lang="en-US"/>
          </a:p>
          <a:p>
            <a:r>
              <a:rPr lang="en-US"/>
              <a:t>Now, an important part of today’s class is our discussion on “What’s in a Name? Labels as Limitations.” We’ll explore how names—and the labels we attach to them—can shape perceptions and experiences. It’s a powerful conversation that invites us to reflect on identity and meaning.</a:t>
            </a:r>
          </a:p>
          <a:p>
            <a:endParaRPr lang="en-US"/>
          </a:p>
          <a:p>
            <a:r>
              <a:rPr lang="en-US"/>
              <a:t>[Encourage participation.]</a:t>
            </a:r>
          </a:p>
          <a:p>
            <a:endParaRPr lang="en-US"/>
          </a:p>
          <a:p>
            <a:r>
              <a:rPr lang="en-US"/>
              <a:t>As we move through these topics, I invite you to think about your own experiences and prepare to share your thoughts. This is a space for open dialogue and learning from one another.</a:t>
            </a:r>
          </a:p>
          <a:p>
            <a:endParaRPr lang="en-US"/>
          </a:p>
          <a:p>
            <a:r>
              <a:rPr lang="en-US"/>
              <a:t>[Conclude with a positive note.]</a:t>
            </a:r>
          </a:p>
          <a:p>
            <a:endParaRPr lang="en-US"/>
          </a:p>
          <a:p>
            <a:r>
              <a:rPr lang="en-US"/>
              <a:t>Let's make this session interactive and insightful. I’m looking forward to hearing your perspectives and stories. Remember, your voice adds value to our collective learning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https://www.youtube.com/watch?v=ST3LBmJt3nM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English Learner (EL) Home Language and Enrollment Trends in the School District </a:t>
            </a:r>
            <a:r>
              <a:rPr lang="en-US" dirty="0" err="1"/>
              <a:t>ofPhiladelphia</a:t>
            </a:r>
            <a:r>
              <a:rPr lang="en-US" dirty="0"/>
              <a:t>: 2014-15 to 2022-23</a:t>
            </a:r>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1784601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ol1yRjdRzH8"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sv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7.sv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40.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sp>
        <p:nvSpPr>
          <p:cNvPr id="2" name="Freeform 2"/>
          <p:cNvSpPr/>
          <p:nvPr/>
        </p:nvSpPr>
        <p:spPr>
          <a:xfrm flipH="1">
            <a:off x="1028700" y="813761"/>
            <a:ext cx="12273116" cy="8836643"/>
          </a:xfrm>
          <a:custGeom>
            <a:avLst/>
            <a:gdLst/>
            <a:ahLst/>
            <a:cxnLst/>
            <a:rect l="l" t="t" r="r" b="b"/>
            <a:pathLst>
              <a:path w="12273116" h="8836643">
                <a:moveTo>
                  <a:pt x="12273116" y="0"/>
                </a:moveTo>
                <a:lnTo>
                  <a:pt x="0" y="0"/>
                </a:lnTo>
                <a:lnTo>
                  <a:pt x="0" y="8836643"/>
                </a:lnTo>
                <a:lnTo>
                  <a:pt x="12273116" y="8836643"/>
                </a:lnTo>
                <a:lnTo>
                  <a:pt x="1227311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5074970" y="5190691"/>
            <a:ext cx="4180575" cy="234659"/>
            <a:chOff x="0" y="0"/>
            <a:chExt cx="6041073" cy="339090"/>
          </a:xfrm>
        </p:grpSpPr>
        <p:sp>
          <p:nvSpPr>
            <p:cNvPr id="4" name="Freeform 4"/>
            <p:cNvSpPr/>
            <p:nvPr/>
          </p:nvSpPr>
          <p:spPr>
            <a:xfrm>
              <a:off x="106511" y="43180"/>
              <a:ext cx="5841707" cy="259080"/>
            </a:xfrm>
            <a:custGeom>
              <a:avLst/>
              <a:gdLst/>
              <a:ahLst/>
              <a:cxnLst/>
              <a:rect l="l" t="t" r="r" b="b"/>
              <a:pathLst>
                <a:path w="5841707" h="259080">
                  <a:moveTo>
                    <a:pt x="125628" y="106680"/>
                  </a:moveTo>
                  <a:cubicBezTo>
                    <a:pt x="1480227" y="36830"/>
                    <a:pt x="2722852" y="16510"/>
                    <a:pt x="3539435" y="8890"/>
                  </a:cubicBezTo>
                  <a:cubicBezTo>
                    <a:pt x="4227659" y="1270"/>
                    <a:pt x="5090669" y="0"/>
                    <a:pt x="5445705" y="7620"/>
                  </a:cubicBezTo>
                  <a:cubicBezTo>
                    <a:pt x="5582258" y="10160"/>
                    <a:pt x="5666920" y="6350"/>
                    <a:pt x="5732465" y="20320"/>
                  </a:cubicBezTo>
                  <a:cubicBezTo>
                    <a:pt x="5773430" y="27940"/>
                    <a:pt x="5800741" y="40640"/>
                    <a:pt x="5814396" y="57150"/>
                  </a:cubicBezTo>
                  <a:cubicBezTo>
                    <a:pt x="5833514" y="77470"/>
                    <a:pt x="5833514" y="115570"/>
                    <a:pt x="5814396" y="135890"/>
                  </a:cubicBezTo>
                  <a:cubicBezTo>
                    <a:pt x="5800741" y="152400"/>
                    <a:pt x="5765238" y="165100"/>
                    <a:pt x="5732465" y="172720"/>
                  </a:cubicBezTo>
                  <a:cubicBezTo>
                    <a:pt x="5696961" y="180340"/>
                    <a:pt x="5653265" y="184150"/>
                    <a:pt x="5615030" y="179070"/>
                  </a:cubicBezTo>
                  <a:cubicBezTo>
                    <a:pt x="5571334" y="172720"/>
                    <a:pt x="5505788" y="148590"/>
                    <a:pt x="5486671" y="127000"/>
                  </a:cubicBezTo>
                  <a:cubicBezTo>
                    <a:pt x="5467554" y="105410"/>
                    <a:pt x="5478478" y="68580"/>
                    <a:pt x="5505788" y="49530"/>
                  </a:cubicBezTo>
                  <a:cubicBezTo>
                    <a:pt x="5533099" y="29210"/>
                    <a:pt x="5606837" y="12700"/>
                    <a:pt x="5655996" y="12700"/>
                  </a:cubicBezTo>
                  <a:cubicBezTo>
                    <a:pt x="5705154" y="12700"/>
                    <a:pt x="5776162" y="30480"/>
                    <a:pt x="5806203" y="49530"/>
                  </a:cubicBezTo>
                  <a:cubicBezTo>
                    <a:pt x="5833514" y="68580"/>
                    <a:pt x="5841707" y="106680"/>
                    <a:pt x="5822589" y="128270"/>
                  </a:cubicBezTo>
                  <a:cubicBezTo>
                    <a:pt x="5806203" y="148590"/>
                    <a:pt x="5773430" y="165100"/>
                    <a:pt x="5694231" y="179070"/>
                  </a:cubicBezTo>
                  <a:cubicBezTo>
                    <a:pt x="5396546" y="228600"/>
                    <a:pt x="4014637" y="154940"/>
                    <a:pt x="3269062" y="157480"/>
                  </a:cubicBezTo>
                  <a:cubicBezTo>
                    <a:pt x="2627266" y="160020"/>
                    <a:pt x="2034629" y="167640"/>
                    <a:pt x="1482958" y="184150"/>
                  </a:cubicBezTo>
                  <a:cubicBezTo>
                    <a:pt x="1002294" y="198120"/>
                    <a:pt x="327725" y="259080"/>
                    <a:pt x="139283" y="245110"/>
                  </a:cubicBezTo>
                  <a:cubicBezTo>
                    <a:pt x="87393" y="240030"/>
                    <a:pt x="68276" y="234950"/>
                    <a:pt x="43696" y="223520"/>
                  </a:cubicBezTo>
                  <a:cubicBezTo>
                    <a:pt x="21848" y="213360"/>
                    <a:pt x="2731" y="194310"/>
                    <a:pt x="2731" y="179070"/>
                  </a:cubicBezTo>
                  <a:cubicBezTo>
                    <a:pt x="0" y="163830"/>
                    <a:pt x="13655" y="143510"/>
                    <a:pt x="35503" y="132080"/>
                  </a:cubicBezTo>
                  <a:cubicBezTo>
                    <a:pt x="54621" y="120650"/>
                    <a:pt x="125628" y="106680"/>
                    <a:pt x="125628" y="106680"/>
                  </a:cubicBezTo>
                </a:path>
              </a:pathLst>
            </a:custGeom>
            <a:solidFill>
              <a:srgbClr val="A2C3CD"/>
            </a:solidFill>
            <a:ln cap="sq">
              <a:noFill/>
              <a:prstDash val="solid"/>
              <a:miter/>
            </a:ln>
          </p:spPr>
          <p:txBody>
            <a:bodyPr/>
            <a:lstStyle/>
            <a:p>
              <a:endParaRPr lang="en-US"/>
            </a:p>
          </p:txBody>
        </p:sp>
      </p:grpSp>
      <p:sp>
        <p:nvSpPr>
          <p:cNvPr id="5" name="Freeform 5"/>
          <p:cNvSpPr/>
          <p:nvPr/>
        </p:nvSpPr>
        <p:spPr>
          <a:xfrm>
            <a:off x="12204387" y="1459994"/>
            <a:ext cx="4902621" cy="7930710"/>
          </a:xfrm>
          <a:custGeom>
            <a:avLst/>
            <a:gdLst/>
            <a:ahLst/>
            <a:cxnLst/>
            <a:rect l="l" t="t" r="r" b="b"/>
            <a:pathLst>
              <a:path w="4902621" h="7930710">
                <a:moveTo>
                  <a:pt x="0" y="0"/>
                </a:moveTo>
                <a:lnTo>
                  <a:pt x="4902621" y="0"/>
                </a:lnTo>
                <a:lnTo>
                  <a:pt x="4902621" y="7930711"/>
                </a:lnTo>
                <a:lnTo>
                  <a:pt x="0" y="793071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6" name="Freeform 6"/>
          <p:cNvSpPr/>
          <p:nvPr/>
        </p:nvSpPr>
        <p:spPr>
          <a:xfrm>
            <a:off x="7760719" y="1028700"/>
            <a:ext cx="1230503" cy="1510663"/>
          </a:xfrm>
          <a:custGeom>
            <a:avLst/>
            <a:gdLst/>
            <a:ahLst/>
            <a:cxnLst/>
            <a:rect l="l" t="t" r="r" b="b"/>
            <a:pathLst>
              <a:path w="1230503" h="1510663">
                <a:moveTo>
                  <a:pt x="0" y="0"/>
                </a:moveTo>
                <a:lnTo>
                  <a:pt x="1230503" y="0"/>
                </a:lnTo>
                <a:lnTo>
                  <a:pt x="1230503" y="1510663"/>
                </a:lnTo>
                <a:lnTo>
                  <a:pt x="0" y="15106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3620095">
            <a:off x="10258531" y="786614"/>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2259740" y="8294340"/>
            <a:ext cx="976387" cy="963960"/>
          </a:xfrm>
          <a:custGeom>
            <a:avLst/>
            <a:gdLst/>
            <a:ahLst/>
            <a:cxnLst/>
            <a:rect l="l" t="t" r="r" b="b"/>
            <a:pathLst>
              <a:path w="976387" h="963960">
                <a:moveTo>
                  <a:pt x="0" y="0"/>
                </a:moveTo>
                <a:lnTo>
                  <a:pt x="976387" y="0"/>
                </a:lnTo>
                <a:lnTo>
                  <a:pt x="976387" y="963960"/>
                </a:lnTo>
                <a:lnTo>
                  <a:pt x="0" y="9639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800762">
            <a:off x="1266653" y="7189673"/>
            <a:ext cx="1986176" cy="404458"/>
          </a:xfrm>
          <a:custGeom>
            <a:avLst/>
            <a:gdLst/>
            <a:ahLst/>
            <a:cxnLst/>
            <a:rect l="l" t="t" r="r" b="b"/>
            <a:pathLst>
              <a:path w="1986176" h="404458">
                <a:moveTo>
                  <a:pt x="0" y="0"/>
                </a:moveTo>
                <a:lnTo>
                  <a:pt x="1986175" y="0"/>
                </a:lnTo>
                <a:lnTo>
                  <a:pt x="1986175" y="404458"/>
                </a:lnTo>
                <a:lnTo>
                  <a:pt x="0" y="4044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3272689" y="5587274"/>
            <a:ext cx="7754119" cy="1069027"/>
          </a:xfrm>
          <a:prstGeom prst="rect">
            <a:avLst/>
          </a:prstGeom>
        </p:spPr>
        <p:txBody>
          <a:bodyPr lIns="0" tIns="0" rIns="0" bIns="0" rtlCol="0" anchor="t">
            <a:spAutoFit/>
          </a:bodyPr>
          <a:lstStyle/>
          <a:p>
            <a:pPr algn="ctr">
              <a:lnSpc>
                <a:spcPts val="4249"/>
              </a:lnSpc>
            </a:pPr>
            <a:r>
              <a:rPr lang="en-US" sz="3268" spc="65" dirty="0">
                <a:solidFill>
                  <a:srgbClr val="000000"/>
                </a:solidFill>
                <a:latin typeface="Open Sauce"/>
                <a:ea typeface="Open Sauce"/>
                <a:cs typeface="Open Sauce"/>
                <a:sym typeface="Open Sauce"/>
              </a:rPr>
              <a:t>Fall 2026</a:t>
            </a:r>
          </a:p>
          <a:p>
            <a:pPr algn="ctr">
              <a:lnSpc>
                <a:spcPts val="4249"/>
              </a:lnSpc>
            </a:pPr>
            <a:r>
              <a:rPr lang="en-US" sz="3268" spc="65" dirty="0">
                <a:solidFill>
                  <a:srgbClr val="000000"/>
                </a:solidFill>
                <a:latin typeface="Open Sauce"/>
                <a:ea typeface="Open Sauce"/>
                <a:cs typeface="Open Sauce"/>
                <a:sym typeface="Open Sauce"/>
              </a:rPr>
              <a:t>Dr. Kelly Gavin Zuckerman</a:t>
            </a:r>
          </a:p>
        </p:txBody>
      </p:sp>
      <p:sp>
        <p:nvSpPr>
          <p:cNvPr id="11" name="TextBox 11"/>
          <p:cNvSpPr txBox="1"/>
          <p:nvPr/>
        </p:nvSpPr>
        <p:spPr>
          <a:xfrm>
            <a:off x="3284898" y="3312502"/>
            <a:ext cx="7760719" cy="1679860"/>
          </a:xfrm>
          <a:prstGeom prst="rect">
            <a:avLst/>
          </a:prstGeom>
        </p:spPr>
        <p:txBody>
          <a:bodyPr lIns="0" tIns="0" rIns="0" bIns="0" rtlCol="0" anchor="t">
            <a:spAutoFit/>
          </a:bodyPr>
          <a:lstStyle/>
          <a:p>
            <a:pPr algn="ctr">
              <a:lnSpc>
                <a:spcPts val="6511"/>
              </a:lnSpc>
              <a:spcBef>
                <a:spcPct val="0"/>
              </a:spcBef>
            </a:pPr>
            <a:r>
              <a:rPr lang="en-US" sz="6511" b="1" spc="-130">
                <a:solidFill>
                  <a:srgbClr val="000000"/>
                </a:solidFill>
                <a:latin typeface="Linotype Feltpen Medium"/>
                <a:ea typeface="Linotype Feltpen Medium"/>
                <a:cs typeface="Linotype Feltpen Medium"/>
                <a:sym typeface="Linotype Feltpen Medium"/>
              </a:rPr>
              <a:t>EMERGENT MULTILINGUAL LEARNERS IN U.S. SCHOOLS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grpSp>
        <p:nvGrpSpPr>
          <p:cNvPr id="2" name="Group 2"/>
          <p:cNvGrpSpPr/>
          <p:nvPr/>
        </p:nvGrpSpPr>
        <p:grpSpPr>
          <a:xfrm>
            <a:off x="-2867695" y="2147968"/>
            <a:ext cx="21884056" cy="8478759"/>
            <a:chOff x="0" y="0"/>
            <a:chExt cx="29178741" cy="11305012"/>
          </a:xfrm>
        </p:grpSpPr>
        <p:sp>
          <p:nvSpPr>
            <p:cNvPr id="3" name="Freeform 3"/>
            <p:cNvSpPr/>
            <p:nvPr/>
          </p:nvSpPr>
          <p:spPr>
            <a:xfrm>
              <a:off x="0" y="0"/>
              <a:ext cx="23759124" cy="8380491"/>
            </a:xfrm>
            <a:custGeom>
              <a:avLst/>
              <a:gdLst/>
              <a:ahLst/>
              <a:cxnLst/>
              <a:rect l="l" t="t" r="r" b="b"/>
              <a:pathLst>
                <a:path w="23759124" h="8380491">
                  <a:moveTo>
                    <a:pt x="0" y="0"/>
                  </a:moveTo>
                  <a:lnTo>
                    <a:pt x="23759124" y="0"/>
                  </a:lnTo>
                  <a:lnTo>
                    <a:pt x="23759124" y="8380491"/>
                  </a:lnTo>
                  <a:lnTo>
                    <a:pt x="0" y="8380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419617" y="0"/>
              <a:ext cx="23759124" cy="8380491"/>
            </a:xfrm>
            <a:custGeom>
              <a:avLst/>
              <a:gdLst/>
              <a:ahLst/>
              <a:cxnLst/>
              <a:rect l="l" t="t" r="r" b="b"/>
              <a:pathLst>
                <a:path w="23759124" h="8380491">
                  <a:moveTo>
                    <a:pt x="0" y="0"/>
                  </a:moveTo>
                  <a:lnTo>
                    <a:pt x="23759124" y="0"/>
                  </a:lnTo>
                  <a:lnTo>
                    <a:pt x="23759124" y="8380491"/>
                  </a:lnTo>
                  <a:lnTo>
                    <a:pt x="0" y="8380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0" y="2924521"/>
              <a:ext cx="23759124" cy="8380491"/>
            </a:xfrm>
            <a:custGeom>
              <a:avLst/>
              <a:gdLst/>
              <a:ahLst/>
              <a:cxnLst/>
              <a:rect l="l" t="t" r="r" b="b"/>
              <a:pathLst>
                <a:path w="23759124" h="8380491">
                  <a:moveTo>
                    <a:pt x="0" y="0"/>
                  </a:moveTo>
                  <a:lnTo>
                    <a:pt x="23759124" y="0"/>
                  </a:lnTo>
                  <a:lnTo>
                    <a:pt x="23759124" y="8380491"/>
                  </a:lnTo>
                  <a:lnTo>
                    <a:pt x="0" y="8380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5419617" y="2924521"/>
              <a:ext cx="23759124" cy="8380491"/>
            </a:xfrm>
            <a:custGeom>
              <a:avLst/>
              <a:gdLst/>
              <a:ahLst/>
              <a:cxnLst/>
              <a:rect l="l" t="t" r="r" b="b"/>
              <a:pathLst>
                <a:path w="23759124" h="8380491">
                  <a:moveTo>
                    <a:pt x="0" y="0"/>
                  </a:moveTo>
                  <a:lnTo>
                    <a:pt x="23759124" y="0"/>
                  </a:lnTo>
                  <a:lnTo>
                    <a:pt x="23759124" y="8380491"/>
                  </a:lnTo>
                  <a:lnTo>
                    <a:pt x="0" y="8380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7" name="TextBox 7"/>
          <p:cNvSpPr txBox="1"/>
          <p:nvPr/>
        </p:nvSpPr>
        <p:spPr>
          <a:xfrm>
            <a:off x="6229770" y="237722"/>
            <a:ext cx="11832955" cy="1276350"/>
          </a:xfrm>
          <a:prstGeom prst="rect">
            <a:avLst/>
          </a:prstGeom>
        </p:spPr>
        <p:txBody>
          <a:bodyPr lIns="0" tIns="0" rIns="0" bIns="0" rtlCol="0" anchor="t">
            <a:spAutoFit/>
          </a:bodyPr>
          <a:lstStyle/>
          <a:p>
            <a:pPr algn="ctr">
              <a:lnSpc>
                <a:spcPts val="10080"/>
              </a:lnSpc>
            </a:pPr>
            <a:r>
              <a:rPr lang="en-US" sz="8400" b="1" spc="-168">
                <a:solidFill>
                  <a:srgbClr val="000000"/>
                </a:solidFill>
                <a:latin typeface="Linotype Feltpen Medium"/>
                <a:ea typeface="Linotype Feltpen Medium"/>
                <a:cs typeface="Linotype Feltpen Medium"/>
                <a:sym typeface="Linotype Feltpen Medium"/>
              </a:rPr>
              <a:t>Philadelphia?</a:t>
            </a:r>
          </a:p>
        </p:txBody>
      </p:sp>
      <p:grpSp>
        <p:nvGrpSpPr>
          <p:cNvPr id="8" name="Group 8"/>
          <p:cNvGrpSpPr/>
          <p:nvPr/>
        </p:nvGrpSpPr>
        <p:grpSpPr>
          <a:xfrm>
            <a:off x="2068341" y="1415896"/>
            <a:ext cx="12894096" cy="512097"/>
            <a:chOff x="0" y="0"/>
            <a:chExt cx="8537955" cy="339090"/>
          </a:xfrm>
        </p:grpSpPr>
        <p:sp>
          <p:nvSpPr>
            <p:cNvPr id="9" name="Freeform 9"/>
            <p:cNvSpPr/>
            <p:nvPr/>
          </p:nvSpPr>
          <p:spPr>
            <a:xfrm>
              <a:off x="150533" y="43180"/>
              <a:ext cx="8256187" cy="259080"/>
            </a:xfrm>
            <a:custGeom>
              <a:avLst/>
              <a:gdLst/>
              <a:ahLst/>
              <a:cxnLst/>
              <a:rect l="l" t="t" r="r" b="b"/>
              <a:pathLst>
                <a:path w="8256187" h="259080">
                  <a:moveTo>
                    <a:pt x="177553" y="106680"/>
                  </a:moveTo>
                  <a:cubicBezTo>
                    <a:pt x="2092031" y="36830"/>
                    <a:pt x="3848256" y="16510"/>
                    <a:pt x="5002347" y="8890"/>
                  </a:cubicBezTo>
                  <a:cubicBezTo>
                    <a:pt x="5975025" y="1270"/>
                    <a:pt x="7194733" y="0"/>
                    <a:pt x="7696512" y="7620"/>
                  </a:cubicBezTo>
                  <a:cubicBezTo>
                    <a:pt x="7889503" y="10160"/>
                    <a:pt x="8009159" y="6350"/>
                    <a:pt x="8101794" y="20320"/>
                  </a:cubicBezTo>
                  <a:cubicBezTo>
                    <a:pt x="8159692" y="27940"/>
                    <a:pt x="8198291" y="40640"/>
                    <a:pt x="8217590" y="57150"/>
                  </a:cubicBezTo>
                  <a:cubicBezTo>
                    <a:pt x="8244608" y="77470"/>
                    <a:pt x="8244608" y="115570"/>
                    <a:pt x="8217590" y="135890"/>
                  </a:cubicBezTo>
                  <a:cubicBezTo>
                    <a:pt x="8198291" y="152400"/>
                    <a:pt x="8148112" y="165100"/>
                    <a:pt x="8101794" y="172720"/>
                  </a:cubicBezTo>
                  <a:cubicBezTo>
                    <a:pt x="8051617" y="180340"/>
                    <a:pt x="7989859" y="184150"/>
                    <a:pt x="7935821" y="179070"/>
                  </a:cubicBezTo>
                  <a:cubicBezTo>
                    <a:pt x="7874065" y="172720"/>
                    <a:pt x="7781429" y="148590"/>
                    <a:pt x="7754409" y="127000"/>
                  </a:cubicBezTo>
                  <a:cubicBezTo>
                    <a:pt x="7727391" y="105410"/>
                    <a:pt x="7742830" y="68580"/>
                    <a:pt x="7781429" y="49530"/>
                  </a:cubicBezTo>
                  <a:cubicBezTo>
                    <a:pt x="7820026" y="29210"/>
                    <a:pt x="7924242" y="12700"/>
                    <a:pt x="7993719" y="12700"/>
                  </a:cubicBezTo>
                  <a:cubicBezTo>
                    <a:pt x="8063197" y="12700"/>
                    <a:pt x="8163553" y="30480"/>
                    <a:pt x="8206010" y="49530"/>
                  </a:cubicBezTo>
                  <a:cubicBezTo>
                    <a:pt x="8244608" y="68580"/>
                    <a:pt x="8256188" y="106680"/>
                    <a:pt x="8229169" y="128270"/>
                  </a:cubicBezTo>
                  <a:cubicBezTo>
                    <a:pt x="8206010" y="148590"/>
                    <a:pt x="8159692" y="165100"/>
                    <a:pt x="8047757" y="179070"/>
                  </a:cubicBezTo>
                  <a:cubicBezTo>
                    <a:pt x="7627035" y="228600"/>
                    <a:pt x="5673959" y="154940"/>
                    <a:pt x="4620223" y="157480"/>
                  </a:cubicBezTo>
                  <a:cubicBezTo>
                    <a:pt x="3713162" y="160020"/>
                    <a:pt x="2875578" y="167640"/>
                    <a:pt x="2095891" y="184150"/>
                  </a:cubicBezTo>
                  <a:cubicBezTo>
                    <a:pt x="1416560" y="198120"/>
                    <a:pt x="463181" y="259080"/>
                    <a:pt x="196852" y="245110"/>
                  </a:cubicBezTo>
                  <a:cubicBezTo>
                    <a:pt x="123515" y="240030"/>
                    <a:pt x="96496" y="234950"/>
                    <a:pt x="61758" y="223520"/>
                  </a:cubicBezTo>
                  <a:cubicBezTo>
                    <a:pt x="30879" y="213360"/>
                    <a:pt x="3860" y="194310"/>
                    <a:pt x="3860" y="179070"/>
                  </a:cubicBezTo>
                  <a:cubicBezTo>
                    <a:pt x="0" y="163830"/>
                    <a:pt x="19300" y="143510"/>
                    <a:pt x="50178" y="132080"/>
                  </a:cubicBezTo>
                  <a:cubicBezTo>
                    <a:pt x="77197" y="120650"/>
                    <a:pt x="177553" y="106680"/>
                    <a:pt x="177553" y="106680"/>
                  </a:cubicBezTo>
                </a:path>
              </a:pathLst>
            </a:custGeom>
            <a:solidFill>
              <a:srgbClr val="3D6874"/>
            </a:solidFill>
            <a:ln cap="sq">
              <a:noFill/>
              <a:prstDash val="solid"/>
              <a:miter/>
            </a:ln>
          </p:spPr>
          <p:txBody>
            <a:bodyPr/>
            <a:lstStyle/>
            <a:p>
              <a:endParaRPr lang="en-US"/>
            </a:p>
          </p:txBody>
        </p:sp>
      </p:grpSp>
      <p:sp>
        <p:nvSpPr>
          <p:cNvPr id="10" name="Freeform 10"/>
          <p:cNvSpPr/>
          <p:nvPr/>
        </p:nvSpPr>
        <p:spPr>
          <a:xfrm rot="2013755">
            <a:off x="16536999" y="301273"/>
            <a:ext cx="826497" cy="1525413"/>
          </a:xfrm>
          <a:custGeom>
            <a:avLst/>
            <a:gdLst/>
            <a:ahLst/>
            <a:cxnLst/>
            <a:rect l="l" t="t" r="r" b="b"/>
            <a:pathLst>
              <a:path w="826497" h="1525413">
                <a:moveTo>
                  <a:pt x="0" y="0"/>
                </a:moveTo>
                <a:lnTo>
                  <a:pt x="826497" y="0"/>
                </a:lnTo>
                <a:lnTo>
                  <a:pt x="826497" y="1525413"/>
                </a:lnTo>
                <a:lnTo>
                  <a:pt x="0" y="152541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207534" y="8998064"/>
            <a:ext cx="1014315" cy="979275"/>
          </a:xfrm>
          <a:custGeom>
            <a:avLst/>
            <a:gdLst/>
            <a:ahLst/>
            <a:cxnLst/>
            <a:rect l="l" t="t" r="r" b="b"/>
            <a:pathLst>
              <a:path w="1014315" h="979275">
                <a:moveTo>
                  <a:pt x="0" y="0"/>
                </a:moveTo>
                <a:lnTo>
                  <a:pt x="1014315" y="0"/>
                </a:lnTo>
                <a:lnTo>
                  <a:pt x="1014315" y="979275"/>
                </a:lnTo>
                <a:lnTo>
                  <a:pt x="0" y="9792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3233406" y="390122"/>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What about in </a:t>
            </a:r>
          </a:p>
        </p:txBody>
      </p:sp>
      <p:sp>
        <p:nvSpPr>
          <p:cNvPr id="13" name="TextBox 13"/>
          <p:cNvSpPr txBox="1"/>
          <p:nvPr/>
        </p:nvSpPr>
        <p:spPr>
          <a:xfrm>
            <a:off x="1330613" y="1536298"/>
            <a:ext cx="15626774" cy="8915902"/>
          </a:xfrm>
          <a:prstGeom prst="rect">
            <a:avLst/>
          </a:prstGeom>
        </p:spPr>
        <p:txBody>
          <a:bodyPr lIns="0" tIns="0" rIns="0" bIns="0" rtlCol="0" anchor="t">
            <a:spAutoFit/>
          </a:bodyPr>
          <a:lstStyle/>
          <a:p>
            <a:pPr algn="ctr">
              <a:lnSpc>
                <a:spcPts val="4677"/>
              </a:lnSpc>
            </a:pPr>
            <a:endParaRPr dirty="0"/>
          </a:p>
          <a:p>
            <a:pPr algn="ctr">
              <a:lnSpc>
                <a:spcPts val="4677"/>
              </a:lnSpc>
            </a:pPr>
            <a:endParaRPr lang="en-US" dirty="0"/>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The percentage of students who were English Learners (ELs) in the School District of Philadelphia (SDP) grew from 9% in 2014-15 to 17% in 2022-23</a:t>
            </a:r>
          </a:p>
          <a:p>
            <a:pPr marL="457200" indent="-457200" algn="ctr">
              <a:lnSpc>
                <a:spcPts val="3000"/>
              </a:lnSpc>
              <a:buFont typeface="Arial" panose="020B0604020202020204" pitchFamily="34" charset="0"/>
              <a:buChar char="•"/>
            </a:pPr>
            <a:endParaRPr lang="en-US" sz="3000" spc="-60" dirty="0">
              <a:solidFill>
                <a:srgbClr val="000000"/>
              </a:solidFill>
              <a:latin typeface="Vollkorn"/>
              <a:ea typeface="Vollkorn"/>
              <a:cs typeface="Vollkorn"/>
              <a:sym typeface="Vollkorn"/>
            </a:endParaRPr>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Nearly half are born in the United States. A growing number are from Central America.</a:t>
            </a:r>
          </a:p>
          <a:p>
            <a:pPr marL="457200" indent="-457200" algn="ctr">
              <a:lnSpc>
                <a:spcPts val="3000"/>
              </a:lnSpc>
              <a:buFont typeface="Arial" panose="020B0604020202020204" pitchFamily="34" charset="0"/>
              <a:buChar char="•"/>
            </a:pPr>
            <a:endParaRPr lang="en-US" sz="3000" spc="-60" dirty="0">
              <a:solidFill>
                <a:srgbClr val="000000"/>
              </a:solidFill>
              <a:latin typeface="Vollkorn"/>
              <a:ea typeface="Vollkorn"/>
              <a:cs typeface="Vollkorn"/>
              <a:sym typeface="Vollkorn"/>
            </a:endParaRPr>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In 2022-2023, 160 home languages (including English)   home languages were spoken. Around half of these languages were were spoken by only </a:t>
            </a:r>
            <a:r>
              <a:rPr lang="en-US" sz="3000" i="1" spc="-60" dirty="0">
                <a:solidFill>
                  <a:srgbClr val="000000"/>
                </a:solidFill>
                <a:latin typeface="Vollkorn Italics"/>
                <a:ea typeface="Vollkorn Italics"/>
                <a:cs typeface="Vollkorn Italics"/>
                <a:sym typeface="Vollkorn Italics"/>
              </a:rPr>
              <a:t>fi</a:t>
            </a:r>
            <a:r>
              <a:rPr lang="en-US" sz="3000" spc="-60" dirty="0">
                <a:solidFill>
                  <a:srgbClr val="000000"/>
                </a:solidFill>
                <a:latin typeface="Vollkorn"/>
                <a:ea typeface="Vollkorn"/>
                <a:cs typeface="Vollkorn"/>
                <a:sym typeface="Vollkorn"/>
              </a:rPr>
              <a:t>ve or less students in the SDP. </a:t>
            </a:r>
          </a:p>
          <a:p>
            <a:pPr marL="457200" indent="-457200" algn="ctr">
              <a:lnSpc>
                <a:spcPts val="3000"/>
              </a:lnSpc>
              <a:buFont typeface="Arial" panose="020B0604020202020204" pitchFamily="34" charset="0"/>
              <a:buChar char="•"/>
            </a:pPr>
            <a:endParaRPr lang="en-US" sz="3000" spc="-60" dirty="0">
              <a:solidFill>
                <a:srgbClr val="000000"/>
              </a:solidFill>
              <a:latin typeface="Vollkorn"/>
              <a:ea typeface="Vollkorn"/>
              <a:cs typeface="Vollkorn"/>
              <a:sym typeface="Vollkorn"/>
            </a:endParaRPr>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In 2022-2023, Spanish was the home language of 47% of ELs. The next four most spoken languages were Portuguese (9%); Chinese (Mandarin) (9%); Arabic (5%); Russian (4%). </a:t>
            </a:r>
          </a:p>
          <a:p>
            <a:pPr marL="457200" indent="-457200" algn="ctr">
              <a:lnSpc>
                <a:spcPts val="3000"/>
              </a:lnSpc>
              <a:buFont typeface="Arial" panose="020B0604020202020204" pitchFamily="34" charset="0"/>
              <a:buChar char="•"/>
            </a:pPr>
            <a:endParaRPr lang="en-US" sz="3000" spc="-60" dirty="0">
              <a:solidFill>
                <a:srgbClr val="000000"/>
              </a:solidFill>
              <a:latin typeface="Vollkorn"/>
              <a:ea typeface="Vollkorn"/>
              <a:cs typeface="Vollkorn"/>
              <a:sym typeface="Vollkorn"/>
            </a:endParaRPr>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The number of schools where ELs made up 20% or more of the student population more than doubled, from 26 in 2014-15 to 62 in 2022-23.</a:t>
            </a:r>
          </a:p>
          <a:p>
            <a:pPr algn="ctr">
              <a:lnSpc>
                <a:spcPts val="3000"/>
              </a:lnSpc>
            </a:pPr>
            <a:endParaRPr lang="en-US" sz="3000" spc="-60" dirty="0">
              <a:solidFill>
                <a:srgbClr val="000000"/>
              </a:solidFill>
              <a:latin typeface="Vollkorn"/>
              <a:ea typeface="Vollkorn"/>
              <a:cs typeface="Vollkorn"/>
              <a:sym typeface="Vollkorn"/>
            </a:endParaRPr>
          </a:p>
          <a:p>
            <a:pPr marL="457200" indent="-457200" algn="ctr">
              <a:lnSpc>
                <a:spcPts val="3000"/>
              </a:lnSpc>
              <a:buFont typeface="Arial" panose="020B0604020202020204" pitchFamily="34" charset="0"/>
              <a:buChar char="•"/>
            </a:pPr>
            <a:r>
              <a:rPr lang="en-US" sz="3000" spc="-60" dirty="0">
                <a:solidFill>
                  <a:srgbClr val="000000"/>
                </a:solidFill>
                <a:latin typeface="Vollkorn"/>
                <a:ea typeface="Vollkorn"/>
                <a:cs typeface="Vollkorn"/>
                <a:sym typeface="Vollkorn"/>
              </a:rPr>
              <a:t>The number of schools with zero ELs enrolled decreased from 48 in 2014-15 to 25 in 2022-23. Over the same period, the number of schools where ELs made up 20% or more of the student population more than doubled, from 26 in 2014-15 to 62 in 2022-23. </a:t>
            </a:r>
          </a:p>
          <a:p>
            <a:pPr algn="ctr">
              <a:lnSpc>
                <a:spcPts val="4677"/>
              </a:lnSpc>
            </a:pPr>
            <a:endParaRPr lang="en-US" sz="3000" spc="-60" dirty="0">
              <a:solidFill>
                <a:srgbClr val="000000"/>
              </a:solidFill>
              <a:latin typeface="Vollkorn"/>
              <a:ea typeface="Vollkorn"/>
              <a:cs typeface="Vollkorn"/>
              <a:sym typeface="Vollkorn"/>
            </a:endParaRPr>
          </a:p>
          <a:p>
            <a:pPr algn="ctr">
              <a:lnSpc>
                <a:spcPts val="4677"/>
              </a:lnSpc>
              <a:spcBef>
                <a:spcPct val="0"/>
              </a:spcBef>
            </a:pPr>
            <a:endParaRPr lang="en-US" sz="3000" spc="-60" dirty="0">
              <a:solidFill>
                <a:srgbClr val="000000"/>
              </a:solidFill>
              <a:latin typeface="Vollkorn"/>
              <a:ea typeface="Vollkorn"/>
              <a:cs typeface="Vollkorn"/>
              <a:sym typeface="Vollkor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626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85299" y="720090"/>
            <a:ext cx="8187183"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8187181"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F401B3-3E5A-1B9F-F321-357449DD4A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3852" y="2488837"/>
            <a:ext cx="7694676" cy="5309325"/>
          </a:xfrm>
          <a:prstGeom prst="rect">
            <a:avLst/>
          </a:prstGeom>
        </p:spPr>
      </p:pic>
      <p:pic>
        <p:nvPicPr>
          <p:cNvPr id="3" name="Picture 2">
            <a:extLst>
              <a:ext uri="{FF2B5EF4-FFF2-40B4-BE49-F238E27FC236}">
                <a16:creationId xmlns:a16="http://schemas.microsoft.com/office/drawing/2014/main" id="{3D4ED414-1195-24E3-58C9-D5D2AB7524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735" y="2628900"/>
            <a:ext cx="7694676" cy="5559401"/>
          </a:xfrm>
          <a:prstGeom prst="rect">
            <a:avLst/>
          </a:prstGeom>
        </p:spPr>
      </p:pic>
    </p:spTree>
    <p:extLst>
      <p:ext uri="{BB962C8B-B14F-4D97-AF65-F5344CB8AC3E}">
        <p14:creationId xmlns:p14="http://schemas.microsoft.com/office/powerpoint/2010/main" val="165067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TextBox 2"/>
          <p:cNvSpPr txBox="1"/>
          <p:nvPr/>
        </p:nvSpPr>
        <p:spPr>
          <a:xfrm>
            <a:off x="3200400" y="4484037"/>
            <a:ext cx="12054932" cy="1570558"/>
          </a:xfrm>
          <a:prstGeom prst="rect">
            <a:avLst/>
          </a:prstGeom>
        </p:spPr>
        <p:txBody>
          <a:bodyPr wrap="square" lIns="0" tIns="0" rIns="0" bIns="0" rtlCol="0" anchor="t">
            <a:spAutoFit/>
          </a:bodyPr>
          <a:lstStyle/>
          <a:p>
            <a:pPr algn="l">
              <a:lnSpc>
                <a:spcPts val="6439"/>
              </a:lnSpc>
            </a:pPr>
            <a:r>
              <a:rPr lang="en-US" sz="4599" u="sng" dirty="0">
                <a:solidFill>
                  <a:srgbClr val="000000"/>
                </a:solidFill>
                <a:latin typeface="Arimo"/>
                <a:ea typeface="Arimo"/>
                <a:cs typeface="Arimo"/>
                <a:sym typeface="Arimo"/>
                <a:hlinkClick r:id="rId2" tooltip="https://www.youtube.com/watch?v=ol1yRjdRzH8"/>
              </a:rPr>
              <a:t>https://www.youtube.com/watch?v=ol1yRjdRzH8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TextBox 2"/>
          <p:cNvSpPr txBox="1"/>
          <p:nvPr/>
        </p:nvSpPr>
        <p:spPr>
          <a:xfrm>
            <a:off x="9305659" y="138082"/>
            <a:ext cx="11832955" cy="1276350"/>
          </a:xfrm>
          <a:prstGeom prst="rect">
            <a:avLst/>
          </a:prstGeom>
        </p:spPr>
        <p:txBody>
          <a:bodyPr lIns="0" tIns="0" rIns="0" bIns="0" rtlCol="0" anchor="t">
            <a:spAutoFit/>
          </a:bodyPr>
          <a:lstStyle/>
          <a:p>
            <a:pPr algn="ctr">
              <a:lnSpc>
                <a:spcPts val="10080"/>
              </a:lnSpc>
            </a:pPr>
            <a:r>
              <a:rPr lang="en-US" sz="8400" b="1" spc="-168" dirty="0">
                <a:solidFill>
                  <a:srgbClr val="000000"/>
                </a:solidFill>
                <a:latin typeface="Linotype Feltpen Medium"/>
                <a:ea typeface="Linotype Feltpen Medium"/>
                <a:cs typeface="Linotype Feltpen Medium"/>
                <a:sym typeface="Linotype Feltpen Medium"/>
              </a:rPr>
              <a:t>EMLLs?</a:t>
            </a:r>
          </a:p>
        </p:txBody>
      </p:sp>
      <p:grpSp>
        <p:nvGrpSpPr>
          <p:cNvPr id="3" name="Group 3"/>
          <p:cNvGrpSpPr/>
          <p:nvPr/>
        </p:nvGrpSpPr>
        <p:grpSpPr>
          <a:xfrm>
            <a:off x="2068341" y="1415896"/>
            <a:ext cx="12894096" cy="512097"/>
            <a:chOff x="0" y="0"/>
            <a:chExt cx="8537955" cy="339090"/>
          </a:xfrm>
        </p:grpSpPr>
        <p:sp>
          <p:nvSpPr>
            <p:cNvPr id="4" name="Freeform 4"/>
            <p:cNvSpPr/>
            <p:nvPr/>
          </p:nvSpPr>
          <p:spPr>
            <a:xfrm>
              <a:off x="150533" y="43180"/>
              <a:ext cx="8256187" cy="259080"/>
            </a:xfrm>
            <a:custGeom>
              <a:avLst/>
              <a:gdLst/>
              <a:ahLst/>
              <a:cxnLst/>
              <a:rect l="l" t="t" r="r" b="b"/>
              <a:pathLst>
                <a:path w="8256187" h="259080">
                  <a:moveTo>
                    <a:pt x="177553" y="106680"/>
                  </a:moveTo>
                  <a:cubicBezTo>
                    <a:pt x="2092031" y="36830"/>
                    <a:pt x="3848256" y="16510"/>
                    <a:pt x="5002347" y="8890"/>
                  </a:cubicBezTo>
                  <a:cubicBezTo>
                    <a:pt x="5975025" y="1270"/>
                    <a:pt x="7194733" y="0"/>
                    <a:pt x="7696512" y="7620"/>
                  </a:cubicBezTo>
                  <a:cubicBezTo>
                    <a:pt x="7889503" y="10160"/>
                    <a:pt x="8009159" y="6350"/>
                    <a:pt x="8101794" y="20320"/>
                  </a:cubicBezTo>
                  <a:cubicBezTo>
                    <a:pt x="8159692" y="27940"/>
                    <a:pt x="8198291" y="40640"/>
                    <a:pt x="8217590" y="57150"/>
                  </a:cubicBezTo>
                  <a:cubicBezTo>
                    <a:pt x="8244608" y="77470"/>
                    <a:pt x="8244608" y="115570"/>
                    <a:pt x="8217590" y="135890"/>
                  </a:cubicBezTo>
                  <a:cubicBezTo>
                    <a:pt x="8198291" y="152400"/>
                    <a:pt x="8148112" y="165100"/>
                    <a:pt x="8101794" y="172720"/>
                  </a:cubicBezTo>
                  <a:cubicBezTo>
                    <a:pt x="8051617" y="180340"/>
                    <a:pt x="7989859" y="184150"/>
                    <a:pt x="7935821" y="179070"/>
                  </a:cubicBezTo>
                  <a:cubicBezTo>
                    <a:pt x="7874065" y="172720"/>
                    <a:pt x="7781429" y="148590"/>
                    <a:pt x="7754409" y="127000"/>
                  </a:cubicBezTo>
                  <a:cubicBezTo>
                    <a:pt x="7727391" y="105410"/>
                    <a:pt x="7742830" y="68580"/>
                    <a:pt x="7781429" y="49530"/>
                  </a:cubicBezTo>
                  <a:cubicBezTo>
                    <a:pt x="7820026" y="29210"/>
                    <a:pt x="7924242" y="12700"/>
                    <a:pt x="7993719" y="12700"/>
                  </a:cubicBezTo>
                  <a:cubicBezTo>
                    <a:pt x="8063197" y="12700"/>
                    <a:pt x="8163553" y="30480"/>
                    <a:pt x="8206010" y="49530"/>
                  </a:cubicBezTo>
                  <a:cubicBezTo>
                    <a:pt x="8244608" y="68580"/>
                    <a:pt x="8256188" y="106680"/>
                    <a:pt x="8229169" y="128270"/>
                  </a:cubicBezTo>
                  <a:cubicBezTo>
                    <a:pt x="8206010" y="148590"/>
                    <a:pt x="8159692" y="165100"/>
                    <a:pt x="8047757" y="179070"/>
                  </a:cubicBezTo>
                  <a:cubicBezTo>
                    <a:pt x="7627035" y="228600"/>
                    <a:pt x="5673959" y="154940"/>
                    <a:pt x="4620223" y="157480"/>
                  </a:cubicBezTo>
                  <a:cubicBezTo>
                    <a:pt x="3713162" y="160020"/>
                    <a:pt x="2875578" y="167640"/>
                    <a:pt x="2095891" y="184150"/>
                  </a:cubicBezTo>
                  <a:cubicBezTo>
                    <a:pt x="1416560" y="198120"/>
                    <a:pt x="463181" y="259080"/>
                    <a:pt x="196852" y="245110"/>
                  </a:cubicBezTo>
                  <a:cubicBezTo>
                    <a:pt x="123515" y="240030"/>
                    <a:pt x="96496" y="234950"/>
                    <a:pt x="61758" y="223520"/>
                  </a:cubicBezTo>
                  <a:cubicBezTo>
                    <a:pt x="30879" y="213360"/>
                    <a:pt x="3860" y="194310"/>
                    <a:pt x="3860" y="179070"/>
                  </a:cubicBezTo>
                  <a:cubicBezTo>
                    <a:pt x="0" y="163830"/>
                    <a:pt x="19300" y="143510"/>
                    <a:pt x="50178" y="132080"/>
                  </a:cubicBezTo>
                  <a:cubicBezTo>
                    <a:pt x="77197" y="120650"/>
                    <a:pt x="177553" y="106680"/>
                    <a:pt x="177553" y="106680"/>
                  </a:cubicBezTo>
                </a:path>
              </a:pathLst>
            </a:custGeom>
            <a:solidFill>
              <a:srgbClr val="3D6874"/>
            </a:solidFill>
            <a:ln cap="sq">
              <a:noFill/>
              <a:prstDash val="solid"/>
              <a:miter/>
            </a:ln>
          </p:spPr>
          <p:txBody>
            <a:bodyPr/>
            <a:lstStyle/>
            <a:p>
              <a:endParaRPr lang="en-US"/>
            </a:p>
          </p:txBody>
        </p:sp>
      </p:grpSp>
      <p:sp>
        <p:nvSpPr>
          <p:cNvPr id="5" name="Freeform 5"/>
          <p:cNvSpPr/>
          <p:nvPr/>
        </p:nvSpPr>
        <p:spPr>
          <a:xfrm rot="2013755">
            <a:off x="16536999" y="301273"/>
            <a:ext cx="826497" cy="1525413"/>
          </a:xfrm>
          <a:custGeom>
            <a:avLst/>
            <a:gdLst/>
            <a:ahLst/>
            <a:cxnLst/>
            <a:rect l="l" t="t" r="r" b="b"/>
            <a:pathLst>
              <a:path w="826497" h="1525413">
                <a:moveTo>
                  <a:pt x="0" y="0"/>
                </a:moveTo>
                <a:lnTo>
                  <a:pt x="826497" y="0"/>
                </a:lnTo>
                <a:lnTo>
                  <a:pt x="826497" y="1525413"/>
                </a:lnTo>
                <a:lnTo>
                  <a:pt x="0" y="152541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207534" y="8998064"/>
            <a:ext cx="1014315" cy="979275"/>
          </a:xfrm>
          <a:custGeom>
            <a:avLst/>
            <a:gdLst/>
            <a:ahLst/>
            <a:cxnLst/>
            <a:rect l="l" t="t" r="r" b="b"/>
            <a:pathLst>
              <a:path w="1014315" h="979275">
                <a:moveTo>
                  <a:pt x="0" y="0"/>
                </a:moveTo>
                <a:lnTo>
                  <a:pt x="1014315" y="0"/>
                </a:lnTo>
                <a:lnTo>
                  <a:pt x="1014315" y="979275"/>
                </a:lnTo>
                <a:lnTo>
                  <a:pt x="0" y="9792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028700" y="392591"/>
            <a:ext cx="13002461" cy="894084"/>
          </a:xfrm>
          <a:prstGeom prst="rect">
            <a:avLst/>
          </a:prstGeom>
        </p:spPr>
        <p:txBody>
          <a:bodyPr lIns="0" tIns="0" rIns="0" bIns="0" rtlCol="0" anchor="t">
            <a:spAutoFit/>
          </a:bodyPr>
          <a:lstStyle/>
          <a:p>
            <a:pPr marL="0" lvl="1" indent="0" algn="ctr">
              <a:lnSpc>
                <a:spcPts val="6700"/>
              </a:lnSpc>
              <a:spcBef>
                <a:spcPct val="0"/>
              </a:spcBef>
            </a:pPr>
            <a:r>
              <a:rPr lang="en-US" sz="6700" spc="-134" dirty="0">
                <a:solidFill>
                  <a:srgbClr val="000000"/>
                </a:solidFill>
                <a:latin typeface="Vollkorn"/>
                <a:ea typeface="Vollkorn"/>
                <a:cs typeface="Vollkorn"/>
                <a:sym typeface="Vollkorn"/>
              </a:rPr>
              <a:t>What methods are used to identify  </a:t>
            </a:r>
          </a:p>
        </p:txBody>
      </p:sp>
      <p:grpSp>
        <p:nvGrpSpPr>
          <p:cNvPr id="8" name="Group 8"/>
          <p:cNvGrpSpPr/>
          <p:nvPr/>
        </p:nvGrpSpPr>
        <p:grpSpPr>
          <a:xfrm>
            <a:off x="9387754" y="2061343"/>
            <a:ext cx="8068432" cy="8225657"/>
            <a:chOff x="0" y="0"/>
            <a:chExt cx="10757910" cy="10967543"/>
          </a:xfrm>
        </p:grpSpPr>
        <p:sp>
          <p:nvSpPr>
            <p:cNvPr id="9" name="Freeform 9"/>
            <p:cNvSpPr/>
            <p:nvPr/>
          </p:nvSpPr>
          <p:spPr>
            <a:xfrm>
              <a:off x="3729356" y="0"/>
              <a:ext cx="7028553" cy="7015774"/>
            </a:xfrm>
            <a:custGeom>
              <a:avLst/>
              <a:gdLst/>
              <a:ahLst/>
              <a:cxnLst/>
              <a:rect l="l" t="t" r="r" b="b"/>
              <a:pathLst>
                <a:path w="7028553" h="7015774">
                  <a:moveTo>
                    <a:pt x="0" y="0"/>
                  </a:moveTo>
                  <a:lnTo>
                    <a:pt x="7028554" y="0"/>
                  </a:lnTo>
                  <a:lnTo>
                    <a:pt x="7028554"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0" y="36014"/>
              <a:ext cx="7028553" cy="7015774"/>
            </a:xfrm>
            <a:custGeom>
              <a:avLst/>
              <a:gdLst/>
              <a:ahLst/>
              <a:cxnLst/>
              <a:rect l="l" t="t" r="r" b="b"/>
              <a:pathLst>
                <a:path w="7028553" h="7015774">
                  <a:moveTo>
                    <a:pt x="0" y="0"/>
                  </a:moveTo>
                  <a:lnTo>
                    <a:pt x="7028553" y="0"/>
                  </a:lnTo>
                  <a:lnTo>
                    <a:pt x="7028553"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3729356" y="3915376"/>
              <a:ext cx="7028553" cy="7015774"/>
            </a:xfrm>
            <a:custGeom>
              <a:avLst/>
              <a:gdLst/>
              <a:ahLst/>
              <a:cxnLst/>
              <a:rect l="l" t="t" r="r" b="b"/>
              <a:pathLst>
                <a:path w="7028553" h="7015774">
                  <a:moveTo>
                    <a:pt x="0" y="0"/>
                  </a:moveTo>
                  <a:lnTo>
                    <a:pt x="7028554" y="0"/>
                  </a:lnTo>
                  <a:lnTo>
                    <a:pt x="7028554"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12"/>
            <p:cNvSpPr/>
            <p:nvPr/>
          </p:nvSpPr>
          <p:spPr>
            <a:xfrm>
              <a:off x="0" y="3951769"/>
              <a:ext cx="7028553" cy="7015774"/>
            </a:xfrm>
            <a:custGeom>
              <a:avLst/>
              <a:gdLst/>
              <a:ahLst/>
              <a:cxnLst/>
              <a:rect l="l" t="t" r="r" b="b"/>
              <a:pathLst>
                <a:path w="7028553" h="7015774">
                  <a:moveTo>
                    <a:pt x="0" y="0"/>
                  </a:moveTo>
                  <a:lnTo>
                    <a:pt x="7028553" y="0"/>
                  </a:lnTo>
                  <a:lnTo>
                    <a:pt x="7028553"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3" name="TextBox 13"/>
          <p:cNvSpPr txBox="1"/>
          <p:nvPr/>
        </p:nvSpPr>
        <p:spPr>
          <a:xfrm>
            <a:off x="9779080" y="2462036"/>
            <a:ext cx="7285780" cy="11718291"/>
          </a:xfrm>
          <a:prstGeom prst="rect">
            <a:avLst/>
          </a:prstGeom>
        </p:spPr>
        <p:txBody>
          <a:bodyPr lIns="0" tIns="0" rIns="0" bIns="0" rtlCol="0" anchor="t">
            <a:spAutoFit/>
          </a:bodyPr>
          <a:lstStyle/>
          <a:p>
            <a:pPr algn="l">
              <a:lnSpc>
                <a:spcPts val="5979"/>
              </a:lnSpc>
            </a:pPr>
            <a:r>
              <a:rPr lang="en-US" sz="4599">
                <a:solidFill>
                  <a:srgbClr val="000000"/>
                </a:solidFill>
                <a:latin typeface="Vollkorn"/>
                <a:ea typeface="Vollkorn"/>
                <a:cs typeface="Vollkorn"/>
                <a:sym typeface="Vollkorn"/>
              </a:rPr>
              <a:t>“Unlike other categories of identification such as ethnicity, race, and gender, the English Learner (EL) classification is fluid—that is, students move in and out of being classified according to their progress” (Garcia &amp; Kleifgen, 2025. p. 12)</a:t>
            </a:r>
          </a:p>
          <a:p>
            <a:pPr algn="l">
              <a:lnSpc>
                <a:spcPts val="805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a:p>
            <a:pPr algn="l">
              <a:lnSpc>
                <a:spcPts val="5199"/>
              </a:lnSpc>
            </a:pPr>
            <a:endParaRPr lang="en-US" sz="4599">
              <a:solidFill>
                <a:srgbClr val="000000"/>
              </a:solidFill>
              <a:latin typeface="Vollkorn"/>
              <a:ea typeface="Vollkorn"/>
              <a:cs typeface="Vollkorn"/>
              <a:sym typeface="Vollkorn"/>
            </a:endParaRPr>
          </a:p>
        </p:txBody>
      </p:sp>
      <p:grpSp>
        <p:nvGrpSpPr>
          <p:cNvPr id="14" name="Group 14"/>
          <p:cNvGrpSpPr/>
          <p:nvPr/>
        </p:nvGrpSpPr>
        <p:grpSpPr>
          <a:xfrm>
            <a:off x="977527" y="2061343"/>
            <a:ext cx="8068432" cy="8225657"/>
            <a:chOff x="0" y="0"/>
            <a:chExt cx="10757910" cy="10967543"/>
          </a:xfrm>
        </p:grpSpPr>
        <p:sp>
          <p:nvSpPr>
            <p:cNvPr id="15" name="Freeform 15"/>
            <p:cNvSpPr/>
            <p:nvPr/>
          </p:nvSpPr>
          <p:spPr>
            <a:xfrm>
              <a:off x="3729356" y="0"/>
              <a:ext cx="7028553" cy="7015774"/>
            </a:xfrm>
            <a:custGeom>
              <a:avLst/>
              <a:gdLst/>
              <a:ahLst/>
              <a:cxnLst/>
              <a:rect l="l" t="t" r="r" b="b"/>
              <a:pathLst>
                <a:path w="7028553" h="7015774">
                  <a:moveTo>
                    <a:pt x="0" y="0"/>
                  </a:moveTo>
                  <a:lnTo>
                    <a:pt x="7028554" y="0"/>
                  </a:lnTo>
                  <a:lnTo>
                    <a:pt x="7028554"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Freeform 16"/>
            <p:cNvSpPr/>
            <p:nvPr/>
          </p:nvSpPr>
          <p:spPr>
            <a:xfrm>
              <a:off x="0" y="36014"/>
              <a:ext cx="7028553" cy="7015774"/>
            </a:xfrm>
            <a:custGeom>
              <a:avLst/>
              <a:gdLst/>
              <a:ahLst/>
              <a:cxnLst/>
              <a:rect l="l" t="t" r="r" b="b"/>
              <a:pathLst>
                <a:path w="7028553" h="7015774">
                  <a:moveTo>
                    <a:pt x="0" y="0"/>
                  </a:moveTo>
                  <a:lnTo>
                    <a:pt x="7028553" y="0"/>
                  </a:lnTo>
                  <a:lnTo>
                    <a:pt x="7028553"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Freeform 17"/>
            <p:cNvSpPr/>
            <p:nvPr/>
          </p:nvSpPr>
          <p:spPr>
            <a:xfrm>
              <a:off x="3729356" y="3915376"/>
              <a:ext cx="7028553" cy="7015774"/>
            </a:xfrm>
            <a:custGeom>
              <a:avLst/>
              <a:gdLst/>
              <a:ahLst/>
              <a:cxnLst/>
              <a:rect l="l" t="t" r="r" b="b"/>
              <a:pathLst>
                <a:path w="7028553" h="7015774">
                  <a:moveTo>
                    <a:pt x="0" y="0"/>
                  </a:moveTo>
                  <a:lnTo>
                    <a:pt x="7028554" y="0"/>
                  </a:lnTo>
                  <a:lnTo>
                    <a:pt x="7028554"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p:cNvSpPr/>
            <p:nvPr/>
          </p:nvSpPr>
          <p:spPr>
            <a:xfrm>
              <a:off x="0" y="3951769"/>
              <a:ext cx="7028553" cy="7015774"/>
            </a:xfrm>
            <a:custGeom>
              <a:avLst/>
              <a:gdLst/>
              <a:ahLst/>
              <a:cxnLst/>
              <a:rect l="l" t="t" r="r" b="b"/>
              <a:pathLst>
                <a:path w="7028553" h="7015774">
                  <a:moveTo>
                    <a:pt x="0" y="0"/>
                  </a:moveTo>
                  <a:lnTo>
                    <a:pt x="7028553" y="0"/>
                  </a:lnTo>
                  <a:lnTo>
                    <a:pt x="7028553" y="7015774"/>
                  </a:lnTo>
                  <a:lnTo>
                    <a:pt x="0" y="7015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9" name="TextBox 19"/>
          <p:cNvSpPr txBox="1"/>
          <p:nvPr/>
        </p:nvSpPr>
        <p:spPr>
          <a:xfrm>
            <a:off x="1296704" y="3331377"/>
            <a:ext cx="7430079" cy="6156325"/>
          </a:xfrm>
          <a:prstGeom prst="rect">
            <a:avLst/>
          </a:prstGeom>
        </p:spPr>
        <p:txBody>
          <a:bodyPr lIns="0" tIns="0" rIns="0" bIns="0" rtlCol="0" anchor="t">
            <a:spAutoFit/>
          </a:bodyPr>
          <a:lstStyle/>
          <a:p>
            <a:pPr algn="ctr">
              <a:lnSpc>
                <a:spcPts val="3500"/>
              </a:lnSpc>
              <a:spcBef>
                <a:spcPct val="0"/>
              </a:spcBef>
            </a:pPr>
            <a:r>
              <a:rPr lang="en-US" sz="3500" spc="-70">
                <a:solidFill>
                  <a:srgbClr val="000000"/>
                </a:solidFill>
                <a:latin typeface="Vollkorn"/>
                <a:ea typeface="Vollkorn"/>
                <a:cs typeface="Vollkorn"/>
                <a:sym typeface="Vollkorn"/>
              </a:rPr>
              <a:t>“At least 21 states explicitly require the administration of a home language survey in the identification process, while 27 states require the use of an English language proficiency screening assessment for students whose primary or home language is not English. Some states also incorporate additional criteria, including a home interview, a review of a student’s academic achievement, and teacher observations and recommendations.” (</a:t>
            </a:r>
            <a:r>
              <a:rPr lang="en-US" sz="3500" i="1" spc="-70">
                <a:solidFill>
                  <a:srgbClr val="000000"/>
                </a:solidFill>
                <a:latin typeface="Vollkorn Italics"/>
                <a:ea typeface="Vollkorn Italics"/>
                <a:cs typeface="Vollkorn Italics"/>
                <a:sym typeface="Vollkorn Italics"/>
              </a:rPr>
              <a:t>50-State Comparison: English Learner Policies. Education Commission of the States.</a:t>
            </a:r>
            <a:r>
              <a:rPr lang="en-US" sz="3500" spc="-70">
                <a:solidFill>
                  <a:srgbClr val="000000"/>
                </a:solidFill>
                <a:latin typeface="Vollkorn"/>
                <a:ea typeface="Vollkorn"/>
                <a:cs typeface="Vollkorn"/>
                <a:sym typeface="Vollkorn"/>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TextBox 2"/>
          <p:cNvSpPr txBox="1"/>
          <p:nvPr/>
        </p:nvSpPr>
        <p:spPr>
          <a:xfrm>
            <a:off x="6229770" y="237722"/>
            <a:ext cx="11832955" cy="1276350"/>
          </a:xfrm>
          <a:prstGeom prst="rect">
            <a:avLst/>
          </a:prstGeom>
        </p:spPr>
        <p:txBody>
          <a:bodyPr lIns="0" tIns="0" rIns="0" bIns="0" rtlCol="0" anchor="t">
            <a:spAutoFit/>
          </a:bodyPr>
          <a:lstStyle/>
          <a:p>
            <a:pPr algn="ctr">
              <a:lnSpc>
                <a:spcPts val="10080"/>
              </a:lnSpc>
            </a:pPr>
            <a:r>
              <a:rPr lang="en-US" sz="8400" b="1" spc="-168">
                <a:solidFill>
                  <a:srgbClr val="000000"/>
                </a:solidFill>
                <a:latin typeface="Linotype Feltpen Medium"/>
                <a:ea typeface="Linotype Feltpen Medium"/>
                <a:cs typeface="Linotype Feltpen Medium"/>
                <a:sym typeface="Linotype Feltpen Medium"/>
              </a:rPr>
              <a:t>Philadelphia?</a:t>
            </a:r>
          </a:p>
        </p:txBody>
      </p:sp>
      <p:grpSp>
        <p:nvGrpSpPr>
          <p:cNvPr id="3" name="Group 3"/>
          <p:cNvGrpSpPr/>
          <p:nvPr/>
        </p:nvGrpSpPr>
        <p:grpSpPr>
          <a:xfrm>
            <a:off x="2068341" y="1415896"/>
            <a:ext cx="12894096" cy="512097"/>
            <a:chOff x="0" y="0"/>
            <a:chExt cx="8537955" cy="339090"/>
          </a:xfrm>
        </p:grpSpPr>
        <p:sp>
          <p:nvSpPr>
            <p:cNvPr id="4" name="Freeform 4"/>
            <p:cNvSpPr/>
            <p:nvPr/>
          </p:nvSpPr>
          <p:spPr>
            <a:xfrm>
              <a:off x="150533" y="43180"/>
              <a:ext cx="8256187" cy="259080"/>
            </a:xfrm>
            <a:custGeom>
              <a:avLst/>
              <a:gdLst/>
              <a:ahLst/>
              <a:cxnLst/>
              <a:rect l="l" t="t" r="r" b="b"/>
              <a:pathLst>
                <a:path w="8256187" h="259080">
                  <a:moveTo>
                    <a:pt x="177553" y="106680"/>
                  </a:moveTo>
                  <a:cubicBezTo>
                    <a:pt x="2092031" y="36830"/>
                    <a:pt x="3848256" y="16510"/>
                    <a:pt x="5002347" y="8890"/>
                  </a:cubicBezTo>
                  <a:cubicBezTo>
                    <a:pt x="5975025" y="1270"/>
                    <a:pt x="7194733" y="0"/>
                    <a:pt x="7696512" y="7620"/>
                  </a:cubicBezTo>
                  <a:cubicBezTo>
                    <a:pt x="7889503" y="10160"/>
                    <a:pt x="8009159" y="6350"/>
                    <a:pt x="8101794" y="20320"/>
                  </a:cubicBezTo>
                  <a:cubicBezTo>
                    <a:pt x="8159692" y="27940"/>
                    <a:pt x="8198291" y="40640"/>
                    <a:pt x="8217590" y="57150"/>
                  </a:cubicBezTo>
                  <a:cubicBezTo>
                    <a:pt x="8244608" y="77470"/>
                    <a:pt x="8244608" y="115570"/>
                    <a:pt x="8217590" y="135890"/>
                  </a:cubicBezTo>
                  <a:cubicBezTo>
                    <a:pt x="8198291" y="152400"/>
                    <a:pt x="8148112" y="165100"/>
                    <a:pt x="8101794" y="172720"/>
                  </a:cubicBezTo>
                  <a:cubicBezTo>
                    <a:pt x="8051617" y="180340"/>
                    <a:pt x="7989859" y="184150"/>
                    <a:pt x="7935821" y="179070"/>
                  </a:cubicBezTo>
                  <a:cubicBezTo>
                    <a:pt x="7874065" y="172720"/>
                    <a:pt x="7781429" y="148590"/>
                    <a:pt x="7754409" y="127000"/>
                  </a:cubicBezTo>
                  <a:cubicBezTo>
                    <a:pt x="7727391" y="105410"/>
                    <a:pt x="7742830" y="68580"/>
                    <a:pt x="7781429" y="49530"/>
                  </a:cubicBezTo>
                  <a:cubicBezTo>
                    <a:pt x="7820026" y="29210"/>
                    <a:pt x="7924242" y="12700"/>
                    <a:pt x="7993719" y="12700"/>
                  </a:cubicBezTo>
                  <a:cubicBezTo>
                    <a:pt x="8063197" y="12700"/>
                    <a:pt x="8163553" y="30480"/>
                    <a:pt x="8206010" y="49530"/>
                  </a:cubicBezTo>
                  <a:cubicBezTo>
                    <a:pt x="8244608" y="68580"/>
                    <a:pt x="8256188" y="106680"/>
                    <a:pt x="8229169" y="128270"/>
                  </a:cubicBezTo>
                  <a:cubicBezTo>
                    <a:pt x="8206010" y="148590"/>
                    <a:pt x="8159692" y="165100"/>
                    <a:pt x="8047757" y="179070"/>
                  </a:cubicBezTo>
                  <a:cubicBezTo>
                    <a:pt x="7627035" y="228600"/>
                    <a:pt x="5673959" y="154940"/>
                    <a:pt x="4620223" y="157480"/>
                  </a:cubicBezTo>
                  <a:cubicBezTo>
                    <a:pt x="3713162" y="160020"/>
                    <a:pt x="2875578" y="167640"/>
                    <a:pt x="2095891" y="184150"/>
                  </a:cubicBezTo>
                  <a:cubicBezTo>
                    <a:pt x="1416560" y="198120"/>
                    <a:pt x="463181" y="259080"/>
                    <a:pt x="196852" y="245110"/>
                  </a:cubicBezTo>
                  <a:cubicBezTo>
                    <a:pt x="123515" y="240030"/>
                    <a:pt x="96496" y="234950"/>
                    <a:pt x="61758" y="223520"/>
                  </a:cubicBezTo>
                  <a:cubicBezTo>
                    <a:pt x="30879" y="213360"/>
                    <a:pt x="3860" y="194310"/>
                    <a:pt x="3860" y="179070"/>
                  </a:cubicBezTo>
                  <a:cubicBezTo>
                    <a:pt x="0" y="163830"/>
                    <a:pt x="19300" y="143510"/>
                    <a:pt x="50178" y="132080"/>
                  </a:cubicBezTo>
                  <a:cubicBezTo>
                    <a:pt x="77197" y="120650"/>
                    <a:pt x="177553" y="106680"/>
                    <a:pt x="177553" y="106680"/>
                  </a:cubicBezTo>
                </a:path>
              </a:pathLst>
            </a:custGeom>
            <a:solidFill>
              <a:srgbClr val="3D6874"/>
            </a:solidFill>
            <a:ln cap="sq">
              <a:noFill/>
              <a:prstDash val="solid"/>
              <a:miter/>
            </a:ln>
          </p:spPr>
          <p:txBody>
            <a:bodyPr/>
            <a:lstStyle/>
            <a:p>
              <a:endParaRPr lang="en-US"/>
            </a:p>
          </p:txBody>
        </p:sp>
      </p:grpSp>
      <p:sp>
        <p:nvSpPr>
          <p:cNvPr id="5" name="Freeform 5"/>
          <p:cNvSpPr/>
          <p:nvPr/>
        </p:nvSpPr>
        <p:spPr>
          <a:xfrm rot="2013755">
            <a:off x="16536999" y="301273"/>
            <a:ext cx="826497" cy="1525413"/>
          </a:xfrm>
          <a:custGeom>
            <a:avLst/>
            <a:gdLst/>
            <a:ahLst/>
            <a:cxnLst/>
            <a:rect l="l" t="t" r="r" b="b"/>
            <a:pathLst>
              <a:path w="826497" h="1525413">
                <a:moveTo>
                  <a:pt x="0" y="0"/>
                </a:moveTo>
                <a:lnTo>
                  <a:pt x="826497" y="0"/>
                </a:lnTo>
                <a:lnTo>
                  <a:pt x="826497" y="1525413"/>
                </a:lnTo>
                <a:lnTo>
                  <a:pt x="0" y="152541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207534" y="8998064"/>
            <a:ext cx="1014315" cy="979275"/>
          </a:xfrm>
          <a:custGeom>
            <a:avLst/>
            <a:gdLst/>
            <a:ahLst/>
            <a:cxnLst/>
            <a:rect l="l" t="t" r="r" b="b"/>
            <a:pathLst>
              <a:path w="1014315" h="979275">
                <a:moveTo>
                  <a:pt x="0" y="0"/>
                </a:moveTo>
                <a:lnTo>
                  <a:pt x="1014315" y="0"/>
                </a:lnTo>
                <a:lnTo>
                  <a:pt x="1014315" y="979275"/>
                </a:lnTo>
                <a:lnTo>
                  <a:pt x="0" y="9792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676000" y="2356996"/>
            <a:ext cx="14935999" cy="7449330"/>
          </a:xfrm>
          <a:custGeom>
            <a:avLst/>
            <a:gdLst/>
            <a:ahLst/>
            <a:cxnLst/>
            <a:rect l="l" t="t" r="r" b="b"/>
            <a:pathLst>
              <a:path w="14935999" h="7449330">
                <a:moveTo>
                  <a:pt x="0" y="0"/>
                </a:moveTo>
                <a:lnTo>
                  <a:pt x="14936000" y="0"/>
                </a:lnTo>
                <a:lnTo>
                  <a:pt x="14936000" y="7449330"/>
                </a:lnTo>
                <a:lnTo>
                  <a:pt x="0" y="7449330"/>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3233406" y="390122"/>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What about 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grpSp>
        <p:nvGrpSpPr>
          <p:cNvPr id="2" name="Group 2"/>
          <p:cNvGrpSpPr/>
          <p:nvPr/>
        </p:nvGrpSpPr>
        <p:grpSpPr>
          <a:xfrm>
            <a:off x="-448078" y="4802863"/>
            <a:ext cx="18736078" cy="5577826"/>
            <a:chOff x="0" y="0"/>
            <a:chExt cx="24981437" cy="7437101"/>
          </a:xfrm>
        </p:grpSpPr>
        <p:sp>
          <p:nvSpPr>
            <p:cNvPr id="3" name="Freeform 3"/>
            <p:cNvSpPr/>
            <p:nvPr/>
          </p:nvSpPr>
          <p:spPr>
            <a:xfrm>
              <a:off x="0" y="0"/>
              <a:ext cx="20880723" cy="7365201"/>
            </a:xfrm>
            <a:custGeom>
              <a:avLst/>
              <a:gdLst/>
              <a:ahLst/>
              <a:cxnLst/>
              <a:rect l="l" t="t" r="r" b="b"/>
              <a:pathLst>
                <a:path w="20880723" h="7365201">
                  <a:moveTo>
                    <a:pt x="0" y="0"/>
                  </a:moveTo>
                  <a:lnTo>
                    <a:pt x="20880723" y="0"/>
                  </a:lnTo>
                  <a:lnTo>
                    <a:pt x="20880723" y="7365201"/>
                  </a:lnTo>
                  <a:lnTo>
                    <a:pt x="0" y="736520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4100714" y="71900"/>
              <a:ext cx="20880723" cy="7365201"/>
            </a:xfrm>
            <a:custGeom>
              <a:avLst/>
              <a:gdLst/>
              <a:ahLst/>
              <a:cxnLst/>
              <a:rect l="l" t="t" r="r" b="b"/>
              <a:pathLst>
                <a:path w="20880723" h="7365201">
                  <a:moveTo>
                    <a:pt x="0" y="0"/>
                  </a:moveTo>
                  <a:lnTo>
                    <a:pt x="20880723" y="0"/>
                  </a:lnTo>
                  <a:lnTo>
                    <a:pt x="20880723" y="7365201"/>
                  </a:lnTo>
                  <a:lnTo>
                    <a:pt x="0" y="736520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5" name="Freeform 5"/>
          <p:cNvSpPr/>
          <p:nvPr/>
        </p:nvSpPr>
        <p:spPr>
          <a:xfrm>
            <a:off x="0" y="1626038"/>
            <a:ext cx="13403569" cy="4727804"/>
          </a:xfrm>
          <a:custGeom>
            <a:avLst/>
            <a:gdLst/>
            <a:ahLst/>
            <a:cxnLst/>
            <a:rect l="l" t="t" r="r" b="b"/>
            <a:pathLst>
              <a:path w="13403569" h="4727804">
                <a:moveTo>
                  <a:pt x="0" y="0"/>
                </a:moveTo>
                <a:lnTo>
                  <a:pt x="13403569" y="0"/>
                </a:lnTo>
                <a:lnTo>
                  <a:pt x="13403569" y="4727804"/>
                </a:lnTo>
                <a:lnTo>
                  <a:pt x="0" y="47278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60858">
            <a:off x="15319061" y="8851542"/>
            <a:ext cx="782455" cy="813516"/>
          </a:xfrm>
          <a:custGeom>
            <a:avLst/>
            <a:gdLst/>
            <a:ahLst/>
            <a:cxnLst/>
            <a:rect l="l" t="t" r="r" b="b"/>
            <a:pathLst>
              <a:path w="782455" h="813516">
                <a:moveTo>
                  <a:pt x="0" y="0"/>
                </a:moveTo>
                <a:lnTo>
                  <a:pt x="782455" y="0"/>
                </a:lnTo>
                <a:lnTo>
                  <a:pt x="782455" y="813516"/>
                </a:lnTo>
                <a:lnTo>
                  <a:pt x="0" y="81351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7" name="Freeform 7"/>
          <p:cNvSpPr/>
          <p:nvPr/>
        </p:nvSpPr>
        <p:spPr>
          <a:xfrm>
            <a:off x="16640217" y="433363"/>
            <a:ext cx="1028587" cy="1262774"/>
          </a:xfrm>
          <a:custGeom>
            <a:avLst/>
            <a:gdLst/>
            <a:ahLst/>
            <a:cxnLst/>
            <a:rect l="l" t="t" r="r" b="b"/>
            <a:pathLst>
              <a:path w="1028587" h="1262774">
                <a:moveTo>
                  <a:pt x="0" y="0"/>
                </a:moveTo>
                <a:lnTo>
                  <a:pt x="1028586" y="0"/>
                </a:lnTo>
                <a:lnTo>
                  <a:pt x="1028586" y="1262774"/>
                </a:lnTo>
                <a:lnTo>
                  <a:pt x="0" y="1262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1204650" flipV="1">
            <a:off x="12907021" y="51722"/>
            <a:ext cx="993095" cy="1615982"/>
          </a:xfrm>
          <a:custGeom>
            <a:avLst/>
            <a:gdLst/>
            <a:ahLst/>
            <a:cxnLst/>
            <a:rect l="l" t="t" r="r" b="b"/>
            <a:pathLst>
              <a:path w="993095" h="1615982">
                <a:moveTo>
                  <a:pt x="0" y="1615982"/>
                </a:moveTo>
                <a:lnTo>
                  <a:pt x="993095" y="1615982"/>
                </a:lnTo>
                <a:lnTo>
                  <a:pt x="993095" y="0"/>
                </a:lnTo>
                <a:lnTo>
                  <a:pt x="0" y="0"/>
                </a:lnTo>
                <a:lnTo>
                  <a:pt x="0" y="1615982"/>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594828">
            <a:off x="16267694" y="2365909"/>
            <a:ext cx="745046" cy="774622"/>
          </a:xfrm>
          <a:custGeom>
            <a:avLst/>
            <a:gdLst/>
            <a:ahLst/>
            <a:cxnLst/>
            <a:rect l="l" t="t" r="r" b="b"/>
            <a:pathLst>
              <a:path w="745046" h="774622">
                <a:moveTo>
                  <a:pt x="0" y="0"/>
                </a:moveTo>
                <a:lnTo>
                  <a:pt x="745046" y="0"/>
                </a:lnTo>
                <a:lnTo>
                  <a:pt x="745046" y="774623"/>
                </a:lnTo>
                <a:lnTo>
                  <a:pt x="0" y="77462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371584" y="4080250"/>
            <a:ext cx="14316693" cy="2845443"/>
          </a:xfrm>
          <a:custGeom>
            <a:avLst/>
            <a:gdLst/>
            <a:ahLst/>
            <a:cxnLst/>
            <a:rect l="l" t="t" r="r" b="b"/>
            <a:pathLst>
              <a:path w="14316693" h="2845443">
                <a:moveTo>
                  <a:pt x="0" y="0"/>
                </a:moveTo>
                <a:lnTo>
                  <a:pt x="14316693" y="0"/>
                </a:lnTo>
                <a:lnTo>
                  <a:pt x="14316693" y="2845442"/>
                </a:lnTo>
                <a:lnTo>
                  <a:pt x="0" y="2845442"/>
                </a:lnTo>
                <a:lnTo>
                  <a:pt x="0" y="0"/>
                </a:lnTo>
                <a:close/>
              </a:path>
            </a:pathLst>
          </a:custGeom>
          <a:blipFill>
            <a:blip r:embed="rId7"/>
            <a:stretch>
              <a:fillRect/>
            </a:stretch>
          </a:blipFill>
        </p:spPr>
        <p:txBody>
          <a:bodyPr/>
          <a:lstStyle/>
          <a:p>
            <a:endParaRPr lang="en-US"/>
          </a:p>
        </p:txBody>
      </p:sp>
      <p:sp>
        <p:nvSpPr>
          <p:cNvPr id="11" name="TextBox 11"/>
          <p:cNvSpPr txBox="1"/>
          <p:nvPr/>
        </p:nvSpPr>
        <p:spPr>
          <a:xfrm>
            <a:off x="491476" y="1902557"/>
            <a:ext cx="12912093" cy="2564766"/>
          </a:xfrm>
          <a:prstGeom prst="rect">
            <a:avLst/>
          </a:prstGeom>
        </p:spPr>
        <p:txBody>
          <a:bodyPr lIns="0" tIns="0" rIns="0" bIns="0" rtlCol="0" anchor="t">
            <a:spAutoFit/>
          </a:bodyPr>
          <a:lstStyle/>
          <a:p>
            <a:pPr algn="l">
              <a:lnSpc>
                <a:spcPts val="4059"/>
              </a:lnSpc>
            </a:pPr>
            <a:r>
              <a:rPr lang="en-US" sz="2899">
                <a:solidFill>
                  <a:srgbClr val="000000"/>
                </a:solidFill>
                <a:latin typeface="Open Sauce"/>
                <a:ea typeface="Open Sauce"/>
                <a:cs typeface="Open Sauce"/>
                <a:sym typeface="Open Sauce"/>
              </a:rPr>
              <a:t>•Initial assessment for EMLLs uses the WIDA Screener. </a:t>
            </a:r>
          </a:p>
          <a:p>
            <a:pPr algn="l">
              <a:lnSpc>
                <a:spcPts val="4059"/>
              </a:lnSpc>
            </a:pPr>
            <a:r>
              <a:rPr lang="en-US" sz="2899">
                <a:solidFill>
                  <a:srgbClr val="000000"/>
                </a:solidFill>
                <a:latin typeface="Open Sauce"/>
                <a:ea typeface="Open Sauce"/>
                <a:cs typeface="Open Sauce"/>
                <a:sym typeface="Open Sauce"/>
              </a:rPr>
              <a:t>•Assessment for current EMLLs used by SDP is ”Assessing Comprehension and Communication in English State-to-State for ELLs” (ACCESS). Students receiving services are assessed yearly.</a:t>
            </a:r>
          </a:p>
          <a:p>
            <a:pPr algn="l">
              <a:lnSpc>
                <a:spcPts val="4059"/>
              </a:lnSpc>
              <a:spcBef>
                <a:spcPct val="0"/>
              </a:spcBef>
            </a:pPr>
            <a:endParaRPr lang="en-US" sz="2899">
              <a:solidFill>
                <a:srgbClr val="000000"/>
              </a:solidFill>
              <a:latin typeface="Open Sauce"/>
              <a:ea typeface="Open Sauce"/>
              <a:cs typeface="Open Sauce"/>
              <a:sym typeface="Open Sauce"/>
            </a:endParaRPr>
          </a:p>
        </p:txBody>
      </p:sp>
      <p:sp>
        <p:nvSpPr>
          <p:cNvPr id="12" name="TextBox 12"/>
          <p:cNvSpPr txBox="1"/>
          <p:nvPr/>
        </p:nvSpPr>
        <p:spPr>
          <a:xfrm>
            <a:off x="491476" y="7049517"/>
            <a:ext cx="16985932" cy="3069590"/>
          </a:xfrm>
          <a:prstGeom prst="rect">
            <a:avLst/>
          </a:prstGeom>
        </p:spPr>
        <p:txBody>
          <a:bodyPr lIns="0" tIns="0" rIns="0" bIns="0" rtlCol="0" anchor="t">
            <a:spAutoFit/>
          </a:bodyPr>
          <a:lstStyle/>
          <a:p>
            <a:pPr algn="l">
              <a:lnSpc>
                <a:spcPts val="4060"/>
              </a:lnSpc>
            </a:pPr>
            <a:r>
              <a:rPr lang="en-US" sz="2900">
                <a:solidFill>
                  <a:srgbClr val="000000"/>
                </a:solidFill>
                <a:latin typeface="Open Sauce"/>
                <a:ea typeface="Open Sauce"/>
                <a:cs typeface="Open Sauce"/>
                <a:sym typeface="Open Sauce"/>
              </a:rPr>
              <a:t>•Almost half of Philadelphia’s EMLLs in 2014-2015 were either Level 1 or Level 2 (out of 6). </a:t>
            </a:r>
          </a:p>
          <a:p>
            <a:pPr algn="l">
              <a:lnSpc>
                <a:spcPts val="4060"/>
              </a:lnSpc>
            </a:pPr>
            <a:r>
              <a:rPr lang="en-US" sz="2900">
                <a:solidFill>
                  <a:srgbClr val="000000"/>
                </a:solidFill>
                <a:latin typeface="Open Sauce"/>
                <a:ea typeface="Open Sauce"/>
                <a:cs typeface="Open Sauce"/>
                <a:sym typeface="Open Sauce"/>
              </a:rPr>
              <a:t>•In Pennsylvania, students can exit ELL programs once they achieve Level 5 proficiency (in addition to minimum state test score and GPA requirements). District’s goal is to have students test out of ELL in 6 years. </a:t>
            </a:r>
          </a:p>
          <a:p>
            <a:pPr algn="l">
              <a:lnSpc>
                <a:spcPts val="4060"/>
              </a:lnSpc>
            </a:pPr>
            <a:r>
              <a:rPr lang="en-US" sz="2900">
                <a:solidFill>
                  <a:srgbClr val="000000"/>
                </a:solidFill>
                <a:latin typeface="Open Sauce"/>
                <a:ea typeface="Open Sauce"/>
                <a:cs typeface="Open Sauce"/>
                <a:sym typeface="Open Sauce"/>
              </a:rPr>
              <a:t>•Nearly 2 in 5 EMLLs in grades 6-8 and 2 in 5 EMLLs in grades 9-12 were either Level 1 or 2. </a:t>
            </a:r>
          </a:p>
          <a:p>
            <a:pPr algn="l">
              <a:lnSpc>
                <a:spcPts val="4060"/>
              </a:lnSpc>
              <a:spcBef>
                <a:spcPct val="0"/>
              </a:spcBef>
            </a:pPr>
            <a:endParaRPr lang="en-US" sz="2900">
              <a:solidFill>
                <a:srgbClr val="000000"/>
              </a:solidFill>
              <a:latin typeface="Open Sauce"/>
              <a:ea typeface="Open Sauce"/>
              <a:cs typeface="Open Sauce"/>
              <a:sym typeface="Open Sauce"/>
            </a:endParaRPr>
          </a:p>
        </p:txBody>
      </p:sp>
      <p:sp>
        <p:nvSpPr>
          <p:cNvPr id="13" name="TextBox 13"/>
          <p:cNvSpPr txBox="1"/>
          <p:nvPr/>
        </p:nvSpPr>
        <p:spPr>
          <a:xfrm>
            <a:off x="1028700" y="392591"/>
            <a:ext cx="13002461" cy="894084"/>
          </a:xfrm>
          <a:prstGeom prst="rect">
            <a:avLst/>
          </a:prstGeom>
        </p:spPr>
        <p:txBody>
          <a:bodyPr lIns="0" tIns="0" rIns="0" bIns="0" rtlCol="0" anchor="t">
            <a:spAutoFit/>
          </a:bodyPr>
          <a:lstStyle/>
          <a:p>
            <a:pPr marL="0" lvl="1" indent="0" algn="ctr">
              <a:lnSpc>
                <a:spcPts val="6700"/>
              </a:lnSpc>
              <a:spcBef>
                <a:spcPct val="0"/>
              </a:spcBef>
            </a:pPr>
            <a:r>
              <a:rPr lang="en-US" sz="6700" spc="-134">
                <a:solidFill>
                  <a:srgbClr val="000000"/>
                </a:solidFill>
                <a:latin typeface="Vollkorn"/>
                <a:ea typeface="Vollkorn"/>
                <a:cs typeface="Vollkorn"/>
                <a:sym typeface="Vollkorn"/>
              </a:rPr>
              <a:t>How are they identified?  </a:t>
            </a:r>
          </a:p>
        </p:txBody>
      </p:sp>
      <p:sp>
        <p:nvSpPr>
          <p:cNvPr id="14" name="Freeform 14"/>
          <p:cNvSpPr/>
          <p:nvPr/>
        </p:nvSpPr>
        <p:spPr>
          <a:xfrm>
            <a:off x="13030721" y="238999"/>
            <a:ext cx="4237270" cy="4137117"/>
          </a:xfrm>
          <a:custGeom>
            <a:avLst/>
            <a:gdLst/>
            <a:ahLst/>
            <a:cxnLst/>
            <a:rect l="l" t="t" r="r" b="b"/>
            <a:pathLst>
              <a:path w="4237270" h="4137117">
                <a:moveTo>
                  <a:pt x="0" y="0"/>
                </a:moveTo>
                <a:lnTo>
                  <a:pt x="4237270" y="0"/>
                </a:lnTo>
                <a:lnTo>
                  <a:pt x="4237270" y="4137116"/>
                </a:lnTo>
                <a:lnTo>
                  <a:pt x="0" y="4137116"/>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Freeform 2"/>
          <p:cNvSpPr/>
          <p:nvPr/>
        </p:nvSpPr>
        <p:spPr>
          <a:xfrm>
            <a:off x="3543029" y="4444621"/>
            <a:ext cx="1035944" cy="1104204"/>
          </a:xfrm>
          <a:custGeom>
            <a:avLst/>
            <a:gdLst/>
            <a:ahLst/>
            <a:cxnLst/>
            <a:rect l="l" t="t" r="r" b="b"/>
            <a:pathLst>
              <a:path w="1035944" h="1104204">
                <a:moveTo>
                  <a:pt x="0" y="0"/>
                </a:moveTo>
                <a:lnTo>
                  <a:pt x="1035943" y="0"/>
                </a:lnTo>
                <a:lnTo>
                  <a:pt x="1035943" y="1104203"/>
                </a:lnTo>
                <a:lnTo>
                  <a:pt x="0" y="110420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3620095">
            <a:off x="14418637" y="4917337"/>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21462" y="2283022"/>
            <a:ext cx="15245073" cy="2171314"/>
          </a:xfrm>
          <a:custGeom>
            <a:avLst/>
            <a:gdLst/>
            <a:ahLst/>
            <a:cxnLst/>
            <a:rect l="l" t="t" r="r" b="b"/>
            <a:pathLst>
              <a:path w="15245073" h="2171314">
                <a:moveTo>
                  <a:pt x="0" y="0"/>
                </a:moveTo>
                <a:lnTo>
                  <a:pt x="15245073" y="0"/>
                </a:lnTo>
                <a:lnTo>
                  <a:pt x="15245073" y="2171314"/>
                </a:lnTo>
                <a:lnTo>
                  <a:pt x="0" y="2171314"/>
                </a:lnTo>
                <a:lnTo>
                  <a:pt x="0" y="0"/>
                </a:lnTo>
                <a:close/>
              </a:path>
            </a:pathLst>
          </a:custGeom>
          <a:blipFill>
            <a:blip r:embed="rId4"/>
            <a:stretch>
              <a:fillRect t="-9400" b="-12591"/>
            </a:stretch>
          </a:blipFill>
        </p:spPr>
        <p:txBody>
          <a:bodyPr/>
          <a:lstStyle/>
          <a:p>
            <a:endParaRPr lang="en-US"/>
          </a:p>
        </p:txBody>
      </p:sp>
      <p:sp>
        <p:nvSpPr>
          <p:cNvPr id="5" name="Freeform 5"/>
          <p:cNvSpPr/>
          <p:nvPr/>
        </p:nvSpPr>
        <p:spPr>
          <a:xfrm>
            <a:off x="2968722" y="5709545"/>
            <a:ext cx="11424327" cy="4346089"/>
          </a:xfrm>
          <a:custGeom>
            <a:avLst/>
            <a:gdLst/>
            <a:ahLst/>
            <a:cxnLst/>
            <a:rect l="l" t="t" r="r" b="b"/>
            <a:pathLst>
              <a:path w="11424327" h="4346089">
                <a:moveTo>
                  <a:pt x="0" y="0"/>
                </a:moveTo>
                <a:lnTo>
                  <a:pt x="11424327" y="0"/>
                </a:lnTo>
                <a:lnTo>
                  <a:pt x="11424327" y="4346088"/>
                </a:lnTo>
                <a:lnTo>
                  <a:pt x="0" y="4346088"/>
                </a:lnTo>
                <a:lnTo>
                  <a:pt x="0" y="0"/>
                </a:lnTo>
                <a:close/>
              </a:path>
            </a:pathLst>
          </a:custGeom>
          <a:blipFill>
            <a:blip r:embed="rId5"/>
            <a:stretch>
              <a:fillRect l="-6879" r="-6879" b="-13632"/>
            </a:stretch>
          </a:blipFill>
        </p:spPr>
        <p:txBody>
          <a:bodyPr/>
          <a:lstStyle/>
          <a:p>
            <a:endParaRPr lang="en-US"/>
          </a:p>
        </p:txBody>
      </p:sp>
      <p:sp>
        <p:nvSpPr>
          <p:cNvPr id="6" name="TextBox 6"/>
          <p:cNvSpPr txBox="1"/>
          <p:nvPr/>
        </p:nvSpPr>
        <p:spPr>
          <a:xfrm>
            <a:off x="699864" y="385762"/>
            <a:ext cx="16888271" cy="1285875"/>
          </a:xfrm>
          <a:prstGeom prst="rect">
            <a:avLst/>
          </a:prstGeom>
        </p:spPr>
        <p:txBody>
          <a:bodyPr lIns="0" tIns="0" rIns="0" bIns="0" rtlCol="0" anchor="t">
            <a:spAutoFit/>
          </a:bodyPr>
          <a:lstStyle/>
          <a:p>
            <a:pPr algn="ctr">
              <a:lnSpc>
                <a:spcPts val="7200"/>
              </a:lnSpc>
              <a:spcBef>
                <a:spcPct val="0"/>
              </a:spcBef>
            </a:pPr>
            <a:r>
              <a:rPr lang="en-US" sz="6000" spc="-120" dirty="0">
                <a:solidFill>
                  <a:srgbClr val="000000"/>
                </a:solidFill>
                <a:latin typeface="Vollkorn"/>
                <a:ea typeface="Vollkorn"/>
                <a:cs typeface="Vollkorn"/>
                <a:sym typeface="Vollkorn"/>
              </a:rPr>
              <a:t>WIDA Speaking: students at this level can generally…</a:t>
            </a:r>
          </a:p>
          <a:p>
            <a:pPr algn="ctr">
              <a:lnSpc>
                <a:spcPts val="2999"/>
              </a:lnSpc>
              <a:spcBef>
                <a:spcPct val="0"/>
              </a:spcBef>
            </a:pPr>
            <a:r>
              <a:rPr lang="en-US" sz="2499" spc="-49" dirty="0">
                <a:solidFill>
                  <a:srgbClr val="000000"/>
                </a:solidFill>
                <a:latin typeface="Vollkorn"/>
                <a:ea typeface="Vollkorn"/>
                <a:cs typeface="Vollkorn"/>
                <a:sym typeface="Vollkorn"/>
              </a:rPr>
              <a:t> </a:t>
            </a:r>
          </a:p>
        </p:txBody>
      </p:sp>
      <p:sp>
        <p:nvSpPr>
          <p:cNvPr id="7" name="TextBox 7"/>
          <p:cNvSpPr txBox="1"/>
          <p:nvPr/>
        </p:nvSpPr>
        <p:spPr>
          <a:xfrm>
            <a:off x="7204806" y="4423670"/>
            <a:ext cx="2701193" cy="769441"/>
          </a:xfrm>
          <a:prstGeom prst="rect">
            <a:avLst/>
          </a:prstGeom>
        </p:spPr>
        <p:txBody>
          <a:bodyPr wrap="square" lIns="0" tIns="0" rIns="0" bIns="0" rtlCol="0" anchor="t">
            <a:spAutoFit/>
          </a:bodyPr>
          <a:lstStyle/>
          <a:p>
            <a:pPr algn="ctr">
              <a:lnSpc>
                <a:spcPts val="6000"/>
              </a:lnSpc>
              <a:spcBef>
                <a:spcPct val="0"/>
              </a:spcBef>
            </a:pPr>
            <a:r>
              <a:rPr lang="en-US" sz="5000" b="1" spc="-100" dirty="0">
                <a:solidFill>
                  <a:srgbClr val="000000"/>
                </a:solidFill>
                <a:latin typeface="Linotype Feltpen Medium"/>
                <a:ea typeface="Linotype Feltpen Medium"/>
                <a:cs typeface="Linotype Feltpen Medium"/>
                <a:sym typeface="Linotype Feltpen Medium"/>
              </a:rPr>
              <a:t>versus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grpSp>
        <p:nvGrpSpPr>
          <p:cNvPr id="2" name="Group 2"/>
          <p:cNvGrpSpPr/>
          <p:nvPr/>
        </p:nvGrpSpPr>
        <p:grpSpPr>
          <a:xfrm>
            <a:off x="8531372" y="801034"/>
            <a:ext cx="8956687" cy="8684933"/>
            <a:chOff x="0" y="0"/>
            <a:chExt cx="11942250" cy="11579910"/>
          </a:xfrm>
        </p:grpSpPr>
        <p:sp>
          <p:nvSpPr>
            <p:cNvPr id="3" name="Freeform 3"/>
            <p:cNvSpPr/>
            <p:nvPr/>
          </p:nvSpPr>
          <p:spPr>
            <a:xfrm>
              <a:off x="4521261" y="0"/>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0" y="38024"/>
              <a:ext cx="7420989" cy="7407496"/>
            </a:xfrm>
            <a:custGeom>
              <a:avLst/>
              <a:gdLst/>
              <a:ahLst/>
              <a:cxnLst/>
              <a:rect l="l" t="t" r="r" b="b"/>
              <a:pathLst>
                <a:path w="7420989" h="7407496">
                  <a:moveTo>
                    <a:pt x="0" y="0"/>
                  </a:moveTo>
                  <a:lnTo>
                    <a:pt x="7420989" y="0"/>
                  </a:lnTo>
                  <a:lnTo>
                    <a:pt x="7420989" y="7407497"/>
                  </a:lnTo>
                  <a:lnTo>
                    <a:pt x="0" y="74074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4521261" y="4133989"/>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0" y="4172414"/>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7" name="Freeform 7"/>
          <p:cNvSpPr/>
          <p:nvPr/>
        </p:nvSpPr>
        <p:spPr>
          <a:xfrm>
            <a:off x="15400895" y="7143913"/>
            <a:ext cx="2659667" cy="2777275"/>
          </a:xfrm>
          <a:custGeom>
            <a:avLst/>
            <a:gdLst/>
            <a:ahLst/>
            <a:cxnLst/>
            <a:rect l="l" t="t" r="r" b="b"/>
            <a:pathLst>
              <a:path w="2659667" h="2777275">
                <a:moveTo>
                  <a:pt x="0" y="0"/>
                </a:moveTo>
                <a:lnTo>
                  <a:pt x="2659667" y="0"/>
                </a:lnTo>
                <a:lnTo>
                  <a:pt x="2659667" y="2777275"/>
                </a:lnTo>
                <a:lnTo>
                  <a:pt x="0" y="2777275"/>
                </a:lnTo>
                <a:lnTo>
                  <a:pt x="0" y="0"/>
                </a:lnTo>
                <a:close/>
              </a:path>
            </a:pathLst>
          </a:custGeom>
          <a:blipFill>
            <a:blip>
              <a:extLst>
                <a:ext uri="{96DAC541-7B7A-43D3-8B79-37D633B846F1}">
                  <asvg:svgBlip xmlns:asvg="http://schemas.microsoft.com/office/drawing/2016/SVG/main" r:embed="rId3"/>
                </a:ext>
              </a:extLst>
            </a:blip>
            <a:stretch>
              <a:fillRect b="-5131"/>
            </a:stretch>
          </a:blipFill>
        </p:spPr>
        <p:txBody>
          <a:bodyPr/>
          <a:lstStyle/>
          <a:p>
            <a:endParaRPr lang="en-US"/>
          </a:p>
        </p:txBody>
      </p:sp>
      <p:sp>
        <p:nvSpPr>
          <p:cNvPr id="8" name="Freeform 8"/>
          <p:cNvSpPr/>
          <p:nvPr/>
        </p:nvSpPr>
        <p:spPr>
          <a:xfrm>
            <a:off x="16002806" y="2769261"/>
            <a:ext cx="890752" cy="1093557"/>
          </a:xfrm>
          <a:custGeom>
            <a:avLst/>
            <a:gdLst/>
            <a:ahLst/>
            <a:cxnLst/>
            <a:rect l="l" t="t" r="r" b="b"/>
            <a:pathLst>
              <a:path w="890752" h="1093557">
                <a:moveTo>
                  <a:pt x="0" y="0"/>
                </a:moveTo>
                <a:lnTo>
                  <a:pt x="890752" y="0"/>
                </a:lnTo>
                <a:lnTo>
                  <a:pt x="890752" y="1093557"/>
                </a:lnTo>
                <a:lnTo>
                  <a:pt x="0" y="10935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13769683" y="3964887"/>
            <a:ext cx="531359" cy="864638"/>
          </a:xfrm>
          <a:custGeom>
            <a:avLst/>
            <a:gdLst/>
            <a:ahLst/>
            <a:cxnLst/>
            <a:rect l="l" t="t" r="r" b="b"/>
            <a:pathLst>
              <a:path w="531359" h="864638">
                <a:moveTo>
                  <a:pt x="0" y="0"/>
                </a:moveTo>
                <a:lnTo>
                  <a:pt x="531359" y="0"/>
                </a:lnTo>
                <a:lnTo>
                  <a:pt x="531359" y="864638"/>
                </a:lnTo>
                <a:lnTo>
                  <a:pt x="0" y="8646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874464"/>
            <a:ext cx="7166228" cy="1276350"/>
          </a:xfrm>
          <a:prstGeom prst="rect">
            <a:avLst/>
          </a:prstGeom>
        </p:spPr>
        <p:txBody>
          <a:bodyPr lIns="0" tIns="0" rIns="0" bIns="0" rtlCol="0" anchor="t">
            <a:spAutoFit/>
          </a:bodyPr>
          <a:lstStyle/>
          <a:p>
            <a:pPr algn="l">
              <a:lnSpc>
                <a:spcPts val="10080"/>
              </a:lnSpc>
            </a:pPr>
            <a:r>
              <a:rPr lang="en-US" sz="8400" spc="-168">
                <a:solidFill>
                  <a:srgbClr val="000000"/>
                </a:solidFill>
                <a:latin typeface="Vollkorn"/>
                <a:ea typeface="Vollkorn"/>
                <a:cs typeface="Vollkorn"/>
                <a:sym typeface="Vollkorn"/>
              </a:rPr>
              <a:t>For Discussion</a:t>
            </a:r>
          </a:p>
        </p:txBody>
      </p:sp>
      <p:sp>
        <p:nvSpPr>
          <p:cNvPr id="11" name="TextBox 11"/>
          <p:cNvSpPr txBox="1"/>
          <p:nvPr/>
        </p:nvSpPr>
        <p:spPr>
          <a:xfrm>
            <a:off x="8677694" y="1206331"/>
            <a:ext cx="8371210" cy="7771358"/>
          </a:xfrm>
          <a:prstGeom prst="rect">
            <a:avLst/>
          </a:prstGeom>
        </p:spPr>
        <p:txBody>
          <a:bodyPr lIns="0" tIns="0" rIns="0" bIns="0" rtlCol="0" anchor="t">
            <a:spAutoFit/>
          </a:bodyPr>
          <a:lstStyle/>
          <a:p>
            <a:pPr algn="ctr">
              <a:lnSpc>
                <a:spcPts val="10080"/>
              </a:lnSpc>
              <a:spcBef>
                <a:spcPct val="0"/>
              </a:spcBef>
            </a:pPr>
            <a:r>
              <a:rPr lang="en-US" sz="8400" b="1" spc="-168" dirty="0">
                <a:solidFill>
                  <a:srgbClr val="000000"/>
                </a:solidFill>
                <a:latin typeface="Linotype Feltpen Medium"/>
                <a:ea typeface="Linotype Feltpen Medium"/>
                <a:cs typeface="Linotype Feltpen Medium"/>
                <a:sym typeface="Linotype Feltpen Medium"/>
              </a:rPr>
              <a:t>A Few Considerations:</a:t>
            </a:r>
          </a:p>
          <a:p>
            <a:pPr algn="ctr">
              <a:lnSpc>
                <a:spcPts val="10080"/>
              </a:lnSpc>
              <a:spcBef>
                <a:spcPct val="0"/>
              </a:spcBef>
            </a:pPr>
            <a:r>
              <a:rPr lang="en-US" sz="8400" spc="-168" dirty="0">
                <a:solidFill>
                  <a:srgbClr val="000000"/>
                </a:solidFill>
                <a:latin typeface="Linotype Feltpen Medium"/>
                <a:ea typeface="Linotype Feltpen Medium"/>
                <a:cs typeface="Linotype Feltpen Medium"/>
                <a:sym typeface="Linotype Feltpen Medium"/>
              </a:rPr>
              <a:t>-</a:t>
            </a:r>
            <a:r>
              <a:rPr lang="en-US" sz="8400" spc="-168" dirty="0">
                <a:solidFill>
                  <a:srgbClr val="000000"/>
                </a:solidFill>
                <a:latin typeface="Linotype Feltpen"/>
                <a:ea typeface="Linotype Feltpen"/>
                <a:cs typeface="Linotype Feltpen"/>
                <a:sym typeface="Linotype Feltpen"/>
              </a:rPr>
              <a:t>Modality</a:t>
            </a:r>
          </a:p>
          <a:p>
            <a:pPr algn="ctr">
              <a:lnSpc>
                <a:spcPts val="10080"/>
              </a:lnSpc>
              <a:spcBef>
                <a:spcPct val="0"/>
              </a:spcBef>
            </a:pPr>
            <a:r>
              <a:rPr lang="en-US" sz="8400" spc="-168" dirty="0">
                <a:solidFill>
                  <a:srgbClr val="000000"/>
                </a:solidFill>
                <a:latin typeface="Linotype Feltpen"/>
                <a:ea typeface="Linotype Feltpen"/>
                <a:cs typeface="Linotype Feltpen"/>
                <a:sym typeface="Linotype Feltpen"/>
              </a:rPr>
              <a:t>-Personnel</a:t>
            </a:r>
          </a:p>
          <a:p>
            <a:pPr algn="ctr">
              <a:lnSpc>
                <a:spcPts val="10080"/>
              </a:lnSpc>
              <a:spcBef>
                <a:spcPct val="0"/>
              </a:spcBef>
            </a:pPr>
            <a:r>
              <a:rPr lang="en-US" sz="8400" spc="-168" dirty="0">
                <a:solidFill>
                  <a:srgbClr val="000000"/>
                </a:solidFill>
                <a:latin typeface="Linotype Feltpen"/>
                <a:ea typeface="Linotype Feltpen"/>
                <a:cs typeface="Linotype Feltpen"/>
                <a:sym typeface="Linotype Feltpen"/>
              </a:rPr>
              <a:t>-Format</a:t>
            </a:r>
          </a:p>
          <a:p>
            <a:pPr algn="ctr">
              <a:lnSpc>
                <a:spcPts val="10080"/>
              </a:lnSpc>
              <a:spcBef>
                <a:spcPct val="0"/>
              </a:spcBef>
            </a:pPr>
            <a:r>
              <a:rPr lang="en-US" sz="8400" spc="-168" dirty="0">
                <a:solidFill>
                  <a:srgbClr val="000000"/>
                </a:solidFill>
                <a:latin typeface="Linotype Feltpen"/>
                <a:ea typeface="Linotype Feltpen"/>
                <a:cs typeface="Linotype Feltpen"/>
                <a:sym typeface="Linotype Feltpen"/>
              </a:rPr>
              <a:t>-Time Commitment</a:t>
            </a:r>
          </a:p>
        </p:txBody>
      </p:sp>
      <p:sp>
        <p:nvSpPr>
          <p:cNvPr id="12" name="TextBox 12"/>
          <p:cNvSpPr txBox="1"/>
          <p:nvPr/>
        </p:nvSpPr>
        <p:spPr>
          <a:xfrm>
            <a:off x="351605" y="2769261"/>
            <a:ext cx="7679072" cy="6086475"/>
          </a:xfrm>
          <a:prstGeom prst="rect">
            <a:avLst/>
          </a:prstGeom>
        </p:spPr>
        <p:txBody>
          <a:bodyPr lIns="0" tIns="0" rIns="0" bIns="0" rtlCol="0" anchor="t">
            <a:spAutoFit/>
          </a:bodyPr>
          <a:lstStyle/>
          <a:p>
            <a:pPr algn="ctr">
              <a:lnSpc>
                <a:spcPts val="5349"/>
              </a:lnSpc>
              <a:spcBef>
                <a:spcPct val="0"/>
              </a:spcBef>
            </a:pPr>
            <a:r>
              <a:rPr lang="en-US" sz="4458" spc="-89">
                <a:solidFill>
                  <a:srgbClr val="000000"/>
                </a:solidFill>
                <a:latin typeface="Open Sauce"/>
                <a:ea typeface="Open Sauce"/>
                <a:cs typeface="Open Sauce"/>
                <a:sym typeface="Open Sauce"/>
              </a:rPr>
              <a:t>•What are the affordances and limitations of the current identification process?</a:t>
            </a:r>
          </a:p>
          <a:p>
            <a:pPr algn="ctr">
              <a:lnSpc>
                <a:spcPts val="5349"/>
              </a:lnSpc>
              <a:spcBef>
                <a:spcPct val="0"/>
              </a:spcBef>
            </a:pPr>
            <a:r>
              <a:rPr lang="en-US" sz="4458" spc="-89">
                <a:solidFill>
                  <a:srgbClr val="000000"/>
                </a:solidFill>
                <a:latin typeface="Open Sauce"/>
                <a:ea typeface="Open Sauce"/>
                <a:cs typeface="Open Sauce"/>
                <a:sym typeface="Open Sauce"/>
              </a:rPr>
              <a:t>•What information is important to gather about a new EMLL?</a:t>
            </a:r>
          </a:p>
          <a:p>
            <a:pPr algn="ctr">
              <a:lnSpc>
                <a:spcPts val="5349"/>
              </a:lnSpc>
              <a:spcBef>
                <a:spcPct val="0"/>
              </a:spcBef>
            </a:pPr>
            <a:r>
              <a:rPr lang="en-US" sz="4458" spc="-89">
                <a:solidFill>
                  <a:srgbClr val="000000"/>
                </a:solidFill>
                <a:latin typeface="Open Sauce"/>
                <a:ea typeface="Open Sauce"/>
                <a:cs typeface="Open Sauce"/>
                <a:sym typeface="Open Sauce"/>
              </a:rPr>
              <a:t>•What would be an effective means of gathering this information?</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grpSp>
        <p:nvGrpSpPr>
          <p:cNvPr id="2" name="Group 2"/>
          <p:cNvGrpSpPr/>
          <p:nvPr/>
        </p:nvGrpSpPr>
        <p:grpSpPr>
          <a:xfrm>
            <a:off x="632216" y="2447586"/>
            <a:ext cx="15748055" cy="7081891"/>
            <a:chOff x="0" y="0"/>
            <a:chExt cx="20997407" cy="9442521"/>
          </a:xfrm>
        </p:grpSpPr>
        <p:sp>
          <p:nvSpPr>
            <p:cNvPr id="3" name="Freeform 3"/>
            <p:cNvSpPr/>
            <p:nvPr/>
          </p:nvSpPr>
          <p:spPr>
            <a:xfrm>
              <a:off x="13173912" y="0"/>
              <a:ext cx="7823495" cy="9442521"/>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6916385" y="1633250"/>
              <a:ext cx="7823495" cy="7809270"/>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0" y="1633250"/>
              <a:ext cx="7823495" cy="7809270"/>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10245502" y="0"/>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6491704" y="0"/>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dirty="0"/>
            </a:p>
          </p:txBody>
        </p:sp>
        <p:sp>
          <p:nvSpPr>
            <p:cNvPr id="8" name="Freeform 8"/>
            <p:cNvSpPr/>
            <p:nvPr/>
          </p:nvSpPr>
          <p:spPr>
            <a:xfrm>
              <a:off x="0" y="0"/>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dirty="0"/>
            </a:p>
          </p:txBody>
        </p:sp>
      </p:grpSp>
      <p:sp>
        <p:nvSpPr>
          <p:cNvPr id="9" name="Freeform 9"/>
          <p:cNvSpPr/>
          <p:nvPr/>
        </p:nvSpPr>
        <p:spPr>
          <a:xfrm>
            <a:off x="5406116" y="1028700"/>
            <a:ext cx="856419" cy="912850"/>
          </a:xfrm>
          <a:custGeom>
            <a:avLst/>
            <a:gdLst/>
            <a:ahLst/>
            <a:cxnLst/>
            <a:rect l="l" t="t" r="r" b="b"/>
            <a:pathLst>
              <a:path w="856419" h="912850">
                <a:moveTo>
                  <a:pt x="0" y="0"/>
                </a:moveTo>
                <a:lnTo>
                  <a:pt x="856419" y="0"/>
                </a:lnTo>
                <a:lnTo>
                  <a:pt x="856419" y="912850"/>
                </a:lnTo>
                <a:lnTo>
                  <a:pt x="0" y="9128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flipH="1">
            <a:off x="14969668" y="6459654"/>
            <a:ext cx="2650257" cy="3141468"/>
          </a:xfrm>
          <a:custGeom>
            <a:avLst/>
            <a:gdLst/>
            <a:ahLst/>
            <a:cxnLst/>
            <a:rect l="l" t="t" r="r" b="b"/>
            <a:pathLst>
              <a:path w="2650257" h="3141468">
                <a:moveTo>
                  <a:pt x="2650257" y="0"/>
                </a:moveTo>
                <a:lnTo>
                  <a:pt x="0" y="0"/>
                </a:lnTo>
                <a:lnTo>
                  <a:pt x="0" y="3141469"/>
                </a:lnTo>
                <a:lnTo>
                  <a:pt x="2650257" y="3141469"/>
                </a:lnTo>
                <a:lnTo>
                  <a:pt x="2650257"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758366" y="956487"/>
            <a:ext cx="8115300" cy="1057275"/>
          </a:xfrm>
          <a:prstGeom prst="rect">
            <a:avLst/>
          </a:prstGeom>
        </p:spPr>
        <p:txBody>
          <a:bodyPr lIns="0" tIns="0" rIns="0" bIns="0" rtlCol="0" anchor="t">
            <a:spAutoFit/>
          </a:bodyPr>
          <a:lstStyle/>
          <a:p>
            <a:pPr algn="l">
              <a:lnSpc>
                <a:spcPts val="8399"/>
              </a:lnSpc>
            </a:pPr>
            <a:r>
              <a:rPr lang="en-US" sz="6999" spc="-139">
                <a:solidFill>
                  <a:srgbClr val="000000"/>
                </a:solidFill>
                <a:latin typeface="Vollkorn"/>
                <a:ea typeface="Vollkorn"/>
                <a:cs typeface="Vollkorn"/>
                <a:sym typeface="Vollkorn"/>
              </a:rPr>
              <a:t>Checking In</a:t>
            </a:r>
          </a:p>
        </p:txBody>
      </p:sp>
      <p:sp>
        <p:nvSpPr>
          <p:cNvPr id="13" name="TextBox 11">
            <a:extLst>
              <a:ext uri="{FF2B5EF4-FFF2-40B4-BE49-F238E27FC236}">
                <a16:creationId xmlns:a16="http://schemas.microsoft.com/office/drawing/2014/main" id="{6E0ECF1D-E451-2075-EAA7-FF086C9BB85F}"/>
              </a:ext>
            </a:extLst>
          </p:cNvPr>
          <p:cNvSpPr txBox="1"/>
          <p:nvPr/>
        </p:nvSpPr>
        <p:spPr>
          <a:xfrm>
            <a:off x="3140533" y="3078061"/>
            <a:ext cx="10205794" cy="1559786"/>
          </a:xfrm>
          <a:prstGeom prst="rect">
            <a:avLst/>
          </a:prstGeom>
        </p:spPr>
        <p:txBody>
          <a:bodyPr lIns="0" tIns="0" rIns="0" bIns="0" rtlCol="0" anchor="t">
            <a:spAutoFit/>
          </a:bodyPr>
          <a:lstStyle/>
          <a:p>
            <a:pPr algn="l">
              <a:lnSpc>
                <a:spcPts val="3644"/>
              </a:lnSpc>
            </a:pPr>
            <a:endParaRPr lang="en-US" sz="7544" spc="-150" dirty="0">
              <a:solidFill>
                <a:srgbClr val="000000"/>
              </a:solidFill>
              <a:latin typeface="Vollkorn"/>
              <a:ea typeface="Vollkorn"/>
              <a:cs typeface="Vollkorn"/>
              <a:sym typeface="Vollkorn"/>
            </a:endParaRPr>
          </a:p>
          <a:p>
            <a:pPr algn="l">
              <a:lnSpc>
                <a:spcPts val="3644"/>
              </a:lnSpc>
            </a:pPr>
            <a:endParaRPr lang="en-US" sz="7544" spc="-150" dirty="0">
              <a:solidFill>
                <a:srgbClr val="000000"/>
              </a:solidFill>
              <a:latin typeface="Vollkorn"/>
              <a:ea typeface="Vollkorn"/>
              <a:cs typeface="Vollkorn"/>
              <a:sym typeface="Vollkorn"/>
            </a:endParaRPr>
          </a:p>
          <a:p>
            <a:pPr marL="0" lvl="1" indent="0" algn="l">
              <a:lnSpc>
                <a:spcPts val="3644"/>
              </a:lnSpc>
              <a:spcBef>
                <a:spcPct val="0"/>
              </a:spcBef>
            </a:pPr>
            <a:endParaRPr lang="en-US" sz="7544" spc="-150" dirty="0">
              <a:solidFill>
                <a:srgbClr val="000000"/>
              </a:solidFill>
              <a:latin typeface="Vollkorn"/>
              <a:ea typeface="Vollkorn"/>
              <a:cs typeface="Vollkorn"/>
              <a:sym typeface="Vollkorn"/>
            </a:endParaRPr>
          </a:p>
        </p:txBody>
      </p:sp>
      <p:sp>
        <p:nvSpPr>
          <p:cNvPr id="15" name="TextBox 11">
            <a:extLst>
              <a:ext uri="{FF2B5EF4-FFF2-40B4-BE49-F238E27FC236}">
                <a16:creationId xmlns:a16="http://schemas.microsoft.com/office/drawing/2014/main" id="{AB4087E8-0002-5CB7-6681-3640E753769F}"/>
              </a:ext>
            </a:extLst>
          </p:cNvPr>
          <p:cNvSpPr txBox="1"/>
          <p:nvPr/>
        </p:nvSpPr>
        <p:spPr>
          <a:xfrm>
            <a:off x="3592920" y="5713083"/>
            <a:ext cx="10205794" cy="1098121"/>
          </a:xfrm>
          <a:prstGeom prst="rect">
            <a:avLst/>
          </a:prstGeom>
        </p:spPr>
        <p:txBody>
          <a:bodyPr lIns="0" tIns="0" rIns="0" bIns="0" rtlCol="0" anchor="t">
            <a:spAutoFit/>
          </a:bodyPr>
          <a:lstStyle/>
          <a:p>
            <a:pPr algn="l">
              <a:lnSpc>
                <a:spcPts val="3644"/>
              </a:lnSpc>
            </a:pPr>
            <a:endParaRPr lang="en-US" sz="7544" spc="-150" dirty="0">
              <a:solidFill>
                <a:srgbClr val="000000"/>
              </a:solidFill>
              <a:latin typeface="Vollkorn"/>
              <a:ea typeface="Vollkorn"/>
              <a:cs typeface="Vollkorn"/>
              <a:sym typeface="Vollkorn"/>
            </a:endParaRPr>
          </a:p>
          <a:p>
            <a:pPr marL="0" lvl="1" indent="0" algn="l">
              <a:lnSpc>
                <a:spcPts val="3644"/>
              </a:lnSpc>
              <a:spcBef>
                <a:spcPct val="0"/>
              </a:spcBef>
            </a:pPr>
            <a:endParaRPr lang="en-US" sz="7544" spc="-150" dirty="0">
              <a:solidFill>
                <a:srgbClr val="000000"/>
              </a:solidFill>
              <a:latin typeface="Vollkorn"/>
              <a:ea typeface="Vollkorn"/>
              <a:cs typeface="Vollkorn"/>
              <a:sym typeface="Vollkorn"/>
            </a:endParaRPr>
          </a:p>
        </p:txBody>
      </p:sp>
      <p:sp>
        <p:nvSpPr>
          <p:cNvPr id="16" name="TextBox 11">
            <a:extLst>
              <a:ext uri="{FF2B5EF4-FFF2-40B4-BE49-F238E27FC236}">
                <a16:creationId xmlns:a16="http://schemas.microsoft.com/office/drawing/2014/main" id="{F5DAFF9C-AAC0-7FDC-29FC-E8CE1502A0B3}"/>
              </a:ext>
            </a:extLst>
          </p:cNvPr>
          <p:cNvSpPr txBox="1"/>
          <p:nvPr/>
        </p:nvSpPr>
        <p:spPr>
          <a:xfrm>
            <a:off x="4763874" y="4751280"/>
            <a:ext cx="10205794" cy="3021725"/>
          </a:xfrm>
          <a:prstGeom prst="rect">
            <a:avLst/>
          </a:prstGeom>
        </p:spPr>
        <p:txBody>
          <a:bodyPr lIns="0" tIns="0" rIns="0" bIns="0" rtlCol="0" anchor="t">
            <a:spAutoFit/>
          </a:bodyPr>
          <a:lstStyle/>
          <a:p>
            <a:pPr algn="l">
              <a:lnSpc>
                <a:spcPts val="7544"/>
              </a:lnSpc>
            </a:pPr>
            <a:r>
              <a:rPr lang="en-US" sz="7544" spc="-150" dirty="0">
                <a:solidFill>
                  <a:srgbClr val="000000"/>
                </a:solidFill>
                <a:latin typeface="Vollkorn"/>
                <a:ea typeface="Vollkorn"/>
                <a:cs typeface="Vollkorn"/>
                <a:sym typeface="Vollkorn"/>
              </a:rPr>
              <a:t>Window seat or aisle seat?</a:t>
            </a:r>
          </a:p>
          <a:p>
            <a:pPr algn="l">
              <a:lnSpc>
                <a:spcPts val="3644"/>
              </a:lnSpc>
            </a:pPr>
            <a:endParaRPr lang="en-US" sz="7544" spc="-150" dirty="0">
              <a:solidFill>
                <a:srgbClr val="000000"/>
              </a:solidFill>
              <a:latin typeface="Vollkorn"/>
              <a:ea typeface="Vollkorn"/>
              <a:cs typeface="Vollkorn"/>
              <a:sym typeface="Vollkorn"/>
            </a:endParaRPr>
          </a:p>
          <a:p>
            <a:pPr marL="0" lvl="1" indent="0" algn="l">
              <a:lnSpc>
                <a:spcPts val="3644"/>
              </a:lnSpc>
              <a:spcBef>
                <a:spcPct val="0"/>
              </a:spcBef>
            </a:pPr>
            <a:endParaRPr lang="en-US" sz="7544" spc="-150" dirty="0">
              <a:solidFill>
                <a:srgbClr val="000000"/>
              </a:solidFill>
              <a:latin typeface="Vollkorn"/>
              <a:ea typeface="Vollkorn"/>
              <a:cs typeface="Vollkorn"/>
              <a:sym typeface="Vollkor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1051899" y="2395882"/>
            <a:ext cx="22497182" cy="6461466"/>
            <a:chOff x="0" y="0"/>
            <a:chExt cx="29996243" cy="8615287"/>
          </a:xfrm>
        </p:grpSpPr>
        <p:sp>
          <p:nvSpPr>
            <p:cNvPr id="3" name="Freeform 3"/>
            <p:cNvSpPr/>
            <p:nvPr/>
          </p:nvSpPr>
          <p:spPr>
            <a:xfrm>
              <a:off x="0" y="0"/>
              <a:ext cx="24424784" cy="8615287"/>
            </a:xfrm>
            <a:custGeom>
              <a:avLst/>
              <a:gdLst/>
              <a:ahLst/>
              <a:cxnLst/>
              <a:rect l="l" t="t" r="r" b="b"/>
              <a:pathLst>
                <a:path w="24424784" h="8615287">
                  <a:moveTo>
                    <a:pt x="0" y="0"/>
                  </a:moveTo>
                  <a:lnTo>
                    <a:pt x="24424784" y="0"/>
                  </a:lnTo>
                  <a:lnTo>
                    <a:pt x="24424784" y="8615287"/>
                  </a:lnTo>
                  <a:lnTo>
                    <a:pt x="0" y="861528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571459" y="0"/>
              <a:ext cx="24424784" cy="8615287"/>
            </a:xfrm>
            <a:custGeom>
              <a:avLst/>
              <a:gdLst/>
              <a:ahLst/>
              <a:cxnLst/>
              <a:rect l="l" t="t" r="r" b="b"/>
              <a:pathLst>
                <a:path w="24424784" h="8615287">
                  <a:moveTo>
                    <a:pt x="0" y="0"/>
                  </a:moveTo>
                  <a:lnTo>
                    <a:pt x="24424784" y="0"/>
                  </a:lnTo>
                  <a:lnTo>
                    <a:pt x="24424784" y="8615287"/>
                  </a:lnTo>
                  <a:lnTo>
                    <a:pt x="0" y="861528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rot="1519396">
            <a:off x="4284108" y="4440707"/>
            <a:ext cx="937460" cy="974675"/>
          </a:xfrm>
          <a:custGeom>
            <a:avLst/>
            <a:gdLst/>
            <a:ahLst/>
            <a:cxnLst/>
            <a:rect l="l" t="t" r="r" b="b"/>
            <a:pathLst>
              <a:path w="937460" h="974675">
                <a:moveTo>
                  <a:pt x="0" y="0"/>
                </a:moveTo>
                <a:lnTo>
                  <a:pt x="937460" y="0"/>
                </a:lnTo>
                <a:lnTo>
                  <a:pt x="937460" y="974675"/>
                </a:lnTo>
                <a:lnTo>
                  <a:pt x="0" y="9746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5483310">
            <a:off x="12592615" y="4574636"/>
            <a:ext cx="1602558" cy="1471439"/>
          </a:xfrm>
          <a:custGeom>
            <a:avLst/>
            <a:gdLst/>
            <a:ahLst/>
            <a:cxnLst/>
            <a:rect l="l" t="t" r="r" b="b"/>
            <a:pathLst>
              <a:path w="1602558" h="1471439">
                <a:moveTo>
                  <a:pt x="0" y="0"/>
                </a:moveTo>
                <a:lnTo>
                  <a:pt x="1602558" y="0"/>
                </a:lnTo>
                <a:lnTo>
                  <a:pt x="1602558" y="1471439"/>
                </a:lnTo>
                <a:lnTo>
                  <a:pt x="0" y="147143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5142604" y="1766758"/>
            <a:ext cx="8314045" cy="8556638"/>
          </a:xfrm>
          <a:prstGeom prst="rect">
            <a:avLst/>
          </a:prstGeom>
        </p:spPr>
        <p:txBody>
          <a:bodyPr lIns="0" tIns="0" rIns="0" bIns="0" rtlCol="0" anchor="t">
            <a:spAutoFit/>
          </a:bodyPr>
          <a:lstStyle/>
          <a:p>
            <a:pPr algn="l">
              <a:lnSpc>
                <a:spcPts val="5624"/>
              </a:lnSpc>
            </a:pPr>
            <a:endParaRPr dirty="0"/>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Checking In</a:t>
            </a:r>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Preview of Today’s Class/Next Class</a:t>
            </a:r>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Today’s Invitation</a:t>
            </a:r>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Demographic Profile and Implications</a:t>
            </a:r>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How Are They Identified? </a:t>
            </a:r>
          </a:p>
          <a:p>
            <a:pPr marL="867333" lvl="1" indent="-433666" algn="l">
              <a:lnSpc>
                <a:spcPts val="5624"/>
              </a:lnSpc>
              <a:buFont typeface="Arial"/>
              <a:buChar char="•"/>
            </a:pPr>
            <a:r>
              <a:rPr lang="en-US" sz="4017" dirty="0">
                <a:solidFill>
                  <a:srgbClr val="000000"/>
                </a:solidFill>
                <a:latin typeface="Open Sauce"/>
                <a:ea typeface="Open Sauce"/>
                <a:cs typeface="Open Sauce"/>
                <a:sym typeface="Open Sauce"/>
              </a:rPr>
              <a:t>Alternative Methods Activity</a:t>
            </a:r>
          </a:p>
          <a:p>
            <a:pPr algn="l">
              <a:lnSpc>
                <a:spcPts val="5624"/>
              </a:lnSpc>
            </a:pPr>
            <a:endParaRPr lang="en-US" sz="4017" dirty="0">
              <a:solidFill>
                <a:srgbClr val="000000"/>
              </a:solidFill>
              <a:latin typeface="Open Sauce"/>
              <a:ea typeface="Open Sauce"/>
              <a:cs typeface="Open Sauce"/>
              <a:sym typeface="Open Sauce"/>
            </a:endParaRPr>
          </a:p>
          <a:p>
            <a:pPr algn="l">
              <a:lnSpc>
                <a:spcPts val="5624"/>
              </a:lnSpc>
            </a:pPr>
            <a:endParaRPr lang="en-US" sz="4017" dirty="0">
              <a:solidFill>
                <a:srgbClr val="000000"/>
              </a:solidFill>
              <a:latin typeface="Open Sauce"/>
              <a:ea typeface="Open Sauce"/>
              <a:cs typeface="Open Sauce"/>
              <a:sym typeface="Open Sauce"/>
            </a:endParaRPr>
          </a:p>
          <a:p>
            <a:pPr algn="l">
              <a:lnSpc>
                <a:spcPts val="5624"/>
              </a:lnSpc>
            </a:pPr>
            <a:endParaRPr lang="en-US" sz="4017" dirty="0">
              <a:solidFill>
                <a:srgbClr val="000000"/>
              </a:solidFill>
              <a:latin typeface="Open Sauce"/>
              <a:ea typeface="Open Sauce"/>
              <a:cs typeface="Open Sauce"/>
              <a:sym typeface="Open Sauce"/>
            </a:endParaRPr>
          </a:p>
        </p:txBody>
      </p:sp>
      <p:sp>
        <p:nvSpPr>
          <p:cNvPr id="8" name="TextBox 8"/>
          <p:cNvSpPr txBox="1"/>
          <p:nvPr/>
        </p:nvSpPr>
        <p:spPr>
          <a:xfrm>
            <a:off x="5384974" y="1138582"/>
            <a:ext cx="7025749"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Today’s Class</a:t>
            </a:r>
          </a:p>
        </p:txBody>
      </p:sp>
      <p:grpSp>
        <p:nvGrpSpPr>
          <p:cNvPr id="9" name="Group 9"/>
          <p:cNvGrpSpPr/>
          <p:nvPr/>
        </p:nvGrpSpPr>
        <p:grpSpPr>
          <a:xfrm>
            <a:off x="5435638" y="1886922"/>
            <a:ext cx="7203336" cy="624221"/>
            <a:chOff x="0" y="0"/>
            <a:chExt cx="6041073" cy="523503"/>
          </a:xfrm>
        </p:grpSpPr>
        <p:sp>
          <p:nvSpPr>
            <p:cNvPr id="10" name="Freeform 10"/>
            <p:cNvSpPr/>
            <p:nvPr/>
          </p:nvSpPr>
          <p:spPr>
            <a:xfrm>
              <a:off x="106511" y="66663"/>
              <a:ext cx="5841707" cy="399980"/>
            </a:xfrm>
            <a:custGeom>
              <a:avLst/>
              <a:gdLst/>
              <a:ahLst/>
              <a:cxnLst/>
              <a:rect l="l" t="t" r="r" b="b"/>
              <a:pathLst>
                <a:path w="5841707" h="399980">
                  <a:moveTo>
                    <a:pt x="125628" y="164698"/>
                  </a:moveTo>
                  <a:cubicBezTo>
                    <a:pt x="1480227" y="56860"/>
                    <a:pt x="2722852" y="25489"/>
                    <a:pt x="3539435" y="13725"/>
                  </a:cubicBezTo>
                  <a:cubicBezTo>
                    <a:pt x="4227659" y="1961"/>
                    <a:pt x="5090669" y="0"/>
                    <a:pt x="5445705" y="11764"/>
                  </a:cubicBezTo>
                  <a:cubicBezTo>
                    <a:pt x="5582258" y="15686"/>
                    <a:pt x="5666920" y="9804"/>
                    <a:pt x="5732465" y="31371"/>
                  </a:cubicBezTo>
                  <a:cubicBezTo>
                    <a:pt x="5773430" y="43135"/>
                    <a:pt x="5800741" y="62742"/>
                    <a:pt x="5814396" y="88231"/>
                  </a:cubicBezTo>
                  <a:cubicBezTo>
                    <a:pt x="5833514" y="119602"/>
                    <a:pt x="5833514" y="178423"/>
                    <a:pt x="5814396" y="209794"/>
                  </a:cubicBezTo>
                  <a:cubicBezTo>
                    <a:pt x="5800741" y="235282"/>
                    <a:pt x="5765238" y="254889"/>
                    <a:pt x="5732465" y="266653"/>
                  </a:cubicBezTo>
                  <a:cubicBezTo>
                    <a:pt x="5696961" y="278417"/>
                    <a:pt x="5653265" y="284299"/>
                    <a:pt x="5615030" y="276457"/>
                  </a:cubicBezTo>
                  <a:cubicBezTo>
                    <a:pt x="5571334" y="266653"/>
                    <a:pt x="5505788" y="229400"/>
                    <a:pt x="5486671" y="196069"/>
                  </a:cubicBezTo>
                  <a:cubicBezTo>
                    <a:pt x="5467554" y="162737"/>
                    <a:pt x="5478478" y="105877"/>
                    <a:pt x="5505788" y="76467"/>
                  </a:cubicBezTo>
                  <a:cubicBezTo>
                    <a:pt x="5533099" y="45096"/>
                    <a:pt x="5606837" y="19607"/>
                    <a:pt x="5655996" y="19607"/>
                  </a:cubicBezTo>
                  <a:cubicBezTo>
                    <a:pt x="5705154" y="19607"/>
                    <a:pt x="5776162" y="47057"/>
                    <a:pt x="5806203" y="76467"/>
                  </a:cubicBezTo>
                  <a:cubicBezTo>
                    <a:pt x="5833514" y="105877"/>
                    <a:pt x="5841707" y="164698"/>
                    <a:pt x="5822589" y="198029"/>
                  </a:cubicBezTo>
                  <a:cubicBezTo>
                    <a:pt x="5806203" y="229400"/>
                    <a:pt x="5773430" y="254889"/>
                    <a:pt x="5694231" y="276457"/>
                  </a:cubicBezTo>
                  <a:cubicBezTo>
                    <a:pt x="5396546" y="352923"/>
                    <a:pt x="4014637" y="239204"/>
                    <a:pt x="3269062" y="243125"/>
                  </a:cubicBezTo>
                  <a:cubicBezTo>
                    <a:pt x="2627266" y="247047"/>
                    <a:pt x="2034629" y="258811"/>
                    <a:pt x="1482958" y="284299"/>
                  </a:cubicBezTo>
                  <a:cubicBezTo>
                    <a:pt x="1002294" y="305867"/>
                    <a:pt x="327725" y="399980"/>
                    <a:pt x="139283" y="378412"/>
                  </a:cubicBezTo>
                  <a:cubicBezTo>
                    <a:pt x="87393" y="370570"/>
                    <a:pt x="68276" y="362727"/>
                    <a:pt x="43696" y="345081"/>
                  </a:cubicBezTo>
                  <a:cubicBezTo>
                    <a:pt x="21848" y="329395"/>
                    <a:pt x="2731" y="299985"/>
                    <a:pt x="2731" y="276457"/>
                  </a:cubicBezTo>
                  <a:cubicBezTo>
                    <a:pt x="0" y="252929"/>
                    <a:pt x="13655" y="221558"/>
                    <a:pt x="35503" y="203911"/>
                  </a:cubicBezTo>
                  <a:cubicBezTo>
                    <a:pt x="54621" y="186265"/>
                    <a:pt x="125628" y="164698"/>
                    <a:pt x="125628" y="164698"/>
                  </a:cubicBezTo>
                </a:path>
              </a:pathLst>
            </a:custGeom>
            <a:solidFill>
              <a:srgbClr val="3D6874"/>
            </a:solidFill>
            <a:ln cap="sq">
              <a:noFill/>
              <a:prstDash val="solid"/>
              <a:miter/>
            </a:ln>
          </p:spPr>
          <p:txBody>
            <a:bodyPr/>
            <a:lstStyle/>
            <a:p>
              <a:endParaRPr lang="en-US"/>
            </a:p>
          </p:txBody>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7251706" y="1670314"/>
            <a:ext cx="25783614" cy="7405369"/>
            <a:chOff x="0" y="0"/>
            <a:chExt cx="34378152" cy="9873825"/>
          </a:xfrm>
        </p:grpSpPr>
        <p:sp>
          <p:nvSpPr>
            <p:cNvPr id="3" name="Freeform 3"/>
            <p:cNvSpPr/>
            <p:nvPr/>
          </p:nvSpPr>
          <p:spPr>
            <a:xfrm>
              <a:off x="0" y="0"/>
              <a:ext cx="27992803" cy="9873825"/>
            </a:xfrm>
            <a:custGeom>
              <a:avLst/>
              <a:gdLst/>
              <a:ahLst/>
              <a:cxnLst/>
              <a:rect l="l" t="t" r="r" b="b"/>
              <a:pathLst>
                <a:path w="27992803" h="9873825">
                  <a:moveTo>
                    <a:pt x="0" y="0"/>
                  </a:moveTo>
                  <a:lnTo>
                    <a:pt x="27992803" y="0"/>
                  </a:lnTo>
                  <a:lnTo>
                    <a:pt x="27992803" y="9873825"/>
                  </a:lnTo>
                  <a:lnTo>
                    <a:pt x="0" y="98738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6385348" y="0"/>
              <a:ext cx="27992803" cy="9873825"/>
            </a:xfrm>
            <a:custGeom>
              <a:avLst/>
              <a:gdLst/>
              <a:ahLst/>
              <a:cxnLst/>
              <a:rect l="l" t="t" r="r" b="b"/>
              <a:pathLst>
                <a:path w="27992803" h="9873825">
                  <a:moveTo>
                    <a:pt x="0" y="0"/>
                  </a:moveTo>
                  <a:lnTo>
                    <a:pt x="27992804" y="0"/>
                  </a:lnTo>
                  <a:lnTo>
                    <a:pt x="27992804" y="9873825"/>
                  </a:lnTo>
                  <a:lnTo>
                    <a:pt x="0" y="98738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a:off x="3407625" y="4231662"/>
            <a:ext cx="1035944" cy="1104204"/>
          </a:xfrm>
          <a:custGeom>
            <a:avLst/>
            <a:gdLst/>
            <a:ahLst/>
            <a:cxnLst/>
            <a:rect l="l" t="t" r="r" b="b"/>
            <a:pathLst>
              <a:path w="1035944" h="1104204">
                <a:moveTo>
                  <a:pt x="0" y="0"/>
                </a:moveTo>
                <a:lnTo>
                  <a:pt x="1035943" y="0"/>
                </a:lnTo>
                <a:lnTo>
                  <a:pt x="1035943" y="1104203"/>
                </a:lnTo>
                <a:lnTo>
                  <a:pt x="0" y="110420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5283866" y="742458"/>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For Next Class</a:t>
            </a:r>
          </a:p>
        </p:txBody>
      </p:sp>
      <p:sp>
        <p:nvSpPr>
          <p:cNvPr id="7" name="TextBox 7"/>
          <p:cNvSpPr txBox="1"/>
          <p:nvPr/>
        </p:nvSpPr>
        <p:spPr>
          <a:xfrm>
            <a:off x="-61244" y="7720524"/>
            <a:ext cx="18349244" cy="723901"/>
          </a:xfrm>
          <a:prstGeom prst="rect">
            <a:avLst/>
          </a:prstGeom>
        </p:spPr>
        <p:txBody>
          <a:bodyPr lIns="0" tIns="0" rIns="0" bIns="0" rtlCol="0" anchor="t">
            <a:spAutoFit/>
          </a:bodyPr>
          <a:lstStyle/>
          <a:p>
            <a:pPr marL="0" lvl="0" indent="0" algn="ctr">
              <a:lnSpc>
                <a:spcPts val="5849"/>
              </a:lnSpc>
              <a:spcBef>
                <a:spcPct val="0"/>
              </a:spcBef>
            </a:pPr>
            <a:r>
              <a:rPr lang="en-US" sz="4499" b="1">
                <a:solidFill>
                  <a:srgbClr val="000000"/>
                </a:solidFill>
                <a:latin typeface="Linotype Feltpen Medium"/>
                <a:ea typeface="Linotype Feltpen Medium"/>
                <a:cs typeface="Linotype Feltpen Medium"/>
                <a:sym typeface="Linotype Feltpen Medium"/>
              </a:rPr>
              <a:t>Discussion Post #2 Due Sunday by 12:59 pm; Goal-Setting Sheet by Next Wednesday</a:t>
            </a:r>
          </a:p>
        </p:txBody>
      </p:sp>
      <p:sp>
        <p:nvSpPr>
          <p:cNvPr id="8" name="Freeform 8"/>
          <p:cNvSpPr/>
          <p:nvPr/>
        </p:nvSpPr>
        <p:spPr>
          <a:xfrm rot="3620095">
            <a:off x="14611140" y="3991556"/>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2363284" y="1746514"/>
            <a:ext cx="13561431" cy="7816733"/>
          </a:xfrm>
          <a:prstGeom prst="rect">
            <a:avLst/>
          </a:prstGeom>
        </p:spPr>
        <p:txBody>
          <a:bodyPr lIns="0" tIns="0" rIns="0" bIns="0" rtlCol="0" anchor="t">
            <a:spAutoFit/>
          </a:bodyPr>
          <a:lstStyle/>
          <a:p>
            <a:pPr algn="ctr">
              <a:lnSpc>
                <a:spcPts val="4043"/>
              </a:lnSpc>
            </a:pPr>
            <a:r>
              <a:rPr lang="en-US" sz="4043" spc="-80">
                <a:solidFill>
                  <a:srgbClr val="000000"/>
                </a:solidFill>
                <a:latin typeface="Vollkorn"/>
                <a:ea typeface="Vollkorn"/>
                <a:cs typeface="Vollkorn"/>
                <a:sym typeface="Vollkorn"/>
              </a:rPr>
              <a:t> </a:t>
            </a:r>
            <a:r>
              <a:rPr lang="en-US" sz="4043" b="1" spc="-80">
                <a:solidFill>
                  <a:srgbClr val="000000"/>
                </a:solidFill>
                <a:latin typeface="Vollkorn Bold"/>
                <a:ea typeface="Vollkorn Bold"/>
                <a:cs typeface="Vollkorn Bold"/>
                <a:sym typeface="Vollkorn Bold"/>
              </a:rPr>
              <a:t>Focus: </a:t>
            </a:r>
            <a:r>
              <a:rPr lang="en-US" sz="4043" spc="-80">
                <a:solidFill>
                  <a:srgbClr val="000000"/>
                </a:solidFill>
                <a:latin typeface="Vollkorn"/>
                <a:ea typeface="Vollkorn"/>
                <a:cs typeface="Vollkorn"/>
                <a:sym typeface="Vollkorn"/>
              </a:rPr>
              <a:t>What is your own relationship with language and how does that shape how you may enter the field and view the subject matter?</a:t>
            </a:r>
          </a:p>
          <a:p>
            <a:pPr algn="ctr">
              <a:lnSpc>
                <a:spcPts val="4043"/>
              </a:lnSpc>
            </a:pPr>
            <a:endParaRPr lang="en-US" sz="4043" spc="-80">
              <a:solidFill>
                <a:srgbClr val="000000"/>
              </a:solidFill>
              <a:latin typeface="Vollkorn"/>
              <a:ea typeface="Vollkorn"/>
              <a:cs typeface="Vollkorn"/>
              <a:sym typeface="Vollkorn"/>
            </a:endParaRPr>
          </a:p>
          <a:p>
            <a:pPr algn="ctr">
              <a:lnSpc>
                <a:spcPts val="4043"/>
              </a:lnSpc>
            </a:pPr>
            <a:r>
              <a:rPr lang="en-US" sz="4043" spc="-80">
                <a:solidFill>
                  <a:srgbClr val="000000"/>
                </a:solidFill>
                <a:latin typeface="Vollkorn"/>
                <a:ea typeface="Vollkorn"/>
                <a:cs typeface="Vollkorn"/>
                <a:sym typeface="Vollkorn"/>
              </a:rPr>
              <a:t> </a:t>
            </a:r>
            <a:r>
              <a:rPr lang="en-US" sz="4043" b="1" spc="-80">
                <a:solidFill>
                  <a:srgbClr val="000000"/>
                </a:solidFill>
                <a:latin typeface="Vollkorn Bold"/>
                <a:ea typeface="Vollkorn Bold"/>
                <a:cs typeface="Vollkorn Bold"/>
                <a:sym typeface="Vollkorn Bold"/>
              </a:rPr>
              <a:t>Assigned Reading/Viewing/Doing:</a:t>
            </a:r>
            <a:r>
              <a:rPr lang="en-US" sz="4043" spc="-80">
                <a:solidFill>
                  <a:srgbClr val="000000"/>
                </a:solidFill>
                <a:latin typeface="Vollkorn"/>
                <a:ea typeface="Vollkorn"/>
                <a:cs typeface="Vollkorn"/>
                <a:sym typeface="Vollkorn"/>
              </a:rPr>
              <a:t> </a:t>
            </a:r>
          </a:p>
          <a:p>
            <a:pPr marL="872931" lvl="1" indent="-436466" algn="ctr">
              <a:lnSpc>
                <a:spcPts val="4043"/>
              </a:lnSpc>
              <a:buFont typeface="Arial"/>
              <a:buChar char="•"/>
            </a:pPr>
            <a:r>
              <a:rPr lang="en-US" sz="4043" spc="-80">
                <a:solidFill>
                  <a:srgbClr val="000000"/>
                </a:solidFill>
                <a:latin typeface="Vollkorn"/>
                <a:ea typeface="Vollkorn"/>
                <a:cs typeface="Vollkorn"/>
                <a:sym typeface="Vollkorn"/>
              </a:rPr>
              <a:t>Select 5 pieces to read from </a:t>
            </a:r>
            <a:r>
              <a:rPr lang="en-US" sz="4043" i="1" spc="-80">
                <a:solidFill>
                  <a:srgbClr val="000000"/>
                </a:solidFill>
                <a:latin typeface="Vollkorn Italics"/>
                <a:ea typeface="Vollkorn Italics"/>
                <a:cs typeface="Vollkorn Italics"/>
                <a:sym typeface="Vollkorn Italics"/>
              </a:rPr>
              <a:t>Tongue Tied </a:t>
            </a:r>
            <a:r>
              <a:rPr lang="en-US" sz="4043" spc="-80">
                <a:solidFill>
                  <a:srgbClr val="000000"/>
                </a:solidFill>
                <a:latin typeface="Vollkorn"/>
                <a:ea typeface="Vollkorn"/>
                <a:cs typeface="Vollkorn"/>
                <a:sym typeface="Vollkorn"/>
              </a:rPr>
              <a:t>Part 1</a:t>
            </a:r>
          </a:p>
          <a:p>
            <a:pPr marL="872931" lvl="1" indent="-436466" algn="ctr">
              <a:lnSpc>
                <a:spcPts val="4043"/>
              </a:lnSpc>
              <a:buFont typeface="Arial"/>
              <a:buChar char="•"/>
            </a:pPr>
            <a:r>
              <a:rPr lang="en-US" sz="4043" spc="-80">
                <a:solidFill>
                  <a:srgbClr val="000000"/>
                </a:solidFill>
                <a:latin typeface="Vollkorn"/>
                <a:ea typeface="Vollkorn"/>
                <a:cs typeface="Vollkorn"/>
                <a:sym typeface="Vollkorn"/>
              </a:rPr>
              <a:t>Read: "Teenagers on What Their Families' Native Languages Mean to Them"</a:t>
            </a:r>
          </a:p>
          <a:p>
            <a:pPr marL="872931" lvl="1" indent="-436466" algn="ctr">
              <a:lnSpc>
                <a:spcPts val="4043"/>
              </a:lnSpc>
              <a:buFont typeface="Arial"/>
              <a:buChar char="•"/>
            </a:pPr>
            <a:r>
              <a:rPr lang="en-US" sz="4043" spc="-80">
                <a:solidFill>
                  <a:srgbClr val="000000"/>
                </a:solidFill>
                <a:latin typeface="Vollkorn"/>
                <a:ea typeface="Vollkorn"/>
                <a:cs typeface="Vollkorn"/>
                <a:sym typeface="Vollkorn"/>
              </a:rPr>
              <a:t>Listen to Brief NPR profile</a:t>
            </a:r>
          </a:p>
          <a:p>
            <a:pPr marL="872931" lvl="1" indent="-436466" algn="ctr">
              <a:lnSpc>
                <a:spcPts val="4043"/>
              </a:lnSpc>
              <a:buFont typeface="Arial"/>
              <a:buChar char="•"/>
            </a:pPr>
            <a:r>
              <a:rPr lang="en-US" sz="4043" spc="-80">
                <a:solidFill>
                  <a:srgbClr val="000000"/>
                </a:solidFill>
                <a:latin typeface="Vollkorn"/>
                <a:ea typeface="Vollkorn"/>
                <a:cs typeface="Vollkorn"/>
                <a:sym typeface="Vollkorn"/>
              </a:rPr>
              <a:t>Bring in a line that spoke to you from your reading or listening. </a:t>
            </a:r>
          </a:p>
          <a:p>
            <a:pPr algn="ctr">
              <a:lnSpc>
                <a:spcPts val="4043"/>
              </a:lnSpc>
            </a:pPr>
            <a:endParaRPr lang="en-US" sz="4043" spc="-80">
              <a:solidFill>
                <a:srgbClr val="000000"/>
              </a:solidFill>
              <a:latin typeface="Vollkorn"/>
              <a:ea typeface="Vollkorn"/>
              <a:cs typeface="Vollkorn"/>
              <a:sym typeface="Vollkorn"/>
            </a:endParaRPr>
          </a:p>
          <a:p>
            <a:pPr algn="ctr">
              <a:lnSpc>
                <a:spcPts val="4043"/>
              </a:lnSpc>
              <a:spcBef>
                <a:spcPct val="0"/>
              </a:spcBef>
            </a:pPr>
            <a:endParaRPr lang="en-US" sz="4043" spc="-80">
              <a:solidFill>
                <a:srgbClr val="000000"/>
              </a:solidFill>
              <a:latin typeface="Vollkorn"/>
              <a:ea typeface="Vollkorn"/>
              <a:cs typeface="Vollkorn"/>
              <a:sym typeface="Vollkorn"/>
            </a:endParaRPr>
          </a:p>
          <a:p>
            <a:pPr algn="ctr">
              <a:lnSpc>
                <a:spcPts val="9197"/>
              </a:lnSpc>
              <a:spcBef>
                <a:spcPct val="0"/>
              </a:spcBef>
            </a:pPr>
            <a:endParaRPr lang="en-US" sz="4043" spc="-80">
              <a:solidFill>
                <a:srgbClr val="000000"/>
              </a:solidFill>
              <a:latin typeface="Vollkorn"/>
              <a:ea typeface="Vollkorn"/>
              <a:cs typeface="Vollkorn"/>
              <a:sym typeface="Vollkor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Freeform 2"/>
          <p:cNvSpPr/>
          <p:nvPr/>
        </p:nvSpPr>
        <p:spPr>
          <a:xfrm>
            <a:off x="581180" y="5616748"/>
            <a:ext cx="5824469" cy="3780610"/>
          </a:xfrm>
          <a:custGeom>
            <a:avLst/>
            <a:gdLst/>
            <a:ahLst/>
            <a:cxnLst/>
            <a:rect l="l" t="t" r="r" b="b"/>
            <a:pathLst>
              <a:path w="5824469" h="3780610">
                <a:moveTo>
                  <a:pt x="0" y="0"/>
                </a:moveTo>
                <a:lnTo>
                  <a:pt x="5824470" y="0"/>
                </a:lnTo>
                <a:lnTo>
                  <a:pt x="5824470" y="3780610"/>
                </a:lnTo>
                <a:lnTo>
                  <a:pt x="0" y="378061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3" name="Freeform 3"/>
          <p:cNvSpPr/>
          <p:nvPr/>
        </p:nvSpPr>
        <p:spPr>
          <a:xfrm>
            <a:off x="761759" y="5830348"/>
            <a:ext cx="533883" cy="555077"/>
          </a:xfrm>
          <a:custGeom>
            <a:avLst/>
            <a:gdLst/>
            <a:ahLst/>
            <a:cxnLst/>
            <a:rect l="l" t="t" r="r" b="b"/>
            <a:pathLst>
              <a:path w="533883" h="555077">
                <a:moveTo>
                  <a:pt x="0" y="0"/>
                </a:moveTo>
                <a:lnTo>
                  <a:pt x="533882" y="0"/>
                </a:lnTo>
                <a:lnTo>
                  <a:pt x="533882" y="555077"/>
                </a:lnTo>
                <a:lnTo>
                  <a:pt x="0" y="555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021582">
            <a:off x="3449299" y="5922412"/>
            <a:ext cx="813220" cy="926026"/>
          </a:xfrm>
          <a:custGeom>
            <a:avLst/>
            <a:gdLst/>
            <a:ahLst/>
            <a:cxnLst/>
            <a:rect l="l" t="t" r="r" b="b"/>
            <a:pathLst>
              <a:path w="813220" h="926026">
                <a:moveTo>
                  <a:pt x="0" y="0"/>
                </a:moveTo>
                <a:lnTo>
                  <a:pt x="813220" y="0"/>
                </a:lnTo>
                <a:lnTo>
                  <a:pt x="813220" y="926026"/>
                </a:lnTo>
                <a:lnTo>
                  <a:pt x="0" y="92602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7076909" y="171639"/>
            <a:ext cx="11115762" cy="9943722"/>
            <a:chOff x="0" y="0"/>
            <a:chExt cx="14821015" cy="13258296"/>
          </a:xfrm>
        </p:grpSpPr>
        <p:sp>
          <p:nvSpPr>
            <p:cNvPr id="6" name="Freeform 6"/>
            <p:cNvSpPr/>
            <p:nvPr/>
          </p:nvSpPr>
          <p:spPr>
            <a:xfrm>
              <a:off x="6324433" y="0"/>
              <a:ext cx="8496583" cy="8481135"/>
            </a:xfrm>
            <a:custGeom>
              <a:avLst/>
              <a:gdLst/>
              <a:ahLst/>
              <a:cxnLst/>
              <a:rect l="l" t="t" r="r" b="b"/>
              <a:pathLst>
                <a:path w="8496583" h="8481135">
                  <a:moveTo>
                    <a:pt x="0" y="0"/>
                  </a:moveTo>
                  <a:lnTo>
                    <a:pt x="8496582" y="0"/>
                  </a:lnTo>
                  <a:lnTo>
                    <a:pt x="8496582"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0" y="43536"/>
              <a:ext cx="8496583" cy="8481135"/>
            </a:xfrm>
            <a:custGeom>
              <a:avLst/>
              <a:gdLst/>
              <a:ahLst/>
              <a:cxnLst/>
              <a:rect l="l" t="t" r="r" b="b"/>
              <a:pathLst>
                <a:path w="8496583" h="8481135">
                  <a:moveTo>
                    <a:pt x="0" y="0"/>
                  </a:moveTo>
                  <a:lnTo>
                    <a:pt x="8496583" y="0"/>
                  </a:lnTo>
                  <a:lnTo>
                    <a:pt x="8496583" y="8481134"/>
                  </a:lnTo>
                  <a:lnTo>
                    <a:pt x="0" y="848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6324433" y="4733167"/>
              <a:ext cx="8496583" cy="8481135"/>
            </a:xfrm>
            <a:custGeom>
              <a:avLst/>
              <a:gdLst/>
              <a:ahLst/>
              <a:cxnLst/>
              <a:rect l="l" t="t" r="r" b="b"/>
              <a:pathLst>
                <a:path w="8496583" h="8481135">
                  <a:moveTo>
                    <a:pt x="0" y="0"/>
                  </a:moveTo>
                  <a:lnTo>
                    <a:pt x="8496582" y="0"/>
                  </a:lnTo>
                  <a:lnTo>
                    <a:pt x="8496582"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4777161"/>
              <a:ext cx="8496583" cy="8481135"/>
            </a:xfrm>
            <a:custGeom>
              <a:avLst/>
              <a:gdLst/>
              <a:ahLst/>
              <a:cxnLst/>
              <a:rect l="l" t="t" r="r" b="b"/>
              <a:pathLst>
                <a:path w="8496583" h="8481135">
                  <a:moveTo>
                    <a:pt x="0" y="0"/>
                  </a:moveTo>
                  <a:lnTo>
                    <a:pt x="8496583" y="0"/>
                  </a:lnTo>
                  <a:lnTo>
                    <a:pt x="8496583"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0" name="Group 10"/>
          <p:cNvGrpSpPr/>
          <p:nvPr/>
        </p:nvGrpSpPr>
        <p:grpSpPr>
          <a:xfrm>
            <a:off x="7531893" y="2486934"/>
            <a:ext cx="10205794" cy="10040238"/>
            <a:chOff x="0" y="0"/>
            <a:chExt cx="13607725" cy="13386984"/>
          </a:xfrm>
        </p:grpSpPr>
        <p:sp>
          <p:nvSpPr>
            <p:cNvPr id="11" name="TextBox 11"/>
            <p:cNvSpPr txBox="1"/>
            <p:nvPr/>
          </p:nvSpPr>
          <p:spPr>
            <a:xfrm>
              <a:off x="0" y="142875"/>
              <a:ext cx="13607725" cy="8225377"/>
            </a:xfrm>
            <a:prstGeom prst="rect">
              <a:avLst/>
            </a:prstGeom>
          </p:spPr>
          <p:txBody>
            <a:bodyPr lIns="0" tIns="0" rIns="0" bIns="0" rtlCol="0" anchor="t">
              <a:spAutoFit/>
            </a:bodyPr>
            <a:lstStyle/>
            <a:p>
              <a:pPr algn="l">
                <a:lnSpc>
                  <a:spcPts val="7544"/>
                </a:lnSpc>
              </a:pPr>
              <a:r>
                <a:rPr lang="en-US" sz="7544" spc="-150" dirty="0">
                  <a:solidFill>
                    <a:srgbClr val="000000"/>
                  </a:solidFill>
                  <a:latin typeface="Vollkorn"/>
                  <a:ea typeface="Vollkorn"/>
                  <a:cs typeface="Vollkorn"/>
                  <a:sym typeface="Vollkorn"/>
                </a:rPr>
                <a:t>What piece of demographic data stood out to you in your reading? Surprised you? Challenged you?</a:t>
              </a:r>
            </a:p>
            <a:p>
              <a:pPr algn="l">
                <a:lnSpc>
                  <a:spcPts val="3644"/>
                </a:lnSpc>
              </a:pPr>
              <a:endParaRPr lang="en-US" sz="7544" spc="-150" dirty="0">
                <a:solidFill>
                  <a:srgbClr val="000000"/>
                </a:solidFill>
                <a:latin typeface="Vollkorn"/>
                <a:ea typeface="Vollkorn"/>
                <a:cs typeface="Vollkorn"/>
                <a:sym typeface="Vollkorn"/>
              </a:endParaRPr>
            </a:p>
            <a:p>
              <a:pPr algn="l">
                <a:lnSpc>
                  <a:spcPts val="3644"/>
                </a:lnSpc>
              </a:pPr>
              <a:endParaRPr lang="en-US" sz="7544" spc="-150" dirty="0">
                <a:solidFill>
                  <a:srgbClr val="000000"/>
                </a:solidFill>
                <a:latin typeface="Vollkorn"/>
                <a:ea typeface="Vollkorn"/>
                <a:cs typeface="Vollkorn"/>
                <a:sym typeface="Vollkorn"/>
              </a:endParaRPr>
            </a:p>
            <a:p>
              <a:pPr marL="0" lvl="1" indent="0" algn="l">
                <a:lnSpc>
                  <a:spcPts val="3644"/>
                </a:lnSpc>
                <a:spcBef>
                  <a:spcPct val="0"/>
                </a:spcBef>
              </a:pPr>
              <a:endParaRPr lang="en-US" sz="7544" spc="-150" dirty="0">
                <a:solidFill>
                  <a:srgbClr val="000000"/>
                </a:solidFill>
                <a:latin typeface="Vollkorn"/>
                <a:ea typeface="Vollkorn"/>
                <a:cs typeface="Vollkorn"/>
                <a:sym typeface="Vollkorn"/>
              </a:endParaRPr>
            </a:p>
          </p:txBody>
        </p:sp>
        <p:sp>
          <p:nvSpPr>
            <p:cNvPr id="12" name="TextBox 12"/>
            <p:cNvSpPr txBox="1"/>
            <p:nvPr/>
          </p:nvSpPr>
          <p:spPr>
            <a:xfrm>
              <a:off x="0" y="11858904"/>
              <a:ext cx="13607725" cy="673804"/>
            </a:xfrm>
            <a:prstGeom prst="rect">
              <a:avLst/>
            </a:prstGeom>
          </p:spPr>
          <p:txBody>
            <a:bodyPr lIns="0" tIns="0" rIns="0" bIns="0" rtlCol="0" anchor="t">
              <a:spAutoFit/>
            </a:bodyPr>
            <a:lstStyle/>
            <a:p>
              <a:pPr marL="0" lvl="1" indent="0" algn="l">
                <a:lnSpc>
                  <a:spcPts val="3644"/>
                </a:lnSpc>
                <a:spcBef>
                  <a:spcPct val="0"/>
                </a:spcBef>
              </a:pPr>
              <a:endParaRPr/>
            </a:p>
          </p:txBody>
        </p:sp>
        <p:sp>
          <p:nvSpPr>
            <p:cNvPr id="13" name="TextBox 13"/>
            <p:cNvSpPr txBox="1"/>
            <p:nvPr/>
          </p:nvSpPr>
          <p:spPr>
            <a:xfrm>
              <a:off x="0" y="12916838"/>
              <a:ext cx="13607725" cy="470147"/>
            </a:xfrm>
            <a:prstGeom prst="rect">
              <a:avLst/>
            </a:prstGeom>
          </p:spPr>
          <p:txBody>
            <a:bodyPr lIns="0" tIns="0" rIns="0" bIns="0" rtlCol="0" anchor="t">
              <a:spAutoFit/>
            </a:bodyPr>
            <a:lstStyle/>
            <a:p>
              <a:pPr algn="l">
                <a:lnSpc>
                  <a:spcPts val="2940"/>
                </a:lnSpc>
              </a:pPr>
              <a:endParaRPr/>
            </a:p>
          </p:txBody>
        </p:sp>
      </p:grpSp>
      <p:sp>
        <p:nvSpPr>
          <p:cNvPr id="14" name="Freeform 14"/>
          <p:cNvSpPr/>
          <p:nvPr/>
        </p:nvSpPr>
        <p:spPr>
          <a:xfrm flipH="1">
            <a:off x="6802331" y="5169950"/>
            <a:ext cx="549155" cy="893596"/>
          </a:xfrm>
          <a:custGeom>
            <a:avLst/>
            <a:gdLst/>
            <a:ahLst/>
            <a:cxnLst/>
            <a:rect l="l" t="t" r="r" b="b"/>
            <a:pathLst>
              <a:path w="549155" h="893596">
                <a:moveTo>
                  <a:pt x="549155" y="0"/>
                </a:moveTo>
                <a:lnTo>
                  <a:pt x="0" y="0"/>
                </a:lnTo>
                <a:lnTo>
                  <a:pt x="0" y="893596"/>
                </a:lnTo>
                <a:lnTo>
                  <a:pt x="549155" y="893596"/>
                </a:lnTo>
                <a:lnTo>
                  <a:pt x="54915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217261" y="2318579"/>
            <a:ext cx="5585070" cy="1050922"/>
          </a:xfrm>
          <a:prstGeom prst="rect">
            <a:avLst/>
          </a:prstGeom>
        </p:spPr>
        <p:txBody>
          <a:bodyPr lIns="0" tIns="0" rIns="0" bIns="0" rtlCol="0" anchor="t">
            <a:spAutoFit/>
          </a:bodyPr>
          <a:lstStyle/>
          <a:p>
            <a:pPr marL="0" lvl="1" indent="0" algn="l">
              <a:lnSpc>
                <a:spcPts val="7999"/>
              </a:lnSpc>
              <a:spcBef>
                <a:spcPct val="0"/>
              </a:spcBef>
            </a:pPr>
            <a:r>
              <a:rPr lang="en-US" sz="7999" spc="-159">
                <a:solidFill>
                  <a:srgbClr val="000000"/>
                </a:solidFill>
                <a:latin typeface="Vollkorn"/>
                <a:ea typeface="Vollkorn"/>
                <a:cs typeface="Vollkorn"/>
                <a:sym typeface="Vollkorn"/>
              </a:rPr>
              <a:t>Today’s</a:t>
            </a:r>
          </a:p>
        </p:txBody>
      </p:sp>
      <p:sp>
        <p:nvSpPr>
          <p:cNvPr id="16" name="TextBox 16"/>
          <p:cNvSpPr txBox="1"/>
          <p:nvPr/>
        </p:nvSpPr>
        <p:spPr>
          <a:xfrm>
            <a:off x="1065522" y="3369501"/>
            <a:ext cx="6750757" cy="1276350"/>
          </a:xfrm>
          <a:prstGeom prst="rect">
            <a:avLst/>
          </a:prstGeom>
        </p:spPr>
        <p:txBody>
          <a:bodyPr lIns="0" tIns="0" rIns="0" bIns="0" rtlCol="0" anchor="t">
            <a:spAutoFit/>
          </a:bodyPr>
          <a:lstStyle/>
          <a:p>
            <a:pPr algn="l">
              <a:lnSpc>
                <a:spcPts val="10079"/>
              </a:lnSpc>
            </a:pPr>
            <a:r>
              <a:rPr lang="en-US" sz="8399" b="1" spc="-167">
                <a:solidFill>
                  <a:srgbClr val="000000"/>
                </a:solidFill>
                <a:latin typeface="Linotype Feltpen Medium"/>
                <a:ea typeface="Linotype Feltpen Medium"/>
                <a:cs typeface="Linotype Feltpen Medium"/>
                <a:sym typeface="Linotype Feltpen Medium"/>
              </a:rPr>
              <a:t>invitation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Freeform 2"/>
          <p:cNvSpPr/>
          <p:nvPr/>
        </p:nvSpPr>
        <p:spPr>
          <a:xfrm>
            <a:off x="2376457" y="174304"/>
            <a:ext cx="12230334" cy="10112696"/>
          </a:xfrm>
          <a:custGeom>
            <a:avLst/>
            <a:gdLst/>
            <a:ahLst/>
            <a:cxnLst/>
            <a:rect l="l" t="t" r="r" b="b"/>
            <a:pathLst>
              <a:path w="12230334" h="10112696">
                <a:moveTo>
                  <a:pt x="0" y="0"/>
                </a:moveTo>
                <a:lnTo>
                  <a:pt x="12230334" y="0"/>
                </a:lnTo>
                <a:lnTo>
                  <a:pt x="12230334" y="10112696"/>
                </a:lnTo>
                <a:lnTo>
                  <a:pt x="0" y="10112696"/>
                </a:lnTo>
                <a:lnTo>
                  <a:pt x="0" y="0"/>
                </a:lnTo>
                <a:close/>
              </a:path>
            </a:pathLst>
          </a:custGeom>
          <a:blipFill>
            <a:blip r:embed="rId2"/>
            <a:stretch>
              <a:fillRect l="-1278" r="-3125" b="-2275"/>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Freeform 2"/>
          <p:cNvSpPr/>
          <p:nvPr/>
        </p:nvSpPr>
        <p:spPr>
          <a:xfrm>
            <a:off x="605828" y="33655"/>
            <a:ext cx="16417173" cy="10219690"/>
          </a:xfrm>
          <a:custGeom>
            <a:avLst/>
            <a:gdLst/>
            <a:ahLst/>
            <a:cxnLst/>
            <a:rect l="l" t="t" r="r" b="b"/>
            <a:pathLst>
              <a:path w="16417173" h="10219690">
                <a:moveTo>
                  <a:pt x="0" y="0"/>
                </a:moveTo>
                <a:lnTo>
                  <a:pt x="16417173" y="0"/>
                </a:lnTo>
                <a:lnTo>
                  <a:pt x="16417173" y="10219690"/>
                </a:lnTo>
                <a:lnTo>
                  <a:pt x="0" y="1021969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Freeform 2"/>
          <p:cNvSpPr/>
          <p:nvPr/>
        </p:nvSpPr>
        <p:spPr>
          <a:xfrm>
            <a:off x="1270205" y="287317"/>
            <a:ext cx="15235083" cy="9712365"/>
          </a:xfrm>
          <a:custGeom>
            <a:avLst/>
            <a:gdLst/>
            <a:ahLst/>
            <a:cxnLst/>
            <a:rect l="l" t="t" r="r" b="b"/>
            <a:pathLst>
              <a:path w="15235083" h="9712365">
                <a:moveTo>
                  <a:pt x="0" y="0"/>
                </a:moveTo>
                <a:lnTo>
                  <a:pt x="15235082" y="0"/>
                </a:lnTo>
                <a:lnTo>
                  <a:pt x="15235082" y="9712366"/>
                </a:lnTo>
                <a:lnTo>
                  <a:pt x="0" y="971236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Freeform 2"/>
          <p:cNvSpPr/>
          <p:nvPr/>
        </p:nvSpPr>
        <p:spPr>
          <a:xfrm>
            <a:off x="576535" y="214781"/>
            <a:ext cx="16682765" cy="10072219"/>
          </a:xfrm>
          <a:custGeom>
            <a:avLst/>
            <a:gdLst/>
            <a:ahLst/>
            <a:cxnLst/>
            <a:rect l="l" t="t" r="r" b="b"/>
            <a:pathLst>
              <a:path w="16682765" h="10072219">
                <a:moveTo>
                  <a:pt x="0" y="0"/>
                </a:moveTo>
                <a:lnTo>
                  <a:pt x="16682765" y="0"/>
                </a:lnTo>
                <a:lnTo>
                  <a:pt x="16682765" y="10072219"/>
                </a:lnTo>
                <a:lnTo>
                  <a:pt x="0" y="10072219"/>
                </a:lnTo>
                <a:lnTo>
                  <a:pt x="0" y="0"/>
                </a:lnTo>
                <a:close/>
              </a:path>
            </a:pathLst>
          </a:custGeom>
          <a:blipFill>
            <a:blip r:embed="rId2"/>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1002</Words>
  <Application>Microsoft Macintosh PowerPoint</Application>
  <PresentationFormat>Custom</PresentationFormat>
  <Paragraphs>98</Paragraphs>
  <Slides>17</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Open Sauce</vt:lpstr>
      <vt:lpstr>Calibri</vt:lpstr>
      <vt:lpstr>Linotype Feltpen Medium</vt:lpstr>
      <vt:lpstr>Vollkorn</vt:lpstr>
      <vt:lpstr>Arimo</vt:lpstr>
      <vt:lpstr>Vollkorn Bold</vt:lpstr>
      <vt:lpstr>Linotype Feltpen</vt:lpstr>
      <vt:lpstr>Vollkorn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275 Session 3 Fall 2025</dc:title>
  <cp:lastModifiedBy>Kelly G Zuckerman</cp:lastModifiedBy>
  <cp:revision>4</cp:revision>
  <dcterms:created xsi:type="dcterms:W3CDTF">2006-08-16T00:00:00Z</dcterms:created>
  <dcterms:modified xsi:type="dcterms:W3CDTF">2026-09-09T13:01:23Z</dcterms:modified>
  <dc:identifier>DAGxe1BoeSk</dc:identifier>
</cp:coreProperties>
</file>