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1.xml" ContentType="application/vnd.openxmlformats-officedocument.presentationml.notesSlide+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5"/>
  </p:notesMasterIdLst>
  <p:sldIdLst>
    <p:sldId id="315" r:id="rId3"/>
    <p:sldId id="322" r:id="rId4"/>
    <p:sldId id="274" r:id="rId5"/>
    <p:sldId id="292" r:id="rId6"/>
    <p:sldId id="275" r:id="rId7"/>
    <p:sldId id="293" r:id="rId8"/>
    <p:sldId id="294" r:id="rId9"/>
    <p:sldId id="316" r:id="rId10"/>
    <p:sldId id="312" r:id="rId11"/>
    <p:sldId id="257" r:id="rId12"/>
    <p:sldId id="319" r:id="rId13"/>
    <p:sldId id="318" r:id="rId14"/>
    <p:sldId id="295" r:id="rId15"/>
    <p:sldId id="296" r:id="rId16"/>
    <p:sldId id="297" r:id="rId17"/>
    <p:sldId id="298" r:id="rId18"/>
    <p:sldId id="299" r:id="rId19"/>
    <p:sldId id="300" r:id="rId20"/>
    <p:sldId id="323" r:id="rId21"/>
    <p:sldId id="301" r:id="rId22"/>
    <p:sldId id="302" r:id="rId23"/>
    <p:sldId id="320" r:id="rId24"/>
    <p:sldId id="305" r:id="rId25"/>
    <p:sldId id="303" r:id="rId26"/>
    <p:sldId id="304" r:id="rId27"/>
    <p:sldId id="321" r:id="rId28"/>
    <p:sldId id="307" r:id="rId29"/>
    <p:sldId id="308" r:id="rId30"/>
    <p:sldId id="317" r:id="rId31"/>
    <p:sldId id="309" r:id="rId32"/>
    <p:sldId id="324" r:id="rId33"/>
    <p:sldId id="314"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7" d="100"/>
          <a:sy n="97" d="100"/>
        </p:scale>
        <p:origin x="30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5C3E04-45CB-4DC9-A2A8-F8678127B49A}"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F823B262-A6F2-4720-A003-43C624843A9C}">
      <dgm:prSet/>
      <dgm:spPr/>
      <dgm:t>
        <a:bodyPr/>
        <a:lstStyle/>
        <a:p>
          <a:r>
            <a:rPr lang="en-US" dirty="0"/>
            <a:t>When Julius Caesar is </a:t>
          </a:r>
          <a:r>
            <a:rPr lang="en-US" dirty="0" err="1"/>
            <a:t>assasinated</a:t>
          </a:r>
          <a:r>
            <a:rPr lang="en-US" dirty="0"/>
            <a:t> (44 BCE), he is deified by Augustus (</a:t>
          </a:r>
          <a:r>
            <a:rPr lang="en-US" i="1" dirty="0" err="1"/>
            <a:t>Divus</a:t>
          </a:r>
          <a:r>
            <a:rPr lang="en-US" i="1" dirty="0"/>
            <a:t> Julius</a:t>
          </a:r>
          <a:r>
            <a:rPr lang="en-US" dirty="0"/>
            <a:t>) in 42 BCE. Augustus will claim the title </a:t>
          </a:r>
          <a:r>
            <a:rPr lang="en-US" i="1" dirty="0" err="1"/>
            <a:t>Divus</a:t>
          </a:r>
          <a:r>
            <a:rPr lang="en-US" i="1" dirty="0"/>
            <a:t> Filius </a:t>
          </a:r>
          <a:r>
            <a:rPr lang="en-US" dirty="0"/>
            <a:t>(divine son), allowing him to claim divine heritage while still alive. </a:t>
          </a:r>
        </a:p>
      </dgm:t>
    </dgm:pt>
    <dgm:pt modelId="{6A0AB502-D015-4CEF-A9B1-35E2B45EE601}" type="parTrans" cxnId="{C9146F37-5177-4B0B-A95E-A53A4BAEF56E}">
      <dgm:prSet/>
      <dgm:spPr/>
      <dgm:t>
        <a:bodyPr/>
        <a:lstStyle/>
        <a:p>
          <a:endParaRPr lang="en-US"/>
        </a:p>
      </dgm:t>
    </dgm:pt>
    <dgm:pt modelId="{46106D37-02F7-4841-8B45-3A2D8C5AAB19}" type="sibTrans" cxnId="{C9146F37-5177-4B0B-A95E-A53A4BAEF56E}">
      <dgm:prSet/>
      <dgm:spPr/>
      <dgm:t>
        <a:bodyPr/>
        <a:lstStyle/>
        <a:p>
          <a:endParaRPr lang="en-US"/>
        </a:p>
      </dgm:t>
    </dgm:pt>
    <dgm:pt modelId="{C316B9BA-5F98-4FEA-902C-010E4989ABE8}">
      <dgm:prSet/>
      <dgm:spPr/>
      <dgm:t>
        <a:bodyPr/>
        <a:lstStyle/>
        <a:p>
          <a:r>
            <a:rPr lang="en-US" dirty="0"/>
            <a:t>As a result, the emperor and his family become worshipped as divine gods and are deified when they die. Worship of the emperor becomes symbolic of civic loyalty to Rome. Basically, function as a state religion. </a:t>
          </a:r>
        </a:p>
      </dgm:t>
    </dgm:pt>
    <dgm:pt modelId="{59910DA5-5B15-43F7-8E8E-5F5D9CFA701C}" type="parTrans" cxnId="{0E2CE644-D5EB-43CC-9086-0FA1261F1A07}">
      <dgm:prSet/>
      <dgm:spPr/>
      <dgm:t>
        <a:bodyPr/>
        <a:lstStyle/>
        <a:p>
          <a:endParaRPr lang="en-US"/>
        </a:p>
      </dgm:t>
    </dgm:pt>
    <dgm:pt modelId="{F3785589-CF3C-445B-81FA-D30C66F431A1}" type="sibTrans" cxnId="{0E2CE644-D5EB-43CC-9086-0FA1261F1A07}">
      <dgm:prSet/>
      <dgm:spPr/>
      <dgm:t>
        <a:bodyPr/>
        <a:lstStyle/>
        <a:p>
          <a:endParaRPr lang="en-US"/>
        </a:p>
      </dgm:t>
    </dgm:pt>
    <dgm:pt modelId="{389A2AB8-C889-48F0-85D8-87A364EAB0E4}">
      <dgm:prSet/>
      <dgm:spPr/>
      <dgm:t>
        <a:bodyPr/>
        <a:lstStyle/>
        <a:p>
          <a:r>
            <a:rPr lang="en-US" dirty="0"/>
            <a:t>Cities and towns across the Empire will build temples and shrines to the divine worship of the emperor (and his family).</a:t>
          </a:r>
        </a:p>
      </dgm:t>
    </dgm:pt>
    <dgm:pt modelId="{96F0D65B-F702-4F16-81BB-94344C1F0035}" type="parTrans" cxnId="{3762255F-6006-46AE-9F3B-FD7C0B045032}">
      <dgm:prSet/>
      <dgm:spPr/>
      <dgm:t>
        <a:bodyPr/>
        <a:lstStyle/>
        <a:p>
          <a:endParaRPr lang="en-US"/>
        </a:p>
      </dgm:t>
    </dgm:pt>
    <dgm:pt modelId="{F53B81AE-1712-410E-8D2B-3497C9DF017B}" type="sibTrans" cxnId="{3762255F-6006-46AE-9F3B-FD7C0B045032}">
      <dgm:prSet/>
      <dgm:spPr/>
      <dgm:t>
        <a:bodyPr/>
        <a:lstStyle/>
        <a:p>
          <a:endParaRPr lang="en-US"/>
        </a:p>
      </dgm:t>
    </dgm:pt>
    <dgm:pt modelId="{A6293090-E785-4B2A-98C1-CF2221826F4E}" type="pres">
      <dgm:prSet presAssocID="{655C3E04-45CB-4DC9-A2A8-F8678127B49A}" presName="vert0" presStyleCnt="0">
        <dgm:presLayoutVars>
          <dgm:dir/>
          <dgm:animOne val="branch"/>
          <dgm:animLvl val="lvl"/>
        </dgm:presLayoutVars>
      </dgm:prSet>
      <dgm:spPr/>
    </dgm:pt>
    <dgm:pt modelId="{A4E0CE19-67E9-4636-A916-4CD9C72F754B}" type="pres">
      <dgm:prSet presAssocID="{F823B262-A6F2-4720-A003-43C624843A9C}" presName="thickLine" presStyleLbl="alignNode1" presStyleIdx="0" presStyleCnt="3"/>
      <dgm:spPr/>
    </dgm:pt>
    <dgm:pt modelId="{93611BE5-446E-49C6-A93F-0A395274370C}" type="pres">
      <dgm:prSet presAssocID="{F823B262-A6F2-4720-A003-43C624843A9C}" presName="horz1" presStyleCnt="0"/>
      <dgm:spPr/>
    </dgm:pt>
    <dgm:pt modelId="{FF0E7A6E-E414-45F4-A274-53696184A5AD}" type="pres">
      <dgm:prSet presAssocID="{F823B262-A6F2-4720-A003-43C624843A9C}" presName="tx1" presStyleLbl="revTx" presStyleIdx="0" presStyleCnt="3"/>
      <dgm:spPr/>
    </dgm:pt>
    <dgm:pt modelId="{80036C2F-F8AD-4237-8C9B-EF5AD12E7DF0}" type="pres">
      <dgm:prSet presAssocID="{F823B262-A6F2-4720-A003-43C624843A9C}" presName="vert1" presStyleCnt="0"/>
      <dgm:spPr/>
    </dgm:pt>
    <dgm:pt modelId="{C8BC640A-0A72-41F8-8A4B-0B266F3383B1}" type="pres">
      <dgm:prSet presAssocID="{C316B9BA-5F98-4FEA-902C-010E4989ABE8}" presName="thickLine" presStyleLbl="alignNode1" presStyleIdx="1" presStyleCnt="3"/>
      <dgm:spPr/>
    </dgm:pt>
    <dgm:pt modelId="{E58550DD-B746-456A-A588-6C7CB6ECF123}" type="pres">
      <dgm:prSet presAssocID="{C316B9BA-5F98-4FEA-902C-010E4989ABE8}" presName="horz1" presStyleCnt="0"/>
      <dgm:spPr/>
    </dgm:pt>
    <dgm:pt modelId="{46D9ED97-6178-46B0-AFA3-EC61DCAE913F}" type="pres">
      <dgm:prSet presAssocID="{C316B9BA-5F98-4FEA-902C-010E4989ABE8}" presName="tx1" presStyleLbl="revTx" presStyleIdx="1" presStyleCnt="3"/>
      <dgm:spPr/>
    </dgm:pt>
    <dgm:pt modelId="{EA710E83-ADCA-43A7-9666-2342766EEA89}" type="pres">
      <dgm:prSet presAssocID="{C316B9BA-5F98-4FEA-902C-010E4989ABE8}" presName="vert1" presStyleCnt="0"/>
      <dgm:spPr/>
    </dgm:pt>
    <dgm:pt modelId="{E38656EB-25B7-465C-879C-9C85DC6684F3}" type="pres">
      <dgm:prSet presAssocID="{389A2AB8-C889-48F0-85D8-87A364EAB0E4}" presName="thickLine" presStyleLbl="alignNode1" presStyleIdx="2" presStyleCnt="3"/>
      <dgm:spPr/>
    </dgm:pt>
    <dgm:pt modelId="{C261CE4F-1F35-4389-ADDC-94049E75B7E7}" type="pres">
      <dgm:prSet presAssocID="{389A2AB8-C889-48F0-85D8-87A364EAB0E4}" presName="horz1" presStyleCnt="0"/>
      <dgm:spPr/>
    </dgm:pt>
    <dgm:pt modelId="{F5919A32-53D8-443C-9FBA-96978B285C4F}" type="pres">
      <dgm:prSet presAssocID="{389A2AB8-C889-48F0-85D8-87A364EAB0E4}" presName="tx1" presStyleLbl="revTx" presStyleIdx="2" presStyleCnt="3"/>
      <dgm:spPr/>
    </dgm:pt>
    <dgm:pt modelId="{F0D92D10-0D9E-4F38-B178-99E43FA57AD0}" type="pres">
      <dgm:prSet presAssocID="{389A2AB8-C889-48F0-85D8-87A364EAB0E4}" presName="vert1" presStyleCnt="0"/>
      <dgm:spPr/>
    </dgm:pt>
  </dgm:ptLst>
  <dgm:cxnLst>
    <dgm:cxn modelId="{C9146F37-5177-4B0B-A95E-A53A4BAEF56E}" srcId="{655C3E04-45CB-4DC9-A2A8-F8678127B49A}" destId="{F823B262-A6F2-4720-A003-43C624843A9C}" srcOrd="0" destOrd="0" parTransId="{6A0AB502-D015-4CEF-A9B1-35E2B45EE601}" sibTransId="{46106D37-02F7-4841-8B45-3A2D8C5AAB19}"/>
    <dgm:cxn modelId="{BC541E3E-5DCA-4CEC-ABAD-824E60D078E9}" type="presOf" srcId="{655C3E04-45CB-4DC9-A2A8-F8678127B49A}" destId="{A6293090-E785-4B2A-98C1-CF2221826F4E}" srcOrd="0" destOrd="0" presId="urn:microsoft.com/office/officeart/2008/layout/LinedList"/>
    <dgm:cxn modelId="{3762255F-6006-46AE-9F3B-FD7C0B045032}" srcId="{655C3E04-45CB-4DC9-A2A8-F8678127B49A}" destId="{389A2AB8-C889-48F0-85D8-87A364EAB0E4}" srcOrd="2" destOrd="0" parTransId="{96F0D65B-F702-4F16-81BB-94344C1F0035}" sibTransId="{F53B81AE-1712-410E-8D2B-3497C9DF017B}"/>
    <dgm:cxn modelId="{0E2CE644-D5EB-43CC-9086-0FA1261F1A07}" srcId="{655C3E04-45CB-4DC9-A2A8-F8678127B49A}" destId="{C316B9BA-5F98-4FEA-902C-010E4989ABE8}" srcOrd="1" destOrd="0" parTransId="{59910DA5-5B15-43F7-8E8E-5F5D9CFA701C}" sibTransId="{F3785589-CF3C-445B-81FA-D30C66F431A1}"/>
    <dgm:cxn modelId="{C72CDD6F-3BEA-4E33-BEA8-49577FC23C63}" type="presOf" srcId="{F823B262-A6F2-4720-A003-43C624843A9C}" destId="{FF0E7A6E-E414-45F4-A274-53696184A5AD}" srcOrd="0" destOrd="0" presId="urn:microsoft.com/office/officeart/2008/layout/LinedList"/>
    <dgm:cxn modelId="{BD1706AF-73C6-455E-85A3-0999BCAAB01D}" type="presOf" srcId="{C316B9BA-5F98-4FEA-902C-010E4989ABE8}" destId="{46D9ED97-6178-46B0-AFA3-EC61DCAE913F}" srcOrd="0" destOrd="0" presId="urn:microsoft.com/office/officeart/2008/layout/LinedList"/>
    <dgm:cxn modelId="{606027F2-9885-4D6F-8D3A-3F5D90F985D8}" type="presOf" srcId="{389A2AB8-C889-48F0-85D8-87A364EAB0E4}" destId="{F5919A32-53D8-443C-9FBA-96978B285C4F}" srcOrd="0" destOrd="0" presId="urn:microsoft.com/office/officeart/2008/layout/LinedList"/>
    <dgm:cxn modelId="{3AABDF15-EB70-409E-BF2F-B74920371F83}" type="presParOf" srcId="{A6293090-E785-4B2A-98C1-CF2221826F4E}" destId="{A4E0CE19-67E9-4636-A916-4CD9C72F754B}" srcOrd="0" destOrd="0" presId="urn:microsoft.com/office/officeart/2008/layout/LinedList"/>
    <dgm:cxn modelId="{3FD0B5E9-69B8-4978-8E4F-9B8F7BF62E22}" type="presParOf" srcId="{A6293090-E785-4B2A-98C1-CF2221826F4E}" destId="{93611BE5-446E-49C6-A93F-0A395274370C}" srcOrd="1" destOrd="0" presId="urn:microsoft.com/office/officeart/2008/layout/LinedList"/>
    <dgm:cxn modelId="{1A7C1DB6-773C-424F-BE86-37717221B86E}" type="presParOf" srcId="{93611BE5-446E-49C6-A93F-0A395274370C}" destId="{FF0E7A6E-E414-45F4-A274-53696184A5AD}" srcOrd="0" destOrd="0" presId="urn:microsoft.com/office/officeart/2008/layout/LinedList"/>
    <dgm:cxn modelId="{426A0710-F2F1-47F0-B1B6-B4436DC5509B}" type="presParOf" srcId="{93611BE5-446E-49C6-A93F-0A395274370C}" destId="{80036C2F-F8AD-4237-8C9B-EF5AD12E7DF0}" srcOrd="1" destOrd="0" presId="urn:microsoft.com/office/officeart/2008/layout/LinedList"/>
    <dgm:cxn modelId="{6F82DB85-6FDA-4F8D-8C5D-DCA9CECD33A8}" type="presParOf" srcId="{A6293090-E785-4B2A-98C1-CF2221826F4E}" destId="{C8BC640A-0A72-41F8-8A4B-0B266F3383B1}" srcOrd="2" destOrd="0" presId="urn:microsoft.com/office/officeart/2008/layout/LinedList"/>
    <dgm:cxn modelId="{1F7A9E07-DC0E-4451-94BD-B6E605260392}" type="presParOf" srcId="{A6293090-E785-4B2A-98C1-CF2221826F4E}" destId="{E58550DD-B746-456A-A588-6C7CB6ECF123}" srcOrd="3" destOrd="0" presId="urn:microsoft.com/office/officeart/2008/layout/LinedList"/>
    <dgm:cxn modelId="{B253F6E9-2772-49E0-9EB1-FD475379E129}" type="presParOf" srcId="{E58550DD-B746-456A-A588-6C7CB6ECF123}" destId="{46D9ED97-6178-46B0-AFA3-EC61DCAE913F}" srcOrd="0" destOrd="0" presId="urn:microsoft.com/office/officeart/2008/layout/LinedList"/>
    <dgm:cxn modelId="{722E6502-C98C-4AF5-9989-7770243BE858}" type="presParOf" srcId="{E58550DD-B746-456A-A588-6C7CB6ECF123}" destId="{EA710E83-ADCA-43A7-9666-2342766EEA89}" srcOrd="1" destOrd="0" presId="urn:microsoft.com/office/officeart/2008/layout/LinedList"/>
    <dgm:cxn modelId="{6D5E2946-3F4E-41E2-A6C8-EC2EF633B905}" type="presParOf" srcId="{A6293090-E785-4B2A-98C1-CF2221826F4E}" destId="{E38656EB-25B7-465C-879C-9C85DC6684F3}" srcOrd="4" destOrd="0" presId="urn:microsoft.com/office/officeart/2008/layout/LinedList"/>
    <dgm:cxn modelId="{F79C3F6B-4745-4064-A4DD-60B1088A3149}" type="presParOf" srcId="{A6293090-E785-4B2A-98C1-CF2221826F4E}" destId="{C261CE4F-1F35-4389-ADDC-94049E75B7E7}" srcOrd="5" destOrd="0" presId="urn:microsoft.com/office/officeart/2008/layout/LinedList"/>
    <dgm:cxn modelId="{62CF034C-FC43-4778-BDFE-49CE07E68DB1}" type="presParOf" srcId="{C261CE4F-1F35-4389-ADDC-94049E75B7E7}" destId="{F5919A32-53D8-443C-9FBA-96978B285C4F}" srcOrd="0" destOrd="0" presId="urn:microsoft.com/office/officeart/2008/layout/LinedList"/>
    <dgm:cxn modelId="{E3C9EFAC-7239-48FA-ABF7-A8FED7954629}" type="presParOf" srcId="{C261CE4F-1F35-4389-ADDC-94049E75B7E7}" destId="{F0D92D10-0D9E-4F38-B178-99E43FA57AD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E0CE19-67E9-4636-A916-4CD9C72F754B}">
      <dsp:nvSpPr>
        <dsp:cNvPr id="0" name=""/>
        <dsp:cNvSpPr/>
      </dsp:nvSpPr>
      <dsp:spPr>
        <a:xfrm>
          <a:off x="0" y="2703"/>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E7A6E-E414-45F4-A274-53696184A5AD}">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When Julius Caesar is </a:t>
          </a:r>
          <a:r>
            <a:rPr lang="en-US" sz="2300" kern="1200" dirty="0" err="1"/>
            <a:t>assasinated</a:t>
          </a:r>
          <a:r>
            <a:rPr lang="en-US" sz="2300" kern="1200" dirty="0"/>
            <a:t> (44 BCE), he is deified by Augustus (</a:t>
          </a:r>
          <a:r>
            <a:rPr lang="en-US" sz="2300" i="1" kern="1200" dirty="0" err="1"/>
            <a:t>Divus</a:t>
          </a:r>
          <a:r>
            <a:rPr lang="en-US" sz="2300" i="1" kern="1200" dirty="0"/>
            <a:t> Julius</a:t>
          </a:r>
          <a:r>
            <a:rPr lang="en-US" sz="2300" kern="1200" dirty="0"/>
            <a:t>) in 42 BCE. Augustus will claim the title </a:t>
          </a:r>
          <a:r>
            <a:rPr lang="en-US" sz="2300" i="1" kern="1200" dirty="0" err="1"/>
            <a:t>Divus</a:t>
          </a:r>
          <a:r>
            <a:rPr lang="en-US" sz="2300" i="1" kern="1200" dirty="0"/>
            <a:t> Filius </a:t>
          </a:r>
          <a:r>
            <a:rPr lang="en-US" sz="2300" kern="1200" dirty="0"/>
            <a:t>(divine son), allowing him to claim divine heritage while still alive. </a:t>
          </a:r>
        </a:p>
      </dsp:txBody>
      <dsp:txXfrm>
        <a:off x="0" y="2703"/>
        <a:ext cx="6900512" cy="1843578"/>
      </dsp:txXfrm>
    </dsp:sp>
    <dsp:sp modelId="{C8BC640A-0A72-41F8-8A4B-0B266F3383B1}">
      <dsp:nvSpPr>
        <dsp:cNvPr id="0" name=""/>
        <dsp:cNvSpPr/>
      </dsp:nvSpPr>
      <dsp:spPr>
        <a:xfrm>
          <a:off x="0" y="1846281"/>
          <a:ext cx="6900512"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6D9ED97-6178-46B0-AFA3-EC61DCAE913F}">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As a result, the emperor and his family become worshipped as divine gods and are deified when they die. Worship of the emperor becomes symbolic of civic loyalty to Rome. Basically, function as a state religion. </a:t>
          </a:r>
        </a:p>
      </dsp:txBody>
      <dsp:txXfrm>
        <a:off x="0" y="1846281"/>
        <a:ext cx="6900512" cy="1843578"/>
      </dsp:txXfrm>
    </dsp:sp>
    <dsp:sp modelId="{E38656EB-25B7-465C-879C-9C85DC6684F3}">
      <dsp:nvSpPr>
        <dsp:cNvPr id="0" name=""/>
        <dsp:cNvSpPr/>
      </dsp:nvSpPr>
      <dsp:spPr>
        <a:xfrm>
          <a:off x="0" y="3689859"/>
          <a:ext cx="6900512"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919A32-53D8-443C-9FBA-96978B285C4F}">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kern="1200" dirty="0"/>
            <a:t>Cities and towns across the Empire will build temples and shrines to the divine worship of the emperor (and his family).</a:t>
          </a:r>
        </a:p>
      </dsp:txBody>
      <dsp:txXfrm>
        <a:off x="0" y="3689859"/>
        <a:ext cx="6900512" cy="184357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2T13:41:16.380"/>
    </inkml:context>
    <inkml:brush xml:id="br0">
      <inkml:brushProperty name="width" value="0.35" units="cm"/>
      <inkml:brushProperty name="height" value="0.35" units="cm"/>
      <inkml:brushProperty name="color" value="#E71224"/>
    </inkml:brush>
  </inkml:definitions>
  <inkml:trace contextRef="#ctx0" brushRef="#br0">1 1 24575,'0'0'-8191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2T13:44:58.589"/>
    </inkml:context>
    <inkml:brush xml:id="br0">
      <inkml:brushProperty name="width" value="0.35" units="cm"/>
      <inkml:brushProperty name="height" value="0.35" units="cm"/>
      <inkml:brushProperty name="color" value="#E71224"/>
    </inkml:brush>
  </inkml:definitions>
  <inkml:trace contextRef="#ctx0" brushRef="#br0">0 1 24575,'0'0'-8191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2T13:45:00.417"/>
    </inkml:context>
    <inkml:brush xml:id="br0">
      <inkml:brushProperty name="width" value="0.35" units="cm"/>
      <inkml:brushProperty name="height" value="0.35" units="cm"/>
      <inkml:brushProperty name="color" value="#E71224"/>
    </inkml:brush>
  </inkml:definitions>
  <inkml:trace contextRef="#ctx0" brushRef="#br0">1 0 24575</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2T13:45:06.486"/>
    </inkml:context>
    <inkml:brush xml:id="br0">
      <inkml:brushProperty name="width" value="0.35" units="cm"/>
      <inkml:brushProperty name="height" value="0.35" units="cm"/>
      <inkml:brushProperty name="color" value="#E71224"/>
    </inkml:brush>
  </inkml:definitions>
  <inkml:trace contextRef="#ctx0" brushRef="#br0">1 1 24575,'0'0'-8191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2T13:45:21.834"/>
    </inkml:context>
    <inkml:brush xml:id="br0">
      <inkml:brushProperty name="width" value="0.35" units="cm"/>
      <inkml:brushProperty name="height" value="0.35" units="cm"/>
      <inkml:brushProperty name="color" value="#E71224"/>
    </inkml:brush>
  </inkml:definitions>
  <inkml:trace contextRef="#ctx0" brushRef="#br0">0 1 24575,'0'0'-8191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2T15:30:24.453"/>
    </inkml:context>
    <inkml:brush xml:id="br0">
      <inkml:brushProperty name="width" value="0.35" units="cm"/>
      <inkml:brushProperty name="height" value="0.35" units="cm"/>
      <inkml:brushProperty name="color" value="#E71224"/>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2T13:41:17.762"/>
    </inkml:context>
    <inkml:brush xml:id="br0">
      <inkml:brushProperty name="width" value="0.35" units="cm"/>
      <inkml:brushProperty name="height" value="0.35" units="cm"/>
      <inkml:brushProperty name="color" value="#E71224"/>
    </inkml:brush>
  </inkml:definitions>
  <inkml:trace contextRef="#ctx0" brushRef="#br0">0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2T13:44:58.589"/>
    </inkml:context>
    <inkml:brush xml:id="br0">
      <inkml:brushProperty name="width" value="0.35" units="cm"/>
      <inkml:brushProperty name="height" value="0.35" units="cm"/>
      <inkml:brushProperty name="color" value="#E71224"/>
    </inkml:brush>
  </inkml:definitions>
  <inkml:trace contextRef="#ctx0" brushRef="#br0">0 1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2T13:45:00.417"/>
    </inkml:context>
    <inkml:brush xml:id="br0">
      <inkml:brushProperty name="width" value="0.35" units="cm"/>
      <inkml:brushProperty name="height" value="0.35" units="cm"/>
      <inkml:brushProperty name="color" value="#E71224"/>
    </inkml:brush>
  </inkml:definitions>
  <inkml:trace contextRef="#ctx0" brushRef="#br0">1 0 24575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2T13:45:21.834"/>
    </inkml:context>
    <inkml:brush xml:id="br0">
      <inkml:brushProperty name="width" value="0.35" units="cm"/>
      <inkml:brushProperty name="height" value="0.35" units="cm"/>
      <inkml:brushProperty name="color" value="#E71224"/>
    </inkml:brush>
  </inkml:definitions>
  <inkml:trace contextRef="#ctx0" brushRef="#br0">0 1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2T14:38:42.688"/>
    </inkml:context>
    <inkml:brush xml:id="br0">
      <inkml:brushProperty name="width" value="0.35" units="cm"/>
      <inkml:brushProperty name="height" value="0.35" units="cm"/>
      <inkml:brushProperty name="color" value="#E71224"/>
    </inkml:brush>
  </inkml:definitions>
  <inkml:trace contextRef="#ctx0" brushRef="#br0">1 1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2T14:38:46.411"/>
    </inkml:context>
    <inkml:brush xml:id="br0">
      <inkml:brushProperty name="width" value="0.35" units="cm"/>
      <inkml:brushProperty name="height" value="0.35" units="cm"/>
      <inkml:brushProperty name="color" value="#E71224"/>
    </inkml:brush>
  </inkml:definitions>
  <inkml:trace contextRef="#ctx0" brushRef="#br0">1 1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2T13:41:16.380"/>
    </inkml:context>
    <inkml:brush xml:id="br0">
      <inkml:brushProperty name="width" value="0.35" units="cm"/>
      <inkml:brushProperty name="height" value="0.35" units="cm"/>
      <inkml:brushProperty name="color" value="#E71224"/>
    </inkml:brush>
  </inkml:definitions>
  <inkml:trace contextRef="#ctx0" brushRef="#br0">1 1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9-02T13:41:17.762"/>
    </inkml:context>
    <inkml:brush xml:id="br0">
      <inkml:brushProperty name="width" value="0.35" units="cm"/>
      <inkml:brushProperty name="height" value="0.35" units="cm"/>
      <inkml:brushProperty name="color" value="#E71224"/>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B12D2A-B716-4747-86F9-FD24F8003E82}" type="datetimeFigureOut">
              <a:rPr lang="en-US" smtClean="0"/>
              <a:t>9/9/2026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509085-457F-45F9-A3DA-D4B1A5F4CD5C}" type="slidenum">
              <a:rPr lang="en-US" smtClean="0"/>
              <a:t>‹#›</a:t>
            </a:fld>
            <a:endParaRPr lang="en-US"/>
          </a:p>
        </p:txBody>
      </p:sp>
    </p:spTree>
    <p:extLst>
      <p:ext uri="{BB962C8B-B14F-4D97-AF65-F5344CB8AC3E}">
        <p14:creationId xmlns:p14="http://schemas.microsoft.com/office/powerpoint/2010/main" val="1409900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509085-457F-45F9-A3DA-D4B1A5F4CD5C}" type="slidenum">
              <a:rPr lang="en-US" smtClean="0"/>
              <a:t>20</a:t>
            </a:fld>
            <a:endParaRPr lang="en-US"/>
          </a:p>
        </p:txBody>
      </p:sp>
    </p:spTree>
    <p:extLst>
      <p:ext uri="{BB962C8B-B14F-4D97-AF65-F5344CB8AC3E}">
        <p14:creationId xmlns:p14="http://schemas.microsoft.com/office/powerpoint/2010/main" val="4045445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CC7B1-8AA0-103C-918A-FA3E0CE8FF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179839D-CE11-C842-BFA3-96B91277817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BC27975-52DF-6B15-923E-DEC2D28853D5}"/>
              </a:ext>
            </a:extLst>
          </p:cNvPr>
          <p:cNvSpPr>
            <a:spLocks noGrp="1"/>
          </p:cNvSpPr>
          <p:nvPr>
            <p:ph type="dt" sz="half" idx="10"/>
          </p:nvPr>
        </p:nvSpPr>
        <p:spPr/>
        <p:txBody>
          <a:bodyPr/>
          <a:lstStyle/>
          <a:p>
            <a:fld id="{3CE1AB23-BAF8-4F71-91F7-E1F9E14D9F71}" type="datetimeFigureOut">
              <a:rPr lang="en-US" smtClean="0"/>
              <a:t>9/9/2026</a:t>
            </a:fld>
            <a:endParaRPr lang="en-US"/>
          </a:p>
        </p:txBody>
      </p:sp>
      <p:sp>
        <p:nvSpPr>
          <p:cNvPr id="5" name="Footer Placeholder 4">
            <a:extLst>
              <a:ext uri="{FF2B5EF4-FFF2-40B4-BE49-F238E27FC236}">
                <a16:creationId xmlns:a16="http://schemas.microsoft.com/office/drawing/2014/main" id="{476566CD-D561-D976-14BD-A2C5B12790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489BE-40B4-7E32-0F94-F8BF9035DEC7}"/>
              </a:ext>
            </a:extLst>
          </p:cNvPr>
          <p:cNvSpPr>
            <a:spLocks noGrp="1"/>
          </p:cNvSpPr>
          <p:nvPr>
            <p:ph type="sldNum" sz="quarter" idx="12"/>
          </p:nvPr>
        </p:nvSpPr>
        <p:spPr/>
        <p:txBody>
          <a:bodyPr/>
          <a:lstStyle/>
          <a:p>
            <a:fld id="{13804BBE-6499-43B6-BCD0-8DED7E593C88}" type="slidenum">
              <a:rPr lang="en-US" smtClean="0"/>
              <a:t>‹#›</a:t>
            </a:fld>
            <a:endParaRPr lang="en-US"/>
          </a:p>
        </p:txBody>
      </p:sp>
    </p:spTree>
    <p:extLst>
      <p:ext uri="{BB962C8B-B14F-4D97-AF65-F5344CB8AC3E}">
        <p14:creationId xmlns:p14="http://schemas.microsoft.com/office/powerpoint/2010/main" val="2495013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D5AA3-3664-EDE6-DC5B-EFE977CEAB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E4757F-AD7F-27B4-E81B-318B4AB87A9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4B65EC-1223-2690-9D73-450B91618856}"/>
              </a:ext>
            </a:extLst>
          </p:cNvPr>
          <p:cNvSpPr>
            <a:spLocks noGrp="1"/>
          </p:cNvSpPr>
          <p:nvPr>
            <p:ph type="dt" sz="half" idx="10"/>
          </p:nvPr>
        </p:nvSpPr>
        <p:spPr/>
        <p:txBody>
          <a:bodyPr/>
          <a:lstStyle/>
          <a:p>
            <a:fld id="{3CE1AB23-BAF8-4F71-91F7-E1F9E14D9F71}" type="datetimeFigureOut">
              <a:rPr lang="en-US" smtClean="0"/>
              <a:t>9/9/2026</a:t>
            </a:fld>
            <a:endParaRPr lang="en-US"/>
          </a:p>
        </p:txBody>
      </p:sp>
      <p:sp>
        <p:nvSpPr>
          <p:cNvPr id="5" name="Footer Placeholder 4">
            <a:extLst>
              <a:ext uri="{FF2B5EF4-FFF2-40B4-BE49-F238E27FC236}">
                <a16:creationId xmlns:a16="http://schemas.microsoft.com/office/drawing/2014/main" id="{A8CDC040-68E3-1485-3C90-D5AA08181F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55C91E-47B0-E98F-2F30-A461A34407B9}"/>
              </a:ext>
            </a:extLst>
          </p:cNvPr>
          <p:cNvSpPr>
            <a:spLocks noGrp="1"/>
          </p:cNvSpPr>
          <p:nvPr>
            <p:ph type="sldNum" sz="quarter" idx="12"/>
          </p:nvPr>
        </p:nvSpPr>
        <p:spPr/>
        <p:txBody>
          <a:bodyPr/>
          <a:lstStyle/>
          <a:p>
            <a:fld id="{13804BBE-6499-43B6-BCD0-8DED7E593C88}" type="slidenum">
              <a:rPr lang="en-US" smtClean="0"/>
              <a:t>‹#›</a:t>
            </a:fld>
            <a:endParaRPr lang="en-US"/>
          </a:p>
        </p:txBody>
      </p:sp>
    </p:spTree>
    <p:extLst>
      <p:ext uri="{BB962C8B-B14F-4D97-AF65-F5344CB8AC3E}">
        <p14:creationId xmlns:p14="http://schemas.microsoft.com/office/powerpoint/2010/main" val="3082254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81C6255-685B-A438-474F-FCB9572743A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5B3D95-FC36-DD2B-DDCA-3B02F46776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B8A1A7-DEB0-0A47-1813-4E4E40CDF193}"/>
              </a:ext>
            </a:extLst>
          </p:cNvPr>
          <p:cNvSpPr>
            <a:spLocks noGrp="1"/>
          </p:cNvSpPr>
          <p:nvPr>
            <p:ph type="dt" sz="half" idx="10"/>
          </p:nvPr>
        </p:nvSpPr>
        <p:spPr/>
        <p:txBody>
          <a:bodyPr/>
          <a:lstStyle/>
          <a:p>
            <a:fld id="{3CE1AB23-BAF8-4F71-91F7-E1F9E14D9F71}" type="datetimeFigureOut">
              <a:rPr lang="en-US" smtClean="0"/>
              <a:t>9/9/2026</a:t>
            </a:fld>
            <a:endParaRPr lang="en-US"/>
          </a:p>
        </p:txBody>
      </p:sp>
      <p:sp>
        <p:nvSpPr>
          <p:cNvPr id="5" name="Footer Placeholder 4">
            <a:extLst>
              <a:ext uri="{FF2B5EF4-FFF2-40B4-BE49-F238E27FC236}">
                <a16:creationId xmlns:a16="http://schemas.microsoft.com/office/drawing/2014/main" id="{7DC1255A-246A-0F57-3513-4ECFD0A0B6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1F9CC9-B24E-C9DA-5D47-29B981EDAF45}"/>
              </a:ext>
            </a:extLst>
          </p:cNvPr>
          <p:cNvSpPr>
            <a:spLocks noGrp="1"/>
          </p:cNvSpPr>
          <p:nvPr>
            <p:ph type="sldNum" sz="quarter" idx="12"/>
          </p:nvPr>
        </p:nvSpPr>
        <p:spPr/>
        <p:txBody>
          <a:bodyPr/>
          <a:lstStyle/>
          <a:p>
            <a:fld id="{13804BBE-6499-43B6-BCD0-8DED7E593C88}" type="slidenum">
              <a:rPr lang="en-US" smtClean="0"/>
              <a:t>‹#›</a:t>
            </a:fld>
            <a:endParaRPr lang="en-US"/>
          </a:p>
        </p:txBody>
      </p:sp>
    </p:spTree>
    <p:extLst>
      <p:ext uri="{BB962C8B-B14F-4D97-AF65-F5344CB8AC3E}">
        <p14:creationId xmlns:p14="http://schemas.microsoft.com/office/powerpoint/2010/main" val="1791092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963FD-0684-31EF-D4A3-0A251CBA68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6920308-3ABF-5117-E2A6-794FA74436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BB7430E-06CE-7123-FEF9-C2D836B5D05E}"/>
              </a:ext>
            </a:extLst>
          </p:cNvPr>
          <p:cNvSpPr>
            <a:spLocks noGrp="1"/>
          </p:cNvSpPr>
          <p:nvPr>
            <p:ph type="dt" sz="half" idx="10"/>
          </p:nvPr>
        </p:nvSpPr>
        <p:spPr/>
        <p:txBody>
          <a:bodyPr/>
          <a:lstStyle/>
          <a:p>
            <a:fld id="{6C4FD6B1-D396-47F9-B482-AD12FBB04C1D}" type="datetime1">
              <a:rPr lang="en-US" smtClean="0"/>
              <a:t>9/9/2026</a:t>
            </a:fld>
            <a:endParaRPr lang="en-US"/>
          </a:p>
        </p:txBody>
      </p:sp>
      <p:sp>
        <p:nvSpPr>
          <p:cNvPr id="5" name="Footer Placeholder 4">
            <a:extLst>
              <a:ext uri="{FF2B5EF4-FFF2-40B4-BE49-F238E27FC236}">
                <a16:creationId xmlns:a16="http://schemas.microsoft.com/office/drawing/2014/main" id="{41260DF7-00AF-DC44-D06C-50F1CB3ABB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2E313F-5B32-D92A-5C30-98DB7F620E72}"/>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2835158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21C6A3-2C26-DF0F-3A59-540028784AB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4A850F-D22B-8A71-A13C-469224E3D7F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332880-CE0E-7013-7350-40A5818C1CB4}"/>
              </a:ext>
            </a:extLst>
          </p:cNvPr>
          <p:cNvSpPr>
            <a:spLocks noGrp="1"/>
          </p:cNvSpPr>
          <p:nvPr>
            <p:ph type="dt" sz="half" idx="10"/>
          </p:nvPr>
        </p:nvSpPr>
        <p:spPr/>
        <p:txBody>
          <a:bodyPr/>
          <a:lstStyle/>
          <a:p>
            <a:fld id="{F111B20A-CF01-4194-9050-B6BB93323D9E}" type="datetime1">
              <a:rPr lang="en-US" smtClean="0"/>
              <a:t>9/9/2026</a:t>
            </a:fld>
            <a:endParaRPr lang="en-US"/>
          </a:p>
        </p:txBody>
      </p:sp>
      <p:sp>
        <p:nvSpPr>
          <p:cNvPr id="5" name="Footer Placeholder 4">
            <a:extLst>
              <a:ext uri="{FF2B5EF4-FFF2-40B4-BE49-F238E27FC236}">
                <a16:creationId xmlns:a16="http://schemas.microsoft.com/office/drawing/2014/main" id="{5797941F-3AE0-6ADA-ADE8-C4737FFDFE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2B565E-4A13-A66C-9727-03805D5140AC}"/>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33877719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DBF47-BCA5-12DC-D3D9-29B3FD9C20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4036018-722B-0CF4-9B41-5F83F9BDDCC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0E1DE5-1D43-6299-BA7E-A85DF3BC035E}"/>
              </a:ext>
            </a:extLst>
          </p:cNvPr>
          <p:cNvSpPr>
            <a:spLocks noGrp="1"/>
          </p:cNvSpPr>
          <p:nvPr>
            <p:ph type="dt" sz="half" idx="10"/>
          </p:nvPr>
        </p:nvSpPr>
        <p:spPr/>
        <p:txBody>
          <a:bodyPr/>
          <a:lstStyle/>
          <a:p>
            <a:fld id="{5E11435A-A66D-4F13-B6FA-1020A9C12E6C}" type="datetime1">
              <a:rPr lang="en-US" smtClean="0"/>
              <a:t>9/9/2026</a:t>
            </a:fld>
            <a:endParaRPr lang="en-US"/>
          </a:p>
        </p:txBody>
      </p:sp>
      <p:sp>
        <p:nvSpPr>
          <p:cNvPr id="5" name="Footer Placeholder 4">
            <a:extLst>
              <a:ext uri="{FF2B5EF4-FFF2-40B4-BE49-F238E27FC236}">
                <a16:creationId xmlns:a16="http://schemas.microsoft.com/office/drawing/2014/main" id="{14B30FA5-C64D-3136-7A88-2644957ABF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EE3DA7-EAC3-796D-B5B4-A74C60D053C5}"/>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11776178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2CE00-4EFE-893B-077E-7FE19EF3D9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CBB038C-F961-A815-DF3E-94AC5B7F056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FCEBF31-62CD-7124-FF6C-5F9B440A09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34FA43-77F0-3228-4C73-E27FEFB4BF1F}"/>
              </a:ext>
            </a:extLst>
          </p:cNvPr>
          <p:cNvSpPr>
            <a:spLocks noGrp="1"/>
          </p:cNvSpPr>
          <p:nvPr>
            <p:ph type="dt" sz="half" idx="10"/>
          </p:nvPr>
        </p:nvSpPr>
        <p:spPr/>
        <p:txBody>
          <a:bodyPr/>
          <a:lstStyle/>
          <a:p>
            <a:fld id="{1AD35951-1CB1-4A79-909F-D6FA5AC765D6}" type="datetime1">
              <a:rPr lang="en-US" smtClean="0"/>
              <a:t>9/9/2026</a:t>
            </a:fld>
            <a:endParaRPr lang="en-US"/>
          </a:p>
        </p:txBody>
      </p:sp>
      <p:sp>
        <p:nvSpPr>
          <p:cNvPr id="6" name="Footer Placeholder 5">
            <a:extLst>
              <a:ext uri="{FF2B5EF4-FFF2-40B4-BE49-F238E27FC236}">
                <a16:creationId xmlns:a16="http://schemas.microsoft.com/office/drawing/2014/main" id="{7188FC09-3B8F-839D-583A-225C7E98EA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EA9286-AEA2-EE8E-6552-F20F7C534513}"/>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28400933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DAEA9-4B6E-4CE6-8E64-EA5F9012F12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2E2992B-89A6-57C0-791B-6398E149FD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D01302-3E2C-3CB0-3F39-974A4A5EF7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7B41D99-573A-CAE0-04ED-C3335219B5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9CF602-46AE-28F0-814C-A2DDC132AE4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13CFB1-4F01-E558-0BFC-5C271C9C2A15}"/>
              </a:ext>
            </a:extLst>
          </p:cNvPr>
          <p:cNvSpPr>
            <a:spLocks noGrp="1"/>
          </p:cNvSpPr>
          <p:nvPr>
            <p:ph type="dt" sz="half" idx="10"/>
          </p:nvPr>
        </p:nvSpPr>
        <p:spPr/>
        <p:txBody>
          <a:bodyPr/>
          <a:lstStyle/>
          <a:p>
            <a:fld id="{C0F20248-A2C3-4DB4-9CAE-DD766568C437}" type="datetime1">
              <a:rPr lang="en-US" smtClean="0"/>
              <a:t>9/9/2026</a:t>
            </a:fld>
            <a:endParaRPr lang="en-US"/>
          </a:p>
        </p:txBody>
      </p:sp>
      <p:sp>
        <p:nvSpPr>
          <p:cNvPr id="8" name="Footer Placeholder 7">
            <a:extLst>
              <a:ext uri="{FF2B5EF4-FFF2-40B4-BE49-F238E27FC236}">
                <a16:creationId xmlns:a16="http://schemas.microsoft.com/office/drawing/2014/main" id="{E640B6E9-5211-9286-CD28-E6506AD8A2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D3672F2-CFAB-A8D9-9E0D-39D795830713}"/>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3695273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AAF7E-967D-41E4-E9E6-E312BD3E02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4D6F83-231C-B03B-2126-4312443AD5A6}"/>
              </a:ext>
            </a:extLst>
          </p:cNvPr>
          <p:cNvSpPr>
            <a:spLocks noGrp="1"/>
          </p:cNvSpPr>
          <p:nvPr>
            <p:ph type="dt" sz="half" idx="10"/>
          </p:nvPr>
        </p:nvSpPr>
        <p:spPr/>
        <p:txBody>
          <a:bodyPr/>
          <a:lstStyle/>
          <a:p>
            <a:fld id="{E07B79FC-6903-442E-86EB-7955024EE754}" type="datetime1">
              <a:rPr lang="en-US" smtClean="0"/>
              <a:t>9/9/2026</a:t>
            </a:fld>
            <a:endParaRPr lang="en-US"/>
          </a:p>
        </p:txBody>
      </p:sp>
      <p:sp>
        <p:nvSpPr>
          <p:cNvPr id="4" name="Footer Placeholder 3">
            <a:extLst>
              <a:ext uri="{FF2B5EF4-FFF2-40B4-BE49-F238E27FC236}">
                <a16:creationId xmlns:a16="http://schemas.microsoft.com/office/drawing/2014/main" id="{03DB154C-74CE-FA44-0CD9-12B45D57D4D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F56CB8-8E96-318D-0733-254771CFDC77}"/>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24696401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0D824E-22FC-7F9F-E278-836BC2FA9EA7}"/>
              </a:ext>
            </a:extLst>
          </p:cNvPr>
          <p:cNvSpPr>
            <a:spLocks noGrp="1"/>
          </p:cNvSpPr>
          <p:nvPr>
            <p:ph type="dt" sz="half" idx="10"/>
          </p:nvPr>
        </p:nvSpPr>
        <p:spPr/>
        <p:txBody>
          <a:bodyPr/>
          <a:lstStyle/>
          <a:p>
            <a:fld id="{717CB9BD-47DC-4BC3-8CCB-F485E093FD12}" type="datetime1">
              <a:rPr lang="en-US" smtClean="0"/>
              <a:t>9/9/2026</a:t>
            </a:fld>
            <a:endParaRPr lang="en-US"/>
          </a:p>
        </p:txBody>
      </p:sp>
      <p:sp>
        <p:nvSpPr>
          <p:cNvPr id="3" name="Footer Placeholder 2">
            <a:extLst>
              <a:ext uri="{FF2B5EF4-FFF2-40B4-BE49-F238E27FC236}">
                <a16:creationId xmlns:a16="http://schemas.microsoft.com/office/drawing/2014/main" id="{C585B794-66C1-D63A-B939-DBB50CE4BC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DA4745D-76E9-745A-A257-BC6C45ACBA9B}"/>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964568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6B69D-4FDA-835F-E0F4-DCF3A0AD77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2635E4C-5391-5BD0-2A0E-BBA9B40CF97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2E0BC0F-2073-FD0E-0FB7-63B12B45D3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7C2438-0491-5128-FB15-CFC6A0D4009B}"/>
              </a:ext>
            </a:extLst>
          </p:cNvPr>
          <p:cNvSpPr>
            <a:spLocks noGrp="1"/>
          </p:cNvSpPr>
          <p:nvPr>
            <p:ph type="dt" sz="half" idx="10"/>
          </p:nvPr>
        </p:nvSpPr>
        <p:spPr/>
        <p:txBody>
          <a:bodyPr/>
          <a:lstStyle/>
          <a:p>
            <a:fld id="{663FEBD9-ABB6-417B-805B-221B1A032B7E}" type="datetime1">
              <a:rPr lang="en-US" smtClean="0"/>
              <a:t>9/9/2026</a:t>
            </a:fld>
            <a:endParaRPr lang="en-US"/>
          </a:p>
        </p:txBody>
      </p:sp>
      <p:sp>
        <p:nvSpPr>
          <p:cNvPr id="6" name="Footer Placeholder 5">
            <a:extLst>
              <a:ext uri="{FF2B5EF4-FFF2-40B4-BE49-F238E27FC236}">
                <a16:creationId xmlns:a16="http://schemas.microsoft.com/office/drawing/2014/main" id="{0AED069B-5CF7-34C4-2662-B67A83B62D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92BCF5-CCB8-64AD-6580-F9230E32413E}"/>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687216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31BB1-9464-2889-1D56-AF3B693E22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C09252-8117-3328-96B9-B34C93D8A8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8FAE26-DE4F-158B-E08C-74570664C28F}"/>
              </a:ext>
            </a:extLst>
          </p:cNvPr>
          <p:cNvSpPr>
            <a:spLocks noGrp="1"/>
          </p:cNvSpPr>
          <p:nvPr>
            <p:ph type="dt" sz="half" idx="10"/>
          </p:nvPr>
        </p:nvSpPr>
        <p:spPr/>
        <p:txBody>
          <a:bodyPr/>
          <a:lstStyle/>
          <a:p>
            <a:fld id="{3CE1AB23-BAF8-4F71-91F7-E1F9E14D9F71}" type="datetimeFigureOut">
              <a:rPr lang="en-US" smtClean="0"/>
              <a:t>9/9/2026</a:t>
            </a:fld>
            <a:endParaRPr lang="en-US"/>
          </a:p>
        </p:txBody>
      </p:sp>
      <p:sp>
        <p:nvSpPr>
          <p:cNvPr id="5" name="Footer Placeholder 4">
            <a:extLst>
              <a:ext uri="{FF2B5EF4-FFF2-40B4-BE49-F238E27FC236}">
                <a16:creationId xmlns:a16="http://schemas.microsoft.com/office/drawing/2014/main" id="{CC103723-0BD3-C445-43B2-271FB5AEC0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E4BB99-770B-9EE9-AE36-2CCA2012E1CE}"/>
              </a:ext>
            </a:extLst>
          </p:cNvPr>
          <p:cNvSpPr>
            <a:spLocks noGrp="1"/>
          </p:cNvSpPr>
          <p:nvPr>
            <p:ph type="sldNum" sz="quarter" idx="12"/>
          </p:nvPr>
        </p:nvSpPr>
        <p:spPr/>
        <p:txBody>
          <a:bodyPr/>
          <a:lstStyle/>
          <a:p>
            <a:fld id="{13804BBE-6499-43B6-BCD0-8DED7E593C88}" type="slidenum">
              <a:rPr lang="en-US" smtClean="0"/>
              <a:t>‹#›</a:t>
            </a:fld>
            <a:endParaRPr lang="en-US"/>
          </a:p>
        </p:txBody>
      </p:sp>
    </p:spTree>
    <p:extLst>
      <p:ext uri="{BB962C8B-B14F-4D97-AF65-F5344CB8AC3E}">
        <p14:creationId xmlns:p14="http://schemas.microsoft.com/office/powerpoint/2010/main" val="34946939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1535F-97E6-2C3E-725A-C50005E0AF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BE1042-2791-9ED9-4CDE-77CDDCC52B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176802-764E-41E4-6884-48FBC1AC74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3A4C2F-CAD8-68B3-840E-DA839B470068}"/>
              </a:ext>
            </a:extLst>
          </p:cNvPr>
          <p:cNvSpPr>
            <a:spLocks noGrp="1"/>
          </p:cNvSpPr>
          <p:nvPr>
            <p:ph type="dt" sz="half" idx="10"/>
          </p:nvPr>
        </p:nvSpPr>
        <p:spPr/>
        <p:txBody>
          <a:bodyPr/>
          <a:lstStyle/>
          <a:p>
            <a:fld id="{AF9A1B77-0433-4207-874E-5FB3055FA4A5}" type="datetime1">
              <a:rPr lang="en-US" smtClean="0"/>
              <a:t>9/9/2026</a:t>
            </a:fld>
            <a:endParaRPr lang="en-US"/>
          </a:p>
        </p:txBody>
      </p:sp>
      <p:sp>
        <p:nvSpPr>
          <p:cNvPr id="6" name="Footer Placeholder 5">
            <a:extLst>
              <a:ext uri="{FF2B5EF4-FFF2-40B4-BE49-F238E27FC236}">
                <a16:creationId xmlns:a16="http://schemas.microsoft.com/office/drawing/2014/main" id="{02065D42-B674-FD16-4BCE-1B4C8515C8C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F99FCE-5291-1EC3-693E-7A91986A7861}"/>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22267276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51CD0-1B8E-138A-5C12-D1956B2CD3C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234517-AF1C-CD18-CB4A-0BDE597D86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9839664-8ABB-01D1-B661-115897DDF4E3}"/>
              </a:ext>
            </a:extLst>
          </p:cNvPr>
          <p:cNvSpPr>
            <a:spLocks noGrp="1"/>
          </p:cNvSpPr>
          <p:nvPr>
            <p:ph type="dt" sz="half" idx="10"/>
          </p:nvPr>
        </p:nvSpPr>
        <p:spPr/>
        <p:txBody>
          <a:bodyPr/>
          <a:lstStyle/>
          <a:p>
            <a:fld id="{78128EF9-4BDD-426A-91E3-BC07437B614A}" type="datetime1">
              <a:rPr lang="en-US" smtClean="0"/>
              <a:t>9/9/2026</a:t>
            </a:fld>
            <a:endParaRPr lang="en-US"/>
          </a:p>
        </p:txBody>
      </p:sp>
      <p:sp>
        <p:nvSpPr>
          <p:cNvPr id="5" name="Footer Placeholder 4">
            <a:extLst>
              <a:ext uri="{FF2B5EF4-FFF2-40B4-BE49-F238E27FC236}">
                <a16:creationId xmlns:a16="http://schemas.microsoft.com/office/drawing/2014/main" id="{5EAC11A3-517F-0784-3B18-30A4B83C2D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7641D8-7AC5-A12F-7086-D06505794959}"/>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1126986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360092-B810-DA95-7402-E4BC9111928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E466E5-EB7A-A162-6D6E-AA77FF364A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871C4F-EF89-2812-62AF-B82FA79AB959}"/>
              </a:ext>
            </a:extLst>
          </p:cNvPr>
          <p:cNvSpPr>
            <a:spLocks noGrp="1"/>
          </p:cNvSpPr>
          <p:nvPr>
            <p:ph type="dt" sz="half" idx="10"/>
          </p:nvPr>
        </p:nvSpPr>
        <p:spPr/>
        <p:txBody>
          <a:bodyPr/>
          <a:lstStyle/>
          <a:p>
            <a:fld id="{F67E654B-918C-48E0-8739-62F0BF91A8C2}" type="datetime1">
              <a:rPr lang="en-US" smtClean="0"/>
              <a:t>9/9/2026</a:t>
            </a:fld>
            <a:endParaRPr lang="en-US"/>
          </a:p>
        </p:txBody>
      </p:sp>
      <p:sp>
        <p:nvSpPr>
          <p:cNvPr id="5" name="Footer Placeholder 4">
            <a:extLst>
              <a:ext uri="{FF2B5EF4-FFF2-40B4-BE49-F238E27FC236}">
                <a16:creationId xmlns:a16="http://schemas.microsoft.com/office/drawing/2014/main" id="{81383F4E-81FB-9C3E-EDF3-F17342C57E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848A5F-CA4E-DA97-4EAD-F8A2346D7DA7}"/>
              </a:ext>
            </a:extLst>
          </p:cNvPr>
          <p:cNvSpPr>
            <a:spLocks noGrp="1"/>
          </p:cNvSpPr>
          <p:nvPr>
            <p:ph type="sldNum" sz="quarter" idx="12"/>
          </p:nvPr>
        </p:nvSpPr>
        <p:spPr/>
        <p:txBody>
          <a:bodyPr/>
          <a:lstStyle/>
          <a:p>
            <a:fld id="{B11DEBE5-B3F0-4CFE-B0A4-0D3633CCD9DA}" type="slidenum">
              <a:rPr lang="en-US" smtClean="0"/>
              <a:t>‹#›</a:t>
            </a:fld>
            <a:endParaRPr lang="en-US"/>
          </a:p>
        </p:txBody>
      </p:sp>
    </p:spTree>
    <p:extLst>
      <p:ext uri="{BB962C8B-B14F-4D97-AF65-F5344CB8AC3E}">
        <p14:creationId xmlns:p14="http://schemas.microsoft.com/office/powerpoint/2010/main" val="390637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FB954-1E77-9B00-B17B-680A3AA4B8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921D47D-7F7C-1506-848A-97739209D1B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F345C9-97B3-2E8E-9681-7F3C0A6E980A}"/>
              </a:ext>
            </a:extLst>
          </p:cNvPr>
          <p:cNvSpPr>
            <a:spLocks noGrp="1"/>
          </p:cNvSpPr>
          <p:nvPr>
            <p:ph type="dt" sz="half" idx="10"/>
          </p:nvPr>
        </p:nvSpPr>
        <p:spPr/>
        <p:txBody>
          <a:bodyPr/>
          <a:lstStyle/>
          <a:p>
            <a:fld id="{3CE1AB23-BAF8-4F71-91F7-E1F9E14D9F71}" type="datetimeFigureOut">
              <a:rPr lang="en-US" smtClean="0"/>
              <a:t>9/9/2026</a:t>
            </a:fld>
            <a:endParaRPr lang="en-US"/>
          </a:p>
        </p:txBody>
      </p:sp>
      <p:sp>
        <p:nvSpPr>
          <p:cNvPr id="5" name="Footer Placeholder 4">
            <a:extLst>
              <a:ext uri="{FF2B5EF4-FFF2-40B4-BE49-F238E27FC236}">
                <a16:creationId xmlns:a16="http://schemas.microsoft.com/office/drawing/2014/main" id="{00D3CB85-4BFE-8CEC-CB9A-DC3D21AEEA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6700C8-EA2F-5970-43B0-6F94AB151BD8}"/>
              </a:ext>
            </a:extLst>
          </p:cNvPr>
          <p:cNvSpPr>
            <a:spLocks noGrp="1"/>
          </p:cNvSpPr>
          <p:nvPr>
            <p:ph type="sldNum" sz="quarter" idx="12"/>
          </p:nvPr>
        </p:nvSpPr>
        <p:spPr/>
        <p:txBody>
          <a:bodyPr/>
          <a:lstStyle/>
          <a:p>
            <a:fld id="{13804BBE-6499-43B6-BCD0-8DED7E593C88}" type="slidenum">
              <a:rPr lang="en-US" smtClean="0"/>
              <a:t>‹#›</a:t>
            </a:fld>
            <a:endParaRPr lang="en-US"/>
          </a:p>
        </p:txBody>
      </p:sp>
    </p:spTree>
    <p:extLst>
      <p:ext uri="{BB962C8B-B14F-4D97-AF65-F5344CB8AC3E}">
        <p14:creationId xmlns:p14="http://schemas.microsoft.com/office/powerpoint/2010/main" val="375305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B8F7B-68C4-3DE4-4EB2-1FADA841B2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EBA71DE-ED60-2B71-BBB2-E6A24E661BA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8967F8-6445-4587-BCB2-FE9115F5412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A79CAC8-4F94-4599-1839-D1AF60C0F92B}"/>
              </a:ext>
            </a:extLst>
          </p:cNvPr>
          <p:cNvSpPr>
            <a:spLocks noGrp="1"/>
          </p:cNvSpPr>
          <p:nvPr>
            <p:ph type="dt" sz="half" idx="10"/>
          </p:nvPr>
        </p:nvSpPr>
        <p:spPr/>
        <p:txBody>
          <a:bodyPr/>
          <a:lstStyle/>
          <a:p>
            <a:fld id="{3CE1AB23-BAF8-4F71-91F7-E1F9E14D9F71}" type="datetimeFigureOut">
              <a:rPr lang="en-US" smtClean="0"/>
              <a:t>9/9/2026</a:t>
            </a:fld>
            <a:endParaRPr lang="en-US"/>
          </a:p>
        </p:txBody>
      </p:sp>
      <p:sp>
        <p:nvSpPr>
          <p:cNvPr id="6" name="Footer Placeholder 5">
            <a:extLst>
              <a:ext uri="{FF2B5EF4-FFF2-40B4-BE49-F238E27FC236}">
                <a16:creationId xmlns:a16="http://schemas.microsoft.com/office/drawing/2014/main" id="{F9401DD7-C305-6631-8411-1166DA0756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248EE6-635B-17DE-F40F-AD2A69154BE0}"/>
              </a:ext>
            </a:extLst>
          </p:cNvPr>
          <p:cNvSpPr>
            <a:spLocks noGrp="1"/>
          </p:cNvSpPr>
          <p:nvPr>
            <p:ph type="sldNum" sz="quarter" idx="12"/>
          </p:nvPr>
        </p:nvSpPr>
        <p:spPr/>
        <p:txBody>
          <a:bodyPr/>
          <a:lstStyle/>
          <a:p>
            <a:fld id="{13804BBE-6499-43B6-BCD0-8DED7E593C88}" type="slidenum">
              <a:rPr lang="en-US" smtClean="0"/>
              <a:t>‹#›</a:t>
            </a:fld>
            <a:endParaRPr lang="en-US"/>
          </a:p>
        </p:txBody>
      </p:sp>
    </p:spTree>
    <p:extLst>
      <p:ext uri="{BB962C8B-B14F-4D97-AF65-F5344CB8AC3E}">
        <p14:creationId xmlns:p14="http://schemas.microsoft.com/office/powerpoint/2010/main" val="1558457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1289D-3A68-6A5D-2A9F-087E574C229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193D23F-45A2-6B7E-9139-DC56228845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2C958D-F691-926E-765D-58BDD694CD9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A3FBF7D-60D3-0E77-F1ED-BF70BB9663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2B1043-7ADB-9550-FEAD-9847FCC362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D08836-21DA-9EA9-7B3F-4428E54A637F}"/>
              </a:ext>
            </a:extLst>
          </p:cNvPr>
          <p:cNvSpPr>
            <a:spLocks noGrp="1"/>
          </p:cNvSpPr>
          <p:nvPr>
            <p:ph type="dt" sz="half" idx="10"/>
          </p:nvPr>
        </p:nvSpPr>
        <p:spPr/>
        <p:txBody>
          <a:bodyPr/>
          <a:lstStyle/>
          <a:p>
            <a:fld id="{3CE1AB23-BAF8-4F71-91F7-E1F9E14D9F71}" type="datetimeFigureOut">
              <a:rPr lang="en-US" smtClean="0"/>
              <a:t>9/9/2026</a:t>
            </a:fld>
            <a:endParaRPr lang="en-US"/>
          </a:p>
        </p:txBody>
      </p:sp>
      <p:sp>
        <p:nvSpPr>
          <p:cNvPr id="8" name="Footer Placeholder 7">
            <a:extLst>
              <a:ext uri="{FF2B5EF4-FFF2-40B4-BE49-F238E27FC236}">
                <a16:creationId xmlns:a16="http://schemas.microsoft.com/office/drawing/2014/main" id="{8A8E9497-3AE8-4397-29B6-BDF91EBD58B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90782A-BECF-7D93-83B0-B8AECCAF3177}"/>
              </a:ext>
            </a:extLst>
          </p:cNvPr>
          <p:cNvSpPr>
            <a:spLocks noGrp="1"/>
          </p:cNvSpPr>
          <p:nvPr>
            <p:ph type="sldNum" sz="quarter" idx="12"/>
          </p:nvPr>
        </p:nvSpPr>
        <p:spPr/>
        <p:txBody>
          <a:bodyPr/>
          <a:lstStyle/>
          <a:p>
            <a:fld id="{13804BBE-6499-43B6-BCD0-8DED7E593C88}" type="slidenum">
              <a:rPr lang="en-US" smtClean="0"/>
              <a:t>‹#›</a:t>
            </a:fld>
            <a:endParaRPr lang="en-US"/>
          </a:p>
        </p:txBody>
      </p:sp>
    </p:spTree>
    <p:extLst>
      <p:ext uri="{BB962C8B-B14F-4D97-AF65-F5344CB8AC3E}">
        <p14:creationId xmlns:p14="http://schemas.microsoft.com/office/powerpoint/2010/main" val="2763339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9E884-7F58-A6C2-B396-564C972BB54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E6CE8C-AB7E-A8AC-53A3-7636B0B66121}"/>
              </a:ext>
            </a:extLst>
          </p:cNvPr>
          <p:cNvSpPr>
            <a:spLocks noGrp="1"/>
          </p:cNvSpPr>
          <p:nvPr>
            <p:ph type="dt" sz="half" idx="10"/>
          </p:nvPr>
        </p:nvSpPr>
        <p:spPr/>
        <p:txBody>
          <a:bodyPr/>
          <a:lstStyle/>
          <a:p>
            <a:fld id="{3CE1AB23-BAF8-4F71-91F7-E1F9E14D9F71}" type="datetimeFigureOut">
              <a:rPr lang="en-US" smtClean="0"/>
              <a:t>9/9/2026</a:t>
            </a:fld>
            <a:endParaRPr lang="en-US"/>
          </a:p>
        </p:txBody>
      </p:sp>
      <p:sp>
        <p:nvSpPr>
          <p:cNvPr id="4" name="Footer Placeholder 3">
            <a:extLst>
              <a:ext uri="{FF2B5EF4-FFF2-40B4-BE49-F238E27FC236}">
                <a16:creationId xmlns:a16="http://schemas.microsoft.com/office/drawing/2014/main" id="{12059152-9DED-056D-A507-930817B087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01D43A4-AA71-F957-580B-0895E4B9A5EB}"/>
              </a:ext>
            </a:extLst>
          </p:cNvPr>
          <p:cNvSpPr>
            <a:spLocks noGrp="1"/>
          </p:cNvSpPr>
          <p:nvPr>
            <p:ph type="sldNum" sz="quarter" idx="12"/>
          </p:nvPr>
        </p:nvSpPr>
        <p:spPr/>
        <p:txBody>
          <a:bodyPr/>
          <a:lstStyle/>
          <a:p>
            <a:fld id="{13804BBE-6499-43B6-BCD0-8DED7E593C88}" type="slidenum">
              <a:rPr lang="en-US" smtClean="0"/>
              <a:t>‹#›</a:t>
            </a:fld>
            <a:endParaRPr lang="en-US"/>
          </a:p>
        </p:txBody>
      </p:sp>
    </p:spTree>
    <p:extLst>
      <p:ext uri="{BB962C8B-B14F-4D97-AF65-F5344CB8AC3E}">
        <p14:creationId xmlns:p14="http://schemas.microsoft.com/office/powerpoint/2010/main" val="3423638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C5304E-48A8-0A4E-2AB0-2EC12DD27A67}"/>
              </a:ext>
            </a:extLst>
          </p:cNvPr>
          <p:cNvSpPr>
            <a:spLocks noGrp="1"/>
          </p:cNvSpPr>
          <p:nvPr>
            <p:ph type="dt" sz="half" idx="10"/>
          </p:nvPr>
        </p:nvSpPr>
        <p:spPr/>
        <p:txBody>
          <a:bodyPr/>
          <a:lstStyle/>
          <a:p>
            <a:fld id="{3CE1AB23-BAF8-4F71-91F7-E1F9E14D9F71}" type="datetimeFigureOut">
              <a:rPr lang="en-US" smtClean="0"/>
              <a:t>9/9/2026</a:t>
            </a:fld>
            <a:endParaRPr lang="en-US"/>
          </a:p>
        </p:txBody>
      </p:sp>
      <p:sp>
        <p:nvSpPr>
          <p:cNvPr id="3" name="Footer Placeholder 2">
            <a:extLst>
              <a:ext uri="{FF2B5EF4-FFF2-40B4-BE49-F238E27FC236}">
                <a16:creationId xmlns:a16="http://schemas.microsoft.com/office/drawing/2014/main" id="{14D26FE8-F6EA-0FC9-EE3F-9777E5F916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6FCA116-8258-E368-926A-EAF2B861E58B}"/>
              </a:ext>
            </a:extLst>
          </p:cNvPr>
          <p:cNvSpPr>
            <a:spLocks noGrp="1"/>
          </p:cNvSpPr>
          <p:nvPr>
            <p:ph type="sldNum" sz="quarter" idx="12"/>
          </p:nvPr>
        </p:nvSpPr>
        <p:spPr/>
        <p:txBody>
          <a:bodyPr/>
          <a:lstStyle/>
          <a:p>
            <a:fld id="{13804BBE-6499-43B6-BCD0-8DED7E593C88}" type="slidenum">
              <a:rPr lang="en-US" smtClean="0"/>
              <a:t>‹#›</a:t>
            </a:fld>
            <a:endParaRPr lang="en-US"/>
          </a:p>
        </p:txBody>
      </p:sp>
    </p:spTree>
    <p:extLst>
      <p:ext uri="{BB962C8B-B14F-4D97-AF65-F5344CB8AC3E}">
        <p14:creationId xmlns:p14="http://schemas.microsoft.com/office/powerpoint/2010/main" val="3954928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CCAE7-C534-01D4-66DF-627D82F944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B0B7895-3CA4-F5F9-70AC-20E3D3DCFB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A39E345-E4C2-6118-DD6C-8ED0F92037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8BF656-A23E-1489-1452-662D4031B7BD}"/>
              </a:ext>
            </a:extLst>
          </p:cNvPr>
          <p:cNvSpPr>
            <a:spLocks noGrp="1"/>
          </p:cNvSpPr>
          <p:nvPr>
            <p:ph type="dt" sz="half" idx="10"/>
          </p:nvPr>
        </p:nvSpPr>
        <p:spPr/>
        <p:txBody>
          <a:bodyPr/>
          <a:lstStyle/>
          <a:p>
            <a:fld id="{3CE1AB23-BAF8-4F71-91F7-E1F9E14D9F71}" type="datetimeFigureOut">
              <a:rPr lang="en-US" smtClean="0"/>
              <a:t>9/9/2026</a:t>
            </a:fld>
            <a:endParaRPr lang="en-US"/>
          </a:p>
        </p:txBody>
      </p:sp>
      <p:sp>
        <p:nvSpPr>
          <p:cNvPr id="6" name="Footer Placeholder 5">
            <a:extLst>
              <a:ext uri="{FF2B5EF4-FFF2-40B4-BE49-F238E27FC236}">
                <a16:creationId xmlns:a16="http://schemas.microsoft.com/office/drawing/2014/main" id="{3E399353-6BC5-5967-7363-E5297CF998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848846-C52B-8F91-CBFA-89A6544CBA2E}"/>
              </a:ext>
            </a:extLst>
          </p:cNvPr>
          <p:cNvSpPr>
            <a:spLocks noGrp="1"/>
          </p:cNvSpPr>
          <p:nvPr>
            <p:ph type="sldNum" sz="quarter" idx="12"/>
          </p:nvPr>
        </p:nvSpPr>
        <p:spPr/>
        <p:txBody>
          <a:bodyPr/>
          <a:lstStyle/>
          <a:p>
            <a:fld id="{13804BBE-6499-43B6-BCD0-8DED7E593C88}" type="slidenum">
              <a:rPr lang="en-US" smtClean="0"/>
              <a:t>‹#›</a:t>
            </a:fld>
            <a:endParaRPr lang="en-US"/>
          </a:p>
        </p:txBody>
      </p:sp>
    </p:spTree>
    <p:extLst>
      <p:ext uri="{BB962C8B-B14F-4D97-AF65-F5344CB8AC3E}">
        <p14:creationId xmlns:p14="http://schemas.microsoft.com/office/powerpoint/2010/main" val="2959805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3F88F5-D7D1-28BF-9DE3-13B17FE1B4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8BF1AC-E134-31F2-4D74-182E55B3AD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7EAC976-D727-0EDE-CC67-C92ED4C711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50035A-9A3E-4C9D-2181-7B087EB3DEB5}"/>
              </a:ext>
            </a:extLst>
          </p:cNvPr>
          <p:cNvSpPr>
            <a:spLocks noGrp="1"/>
          </p:cNvSpPr>
          <p:nvPr>
            <p:ph type="dt" sz="half" idx="10"/>
          </p:nvPr>
        </p:nvSpPr>
        <p:spPr/>
        <p:txBody>
          <a:bodyPr/>
          <a:lstStyle/>
          <a:p>
            <a:fld id="{3CE1AB23-BAF8-4F71-91F7-E1F9E14D9F71}" type="datetimeFigureOut">
              <a:rPr lang="en-US" smtClean="0"/>
              <a:t>9/9/2026</a:t>
            </a:fld>
            <a:endParaRPr lang="en-US"/>
          </a:p>
        </p:txBody>
      </p:sp>
      <p:sp>
        <p:nvSpPr>
          <p:cNvPr id="6" name="Footer Placeholder 5">
            <a:extLst>
              <a:ext uri="{FF2B5EF4-FFF2-40B4-BE49-F238E27FC236}">
                <a16:creationId xmlns:a16="http://schemas.microsoft.com/office/drawing/2014/main" id="{E5AE0D71-07DD-6FB1-66EC-1E50288E0A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31F38DB-C6BB-6C59-F6F5-E0B9A4B0D414}"/>
              </a:ext>
            </a:extLst>
          </p:cNvPr>
          <p:cNvSpPr>
            <a:spLocks noGrp="1"/>
          </p:cNvSpPr>
          <p:nvPr>
            <p:ph type="sldNum" sz="quarter" idx="12"/>
          </p:nvPr>
        </p:nvSpPr>
        <p:spPr/>
        <p:txBody>
          <a:bodyPr/>
          <a:lstStyle/>
          <a:p>
            <a:fld id="{13804BBE-6499-43B6-BCD0-8DED7E593C88}" type="slidenum">
              <a:rPr lang="en-US" smtClean="0"/>
              <a:t>‹#›</a:t>
            </a:fld>
            <a:endParaRPr lang="en-US"/>
          </a:p>
        </p:txBody>
      </p:sp>
    </p:spTree>
    <p:extLst>
      <p:ext uri="{BB962C8B-B14F-4D97-AF65-F5344CB8AC3E}">
        <p14:creationId xmlns:p14="http://schemas.microsoft.com/office/powerpoint/2010/main" val="27371529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7F6A29-C668-0EA2-4D26-6DF0473DB3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D6407B-A855-946E-90BF-56DB871671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F19E87-330B-79E4-086E-17AD4DB9F3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CE1AB23-BAF8-4F71-91F7-E1F9E14D9F71}" type="datetimeFigureOut">
              <a:rPr lang="en-US" smtClean="0"/>
              <a:t>9/9/2026</a:t>
            </a:fld>
            <a:endParaRPr lang="en-US"/>
          </a:p>
        </p:txBody>
      </p:sp>
      <p:sp>
        <p:nvSpPr>
          <p:cNvPr id="5" name="Footer Placeholder 4">
            <a:extLst>
              <a:ext uri="{FF2B5EF4-FFF2-40B4-BE49-F238E27FC236}">
                <a16:creationId xmlns:a16="http://schemas.microsoft.com/office/drawing/2014/main" id="{CF418B41-9ADD-2563-2FA8-0E2177085A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DCFFC3F-779B-A1C6-25E5-BD01279AE66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3804BBE-6499-43B6-BCD0-8DED7E593C88}" type="slidenum">
              <a:rPr lang="en-US" smtClean="0"/>
              <a:t>‹#›</a:t>
            </a:fld>
            <a:endParaRPr lang="en-US"/>
          </a:p>
        </p:txBody>
      </p:sp>
    </p:spTree>
    <p:extLst>
      <p:ext uri="{BB962C8B-B14F-4D97-AF65-F5344CB8AC3E}">
        <p14:creationId xmlns:p14="http://schemas.microsoft.com/office/powerpoint/2010/main" val="117956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A3F48F-B7EC-82CF-4B99-661994E6A8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BF71E1-CC21-2FFD-CCEA-D542CABC27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683747-006F-AFF4-EA9A-2594DFB651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623875B-4C60-434B-8C65-BCB193ABC6D0}" type="datetime1">
              <a:rPr lang="en-US" smtClean="0"/>
              <a:t>9/9/2026</a:t>
            </a:fld>
            <a:endParaRPr lang="en-US"/>
          </a:p>
        </p:txBody>
      </p:sp>
      <p:sp>
        <p:nvSpPr>
          <p:cNvPr id="5" name="Footer Placeholder 4">
            <a:extLst>
              <a:ext uri="{FF2B5EF4-FFF2-40B4-BE49-F238E27FC236}">
                <a16:creationId xmlns:a16="http://schemas.microsoft.com/office/drawing/2014/main" id="{5C5F4F2A-B0E8-F8D9-AC6D-11D3648303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649F7C8-5D98-5311-C9D2-0CEC9C76A0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11DEBE5-B3F0-4CFE-B0A4-0D3633CCD9DA}" type="slidenum">
              <a:rPr lang="en-US" smtClean="0"/>
              <a:t>‹#›</a:t>
            </a:fld>
            <a:endParaRPr lang="en-US"/>
          </a:p>
        </p:txBody>
      </p:sp>
    </p:spTree>
    <p:extLst>
      <p:ext uri="{BB962C8B-B14F-4D97-AF65-F5344CB8AC3E}">
        <p14:creationId xmlns:p14="http://schemas.microsoft.com/office/powerpoint/2010/main" val="10107657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customXml" Target="../ink/ink5.xml"/><Relationship Id="rId3" Type="http://schemas.openxmlformats.org/officeDocument/2006/relationships/customXml" Target="../ink/ink1.xml"/><Relationship Id="rId7" Type="http://schemas.openxmlformats.org/officeDocument/2006/relationships/customXml" Target="../ink/ink4.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customXml" Target="../ink/ink2.xml"/><Relationship Id="rId4" Type="http://schemas.openxmlformats.org/officeDocument/2006/relationships/image" Target="../media/image80.png"/></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image" Target="../media/image13.gif"/><Relationship Id="rId1" Type="http://schemas.openxmlformats.org/officeDocument/2006/relationships/slideLayout" Target="../slideLayouts/slideLayout4.xml"/><Relationship Id="rId5" Type="http://schemas.openxmlformats.org/officeDocument/2006/relationships/customXml" Target="../ink/ink7.xml"/><Relationship Id="rId4" Type="http://schemas.openxmlformats.org/officeDocument/2006/relationships/image" Target="../media/image80.pn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customXml" Target="../ink/ink12.xml"/><Relationship Id="rId3" Type="http://schemas.openxmlformats.org/officeDocument/2006/relationships/customXml" Target="../ink/ink8.xml"/><Relationship Id="rId7" Type="http://schemas.openxmlformats.org/officeDocument/2006/relationships/customXml" Target="../ink/ink11.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customXml" Target="../ink/ink10.xml"/><Relationship Id="rId5" Type="http://schemas.openxmlformats.org/officeDocument/2006/relationships/customXml" Target="../ink/ink9.xml"/><Relationship Id="rId10" Type="http://schemas.openxmlformats.org/officeDocument/2006/relationships/customXml" Target="../ink/ink14.xml"/><Relationship Id="rId4" Type="http://schemas.openxmlformats.org/officeDocument/2006/relationships/image" Target="../media/image80.png"/><Relationship Id="rId9" Type="http://schemas.openxmlformats.org/officeDocument/2006/relationships/customXml" Target="../ink/ink13.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6ABC7-B627-C3E3-BC04-E064044F249A}"/>
              </a:ext>
            </a:extLst>
          </p:cNvPr>
          <p:cNvSpPr>
            <a:spLocks noGrp="1"/>
          </p:cNvSpPr>
          <p:nvPr>
            <p:ph type="ctrTitle"/>
          </p:nvPr>
        </p:nvSpPr>
        <p:spPr>
          <a:xfrm>
            <a:off x="1779638" y="884904"/>
            <a:ext cx="8652387" cy="825909"/>
          </a:xfrm>
          <a:solidFill>
            <a:schemeClr val="bg1"/>
          </a:solidFill>
        </p:spPr>
        <p:txBody>
          <a:bodyPr>
            <a:noAutofit/>
          </a:bodyPr>
          <a:lstStyle/>
          <a:p>
            <a:r>
              <a:rPr lang="en-US" sz="4800" dirty="0"/>
              <a:t>The City’s Urban Development</a:t>
            </a:r>
          </a:p>
        </p:txBody>
      </p:sp>
      <p:sp>
        <p:nvSpPr>
          <p:cNvPr id="8" name="Slide Number Placeholder 7">
            <a:extLst>
              <a:ext uri="{FF2B5EF4-FFF2-40B4-BE49-F238E27FC236}">
                <a16:creationId xmlns:a16="http://schemas.microsoft.com/office/drawing/2014/main" id="{A3B0B9A3-1785-E5BE-6A51-E4DCB570A5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1DEBE5-B3F0-4CFE-B0A4-0D3633CCD9DA}"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836FA7D4-8D73-E15A-C8E3-8AC3C9675780}"/>
              </a:ext>
            </a:extLst>
          </p:cNvPr>
          <p:cNvSpPr txBox="1"/>
          <p:nvPr/>
        </p:nvSpPr>
        <p:spPr>
          <a:xfrm>
            <a:off x="88491" y="81671"/>
            <a:ext cx="6096000"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ptos" panose="02110004020202020204"/>
                <a:ea typeface="+mn-ea"/>
                <a:cs typeface="+mn-cs"/>
              </a:rPr>
              <a:t>September 10</a:t>
            </a: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268877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16A57A-87C3-528A-6254-7A9A6B0BAA12}"/>
              </a:ext>
            </a:extLst>
          </p:cNvPr>
          <p:cNvSpPr>
            <a:spLocks noGrp="1"/>
          </p:cNvSpPr>
          <p:nvPr>
            <p:ph type="title"/>
          </p:nvPr>
        </p:nvSpPr>
        <p:spPr>
          <a:xfrm>
            <a:off x="836679" y="723898"/>
            <a:ext cx="6002110" cy="1495425"/>
          </a:xfrm>
        </p:spPr>
        <p:txBody>
          <a:bodyPr>
            <a:normAutofit/>
          </a:bodyPr>
          <a:lstStyle/>
          <a:p>
            <a:r>
              <a:rPr lang="en-US" sz="4000" dirty="0"/>
              <a:t>Orthogonal Grid Planning- Greeks</a:t>
            </a:r>
          </a:p>
        </p:txBody>
      </p:sp>
      <p:sp>
        <p:nvSpPr>
          <p:cNvPr id="3" name="Content Placeholder 2">
            <a:extLst>
              <a:ext uri="{FF2B5EF4-FFF2-40B4-BE49-F238E27FC236}">
                <a16:creationId xmlns:a16="http://schemas.microsoft.com/office/drawing/2014/main" id="{F9DBB21E-CFB5-94A3-6491-88D0C489F589}"/>
              </a:ext>
            </a:extLst>
          </p:cNvPr>
          <p:cNvSpPr>
            <a:spLocks noGrp="1"/>
          </p:cNvSpPr>
          <p:nvPr>
            <p:ph idx="1"/>
          </p:nvPr>
        </p:nvSpPr>
        <p:spPr>
          <a:xfrm>
            <a:off x="836680" y="2405067"/>
            <a:ext cx="6002110" cy="3729034"/>
          </a:xfrm>
        </p:spPr>
        <p:txBody>
          <a:bodyPr>
            <a:normAutofit/>
          </a:bodyPr>
          <a:lstStyle/>
          <a:p>
            <a:r>
              <a:rPr lang="en-US" sz="2000" dirty="0"/>
              <a:t>Greek cities began slowly developing organized axes of space around the late 6</a:t>
            </a:r>
            <a:r>
              <a:rPr lang="en-US" sz="2000" baseline="30000" dirty="0"/>
              <a:t>th</a:t>
            </a:r>
            <a:r>
              <a:rPr lang="en-US" sz="2000" dirty="0"/>
              <a:t> century BCE. Especially in Magna Graecia, at places like Paestum in Campania (c. 550-500 BCE).</a:t>
            </a:r>
          </a:p>
          <a:p>
            <a:r>
              <a:rPr lang="en-US" sz="2000" dirty="0"/>
              <a:t>Hippodamian grid plan</a:t>
            </a:r>
          </a:p>
          <a:p>
            <a:pPr lvl="1"/>
            <a:r>
              <a:rPr lang="en-US" sz="2000" dirty="0"/>
              <a:t>An approach to urban design characterized by streets intersecting at right angles to form rectangular blocks (</a:t>
            </a:r>
            <a:r>
              <a:rPr lang="en-US" sz="2000" i="1" dirty="0"/>
              <a:t>insula</a:t>
            </a:r>
            <a:r>
              <a:rPr lang="en-US" sz="2000" dirty="0"/>
              <a:t>).</a:t>
            </a:r>
          </a:p>
          <a:p>
            <a:pPr lvl="1"/>
            <a:r>
              <a:rPr lang="en-US" sz="2000" dirty="0"/>
              <a:t>Named after Hippodamus of Miletus (5</a:t>
            </a:r>
            <a:r>
              <a:rPr lang="en-US" sz="2000" baseline="30000" dirty="0"/>
              <a:t>th</a:t>
            </a:r>
            <a:r>
              <a:rPr lang="en-US" sz="2000" dirty="0"/>
              <a:t> century BCE)- “the father of urban planning”, who planned the cities of Miletus, Piraeus, and </a:t>
            </a:r>
            <a:r>
              <a:rPr lang="en-US" sz="2000" dirty="0" err="1"/>
              <a:t>Thurii</a:t>
            </a:r>
            <a:r>
              <a:rPr lang="en-US" sz="2000" dirty="0"/>
              <a:t>.</a:t>
            </a:r>
          </a:p>
        </p:txBody>
      </p:sp>
      <p:pic>
        <p:nvPicPr>
          <p:cNvPr id="4" name="Picture 3" descr="Hippodamus of Miletus | The Engines of Our Ingenuity">
            <a:extLst>
              <a:ext uri="{FF2B5EF4-FFF2-40B4-BE49-F238E27FC236}">
                <a16:creationId xmlns:a16="http://schemas.microsoft.com/office/drawing/2014/main" id="{236DF393-8A15-3E37-4F65-6B15670ADED2}"/>
              </a:ext>
            </a:extLst>
          </p:cNvPr>
          <p:cNvPicPr>
            <a:picLocks noChangeAspect="1"/>
          </p:cNvPicPr>
          <p:nvPr/>
        </p:nvPicPr>
        <p:blipFill>
          <a:blip r:embed="rId2"/>
          <a:srcRect r="1" b="4533"/>
          <a:stretch>
            <a:fillRect/>
          </a:stretch>
        </p:blipFill>
        <p:spPr>
          <a:xfrm>
            <a:off x="7199440" y="10"/>
            <a:ext cx="4992560" cy="6857990"/>
          </a:xfrm>
          <a:prstGeom prst="rect">
            <a:avLst/>
          </a:prstGeom>
          <a:effectLst/>
        </p:spPr>
      </p:pic>
      <p:sp>
        <p:nvSpPr>
          <p:cNvPr id="5" name="TextBox 4">
            <a:extLst>
              <a:ext uri="{FF2B5EF4-FFF2-40B4-BE49-F238E27FC236}">
                <a16:creationId xmlns:a16="http://schemas.microsoft.com/office/drawing/2014/main" id="{9341C728-F2CF-8DDC-349A-66F3086A8523}"/>
              </a:ext>
            </a:extLst>
          </p:cNvPr>
          <p:cNvSpPr txBox="1"/>
          <p:nvPr/>
        </p:nvSpPr>
        <p:spPr>
          <a:xfrm>
            <a:off x="7199440" y="127819"/>
            <a:ext cx="1895399" cy="369332"/>
          </a:xfrm>
          <a:prstGeom prst="rect">
            <a:avLst/>
          </a:prstGeom>
          <a:noFill/>
        </p:spPr>
        <p:txBody>
          <a:bodyPr wrap="square" rtlCol="0">
            <a:spAutoFit/>
          </a:bodyPr>
          <a:lstStyle/>
          <a:p>
            <a:r>
              <a:rPr lang="en-US" dirty="0"/>
              <a:t>Plan of Miletus</a:t>
            </a:r>
          </a:p>
        </p:txBody>
      </p:sp>
    </p:spTree>
    <p:extLst>
      <p:ext uri="{BB962C8B-B14F-4D97-AF65-F5344CB8AC3E}">
        <p14:creationId xmlns:p14="http://schemas.microsoft.com/office/powerpoint/2010/main" val="4066844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E13B7BD-5CB0-5863-4D55-95B0577BDEA1}"/>
              </a:ext>
            </a:extLst>
          </p:cNvPr>
          <p:cNvSpPr>
            <a:spLocks noGrp="1"/>
          </p:cNvSpPr>
          <p:nvPr>
            <p:ph type="title"/>
          </p:nvPr>
        </p:nvSpPr>
        <p:spPr>
          <a:xfrm>
            <a:off x="6513788" y="365125"/>
            <a:ext cx="4840010" cy="1807305"/>
          </a:xfrm>
        </p:spPr>
        <p:txBody>
          <a:bodyPr>
            <a:normAutofit/>
          </a:bodyPr>
          <a:lstStyle/>
          <a:p>
            <a:r>
              <a:rPr lang="en-US" dirty="0"/>
              <a:t>Orthogonal Grid Planning- Etruscans </a:t>
            </a:r>
          </a:p>
        </p:txBody>
      </p:sp>
      <p:pic>
        <p:nvPicPr>
          <p:cNvPr id="4" name="Picture 3" descr="Article | A&amp;C_IADI">
            <a:extLst>
              <a:ext uri="{FF2B5EF4-FFF2-40B4-BE49-F238E27FC236}">
                <a16:creationId xmlns:a16="http://schemas.microsoft.com/office/drawing/2014/main" id="{F634B421-921D-50F8-C035-9C3E4A3AEA66}"/>
              </a:ext>
            </a:extLst>
          </p:cNvPr>
          <p:cNvPicPr>
            <a:picLocks noChangeAspect="1"/>
          </p:cNvPicPr>
          <p:nvPr/>
        </p:nvPicPr>
        <p:blipFill>
          <a:blip r:embed="rId2"/>
          <a:srcRect l="3725" r="886"/>
          <a:stretch>
            <a:fillRect/>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Content Placeholder 2">
            <a:extLst>
              <a:ext uri="{FF2B5EF4-FFF2-40B4-BE49-F238E27FC236}">
                <a16:creationId xmlns:a16="http://schemas.microsoft.com/office/drawing/2014/main" id="{40CA1E22-1F48-7AF9-B169-E3E5D21F6D56}"/>
              </a:ext>
            </a:extLst>
          </p:cNvPr>
          <p:cNvSpPr>
            <a:spLocks noGrp="1"/>
          </p:cNvSpPr>
          <p:nvPr>
            <p:ph idx="1"/>
          </p:nvPr>
        </p:nvSpPr>
        <p:spPr>
          <a:xfrm>
            <a:off x="6513788" y="2172430"/>
            <a:ext cx="4840010" cy="4004533"/>
          </a:xfrm>
        </p:spPr>
        <p:txBody>
          <a:bodyPr>
            <a:normAutofit/>
          </a:bodyPr>
          <a:lstStyle/>
          <a:p>
            <a:r>
              <a:rPr lang="en-US" sz="1600" dirty="0"/>
              <a:t>The Etruscans tied urban planning to their cosmology, using religious divination to determines a cities orientation. </a:t>
            </a:r>
          </a:p>
          <a:p>
            <a:r>
              <a:rPr lang="en-US" sz="1600" dirty="0"/>
              <a:t>A special type of priest (augur) would project a </a:t>
            </a:r>
            <a:r>
              <a:rPr lang="en-US" sz="1600" dirty="0" err="1"/>
              <a:t>celestrial</a:t>
            </a:r>
            <a:r>
              <a:rPr lang="en-US" sz="1600" dirty="0"/>
              <a:t> cross onto the landscape, dividing the space into four quadrants aligned to cardinal directions. This would also establish the sacred boundary of the city (pomerium).</a:t>
            </a:r>
          </a:p>
          <a:p>
            <a:r>
              <a:rPr lang="en-US" sz="1600" dirty="0" err="1"/>
              <a:t>Marzabotto</a:t>
            </a:r>
            <a:r>
              <a:rPr lang="en-US" sz="1600" dirty="0"/>
              <a:t> (plan on the left)</a:t>
            </a:r>
          </a:p>
          <a:p>
            <a:pPr lvl="1"/>
            <a:r>
              <a:rPr lang="en-US" sz="1600" dirty="0"/>
              <a:t>Etruscan site near modern Bologna was founded in c. 500 BCE, but was abandoned by the 4</a:t>
            </a:r>
            <a:r>
              <a:rPr lang="en-US" sz="1600" baseline="30000" dirty="0"/>
              <a:t>th</a:t>
            </a:r>
            <a:r>
              <a:rPr lang="en-US" sz="1600" dirty="0"/>
              <a:t> c. BCE</a:t>
            </a:r>
          </a:p>
          <a:p>
            <a:pPr lvl="1"/>
            <a:r>
              <a:rPr lang="en-US" sz="1600" dirty="0"/>
              <a:t>City was planned on a strict grid of streets and divided into standardized rectangular insulae blocks</a:t>
            </a:r>
          </a:p>
          <a:p>
            <a:endParaRPr lang="en-US" sz="1600" dirty="0"/>
          </a:p>
          <a:p>
            <a:endParaRPr lang="en-US" sz="1600" dirty="0"/>
          </a:p>
        </p:txBody>
      </p:sp>
    </p:spTree>
    <p:extLst>
      <p:ext uri="{BB962C8B-B14F-4D97-AF65-F5344CB8AC3E}">
        <p14:creationId xmlns:p14="http://schemas.microsoft.com/office/powerpoint/2010/main" val="1946048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1CCB37-63BD-3FA3-FE23-91F2BB7592E6}"/>
              </a:ext>
            </a:extLst>
          </p:cNvPr>
          <p:cNvSpPr>
            <a:spLocks noGrp="1"/>
          </p:cNvSpPr>
          <p:nvPr>
            <p:ph type="title"/>
          </p:nvPr>
        </p:nvSpPr>
        <p:spPr/>
        <p:txBody>
          <a:bodyPr/>
          <a:lstStyle/>
          <a:p>
            <a:pPr algn="ctr"/>
            <a:r>
              <a:rPr lang="en-US" dirty="0"/>
              <a:t>The Development of the </a:t>
            </a:r>
            <a:r>
              <a:rPr lang="en-US" dirty="0" err="1"/>
              <a:t>Sullan</a:t>
            </a:r>
            <a:r>
              <a:rPr lang="en-US" dirty="0"/>
              <a:t> Colony </a:t>
            </a:r>
          </a:p>
        </p:txBody>
      </p:sp>
      <p:pic>
        <p:nvPicPr>
          <p:cNvPr id="6" name="Content Placeholder 5">
            <a:extLst>
              <a:ext uri="{FF2B5EF4-FFF2-40B4-BE49-F238E27FC236}">
                <a16:creationId xmlns:a16="http://schemas.microsoft.com/office/drawing/2014/main" id="{166623E8-D8D7-A3F2-0E0F-A22DA60879E0}"/>
              </a:ext>
            </a:extLst>
          </p:cNvPr>
          <p:cNvPicPr>
            <a:picLocks noGrp="1" noChangeAspect="1"/>
          </p:cNvPicPr>
          <p:nvPr>
            <p:ph idx="1"/>
          </p:nvPr>
        </p:nvPicPr>
        <p:blipFill>
          <a:blip r:embed="rId2"/>
          <a:stretch>
            <a:fillRect/>
          </a:stretch>
        </p:blipFill>
        <p:spPr>
          <a:xfrm>
            <a:off x="1559146" y="1490766"/>
            <a:ext cx="9073708" cy="5175848"/>
          </a:xfrm>
          <a:prstGeom prst="rect">
            <a:avLst/>
          </a:prstGeom>
        </p:spPr>
      </p:pic>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AEE34B02-F9A0-9F14-B61E-CBC737CD388A}"/>
                  </a:ext>
                </a:extLst>
              </p14:cNvPr>
              <p14:cNvContentPartPr/>
              <p14:nvPr/>
            </p14:nvContentPartPr>
            <p14:xfrm>
              <a:off x="7006630" y="5369090"/>
              <a:ext cx="360" cy="360"/>
            </p14:xfrm>
          </p:contentPart>
        </mc:Choice>
        <mc:Fallback xmlns="">
          <p:pic>
            <p:nvPicPr>
              <p:cNvPr id="7" name="Ink 6">
                <a:extLst>
                  <a:ext uri="{FF2B5EF4-FFF2-40B4-BE49-F238E27FC236}">
                    <a16:creationId xmlns:a16="http://schemas.microsoft.com/office/drawing/2014/main" id="{AEE34B02-F9A0-9F14-B61E-CBC737CD388A}"/>
                  </a:ext>
                </a:extLst>
              </p:cNvPr>
              <p:cNvPicPr/>
              <p:nvPr/>
            </p:nvPicPr>
            <p:blipFill>
              <a:blip r:embed="rId4"/>
              <a:stretch>
                <a:fillRect/>
              </a:stretch>
            </p:blipFill>
            <p:spPr>
              <a:xfrm>
                <a:off x="6943990" y="530645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k 7">
                <a:extLst>
                  <a:ext uri="{FF2B5EF4-FFF2-40B4-BE49-F238E27FC236}">
                    <a16:creationId xmlns:a16="http://schemas.microsoft.com/office/drawing/2014/main" id="{1AA4EF0A-302A-B47E-AAC0-FC549BDA6198}"/>
                  </a:ext>
                </a:extLst>
              </p14:cNvPr>
              <p14:cNvContentPartPr/>
              <p14:nvPr/>
            </p14:nvContentPartPr>
            <p14:xfrm>
              <a:off x="9760630" y="4040330"/>
              <a:ext cx="360" cy="360"/>
            </p14:xfrm>
          </p:contentPart>
        </mc:Choice>
        <mc:Fallback xmlns="">
          <p:pic>
            <p:nvPicPr>
              <p:cNvPr id="8" name="Ink 7">
                <a:extLst>
                  <a:ext uri="{FF2B5EF4-FFF2-40B4-BE49-F238E27FC236}">
                    <a16:creationId xmlns:a16="http://schemas.microsoft.com/office/drawing/2014/main" id="{1AA4EF0A-302A-B47E-AAC0-FC549BDA6198}"/>
                  </a:ext>
                </a:extLst>
              </p:cNvPr>
              <p:cNvPicPr/>
              <p:nvPr/>
            </p:nvPicPr>
            <p:blipFill>
              <a:blip r:embed="rId4"/>
              <a:stretch>
                <a:fillRect/>
              </a:stretch>
            </p:blipFill>
            <p:spPr>
              <a:xfrm>
                <a:off x="9697630" y="397733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220665AB-905C-B512-CB5E-2D117ED6C4DE}"/>
                  </a:ext>
                </a:extLst>
              </p14:cNvPr>
              <p14:cNvContentPartPr/>
              <p14:nvPr/>
            </p14:nvContentPartPr>
            <p14:xfrm>
              <a:off x="4890910" y="4465490"/>
              <a:ext cx="360" cy="360"/>
            </p14:xfrm>
          </p:contentPart>
        </mc:Choice>
        <mc:Fallback xmlns="">
          <p:pic>
            <p:nvPicPr>
              <p:cNvPr id="9" name="Ink 8">
                <a:extLst>
                  <a:ext uri="{FF2B5EF4-FFF2-40B4-BE49-F238E27FC236}">
                    <a16:creationId xmlns:a16="http://schemas.microsoft.com/office/drawing/2014/main" id="{220665AB-905C-B512-CB5E-2D117ED6C4DE}"/>
                  </a:ext>
                </a:extLst>
              </p:cNvPr>
              <p:cNvPicPr/>
              <p:nvPr/>
            </p:nvPicPr>
            <p:blipFill>
              <a:blip r:embed="rId4"/>
              <a:stretch>
                <a:fillRect/>
              </a:stretch>
            </p:blipFill>
            <p:spPr>
              <a:xfrm>
                <a:off x="4827910" y="440285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16FF7358-7C57-14F2-910C-36DFD8FAB94E}"/>
                  </a:ext>
                </a:extLst>
              </p14:cNvPr>
              <p14:cNvContentPartPr/>
              <p14:nvPr/>
            </p14:nvContentPartPr>
            <p14:xfrm>
              <a:off x="5060830" y="4880210"/>
              <a:ext cx="360" cy="360"/>
            </p14:xfrm>
          </p:contentPart>
        </mc:Choice>
        <mc:Fallback xmlns="">
          <p:pic>
            <p:nvPicPr>
              <p:cNvPr id="10" name="Ink 9">
                <a:extLst>
                  <a:ext uri="{FF2B5EF4-FFF2-40B4-BE49-F238E27FC236}">
                    <a16:creationId xmlns:a16="http://schemas.microsoft.com/office/drawing/2014/main" id="{16FF7358-7C57-14F2-910C-36DFD8FAB94E}"/>
                  </a:ext>
                </a:extLst>
              </p:cNvPr>
              <p:cNvPicPr/>
              <p:nvPr/>
            </p:nvPicPr>
            <p:blipFill>
              <a:blip r:embed="rId4"/>
              <a:stretch>
                <a:fillRect/>
              </a:stretch>
            </p:blipFill>
            <p:spPr>
              <a:xfrm>
                <a:off x="4998190" y="481721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90D6EBA8-732D-05A2-CCC7-6BDE933636C5}"/>
                  </a:ext>
                </a:extLst>
              </p14:cNvPr>
              <p14:cNvContentPartPr/>
              <p14:nvPr/>
            </p14:nvContentPartPr>
            <p14:xfrm>
              <a:off x="4678150" y="5698850"/>
              <a:ext cx="360" cy="360"/>
            </p14:xfrm>
          </p:contentPart>
        </mc:Choice>
        <mc:Fallback xmlns="">
          <p:pic>
            <p:nvPicPr>
              <p:cNvPr id="12" name="Ink 11">
                <a:extLst>
                  <a:ext uri="{FF2B5EF4-FFF2-40B4-BE49-F238E27FC236}">
                    <a16:creationId xmlns:a16="http://schemas.microsoft.com/office/drawing/2014/main" id="{90D6EBA8-732D-05A2-CCC7-6BDE933636C5}"/>
                  </a:ext>
                </a:extLst>
              </p:cNvPr>
              <p:cNvPicPr/>
              <p:nvPr/>
            </p:nvPicPr>
            <p:blipFill>
              <a:blip r:embed="rId4"/>
              <a:stretch>
                <a:fillRect/>
              </a:stretch>
            </p:blipFill>
            <p:spPr>
              <a:xfrm>
                <a:off x="4615150" y="5636210"/>
                <a:ext cx="126000" cy="126000"/>
              </a:xfrm>
              <a:prstGeom prst="rect">
                <a:avLst/>
              </a:prstGeom>
            </p:spPr>
          </p:pic>
        </mc:Fallback>
      </mc:AlternateContent>
    </p:spTree>
    <p:extLst>
      <p:ext uri="{BB962C8B-B14F-4D97-AF65-F5344CB8AC3E}">
        <p14:creationId xmlns:p14="http://schemas.microsoft.com/office/powerpoint/2010/main" val="3894945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FE562-2B93-31C4-1AE1-02324E2602F6}"/>
              </a:ext>
            </a:extLst>
          </p:cNvPr>
          <p:cNvSpPr>
            <a:spLocks noGrp="1"/>
          </p:cNvSpPr>
          <p:nvPr>
            <p:ph type="title"/>
          </p:nvPr>
        </p:nvSpPr>
        <p:spPr/>
        <p:txBody>
          <a:bodyPr/>
          <a:lstStyle/>
          <a:p>
            <a:r>
              <a:rPr lang="en-US" dirty="0"/>
              <a:t>Covered Theater (Odeon)</a:t>
            </a:r>
          </a:p>
        </p:txBody>
      </p:sp>
      <p:sp>
        <p:nvSpPr>
          <p:cNvPr id="4" name="Content Placeholder 3">
            <a:extLst>
              <a:ext uri="{FF2B5EF4-FFF2-40B4-BE49-F238E27FC236}">
                <a16:creationId xmlns:a16="http://schemas.microsoft.com/office/drawing/2014/main" id="{59FA3625-6F04-CC75-7E6C-C63633F0C20E}"/>
              </a:ext>
            </a:extLst>
          </p:cNvPr>
          <p:cNvSpPr>
            <a:spLocks noGrp="1"/>
          </p:cNvSpPr>
          <p:nvPr>
            <p:ph sz="half" idx="1"/>
          </p:nvPr>
        </p:nvSpPr>
        <p:spPr/>
        <p:txBody>
          <a:bodyPr>
            <a:normAutofit fontScale="85000" lnSpcReduction="20000"/>
          </a:bodyPr>
          <a:lstStyle/>
          <a:p>
            <a:endParaRPr lang="en-US" dirty="0"/>
          </a:p>
          <a:p>
            <a:r>
              <a:rPr lang="en-US" dirty="0"/>
              <a:t>An odeon is a Greek style concert hall, which can be used for dramatic performance or as an assemble hall for city magistrates (</a:t>
            </a:r>
            <a:r>
              <a:rPr lang="en-US" i="1" dirty="0" err="1"/>
              <a:t>bouleterion</a:t>
            </a:r>
            <a:r>
              <a:rPr lang="en-US" dirty="0"/>
              <a:t>). </a:t>
            </a:r>
          </a:p>
          <a:p>
            <a:r>
              <a:rPr lang="en-US" dirty="0"/>
              <a:t>It is smaller than a traditional theater, and often roofed.</a:t>
            </a:r>
          </a:p>
          <a:p>
            <a:r>
              <a:rPr lang="en-US" dirty="0"/>
              <a:t>Built in 80-75 BCE, by C. Quinctius Valgus and M. Porcius, who were both colonists and high-ranking local magistrates</a:t>
            </a:r>
          </a:p>
          <a:p>
            <a:r>
              <a:rPr lang="en-US" dirty="0"/>
              <a:t>It was built next to the large theater. </a:t>
            </a:r>
          </a:p>
          <a:p>
            <a:r>
              <a:rPr lang="en-US" dirty="0"/>
              <a:t>Capacity 1300-1500 people</a:t>
            </a:r>
          </a:p>
          <a:p>
            <a:endParaRPr lang="en-US" dirty="0"/>
          </a:p>
        </p:txBody>
      </p:sp>
      <p:pic>
        <p:nvPicPr>
          <p:cNvPr id="6" name="Content Placeholder 5">
            <a:extLst>
              <a:ext uri="{FF2B5EF4-FFF2-40B4-BE49-F238E27FC236}">
                <a16:creationId xmlns:a16="http://schemas.microsoft.com/office/drawing/2014/main" id="{8E0912A8-2A74-3E2F-D262-E0C0CFC5AD63}"/>
              </a:ext>
            </a:extLst>
          </p:cNvPr>
          <p:cNvPicPr>
            <a:picLocks noGrp="1" noChangeAspect="1"/>
          </p:cNvPicPr>
          <p:nvPr>
            <p:ph sz="half" idx="2"/>
          </p:nvPr>
        </p:nvPicPr>
        <p:blipFill>
          <a:blip r:embed="rId2"/>
          <a:stretch>
            <a:fillRect/>
          </a:stretch>
        </p:blipFill>
        <p:spPr>
          <a:xfrm>
            <a:off x="6172200" y="2274094"/>
            <a:ext cx="5181600" cy="3454400"/>
          </a:xfrm>
          <a:prstGeom prst="rect">
            <a:avLst/>
          </a:prstGeom>
        </p:spPr>
      </p:pic>
    </p:spTree>
    <p:extLst>
      <p:ext uri="{BB962C8B-B14F-4D97-AF65-F5344CB8AC3E}">
        <p14:creationId xmlns:p14="http://schemas.microsoft.com/office/powerpoint/2010/main" val="2144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33D240C-2220-494F-90F6-2A8A57C05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CD0C23-0823-5C17-3E53-246837FD4518}"/>
              </a:ext>
            </a:extLst>
          </p:cNvPr>
          <p:cNvSpPr>
            <a:spLocks noGrp="1"/>
          </p:cNvSpPr>
          <p:nvPr>
            <p:ph type="title"/>
          </p:nvPr>
        </p:nvSpPr>
        <p:spPr>
          <a:xfrm>
            <a:off x="5330952" y="1078992"/>
            <a:ext cx="6272784" cy="1536192"/>
          </a:xfrm>
        </p:spPr>
        <p:txBody>
          <a:bodyPr vert="horz" lIns="91440" tIns="45720" rIns="91440" bIns="45720" rtlCol="0" anchor="b">
            <a:normAutofit/>
          </a:bodyPr>
          <a:lstStyle/>
          <a:p>
            <a:r>
              <a:rPr lang="en-US" sz="5200" kern="1200">
                <a:solidFill>
                  <a:schemeClr val="tx1"/>
                </a:solidFill>
                <a:latin typeface="+mj-lt"/>
                <a:ea typeface="+mj-ea"/>
                <a:cs typeface="+mj-cs"/>
              </a:rPr>
              <a:t>Amphitheater (Arena)</a:t>
            </a:r>
          </a:p>
        </p:txBody>
      </p:sp>
      <p:pic>
        <p:nvPicPr>
          <p:cNvPr id="10" name="Content Placeholder 9" descr="Photograph of the amphitheater at Pompeii.">
            <a:extLst>
              <a:ext uri="{FF2B5EF4-FFF2-40B4-BE49-F238E27FC236}">
                <a16:creationId xmlns:a16="http://schemas.microsoft.com/office/drawing/2014/main" id="{0673A34B-499C-F14F-80A0-819D0C1A319C}"/>
              </a:ext>
            </a:extLst>
          </p:cNvPr>
          <p:cNvPicPr>
            <a:picLocks noGrp="1" noChangeAspect="1"/>
          </p:cNvPicPr>
          <p:nvPr>
            <p:ph sz="half" idx="1"/>
          </p:nvPr>
        </p:nvPicPr>
        <p:blipFill>
          <a:blip r:embed="rId2"/>
          <a:srcRect t="6689" r="2" b="2"/>
          <a:stretch>
            <a:fillRect/>
          </a:stretch>
        </p:blipFill>
        <p:spPr>
          <a:xfrm>
            <a:off x="-6" y="21"/>
            <a:ext cx="4711516" cy="2934566"/>
          </a:xfrm>
          <a:prstGeom prst="rect">
            <a:avLst/>
          </a:prstGeom>
        </p:spPr>
      </p:pic>
      <p:sp>
        <p:nvSpPr>
          <p:cNvPr id="21" name="Rectangle 20">
            <a:extLst>
              <a:ext uri="{FF2B5EF4-FFF2-40B4-BE49-F238E27FC236}">
                <a16:creationId xmlns:a16="http://schemas.microsoft.com/office/drawing/2014/main" id="{82F8B5D5-EDD3-466C-9CFA-C8A8B1C7F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70840" y="361188"/>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9FC6858B-B383-4FB7-AAFA-9CBB9215D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0952"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Picture 13" descr="Fresco depicting the amphitheater at Pompeii from the House of Actaeon (Regio I.3.23). 59-79 CE. MANN.&#10;">
            <a:extLst>
              <a:ext uri="{FF2B5EF4-FFF2-40B4-BE49-F238E27FC236}">
                <a16:creationId xmlns:a16="http://schemas.microsoft.com/office/drawing/2014/main" id="{1913CB5D-372A-D3FA-5BD7-D5F12B961A30}"/>
              </a:ext>
            </a:extLst>
          </p:cNvPr>
          <p:cNvPicPr>
            <a:picLocks noChangeAspect="1"/>
          </p:cNvPicPr>
          <p:nvPr/>
        </p:nvPicPr>
        <p:blipFill>
          <a:blip r:embed="rId3">
            <a:extLst>
              <a:ext uri="{28A0092B-C50C-407E-A947-70E740481C1C}">
                <a14:useLocalDpi xmlns:a14="http://schemas.microsoft.com/office/drawing/2010/main" val="0"/>
              </a:ext>
            </a:extLst>
          </a:blip>
          <a:srcRect l="6240" r="8425" b="-1"/>
          <a:stretch>
            <a:fillRect/>
          </a:stretch>
        </p:blipFill>
        <p:spPr>
          <a:xfrm>
            <a:off x="26" y="3172569"/>
            <a:ext cx="4711515" cy="3685430"/>
          </a:xfrm>
          <a:prstGeom prst="rect">
            <a:avLst/>
          </a:prstGeom>
        </p:spPr>
      </p:pic>
      <p:sp>
        <p:nvSpPr>
          <p:cNvPr id="9" name="Content Placeholder 8">
            <a:extLst>
              <a:ext uri="{FF2B5EF4-FFF2-40B4-BE49-F238E27FC236}">
                <a16:creationId xmlns:a16="http://schemas.microsoft.com/office/drawing/2014/main" id="{8EA4328C-5A4B-7921-BDA5-7F41C284817B}"/>
              </a:ext>
            </a:extLst>
          </p:cNvPr>
          <p:cNvSpPr>
            <a:spLocks noGrp="1"/>
          </p:cNvSpPr>
          <p:nvPr>
            <p:ph sz="half" idx="2"/>
          </p:nvPr>
        </p:nvSpPr>
        <p:spPr>
          <a:xfrm>
            <a:off x="5330952" y="3355848"/>
            <a:ext cx="6272784" cy="2825496"/>
          </a:xfrm>
        </p:spPr>
        <p:txBody>
          <a:bodyPr vert="horz" lIns="91440" tIns="45720" rIns="91440" bIns="45720" rtlCol="0">
            <a:normAutofit/>
          </a:bodyPr>
          <a:lstStyle/>
          <a:p>
            <a:r>
              <a:rPr lang="en-US" sz="1700" dirty="0"/>
              <a:t>Built by the same two men: C. Quinctius Valgus and M. Porcius.</a:t>
            </a:r>
          </a:p>
          <a:p>
            <a:r>
              <a:rPr lang="en-US" sz="1700" dirty="0"/>
              <a:t> Constructed slightly later, around 70 BCE</a:t>
            </a:r>
          </a:p>
          <a:p>
            <a:r>
              <a:rPr lang="en-US" sz="1700" dirty="0"/>
              <a:t>Located on the eastern side of the city, further from the traditional urban core. </a:t>
            </a:r>
          </a:p>
          <a:p>
            <a:r>
              <a:rPr lang="en-US" sz="1700" dirty="0"/>
              <a:t>Used for Roman style entertainments</a:t>
            </a:r>
          </a:p>
          <a:p>
            <a:r>
              <a:rPr lang="en-US" sz="1700" dirty="0"/>
              <a:t>Inscription: </a:t>
            </a:r>
            <a:r>
              <a:rPr lang="en-US" sz="1700" i="1" dirty="0"/>
              <a:t>colonia honoris </a:t>
            </a:r>
            <a:r>
              <a:rPr lang="en-US" sz="1700" i="1" dirty="0" err="1"/>
              <a:t>caussa</a:t>
            </a:r>
            <a:r>
              <a:rPr lang="en-US" sz="1700" i="1" dirty="0"/>
              <a:t> </a:t>
            </a:r>
            <a:r>
              <a:rPr lang="en-US" sz="1700" dirty="0"/>
              <a:t>“for the honor of the colony”.</a:t>
            </a:r>
          </a:p>
          <a:p>
            <a:r>
              <a:rPr lang="en-US" sz="1700" dirty="0"/>
              <a:t>15,000 to 20,000 spectators capacity</a:t>
            </a:r>
          </a:p>
        </p:txBody>
      </p:sp>
      <p:sp>
        <p:nvSpPr>
          <p:cNvPr id="17" name="TextBox 16">
            <a:extLst>
              <a:ext uri="{FF2B5EF4-FFF2-40B4-BE49-F238E27FC236}">
                <a16:creationId xmlns:a16="http://schemas.microsoft.com/office/drawing/2014/main" id="{3499E208-0CE1-347B-D553-04DE744CDE62}"/>
              </a:ext>
            </a:extLst>
          </p:cNvPr>
          <p:cNvSpPr txBox="1"/>
          <p:nvPr/>
        </p:nvSpPr>
        <p:spPr>
          <a:xfrm>
            <a:off x="4694303" y="6274180"/>
            <a:ext cx="6097772" cy="523220"/>
          </a:xfrm>
          <a:prstGeom prst="rect">
            <a:avLst/>
          </a:prstGeom>
          <a:noFill/>
        </p:spPr>
        <p:txBody>
          <a:bodyPr wrap="square">
            <a:spAutoFit/>
          </a:bodyPr>
          <a:lstStyle/>
          <a:p>
            <a:r>
              <a:rPr lang="en-US" sz="1400" dirty="0"/>
              <a:t>Fresco depicting the amphitheater at Pompeii from the House of Actaeon (Regio I.3.23). 59-79 CE. MANN.</a:t>
            </a:r>
          </a:p>
        </p:txBody>
      </p:sp>
    </p:spTree>
    <p:extLst>
      <p:ext uri="{BB962C8B-B14F-4D97-AF65-F5344CB8AC3E}">
        <p14:creationId xmlns:p14="http://schemas.microsoft.com/office/powerpoint/2010/main" val="349336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45CA849-654C-4173-AD99-B3A252827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5833636-4489-9C66-374D-2E8847D52952}"/>
              </a:ext>
            </a:extLst>
          </p:cNvPr>
          <p:cNvSpPr>
            <a:spLocks noGrp="1"/>
          </p:cNvSpPr>
          <p:nvPr>
            <p:ph type="title"/>
          </p:nvPr>
        </p:nvSpPr>
        <p:spPr>
          <a:xfrm>
            <a:off x="429768" y="411480"/>
            <a:ext cx="11201400" cy="1106424"/>
          </a:xfrm>
        </p:spPr>
        <p:txBody>
          <a:bodyPr vert="horz" lIns="91440" tIns="45720" rIns="91440" bIns="45720" rtlCol="0" anchor="ctr">
            <a:normAutofit/>
          </a:bodyPr>
          <a:lstStyle/>
          <a:p>
            <a:r>
              <a:rPr lang="en-US" sz="3600"/>
              <a:t>Temple of Venus</a:t>
            </a:r>
          </a:p>
        </p:txBody>
      </p:sp>
      <p:sp>
        <p:nvSpPr>
          <p:cNvPr id="13" name="Rectangle 12">
            <a:extLst>
              <a:ext uri="{FF2B5EF4-FFF2-40B4-BE49-F238E27FC236}">
                <a16:creationId xmlns:a16="http://schemas.microsoft.com/office/drawing/2014/main" id="{3E23A947-2D45-4208-AE2B-64948C87A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87931"/>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Content Placeholder 5" descr="VIII.1.3 Pompeii. August 2021. Decorative marble blocks.&#10;Foto Annette Haug, ERC Grant 681269 DÉCOR.&#10;">
            <a:extLst>
              <a:ext uri="{FF2B5EF4-FFF2-40B4-BE49-F238E27FC236}">
                <a16:creationId xmlns:a16="http://schemas.microsoft.com/office/drawing/2014/main" id="{50A764E4-ED2C-96AB-1041-891DCF52AE31}"/>
              </a:ext>
            </a:extLst>
          </p:cNvPr>
          <p:cNvPicPr>
            <a:picLocks noGrp="1" noChangeAspect="1"/>
          </p:cNvPicPr>
          <p:nvPr>
            <p:ph sz="half" idx="1"/>
          </p:nvPr>
        </p:nvPicPr>
        <p:blipFill>
          <a:blip r:embed="rId2"/>
          <a:srcRect r="16568" b="-2"/>
          <a:stretch>
            <a:fillRect/>
          </a:stretch>
        </p:blipFill>
        <p:spPr>
          <a:xfrm>
            <a:off x="429768" y="1721922"/>
            <a:ext cx="6704891" cy="4520559"/>
          </a:xfrm>
          <a:prstGeom prst="rect">
            <a:avLst/>
          </a:prstGeom>
        </p:spPr>
      </p:pic>
      <p:sp useBgFill="1">
        <p:nvSpPr>
          <p:cNvPr id="15" name="Rectangle 14">
            <a:extLst>
              <a:ext uri="{FF2B5EF4-FFF2-40B4-BE49-F238E27FC236}">
                <a16:creationId xmlns:a16="http://schemas.microsoft.com/office/drawing/2014/main" id="{E5BBB0F9-6A59-4D02-A9C7-A2D65166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3801" y="1721922"/>
            <a:ext cx="4218432" cy="4520560"/>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ontent Placeholder 4">
            <a:extLst>
              <a:ext uri="{FF2B5EF4-FFF2-40B4-BE49-F238E27FC236}">
                <a16:creationId xmlns:a16="http://schemas.microsoft.com/office/drawing/2014/main" id="{51F77B43-2248-869F-AEB3-C6B314A67131}"/>
              </a:ext>
            </a:extLst>
          </p:cNvPr>
          <p:cNvSpPr>
            <a:spLocks noGrp="1"/>
          </p:cNvSpPr>
          <p:nvPr>
            <p:ph sz="half" idx="2"/>
          </p:nvPr>
        </p:nvSpPr>
        <p:spPr>
          <a:xfrm>
            <a:off x="7938752" y="2020824"/>
            <a:ext cx="3455097" cy="3959352"/>
          </a:xfrm>
        </p:spPr>
        <p:txBody>
          <a:bodyPr vert="horz" lIns="91440" tIns="45720" rIns="91440" bIns="45720" rtlCol="0" anchor="ctr">
            <a:normAutofit/>
          </a:bodyPr>
          <a:lstStyle/>
          <a:p>
            <a:r>
              <a:rPr lang="en-US" sz="1500" dirty="0"/>
              <a:t>Venus was the patron goddess of Sulla’s family. Also, part of the name of the colony: </a:t>
            </a:r>
            <a:r>
              <a:rPr lang="en-US" sz="1500" i="1" dirty="0" err="1"/>
              <a:t>Veneria</a:t>
            </a:r>
            <a:r>
              <a:rPr lang="en-US" sz="1500" i="1" dirty="0"/>
              <a:t>. </a:t>
            </a:r>
          </a:p>
          <a:p>
            <a:r>
              <a:rPr lang="en-US" sz="1500" dirty="0"/>
              <a:t>A new temple was built to honor the new patron goddess of the city. </a:t>
            </a:r>
          </a:p>
          <a:p>
            <a:r>
              <a:rPr lang="en-US" sz="1500" dirty="0"/>
              <a:t>In a way, it was symbolic of the new Roman colonial elite over the indigenous population.</a:t>
            </a:r>
          </a:p>
          <a:p>
            <a:r>
              <a:rPr lang="en-US" sz="1500" dirty="0"/>
              <a:t>It was located near the Marine Gate on the southwest side of the city. </a:t>
            </a:r>
          </a:p>
          <a:p>
            <a:r>
              <a:rPr lang="en-US" sz="1500" dirty="0"/>
              <a:t>Located at a very visible spot along the lava plateau, would have overlooked the Sarno river valley and the sea. </a:t>
            </a:r>
          </a:p>
        </p:txBody>
      </p:sp>
    </p:spTree>
    <p:extLst>
      <p:ext uri="{BB962C8B-B14F-4D97-AF65-F5344CB8AC3E}">
        <p14:creationId xmlns:p14="http://schemas.microsoft.com/office/powerpoint/2010/main" val="2030666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99C9E7-CAB2-A1B2-4BC5-CCFBC2E5C8F4}"/>
              </a:ext>
            </a:extLst>
          </p:cNvPr>
          <p:cNvSpPr>
            <a:spLocks noGrp="1"/>
          </p:cNvSpPr>
          <p:nvPr>
            <p:ph type="title"/>
          </p:nvPr>
        </p:nvSpPr>
        <p:spPr>
          <a:xfrm>
            <a:off x="5297762" y="329184"/>
            <a:ext cx="6251110" cy="1783080"/>
          </a:xfrm>
        </p:spPr>
        <p:txBody>
          <a:bodyPr vert="horz" lIns="91440" tIns="45720" rIns="91440" bIns="45720" rtlCol="0" anchor="b">
            <a:normAutofit/>
          </a:bodyPr>
          <a:lstStyle/>
          <a:p>
            <a:r>
              <a:rPr lang="en-US" sz="5400"/>
              <a:t>Redesign of the Forum</a:t>
            </a:r>
          </a:p>
        </p:txBody>
      </p:sp>
      <p:pic>
        <p:nvPicPr>
          <p:cNvPr id="10" name="Content Placeholder 9" descr="Map of the Forum at Pompeii">
            <a:extLst>
              <a:ext uri="{FF2B5EF4-FFF2-40B4-BE49-F238E27FC236}">
                <a16:creationId xmlns:a16="http://schemas.microsoft.com/office/drawing/2014/main" id="{F00B1E27-8869-D511-493E-E50916841A9C}"/>
              </a:ext>
            </a:extLst>
          </p:cNvPr>
          <p:cNvPicPr>
            <a:picLocks noGrp="1" noChangeAspect="1"/>
          </p:cNvPicPr>
          <p:nvPr>
            <p:ph sz="half" idx="1"/>
          </p:nvPr>
        </p:nvPicPr>
        <p:blipFill>
          <a:blip r:embed="rId2"/>
          <a:srcRect l="12290" r="6743" b="-1"/>
          <a:stretch>
            <a:fillRect/>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9"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E181C95D-6E4A-BA59-6813-A54F86E373E0}"/>
              </a:ext>
            </a:extLst>
          </p:cNvPr>
          <p:cNvSpPr>
            <a:spLocks noGrp="1"/>
          </p:cNvSpPr>
          <p:nvPr>
            <p:ph sz="half" idx="2"/>
          </p:nvPr>
        </p:nvSpPr>
        <p:spPr>
          <a:xfrm>
            <a:off x="5297762" y="2706624"/>
            <a:ext cx="6251110" cy="3483864"/>
          </a:xfrm>
        </p:spPr>
        <p:txBody>
          <a:bodyPr vert="horz" lIns="91440" tIns="45720" rIns="91440" bIns="45720" rtlCol="0">
            <a:normAutofit/>
          </a:bodyPr>
          <a:lstStyle/>
          <a:p>
            <a:r>
              <a:rPr lang="en-US" sz="2200" dirty="0"/>
              <a:t>Influenced by the Forum </a:t>
            </a:r>
            <a:r>
              <a:rPr lang="en-US" sz="2200" dirty="0" err="1"/>
              <a:t>Romanum</a:t>
            </a:r>
            <a:r>
              <a:rPr lang="en-US" sz="2200" dirty="0"/>
              <a:t> in Rome</a:t>
            </a:r>
          </a:p>
          <a:p>
            <a:r>
              <a:rPr lang="en-US" sz="2200" dirty="0"/>
              <a:t>The main commercial and administrative part of the city</a:t>
            </a:r>
          </a:p>
          <a:p>
            <a:r>
              <a:rPr lang="en-US" sz="2200" dirty="0"/>
              <a:t>Several buildings are added to this space, including an updated temple, a </a:t>
            </a:r>
            <a:r>
              <a:rPr lang="en-US" sz="2200" i="1" dirty="0" err="1"/>
              <a:t>comitium</a:t>
            </a:r>
            <a:r>
              <a:rPr lang="en-US" sz="2200" dirty="0"/>
              <a:t> (voting enclosure)</a:t>
            </a:r>
          </a:p>
        </p:txBody>
      </p:sp>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45A176D5-486E-4264-64FD-EFFE32012A5E}"/>
                  </a:ext>
                </a:extLst>
              </p14:cNvPr>
              <p14:cNvContentPartPr/>
              <p14:nvPr/>
            </p14:nvContentPartPr>
            <p14:xfrm>
              <a:off x="1413946" y="1583975"/>
              <a:ext cx="360" cy="360"/>
            </p14:xfrm>
          </p:contentPart>
        </mc:Choice>
        <mc:Fallback xmlns="">
          <p:pic>
            <p:nvPicPr>
              <p:cNvPr id="11" name="Ink 10">
                <a:extLst>
                  <a:ext uri="{FF2B5EF4-FFF2-40B4-BE49-F238E27FC236}">
                    <a16:creationId xmlns:a16="http://schemas.microsoft.com/office/drawing/2014/main" id="{45A176D5-486E-4264-64FD-EFFE32012A5E}"/>
                  </a:ext>
                </a:extLst>
              </p:cNvPr>
              <p:cNvPicPr/>
              <p:nvPr/>
            </p:nvPicPr>
            <p:blipFill>
              <a:blip r:embed="rId4"/>
              <a:stretch>
                <a:fillRect/>
              </a:stretch>
            </p:blipFill>
            <p:spPr>
              <a:xfrm>
                <a:off x="1350946" y="1520975"/>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2" name="Ink 11">
                <a:extLst>
                  <a:ext uri="{FF2B5EF4-FFF2-40B4-BE49-F238E27FC236}">
                    <a16:creationId xmlns:a16="http://schemas.microsoft.com/office/drawing/2014/main" id="{6F04BD02-0FDA-9C56-2E63-7E854FAE3266}"/>
                  </a:ext>
                </a:extLst>
              </p14:cNvPr>
              <p14:cNvContentPartPr/>
              <p14:nvPr/>
            </p14:nvContentPartPr>
            <p14:xfrm>
              <a:off x="2796179" y="5528579"/>
              <a:ext cx="360" cy="360"/>
            </p14:xfrm>
          </p:contentPart>
        </mc:Choice>
        <mc:Fallback xmlns="">
          <p:pic>
            <p:nvPicPr>
              <p:cNvPr id="12" name="Ink 11">
                <a:extLst>
                  <a:ext uri="{FF2B5EF4-FFF2-40B4-BE49-F238E27FC236}">
                    <a16:creationId xmlns:a16="http://schemas.microsoft.com/office/drawing/2014/main" id="{6F04BD02-0FDA-9C56-2E63-7E854FAE3266}"/>
                  </a:ext>
                </a:extLst>
              </p:cNvPr>
              <p:cNvPicPr/>
              <p:nvPr/>
            </p:nvPicPr>
            <p:blipFill>
              <a:blip r:embed="rId4"/>
              <a:stretch>
                <a:fillRect/>
              </a:stretch>
            </p:blipFill>
            <p:spPr>
              <a:xfrm>
                <a:off x="2733179" y="5465579"/>
                <a:ext cx="126000" cy="126000"/>
              </a:xfrm>
              <a:prstGeom prst="rect">
                <a:avLst/>
              </a:prstGeom>
            </p:spPr>
          </p:pic>
        </mc:Fallback>
      </mc:AlternateContent>
    </p:spTree>
    <p:extLst>
      <p:ext uri="{BB962C8B-B14F-4D97-AF65-F5344CB8AC3E}">
        <p14:creationId xmlns:p14="http://schemas.microsoft.com/office/powerpoint/2010/main" val="1242570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33D240C-2220-494F-90F6-2A8A57C05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ED230F-FFE6-299D-409A-E84142FC8E33}"/>
              </a:ext>
            </a:extLst>
          </p:cNvPr>
          <p:cNvSpPr>
            <a:spLocks noGrp="1"/>
          </p:cNvSpPr>
          <p:nvPr>
            <p:ph type="title"/>
          </p:nvPr>
        </p:nvSpPr>
        <p:spPr>
          <a:xfrm>
            <a:off x="5330952" y="1078992"/>
            <a:ext cx="6272784" cy="1536192"/>
          </a:xfrm>
        </p:spPr>
        <p:txBody>
          <a:bodyPr vert="horz" lIns="91440" tIns="45720" rIns="91440" bIns="45720" rtlCol="0" anchor="b">
            <a:normAutofit/>
          </a:bodyPr>
          <a:lstStyle/>
          <a:p>
            <a:r>
              <a:rPr lang="en-US" sz="5200" kern="1200">
                <a:solidFill>
                  <a:schemeClr val="tx1"/>
                </a:solidFill>
                <a:latin typeface="+mj-lt"/>
                <a:ea typeface="+mj-ea"/>
                <a:cs typeface="+mj-cs"/>
              </a:rPr>
              <a:t>Temple to Jupiter (Capitolium)</a:t>
            </a:r>
          </a:p>
        </p:txBody>
      </p:sp>
      <p:pic>
        <p:nvPicPr>
          <p:cNvPr id="7" name="Content Placeholder 6">
            <a:extLst>
              <a:ext uri="{FF2B5EF4-FFF2-40B4-BE49-F238E27FC236}">
                <a16:creationId xmlns:a16="http://schemas.microsoft.com/office/drawing/2014/main" id="{5B72F8C3-64E3-62CC-7273-7A72A7F58EFA}"/>
              </a:ext>
            </a:extLst>
          </p:cNvPr>
          <p:cNvPicPr>
            <a:picLocks noGrp="1" noChangeAspect="1"/>
          </p:cNvPicPr>
          <p:nvPr>
            <p:ph sz="half" idx="2"/>
          </p:nvPr>
        </p:nvPicPr>
        <p:blipFill>
          <a:blip r:embed="rId2"/>
          <a:srcRect t="6689" r="2" b="2"/>
          <a:stretch>
            <a:fillRect/>
          </a:stretch>
        </p:blipFill>
        <p:spPr>
          <a:xfrm>
            <a:off x="-6" y="21"/>
            <a:ext cx="4711516" cy="2934566"/>
          </a:xfrm>
          <a:prstGeom prst="rect">
            <a:avLst/>
          </a:prstGeom>
        </p:spPr>
      </p:pic>
      <p:sp>
        <p:nvSpPr>
          <p:cNvPr id="15" name="Rectangle 14">
            <a:extLst>
              <a:ext uri="{FF2B5EF4-FFF2-40B4-BE49-F238E27FC236}">
                <a16:creationId xmlns:a16="http://schemas.microsoft.com/office/drawing/2014/main" id="{82F8B5D5-EDD3-466C-9CFA-C8A8B1C7F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70840" y="361188"/>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7" name="Rectangle 16">
            <a:extLst>
              <a:ext uri="{FF2B5EF4-FFF2-40B4-BE49-F238E27FC236}">
                <a16:creationId xmlns:a16="http://schemas.microsoft.com/office/drawing/2014/main" id="{9FC6858B-B383-4FB7-AAFA-9CBB9215D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0952"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descr="Temple of Jupiter | rosyfingereddawn">
            <a:extLst>
              <a:ext uri="{FF2B5EF4-FFF2-40B4-BE49-F238E27FC236}">
                <a16:creationId xmlns:a16="http://schemas.microsoft.com/office/drawing/2014/main" id="{E2D6F8A3-DCC2-357B-F362-24C9AD36D34C}"/>
              </a:ext>
            </a:extLst>
          </p:cNvPr>
          <p:cNvPicPr>
            <a:picLocks noChangeAspect="1"/>
          </p:cNvPicPr>
          <p:nvPr/>
        </p:nvPicPr>
        <p:blipFill>
          <a:blip r:embed="rId3"/>
          <a:srcRect b="29796"/>
          <a:stretch>
            <a:fillRect/>
          </a:stretch>
        </p:blipFill>
        <p:spPr>
          <a:xfrm>
            <a:off x="26" y="3172569"/>
            <a:ext cx="4711515" cy="3685430"/>
          </a:xfrm>
          <a:prstGeom prst="rect">
            <a:avLst/>
          </a:prstGeom>
        </p:spPr>
      </p:pic>
      <p:sp>
        <p:nvSpPr>
          <p:cNvPr id="5" name="Content Placeholder 4">
            <a:extLst>
              <a:ext uri="{FF2B5EF4-FFF2-40B4-BE49-F238E27FC236}">
                <a16:creationId xmlns:a16="http://schemas.microsoft.com/office/drawing/2014/main" id="{68E8673A-D3B8-A2A3-B2FB-E0043C53FE72}"/>
              </a:ext>
            </a:extLst>
          </p:cNvPr>
          <p:cNvSpPr>
            <a:spLocks noGrp="1"/>
          </p:cNvSpPr>
          <p:nvPr>
            <p:ph sz="half" idx="1"/>
          </p:nvPr>
        </p:nvSpPr>
        <p:spPr>
          <a:xfrm>
            <a:off x="5330952" y="3355848"/>
            <a:ext cx="6272784" cy="2825496"/>
          </a:xfrm>
        </p:spPr>
        <p:txBody>
          <a:bodyPr vert="horz" lIns="91440" tIns="45720" rIns="91440" bIns="45720" rtlCol="0">
            <a:normAutofit/>
          </a:bodyPr>
          <a:lstStyle/>
          <a:p>
            <a:r>
              <a:rPr lang="en-US" sz="2200" dirty="0"/>
              <a:t>Directly influenced by the Temple of Jupiter Optimus Maximus on the Capitoline Hill in Rome</a:t>
            </a:r>
          </a:p>
          <a:p>
            <a:r>
              <a:rPr lang="en-US" sz="2200" dirty="0"/>
              <a:t>The previous temple (c. 150 BCE) from the Samnite period is retrofitted with an interior tripartite cult room design. This is for the worship of the Capitoline triad: Jupiter, Juno, and Minerva. </a:t>
            </a:r>
          </a:p>
          <a:p>
            <a:r>
              <a:rPr lang="en-US" sz="2200" dirty="0"/>
              <a:t>Symbolic allegiance to Roman state religion.</a:t>
            </a:r>
          </a:p>
          <a:p>
            <a:pPr marL="0"/>
            <a:endParaRPr lang="en-US" sz="2200" dirty="0"/>
          </a:p>
        </p:txBody>
      </p:sp>
    </p:spTree>
    <p:extLst>
      <p:ext uri="{BB962C8B-B14F-4D97-AF65-F5344CB8AC3E}">
        <p14:creationId xmlns:p14="http://schemas.microsoft.com/office/powerpoint/2010/main" val="3055458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1B5B4-44CB-4781-6F2A-4D58ADBFD5D2}"/>
              </a:ext>
            </a:extLst>
          </p:cNvPr>
          <p:cNvSpPr>
            <a:spLocks noGrp="1"/>
          </p:cNvSpPr>
          <p:nvPr>
            <p:ph type="title"/>
          </p:nvPr>
        </p:nvSpPr>
        <p:spPr/>
        <p:txBody>
          <a:bodyPr/>
          <a:lstStyle/>
          <a:p>
            <a:pPr algn="ctr"/>
            <a:r>
              <a:rPr lang="en-US" dirty="0"/>
              <a:t>Forum Baths</a:t>
            </a:r>
          </a:p>
        </p:txBody>
      </p:sp>
      <p:pic>
        <p:nvPicPr>
          <p:cNvPr id="6" name="Content Placeholder 5" descr="Forum Baths of Pompeii (thermae) Diagram | Quizlet">
            <a:extLst>
              <a:ext uri="{FF2B5EF4-FFF2-40B4-BE49-F238E27FC236}">
                <a16:creationId xmlns:a16="http://schemas.microsoft.com/office/drawing/2014/main" id="{1CA395B6-59C1-A347-8375-DD8D1439E6EB}"/>
              </a:ext>
            </a:extLst>
          </p:cNvPr>
          <p:cNvPicPr>
            <a:picLocks noGrp="1" noChangeAspect="1"/>
          </p:cNvPicPr>
          <p:nvPr>
            <p:ph sz="half" idx="1"/>
          </p:nvPr>
        </p:nvPicPr>
        <p:blipFill>
          <a:blip r:embed="rId2"/>
          <a:stretch>
            <a:fillRect/>
          </a:stretch>
        </p:blipFill>
        <p:spPr>
          <a:xfrm>
            <a:off x="1934179" y="1496016"/>
            <a:ext cx="4238021" cy="4351338"/>
          </a:xfrm>
          <a:prstGeom prst="rect">
            <a:avLst/>
          </a:prstGeom>
        </p:spPr>
      </p:pic>
      <p:sp>
        <p:nvSpPr>
          <p:cNvPr id="5" name="Content Placeholder 4">
            <a:extLst>
              <a:ext uri="{FF2B5EF4-FFF2-40B4-BE49-F238E27FC236}">
                <a16:creationId xmlns:a16="http://schemas.microsoft.com/office/drawing/2014/main" id="{054655A6-673E-A2E5-0264-39DC942C3252}"/>
              </a:ext>
            </a:extLst>
          </p:cNvPr>
          <p:cNvSpPr>
            <a:spLocks noGrp="1"/>
          </p:cNvSpPr>
          <p:nvPr>
            <p:ph sz="half" idx="2"/>
          </p:nvPr>
        </p:nvSpPr>
        <p:spPr/>
        <p:txBody>
          <a:bodyPr>
            <a:normAutofit fontScale="92500" lnSpcReduction="10000"/>
          </a:bodyPr>
          <a:lstStyle/>
          <a:p>
            <a:r>
              <a:rPr lang="en-US" dirty="0"/>
              <a:t>The Stabian baths were not enough to support the growing population in Pompeii, so a new bath complex was built close to the Forum.</a:t>
            </a:r>
          </a:p>
          <a:p>
            <a:r>
              <a:rPr lang="en-US" dirty="0"/>
              <a:t>It was built </a:t>
            </a:r>
            <a:r>
              <a:rPr lang="en-US" i="1" dirty="0"/>
              <a:t>ex </a:t>
            </a:r>
            <a:r>
              <a:rPr lang="en-US" i="1" dirty="0" err="1"/>
              <a:t>pequnia</a:t>
            </a:r>
            <a:r>
              <a:rPr lang="en-US" i="1" dirty="0"/>
              <a:t> publica, </a:t>
            </a:r>
            <a:r>
              <a:rPr lang="en-US" dirty="0"/>
              <a:t>from the public expense between 80-70 BCE.</a:t>
            </a:r>
          </a:p>
          <a:p>
            <a:r>
              <a:rPr lang="en-US" dirty="0"/>
              <a:t>The new bath complex consisted of hot and cold rooms, is one of the best examples of early vault-construction. </a:t>
            </a:r>
          </a:p>
        </p:txBody>
      </p:sp>
      <p:pic>
        <p:nvPicPr>
          <p:cNvPr id="8" name="Picture 7">
            <a:extLst>
              <a:ext uri="{FF2B5EF4-FFF2-40B4-BE49-F238E27FC236}">
                <a16:creationId xmlns:a16="http://schemas.microsoft.com/office/drawing/2014/main" id="{649D848D-3388-4F26-B6EC-534A60310F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37292" y="3574314"/>
            <a:ext cx="3646964" cy="2431310"/>
          </a:xfrm>
          <a:prstGeom prst="rect">
            <a:avLst/>
          </a:prstGeom>
        </p:spPr>
      </p:pic>
    </p:spTree>
    <p:extLst>
      <p:ext uri="{BB962C8B-B14F-4D97-AF65-F5344CB8AC3E}">
        <p14:creationId xmlns:p14="http://schemas.microsoft.com/office/powerpoint/2010/main" val="984414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939E9-65B8-EACC-9DA8-92C32894E84C}"/>
              </a:ext>
            </a:extLst>
          </p:cNvPr>
          <p:cNvSpPr>
            <a:spLocks noGrp="1"/>
          </p:cNvSpPr>
          <p:nvPr>
            <p:ph type="title"/>
          </p:nvPr>
        </p:nvSpPr>
        <p:spPr/>
        <p:txBody>
          <a:bodyPr/>
          <a:lstStyle/>
          <a:p>
            <a:pPr algn="ctr"/>
            <a:r>
              <a:rPr lang="en-US" dirty="0"/>
              <a:t>Discussion</a:t>
            </a:r>
          </a:p>
        </p:txBody>
      </p:sp>
      <p:sp>
        <p:nvSpPr>
          <p:cNvPr id="5" name="Content Placeholder 4">
            <a:extLst>
              <a:ext uri="{FF2B5EF4-FFF2-40B4-BE49-F238E27FC236}">
                <a16:creationId xmlns:a16="http://schemas.microsoft.com/office/drawing/2014/main" id="{6BA5FC06-1036-C7FD-B769-1FCE07AA5C13}"/>
              </a:ext>
            </a:extLst>
          </p:cNvPr>
          <p:cNvSpPr>
            <a:spLocks noGrp="1"/>
          </p:cNvSpPr>
          <p:nvPr>
            <p:ph idx="1"/>
          </p:nvPr>
        </p:nvSpPr>
        <p:spPr/>
        <p:txBody>
          <a:bodyPr/>
          <a:lstStyle/>
          <a:p>
            <a:r>
              <a:rPr lang="en-US" dirty="0"/>
              <a:t>Based on what we discussed on Tuesday and Today, how do we see the change in urban development and urban priorities as Pompeii went from being a Samnite City to a Roman colony?</a:t>
            </a:r>
          </a:p>
          <a:p>
            <a:r>
              <a:rPr lang="en-US" dirty="0"/>
              <a:t>What are some examples from both periods?</a:t>
            </a:r>
          </a:p>
        </p:txBody>
      </p:sp>
    </p:spTree>
    <p:extLst>
      <p:ext uri="{BB962C8B-B14F-4D97-AF65-F5344CB8AC3E}">
        <p14:creationId xmlns:p14="http://schemas.microsoft.com/office/powerpoint/2010/main" val="2891914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pic>
        <p:nvPicPr>
          <p:cNvPr id="1026" name="image_0">
            <a:extLst>
              <a:ext uri="{FF2B5EF4-FFF2-40B4-BE49-F238E27FC236}">
                <a16:creationId xmlns:a16="http://schemas.microsoft.com/office/drawing/2014/main" id="{4E8FFE23-4E1B-067A-55B3-814EA9213A6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944175" y="408660"/>
            <a:ext cx="4666425" cy="604068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9FE60213-DBC2-AF75-F685-2BD2EA149A98}"/>
              </a:ext>
            </a:extLst>
          </p:cNvPr>
          <p:cNvSpPr>
            <a:spLocks noGrp="1"/>
          </p:cNvSpPr>
          <p:nvPr>
            <p:ph type="sldNum" sz="quarter" idx="12"/>
          </p:nvPr>
        </p:nvSpPr>
        <p:spPr>
          <a:xfrm>
            <a:off x="8610600" y="6356350"/>
            <a:ext cx="2743200" cy="365125"/>
          </a:xfrm>
        </p:spPr>
        <p:txBody>
          <a:bodyPr>
            <a:normAutofit/>
          </a:bodyPr>
          <a:lstStyle/>
          <a:p>
            <a:pPr>
              <a:spcAft>
                <a:spcPts val="600"/>
              </a:spcAft>
            </a:pPr>
            <a:fld id="{B11DEBE5-B3F0-4CFE-B0A4-0D3633CCD9DA}" type="slidenum">
              <a:rPr lang="en-US" smtClean="0"/>
              <a:pPr>
                <a:spcAft>
                  <a:spcPts val="600"/>
                </a:spcAft>
              </a:pPr>
              <a:t>2</a:t>
            </a:fld>
            <a:endParaRPr lang="en-US"/>
          </a:p>
        </p:txBody>
      </p:sp>
    </p:spTree>
    <p:extLst>
      <p:ext uri="{BB962C8B-B14F-4D97-AF65-F5344CB8AC3E}">
        <p14:creationId xmlns:p14="http://schemas.microsoft.com/office/powerpoint/2010/main" val="557004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A51A6A-E00F-FB06-8D82-90579B07D572}"/>
              </a:ext>
            </a:extLst>
          </p:cNvPr>
          <p:cNvSpPr>
            <a:spLocks noGrp="1"/>
          </p:cNvSpPr>
          <p:nvPr>
            <p:ph type="title"/>
          </p:nvPr>
        </p:nvSpPr>
        <p:spPr>
          <a:xfrm>
            <a:off x="761800" y="762001"/>
            <a:ext cx="5334197" cy="1708242"/>
          </a:xfrm>
        </p:spPr>
        <p:txBody>
          <a:bodyPr anchor="ctr">
            <a:normAutofit/>
          </a:bodyPr>
          <a:lstStyle/>
          <a:p>
            <a:r>
              <a:rPr lang="en-US" sz="3400"/>
              <a:t>Pompeii and the Early Empire under Augustus and the Julio-Claudian Dynasty</a:t>
            </a:r>
          </a:p>
        </p:txBody>
      </p:sp>
      <p:sp>
        <p:nvSpPr>
          <p:cNvPr id="3" name="Content Placeholder 2">
            <a:extLst>
              <a:ext uri="{FF2B5EF4-FFF2-40B4-BE49-F238E27FC236}">
                <a16:creationId xmlns:a16="http://schemas.microsoft.com/office/drawing/2014/main" id="{52D416B8-B58A-0B59-F85F-EA9B972CF36C}"/>
              </a:ext>
            </a:extLst>
          </p:cNvPr>
          <p:cNvSpPr>
            <a:spLocks noGrp="1"/>
          </p:cNvSpPr>
          <p:nvPr>
            <p:ph idx="1"/>
          </p:nvPr>
        </p:nvSpPr>
        <p:spPr>
          <a:xfrm>
            <a:off x="761800" y="2470244"/>
            <a:ext cx="5334197" cy="3769835"/>
          </a:xfrm>
        </p:spPr>
        <p:txBody>
          <a:bodyPr anchor="ctr">
            <a:normAutofit/>
          </a:bodyPr>
          <a:lstStyle/>
          <a:p>
            <a:r>
              <a:rPr lang="en-US" sz="1700" dirty="0"/>
              <a:t>Rome’s transition from Republic to Empire begins in the second half of the 1</a:t>
            </a:r>
            <a:r>
              <a:rPr lang="en-US" sz="1700" baseline="30000" dirty="0"/>
              <a:t>st</a:t>
            </a:r>
            <a:r>
              <a:rPr lang="en-US" sz="1700" dirty="0"/>
              <a:t> century BCE.</a:t>
            </a:r>
          </a:p>
          <a:p>
            <a:r>
              <a:rPr lang="en-US" sz="1700" dirty="0"/>
              <a:t>Octavian, the nephew of Julius Caesar, becomes the sole ruler of the Empire. Given the title </a:t>
            </a:r>
            <a:r>
              <a:rPr lang="en-US" sz="1700" i="1" dirty="0"/>
              <a:t>Augustus</a:t>
            </a:r>
            <a:r>
              <a:rPr lang="en-US" sz="1700" dirty="0"/>
              <a:t> (great, venerable) and </a:t>
            </a:r>
            <a:r>
              <a:rPr lang="en-US" sz="1700" i="1" dirty="0"/>
              <a:t>princeps </a:t>
            </a:r>
            <a:r>
              <a:rPr lang="en-US" sz="1700" dirty="0"/>
              <a:t>“first among equals” in 27 BCE. </a:t>
            </a:r>
          </a:p>
          <a:p>
            <a:r>
              <a:rPr lang="en-US" sz="1700" dirty="0"/>
              <a:t>He is considered the first emperor and rules until 14 CE. </a:t>
            </a:r>
          </a:p>
          <a:p>
            <a:r>
              <a:rPr lang="en-US" sz="1700" dirty="0"/>
              <a:t>He founds the Julio-Claudian dynasty, which will rule the Empire until 69 CE: Tiberius, Caligula, Claudius, and Nero. </a:t>
            </a:r>
          </a:p>
          <a:p>
            <a:r>
              <a:rPr lang="en-US" sz="1700" dirty="0"/>
              <a:t>The Augustan period is a period of stability and prosperity, often referred to as the </a:t>
            </a:r>
            <a:r>
              <a:rPr lang="en-US" sz="1700" i="1" dirty="0"/>
              <a:t>Pax Romana.</a:t>
            </a:r>
            <a:endParaRPr lang="en-US" sz="1700" dirty="0"/>
          </a:p>
        </p:txBody>
      </p:sp>
      <p:pic>
        <p:nvPicPr>
          <p:cNvPr id="4" name="Picture 3">
            <a:extLst>
              <a:ext uri="{FF2B5EF4-FFF2-40B4-BE49-F238E27FC236}">
                <a16:creationId xmlns:a16="http://schemas.microsoft.com/office/drawing/2014/main" id="{37F51CB6-465F-3D72-C4F7-2351C48D513B}"/>
              </a:ext>
            </a:extLst>
          </p:cNvPr>
          <p:cNvPicPr>
            <a:picLocks noChangeAspect="1"/>
          </p:cNvPicPr>
          <p:nvPr/>
        </p:nvPicPr>
        <p:blipFill>
          <a:blip r:embed="rId3"/>
          <a:srcRect t="14046" r="-1"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5" name="TextBox 4">
            <a:extLst>
              <a:ext uri="{FF2B5EF4-FFF2-40B4-BE49-F238E27FC236}">
                <a16:creationId xmlns:a16="http://schemas.microsoft.com/office/drawing/2014/main" id="{52EADF07-7FE3-5654-9163-ADF3E7ACD946}"/>
              </a:ext>
            </a:extLst>
          </p:cNvPr>
          <p:cNvSpPr txBox="1"/>
          <p:nvPr/>
        </p:nvSpPr>
        <p:spPr>
          <a:xfrm>
            <a:off x="6958908" y="6240079"/>
            <a:ext cx="5131981" cy="523220"/>
          </a:xfrm>
          <a:prstGeom prst="rect">
            <a:avLst/>
          </a:prstGeom>
          <a:solidFill>
            <a:schemeClr val="bg1"/>
          </a:solidFill>
        </p:spPr>
        <p:txBody>
          <a:bodyPr wrap="square" rtlCol="0">
            <a:spAutoFit/>
          </a:bodyPr>
          <a:lstStyle/>
          <a:p>
            <a:r>
              <a:rPr lang="en-US" sz="1400" dirty="0"/>
              <a:t>Statue of Augustus styled a Jove on his throne.  Grom the </a:t>
            </a:r>
            <a:r>
              <a:rPr lang="en-US" sz="1400" dirty="0" err="1"/>
              <a:t>Augusteum</a:t>
            </a:r>
            <a:r>
              <a:rPr lang="en-US" sz="1400" dirty="0"/>
              <a:t> (Basilica) at Herculaneum.  MANN 6040.  </a:t>
            </a:r>
          </a:p>
        </p:txBody>
      </p:sp>
    </p:spTree>
    <p:extLst>
      <p:ext uri="{BB962C8B-B14F-4D97-AF65-F5344CB8AC3E}">
        <p14:creationId xmlns:p14="http://schemas.microsoft.com/office/powerpoint/2010/main" val="1843132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B57B0DB-7634-E6E3-AC6F-7805D606E0C0}"/>
              </a:ext>
            </a:extLst>
          </p:cNvPr>
          <p:cNvSpPr>
            <a:spLocks noGrp="1"/>
          </p:cNvSpPr>
          <p:nvPr>
            <p:ph type="title"/>
          </p:nvPr>
        </p:nvSpPr>
        <p:spPr>
          <a:xfrm>
            <a:off x="761800" y="762001"/>
            <a:ext cx="5334197" cy="1708242"/>
          </a:xfrm>
        </p:spPr>
        <p:txBody>
          <a:bodyPr anchor="ctr">
            <a:normAutofit/>
          </a:bodyPr>
          <a:lstStyle/>
          <a:p>
            <a:r>
              <a:rPr lang="en-US" sz="3700"/>
              <a:t>Augustan Building Program in Rome and the </a:t>
            </a:r>
            <a:r>
              <a:rPr lang="en-US" sz="3700" i="1"/>
              <a:t>Pax Romana </a:t>
            </a:r>
            <a:r>
              <a:rPr lang="en-US" sz="3700"/>
              <a:t>Ideology</a:t>
            </a:r>
          </a:p>
        </p:txBody>
      </p:sp>
      <p:sp>
        <p:nvSpPr>
          <p:cNvPr id="3" name="Content Placeholder 2">
            <a:extLst>
              <a:ext uri="{FF2B5EF4-FFF2-40B4-BE49-F238E27FC236}">
                <a16:creationId xmlns:a16="http://schemas.microsoft.com/office/drawing/2014/main" id="{269A1FAC-719D-C52D-AA6A-4F784633FCCE}"/>
              </a:ext>
            </a:extLst>
          </p:cNvPr>
          <p:cNvSpPr>
            <a:spLocks noGrp="1"/>
          </p:cNvSpPr>
          <p:nvPr>
            <p:ph idx="1"/>
          </p:nvPr>
        </p:nvSpPr>
        <p:spPr>
          <a:xfrm>
            <a:off x="761800" y="2470244"/>
            <a:ext cx="5334197" cy="3769835"/>
          </a:xfrm>
        </p:spPr>
        <p:txBody>
          <a:bodyPr anchor="ctr">
            <a:normAutofit/>
          </a:bodyPr>
          <a:lstStyle/>
          <a:p>
            <a:r>
              <a:rPr lang="en-US" sz="1600" dirty="0"/>
              <a:t>Augustus will start a massive building program in Rome, but also outside of Rome in the provinces.</a:t>
            </a:r>
          </a:p>
          <a:p>
            <a:r>
              <a:rPr lang="en-US" sz="1600" dirty="0"/>
              <a:t>He transforms the city of Rome especially, as an ideological and symbolic form of propaganda and urbanism. </a:t>
            </a:r>
          </a:p>
          <a:p>
            <a:r>
              <a:rPr lang="en-US" sz="1600" dirty="0"/>
              <a:t>In Rome, he will build numerous public works:</a:t>
            </a:r>
          </a:p>
          <a:p>
            <a:pPr lvl="1"/>
            <a:r>
              <a:rPr lang="en-US" sz="1600" dirty="0"/>
              <a:t>Forum (next to Caesars) with a Temple of Mars </a:t>
            </a:r>
            <a:r>
              <a:rPr lang="en-US" sz="1600" dirty="0" err="1"/>
              <a:t>Ultor</a:t>
            </a:r>
            <a:r>
              <a:rPr lang="en-US" sz="1600" dirty="0"/>
              <a:t> (Avenger)</a:t>
            </a:r>
          </a:p>
          <a:p>
            <a:pPr lvl="1"/>
            <a:r>
              <a:rPr lang="en-US" sz="1600" dirty="0"/>
              <a:t>Decorative altar called the </a:t>
            </a:r>
            <a:r>
              <a:rPr lang="en-US" sz="1600" i="1" dirty="0"/>
              <a:t>Ara Pacis</a:t>
            </a:r>
          </a:p>
          <a:p>
            <a:pPr lvl="1"/>
            <a:r>
              <a:rPr lang="en-US" sz="1600" dirty="0"/>
              <a:t>Monumental mausoleum in the Campus Martius</a:t>
            </a:r>
          </a:p>
          <a:p>
            <a:pPr lvl="1"/>
            <a:r>
              <a:rPr lang="en-US" sz="1600" dirty="0"/>
              <a:t>Theater of Marcellus</a:t>
            </a:r>
          </a:p>
          <a:p>
            <a:pPr lvl="1"/>
            <a:r>
              <a:rPr lang="en-US" sz="1600" dirty="0"/>
              <a:t>Temple of Apollo Palatinus (on the Palatine Hill), the patron god of Augustus</a:t>
            </a:r>
          </a:p>
        </p:txBody>
      </p:sp>
      <p:pic>
        <p:nvPicPr>
          <p:cNvPr id="5" name="Picture 4">
            <a:extLst>
              <a:ext uri="{FF2B5EF4-FFF2-40B4-BE49-F238E27FC236}">
                <a16:creationId xmlns:a16="http://schemas.microsoft.com/office/drawing/2014/main" id="{903E5D09-785A-F4F4-309A-3FB0F0243643}"/>
              </a:ext>
            </a:extLst>
          </p:cNvPr>
          <p:cNvPicPr>
            <a:picLocks noChangeAspect="1"/>
          </p:cNvPicPr>
          <p:nvPr/>
        </p:nvPicPr>
        <p:blipFill>
          <a:blip r:embed="rId2">
            <a:extLst>
              <a:ext uri="{28A0092B-C50C-407E-A947-70E740481C1C}">
                <a14:useLocalDpi xmlns:a14="http://schemas.microsoft.com/office/drawing/2010/main" val="0"/>
              </a:ext>
            </a:extLst>
          </a:blip>
          <a:srcRect l="26396" r="21767"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6" name="TextBox 5">
            <a:extLst>
              <a:ext uri="{FF2B5EF4-FFF2-40B4-BE49-F238E27FC236}">
                <a16:creationId xmlns:a16="http://schemas.microsoft.com/office/drawing/2014/main" id="{A48F068B-E91D-92CC-5286-F1CA5A20A0FC}"/>
              </a:ext>
            </a:extLst>
          </p:cNvPr>
          <p:cNvSpPr txBox="1"/>
          <p:nvPr/>
        </p:nvSpPr>
        <p:spPr>
          <a:xfrm>
            <a:off x="7017489" y="115670"/>
            <a:ext cx="4848446" cy="646331"/>
          </a:xfrm>
          <a:prstGeom prst="rect">
            <a:avLst/>
          </a:prstGeom>
          <a:noFill/>
        </p:spPr>
        <p:txBody>
          <a:bodyPr wrap="square" rtlCol="0">
            <a:spAutoFit/>
          </a:bodyPr>
          <a:lstStyle/>
          <a:p>
            <a:r>
              <a:rPr lang="en-US" dirty="0"/>
              <a:t>Temple of Mars </a:t>
            </a:r>
            <a:r>
              <a:rPr lang="en-US" dirty="0" err="1"/>
              <a:t>Ultor</a:t>
            </a:r>
            <a:r>
              <a:rPr lang="en-US" dirty="0"/>
              <a:t> in the Forum of Augustus, Rome.</a:t>
            </a:r>
          </a:p>
        </p:txBody>
      </p:sp>
    </p:spTree>
    <p:extLst>
      <p:ext uri="{BB962C8B-B14F-4D97-AF65-F5344CB8AC3E}">
        <p14:creationId xmlns:p14="http://schemas.microsoft.com/office/powerpoint/2010/main" val="2682675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2B048-810D-1A36-F453-C074FFBB57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0D0FD3-2D7E-4A1B-1D24-3560917BC2FC}"/>
              </a:ext>
            </a:extLst>
          </p:cNvPr>
          <p:cNvSpPr>
            <a:spLocks noGrp="1"/>
          </p:cNvSpPr>
          <p:nvPr>
            <p:ph type="title"/>
          </p:nvPr>
        </p:nvSpPr>
        <p:spPr/>
        <p:txBody>
          <a:bodyPr/>
          <a:lstStyle/>
          <a:p>
            <a:pPr algn="ctr"/>
            <a:r>
              <a:rPr lang="en-US" dirty="0"/>
              <a:t>The Development of the Augustan City</a:t>
            </a:r>
          </a:p>
        </p:txBody>
      </p:sp>
      <p:pic>
        <p:nvPicPr>
          <p:cNvPr id="6" name="Content Placeholder 5">
            <a:extLst>
              <a:ext uri="{FF2B5EF4-FFF2-40B4-BE49-F238E27FC236}">
                <a16:creationId xmlns:a16="http://schemas.microsoft.com/office/drawing/2014/main" id="{340742A8-6D9C-449C-7C2B-10521CD3E214}"/>
              </a:ext>
            </a:extLst>
          </p:cNvPr>
          <p:cNvPicPr>
            <a:picLocks noGrp="1" noChangeAspect="1"/>
          </p:cNvPicPr>
          <p:nvPr>
            <p:ph idx="1"/>
          </p:nvPr>
        </p:nvPicPr>
        <p:blipFill>
          <a:blip r:embed="rId2"/>
          <a:stretch>
            <a:fillRect/>
          </a:stretch>
        </p:blipFill>
        <p:spPr>
          <a:xfrm>
            <a:off x="1559146" y="1490766"/>
            <a:ext cx="9073708" cy="5175848"/>
          </a:xfrm>
          <a:prstGeom prst="rect">
            <a:avLst/>
          </a:prstGeom>
        </p:spPr>
      </p:pic>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37EDF184-B735-B2DE-48D7-D5A0DE89B081}"/>
                  </a:ext>
                </a:extLst>
              </p14:cNvPr>
              <p14:cNvContentPartPr/>
              <p14:nvPr/>
            </p14:nvContentPartPr>
            <p14:xfrm>
              <a:off x="6730184" y="5367234"/>
              <a:ext cx="360" cy="360"/>
            </p14:xfrm>
          </p:contentPart>
        </mc:Choice>
        <mc:Fallback xmlns="">
          <p:pic>
            <p:nvPicPr>
              <p:cNvPr id="7" name="Ink 6">
                <a:extLst>
                  <a:ext uri="{FF2B5EF4-FFF2-40B4-BE49-F238E27FC236}">
                    <a16:creationId xmlns:a16="http://schemas.microsoft.com/office/drawing/2014/main" id="{37EDF184-B735-B2DE-48D7-D5A0DE89B081}"/>
                  </a:ext>
                </a:extLst>
              </p:cNvPr>
              <p:cNvPicPr/>
              <p:nvPr/>
            </p:nvPicPr>
            <p:blipFill>
              <a:blip r:embed="rId4"/>
              <a:stretch>
                <a:fillRect/>
              </a:stretch>
            </p:blipFill>
            <p:spPr>
              <a:xfrm>
                <a:off x="6667544" y="5304594"/>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k 7">
                <a:extLst>
                  <a:ext uri="{FF2B5EF4-FFF2-40B4-BE49-F238E27FC236}">
                    <a16:creationId xmlns:a16="http://schemas.microsoft.com/office/drawing/2014/main" id="{CF472F50-8F1E-EAEB-A9C4-4BB4AAA80267}"/>
                  </a:ext>
                </a:extLst>
              </p14:cNvPr>
              <p14:cNvContentPartPr/>
              <p14:nvPr/>
            </p14:nvContentPartPr>
            <p14:xfrm>
              <a:off x="9229002" y="4326957"/>
              <a:ext cx="360" cy="360"/>
            </p14:xfrm>
          </p:contentPart>
        </mc:Choice>
        <mc:Fallback xmlns="">
          <p:pic>
            <p:nvPicPr>
              <p:cNvPr id="8" name="Ink 7">
                <a:extLst>
                  <a:ext uri="{FF2B5EF4-FFF2-40B4-BE49-F238E27FC236}">
                    <a16:creationId xmlns:a16="http://schemas.microsoft.com/office/drawing/2014/main" id="{CF472F50-8F1E-EAEB-A9C4-4BB4AAA80267}"/>
                  </a:ext>
                </a:extLst>
              </p:cNvPr>
              <p:cNvPicPr/>
              <p:nvPr/>
            </p:nvPicPr>
            <p:blipFill>
              <a:blip r:embed="rId4"/>
              <a:stretch>
                <a:fillRect/>
              </a:stretch>
            </p:blipFill>
            <p:spPr>
              <a:xfrm>
                <a:off x="9166002" y="4263957"/>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F8AF6735-CCC5-8090-0238-F87E41E6617C}"/>
                  </a:ext>
                </a:extLst>
              </p14:cNvPr>
              <p14:cNvContentPartPr/>
              <p14:nvPr/>
            </p14:nvContentPartPr>
            <p14:xfrm>
              <a:off x="4922808" y="5167239"/>
              <a:ext cx="360" cy="360"/>
            </p14:xfrm>
          </p:contentPart>
        </mc:Choice>
        <mc:Fallback xmlns="">
          <p:pic>
            <p:nvPicPr>
              <p:cNvPr id="9" name="Ink 8">
                <a:extLst>
                  <a:ext uri="{FF2B5EF4-FFF2-40B4-BE49-F238E27FC236}">
                    <a16:creationId xmlns:a16="http://schemas.microsoft.com/office/drawing/2014/main" id="{F8AF6735-CCC5-8090-0238-F87E41E6617C}"/>
                  </a:ext>
                </a:extLst>
              </p:cNvPr>
              <p:cNvPicPr/>
              <p:nvPr/>
            </p:nvPicPr>
            <p:blipFill>
              <a:blip r:embed="rId4"/>
              <a:stretch>
                <a:fillRect/>
              </a:stretch>
            </p:blipFill>
            <p:spPr>
              <a:xfrm>
                <a:off x="4859808" y="5104599"/>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DA061335-2F22-68CF-8DE3-8DFB034A4C2F}"/>
                  </a:ext>
                </a:extLst>
              </p14:cNvPr>
              <p14:cNvContentPartPr/>
              <p14:nvPr/>
            </p14:nvContentPartPr>
            <p14:xfrm>
              <a:off x="5071463" y="4327317"/>
              <a:ext cx="360" cy="360"/>
            </p14:xfrm>
          </p:contentPart>
        </mc:Choice>
        <mc:Fallback xmlns="">
          <p:pic>
            <p:nvPicPr>
              <p:cNvPr id="10" name="Ink 9">
                <a:extLst>
                  <a:ext uri="{FF2B5EF4-FFF2-40B4-BE49-F238E27FC236}">
                    <a16:creationId xmlns:a16="http://schemas.microsoft.com/office/drawing/2014/main" id="{DA061335-2F22-68CF-8DE3-8DFB034A4C2F}"/>
                  </a:ext>
                </a:extLst>
              </p:cNvPr>
              <p:cNvPicPr/>
              <p:nvPr/>
            </p:nvPicPr>
            <p:blipFill>
              <a:blip r:embed="rId4"/>
              <a:stretch>
                <a:fillRect/>
              </a:stretch>
            </p:blipFill>
            <p:spPr>
              <a:xfrm>
                <a:off x="5008823" y="4264317"/>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11F14807-BB68-9A43-00E8-BF72EE3C6AC0}"/>
                  </a:ext>
                </a:extLst>
              </p14:cNvPr>
              <p14:cNvContentPartPr/>
              <p14:nvPr/>
            </p14:nvContentPartPr>
            <p14:xfrm>
              <a:off x="5117537" y="4731170"/>
              <a:ext cx="360" cy="360"/>
            </p14:xfrm>
          </p:contentPart>
        </mc:Choice>
        <mc:Fallback xmlns="">
          <p:pic>
            <p:nvPicPr>
              <p:cNvPr id="11" name="Ink 10">
                <a:extLst>
                  <a:ext uri="{FF2B5EF4-FFF2-40B4-BE49-F238E27FC236}">
                    <a16:creationId xmlns:a16="http://schemas.microsoft.com/office/drawing/2014/main" id="{11F14807-BB68-9A43-00E8-BF72EE3C6AC0}"/>
                  </a:ext>
                </a:extLst>
              </p:cNvPr>
              <p:cNvPicPr/>
              <p:nvPr/>
            </p:nvPicPr>
            <p:blipFill>
              <a:blip r:embed="rId4"/>
              <a:stretch>
                <a:fillRect/>
              </a:stretch>
            </p:blipFill>
            <p:spPr>
              <a:xfrm>
                <a:off x="5054897" y="4668530"/>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2" name="Ink 11">
                <a:extLst>
                  <a:ext uri="{FF2B5EF4-FFF2-40B4-BE49-F238E27FC236}">
                    <a16:creationId xmlns:a16="http://schemas.microsoft.com/office/drawing/2014/main" id="{CFEE5773-470A-B2AE-3220-CCA670C8991F}"/>
                  </a:ext>
                </a:extLst>
              </p14:cNvPr>
              <p14:cNvContentPartPr/>
              <p14:nvPr/>
            </p14:nvContentPartPr>
            <p14:xfrm>
              <a:off x="4805741" y="2700469"/>
              <a:ext cx="360" cy="360"/>
            </p14:xfrm>
          </p:contentPart>
        </mc:Choice>
        <mc:Fallback xmlns="">
          <p:pic>
            <p:nvPicPr>
              <p:cNvPr id="12" name="Ink 11">
                <a:extLst>
                  <a:ext uri="{FF2B5EF4-FFF2-40B4-BE49-F238E27FC236}">
                    <a16:creationId xmlns:a16="http://schemas.microsoft.com/office/drawing/2014/main" id="{CFEE5773-470A-B2AE-3220-CCA670C8991F}"/>
                  </a:ext>
                </a:extLst>
              </p:cNvPr>
              <p:cNvPicPr/>
              <p:nvPr/>
            </p:nvPicPr>
            <p:blipFill>
              <a:blip r:embed="rId4"/>
              <a:stretch>
                <a:fillRect/>
              </a:stretch>
            </p:blipFill>
            <p:spPr>
              <a:xfrm>
                <a:off x="4742741" y="2637829"/>
                <a:ext cx="126000" cy="126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3" name="Ink 2">
                <a:extLst>
                  <a:ext uri="{FF2B5EF4-FFF2-40B4-BE49-F238E27FC236}">
                    <a16:creationId xmlns:a16="http://schemas.microsoft.com/office/drawing/2014/main" id="{D5545F83-1454-4259-4434-5FF9A205CF11}"/>
                  </a:ext>
                </a:extLst>
              </p14:cNvPr>
              <p14:cNvContentPartPr/>
              <p14:nvPr/>
            </p14:nvContentPartPr>
            <p14:xfrm>
              <a:off x="5365630" y="5000528"/>
              <a:ext cx="360" cy="360"/>
            </p14:xfrm>
          </p:contentPart>
        </mc:Choice>
        <mc:Fallback xmlns="">
          <p:pic>
            <p:nvPicPr>
              <p:cNvPr id="3" name="Ink 2">
                <a:extLst>
                  <a:ext uri="{FF2B5EF4-FFF2-40B4-BE49-F238E27FC236}">
                    <a16:creationId xmlns:a16="http://schemas.microsoft.com/office/drawing/2014/main" id="{D5545F83-1454-4259-4434-5FF9A205CF11}"/>
                  </a:ext>
                </a:extLst>
              </p:cNvPr>
              <p:cNvPicPr/>
              <p:nvPr/>
            </p:nvPicPr>
            <p:blipFill>
              <a:blip r:embed="rId4"/>
              <a:stretch>
                <a:fillRect/>
              </a:stretch>
            </p:blipFill>
            <p:spPr>
              <a:xfrm>
                <a:off x="5302990" y="4937888"/>
                <a:ext cx="126000" cy="126000"/>
              </a:xfrm>
              <a:prstGeom prst="rect">
                <a:avLst/>
              </a:prstGeom>
            </p:spPr>
          </p:pic>
        </mc:Fallback>
      </mc:AlternateContent>
    </p:spTree>
    <p:extLst>
      <p:ext uri="{BB962C8B-B14F-4D97-AF65-F5344CB8AC3E}">
        <p14:creationId xmlns:p14="http://schemas.microsoft.com/office/powerpoint/2010/main" val="8350151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043C32-7B62-9C75-12F1-F774B0C0CE41}"/>
              </a:ext>
            </a:extLst>
          </p:cNvPr>
          <p:cNvSpPr>
            <a:spLocks noGrp="1"/>
          </p:cNvSpPr>
          <p:nvPr>
            <p:ph type="title"/>
          </p:nvPr>
        </p:nvSpPr>
        <p:spPr>
          <a:xfrm>
            <a:off x="761800" y="762001"/>
            <a:ext cx="5334197" cy="1708242"/>
          </a:xfrm>
        </p:spPr>
        <p:txBody>
          <a:bodyPr vert="horz" lIns="91440" tIns="45720" rIns="91440" bIns="45720" rtlCol="0" anchor="ctr">
            <a:normAutofit/>
          </a:bodyPr>
          <a:lstStyle/>
          <a:p>
            <a:r>
              <a:rPr lang="en-US" sz="4000"/>
              <a:t>Temple of Apollo</a:t>
            </a:r>
          </a:p>
        </p:txBody>
      </p:sp>
      <p:sp>
        <p:nvSpPr>
          <p:cNvPr id="4" name="Content Placeholder 3">
            <a:extLst>
              <a:ext uri="{FF2B5EF4-FFF2-40B4-BE49-F238E27FC236}">
                <a16:creationId xmlns:a16="http://schemas.microsoft.com/office/drawing/2014/main" id="{BA428268-611E-EC89-D277-A0AB58C0ED4B}"/>
              </a:ext>
            </a:extLst>
          </p:cNvPr>
          <p:cNvSpPr>
            <a:spLocks noGrp="1"/>
          </p:cNvSpPr>
          <p:nvPr>
            <p:ph sz="half" idx="1"/>
          </p:nvPr>
        </p:nvSpPr>
        <p:spPr>
          <a:xfrm>
            <a:off x="761800" y="2470244"/>
            <a:ext cx="5334197" cy="3769835"/>
          </a:xfrm>
        </p:spPr>
        <p:txBody>
          <a:bodyPr vert="horz" lIns="91440" tIns="45720" rIns="91440" bIns="45720" rtlCol="0" anchor="ctr">
            <a:normAutofit/>
          </a:bodyPr>
          <a:lstStyle/>
          <a:p>
            <a:r>
              <a:rPr lang="en-US" sz="1700" dirty="0"/>
              <a:t>Religious activity dates to the 6</a:t>
            </a:r>
            <a:r>
              <a:rPr lang="en-US" sz="1700" baseline="30000" dirty="0"/>
              <a:t>th</a:t>
            </a:r>
            <a:r>
              <a:rPr lang="en-US" sz="1700" dirty="0"/>
              <a:t> century BCE. An earlier Samnite temple made of </a:t>
            </a:r>
            <a:r>
              <a:rPr lang="en-US" sz="1700" dirty="0" err="1"/>
              <a:t>tufo</a:t>
            </a:r>
            <a:r>
              <a:rPr lang="en-US" sz="1700" dirty="0"/>
              <a:t> with ionic columns, around the 2</a:t>
            </a:r>
            <a:r>
              <a:rPr lang="en-US" sz="1700" baseline="30000" dirty="0"/>
              <a:t>nd</a:t>
            </a:r>
            <a:r>
              <a:rPr lang="en-US" sz="1700" dirty="0"/>
              <a:t> century BCE.</a:t>
            </a:r>
          </a:p>
          <a:p>
            <a:r>
              <a:rPr lang="en-US" sz="1700" dirty="0"/>
              <a:t>During the Augustan period, the temple of Apollo is completely refurbished.</a:t>
            </a:r>
          </a:p>
          <a:p>
            <a:r>
              <a:rPr lang="en-US" sz="1700" dirty="0"/>
              <a:t> For example, all of the columns are replaced with Corinthian capitals. Marble decorative altar added.</a:t>
            </a:r>
          </a:p>
          <a:p>
            <a:r>
              <a:rPr lang="en-US" sz="1700" dirty="0"/>
              <a:t>Apollo was the main god for Augustus. This period of reconstruction of the temple symbolically connects  to Augustus’ own construction of the Temple of Apollo Palatinus in Rome.</a:t>
            </a:r>
          </a:p>
        </p:txBody>
      </p:sp>
      <p:pic>
        <p:nvPicPr>
          <p:cNvPr id="6" name="Content Placeholder 5">
            <a:extLst>
              <a:ext uri="{FF2B5EF4-FFF2-40B4-BE49-F238E27FC236}">
                <a16:creationId xmlns:a16="http://schemas.microsoft.com/office/drawing/2014/main" id="{910CA828-5961-BAB0-715F-8B84432FDBC1}"/>
              </a:ext>
            </a:extLst>
          </p:cNvPr>
          <p:cNvPicPr>
            <a:picLocks noGrp="1" noChangeAspect="1"/>
          </p:cNvPicPr>
          <p:nvPr>
            <p:ph sz="half" idx="2"/>
          </p:nvPr>
        </p:nvPicPr>
        <p:blipFill>
          <a:blip r:embed="rId2"/>
          <a:srcRect l="28264" r="19900" b="-1"/>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229164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A5FD30-092D-A514-F50E-48198BB7ADCB}"/>
              </a:ext>
            </a:extLst>
          </p:cNvPr>
          <p:cNvSpPr>
            <a:spLocks noGrp="1"/>
          </p:cNvSpPr>
          <p:nvPr>
            <p:ph type="title"/>
          </p:nvPr>
        </p:nvSpPr>
        <p:spPr>
          <a:xfrm>
            <a:off x="635000" y="640823"/>
            <a:ext cx="3418659" cy="5583148"/>
          </a:xfrm>
        </p:spPr>
        <p:txBody>
          <a:bodyPr anchor="ctr">
            <a:normAutofit/>
          </a:bodyPr>
          <a:lstStyle/>
          <a:p>
            <a:r>
              <a:rPr lang="en-US" sz="5400"/>
              <a:t>The Imperial Cult</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094AED8-B677-538E-ED43-032E7804C7B3}"/>
              </a:ext>
            </a:extLst>
          </p:cNvPr>
          <p:cNvGraphicFramePr>
            <a:graphicFrameLocks noGrp="1"/>
          </p:cNvGraphicFramePr>
          <p:nvPr>
            <p:ph idx="1"/>
            <p:extLst>
              <p:ext uri="{D42A27DB-BD31-4B8C-83A1-F6EECF244321}">
                <p14:modId xmlns:p14="http://schemas.microsoft.com/office/powerpoint/2010/main" val="2470522276"/>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7053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038BA-386B-1224-8EDE-2B8C91ED7CD0}"/>
              </a:ext>
            </a:extLst>
          </p:cNvPr>
          <p:cNvSpPr>
            <a:spLocks noGrp="1"/>
          </p:cNvSpPr>
          <p:nvPr>
            <p:ph type="title"/>
          </p:nvPr>
        </p:nvSpPr>
        <p:spPr/>
        <p:txBody>
          <a:bodyPr/>
          <a:lstStyle/>
          <a:p>
            <a:r>
              <a:rPr lang="en-US" dirty="0"/>
              <a:t>Temple of Fortuna Augusta</a:t>
            </a:r>
          </a:p>
        </p:txBody>
      </p:sp>
      <p:sp>
        <p:nvSpPr>
          <p:cNvPr id="4" name="Content Placeholder 3">
            <a:extLst>
              <a:ext uri="{FF2B5EF4-FFF2-40B4-BE49-F238E27FC236}">
                <a16:creationId xmlns:a16="http://schemas.microsoft.com/office/drawing/2014/main" id="{6847629F-3AA0-AD74-06C0-62764364E896}"/>
              </a:ext>
            </a:extLst>
          </p:cNvPr>
          <p:cNvSpPr>
            <a:spLocks noGrp="1"/>
          </p:cNvSpPr>
          <p:nvPr>
            <p:ph sz="half" idx="1"/>
          </p:nvPr>
        </p:nvSpPr>
        <p:spPr/>
        <p:txBody>
          <a:bodyPr>
            <a:normAutofit fontScale="70000" lnSpcReduction="20000"/>
          </a:bodyPr>
          <a:lstStyle/>
          <a:p>
            <a:r>
              <a:rPr lang="en-US" dirty="0"/>
              <a:t>One of the earliest shrines to the dedication of the imperial family at Pompeii. </a:t>
            </a:r>
          </a:p>
          <a:p>
            <a:r>
              <a:rPr lang="en-US" dirty="0"/>
              <a:t>Built by M. Tullius in the late 1</a:t>
            </a:r>
            <a:r>
              <a:rPr lang="en-US" baseline="30000" dirty="0"/>
              <a:t>st</a:t>
            </a:r>
            <a:r>
              <a:rPr lang="en-US" dirty="0"/>
              <a:t> century BCE. It is a statement of loyalty and elite benefaction.</a:t>
            </a:r>
          </a:p>
          <a:p>
            <a:r>
              <a:rPr lang="en-US" dirty="0"/>
              <a:t>“Marcus Tullius, son of Marcus, </a:t>
            </a:r>
            <a:r>
              <a:rPr lang="en-US" dirty="0" err="1"/>
              <a:t>duovir</a:t>
            </a:r>
            <a:r>
              <a:rPr lang="en-US" dirty="0"/>
              <a:t> with judicial power three times, </a:t>
            </a:r>
            <a:r>
              <a:rPr lang="en-US" dirty="0" err="1"/>
              <a:t>quinquennalis</a:t>
            </a:r>
            <a:r>
              <a:rPr lang="en-US" dirty="0"/>
              <a:t>, augur, military tribune chosen by the people, [built] the Temple of Fortuna Augusta on his own land and at his own expense.“ (CIL X, 820)</a:t>
            </a:r>
          </a:p>
          <a:p>
            <a:r>
              <a:rPr lang="en-US" dirty="0"/>
              <a:t>Corinthian style temple located across from the Forum baths.</a:t>
            </a:r>
          </a:p>
          <a:p>
            <a:r>
              <a:rPr lang="en-US" dirty="0"/>
              <a:t>Niches along the sides would have held statues of the imperial family, as well as M. Tullius the donor. </a:t>
            </a:r>
          </a:p>
        </p:txBody>
      </p:sp>
      <p:pic>
        <p:nvPicPr>
          <p:cNvPr id="6" name="Content Placeholder 5">
            <a:extLst>
              <a:ext uri="{FF2B5EF4-FFF2-40B4-BE49-F238E27FC236}">
                <a16:creationId xmlns:a16="http://schemas.microsoft.com/office/drawing/2014/main" id="{6F109435-91B8-5E9F-0749-76A5EC6A6893}"/>
              </a:ext>
            </a:extLst>
          </p:cNvPr>
          <p:cNvPicPr>
            <a:picLocks noGrp="1" noChangeAspect="1"/>
          </p:cNvPicPr>
          <p:nvPr>
            <p:ph sz="half" idx="2"/>
          </p:nvPr>
        </p:nvPicPr>
        <p:blipFill>
          <a:blip r:embed="rId2"/>
          <a:stretch>
            <a:fillRect/>
          </a:stretch>
        </p:blipFill>
        <p:spPr>
          <a:xfrm>
            <a:off x="6096000" y="3164367"/>
            <a:ext cx="5181600" cy="3454400"/>
          </a:xfrm>
          <a:prstGeom prst="rect">
            <a:avLst/>
          </a:prstGeom>
        </p:spPr>
      </p:pic>
      <p:pic>
        <p:nvPicPr>
          <p:cNvPr id="7" name="Picture 6" descr="VII.4.1 Pompeii. 1854. Niccolini plan by L. Schioppa of Temple and architectural details.&#10;According to Niccolini the numbers show:&#10;1:   Two sets of four steps giving access to a marble covered podium with iron railings and two gates&#10;2:   Statue base or altar consecrated to offerings with wide staircase behind&#10;3:   Pronaos or portico surrounded by eight columns and four beautiful pillars,&#10;4:   Temple cella with four niches&#10;5:   Aedicula where the statue of Fortuna once stood, with marble inscription (25) on the front&#10;6:   Via del Foro portico&#10;7:   Pillar of lava with inscription &#10;      M. TVLLII. M. F&#10;      AREA. PRIVATE&#10;8:   Access to 9, 10 and 11, rooms used by ministers of temple?&#10;9:   Room used by ministers of temple?&#10;10: Room with flanking staircase, used by ministers of temple?&#10;11: Room used by ministers of temple?&#10;12: Casa di Bacco&#10;13: Via della Fortuna and paving&#10;14: Surrounding buildings on the other side of Via della Fortuna [VI.10]&#10;15: One of the two capitals in the cella that supported the pediment of the aedicule of Fortuna&#10;16: One of 3 identical capitals found that surmounted the pillars around the 4 niches&#10;17: Base of capital 16&#10;18: Capital that surmounted the fluted column of the pronaos&#10;19: Cross section of external corner of the façade of the cella, pillars made of a single piece of marble &#10;20: External frame of the temple&#10;21: External architrave or lintel&#10;22: Pediment of the aedicule above lintel 25&#10;23: Cornice fragment, location unknown&#10;24: Internal architrave or lintel&#10;25: Marble lintel with dedication inscription&#10;&#10;See Niccolini F, 1854. Le case ed i monumenti di Pompei: Volume Primo. Napoli, Tempio della Fortuna, Tav. I, pp. 1-8.&#10;">
            <a:extLst>
              <a:ext uri="{FF2B5EF4-FFF2-40B4-BE49-F238E27FC236}">
                <a16:creationId xmlns:a16="http://schemas.microsoft.com/office/drawing/2014/main" id="{044128F4-21BB-FB78-7040-A3FFD15D94A4}"/>
              </a:ext>
            </a:extLst>
          </p:cNvPr>
          <p:cNvPicPr>
            <a:picLocks noChangeAspect="1"/>
          </p:cNvPicPr>
          <p:nvPr/>
        </p:nvPicPr>
        <p:blipFill>
          <a:blip r:embed="rId3"/>
          <a:srcRect b="53488"/>
          <a:stretch>
            <a:fillRect/>
          </a:stretch>
        </p:blipFill>
        <p:spPr>
          <a:xfrm>
            <a:off x="7156136" y="239233"/>
            <a:ext cx="4748361" cy="3189767"/>
          </a:xfrm>
          <a:prstGeom prst="rect">
            <a:avLst/>
          </a:prstGeom>
        </p:spPr>
      </p:pic>
    </p:spTree>
    <p:extLst>
      <p:ext uri="{BB962C8B-B14F-4D97-AF65-F5344CB8AC3E}">
        <p14:creationId xmlns:p14="http://schemas.microsoft.com/office/powerpoint/2010/main" val="18270270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C31110-787A-ED77-F614-40880952D419}"/>
              </a:ext>
            </a:extLst>
          </p:cNvPr>
          <p:cNvSpPr>
            <a:spLocks noGrp="1"/>
          </p:cNvSpPr>
          <p:nvPr>
            <p:ph type="title"/>
          </p:nvPr>
        </p:nvSpPr>
        <p:spPr>
          <a:xfrm>
            <a:off x="761800" y="762001"/>
            <a:ext cx="5334197" cy="1708242"/>
          </a:xfrm>
        </p:spPr>
        <p:txBody>
          <a:bodyPr vert="horz" lIns="91440" tIns="45720" rIns="91440" bIns="45720" rtlCol="0" anchor="ctr">
            <a:normAutofit/>
          </a:bodyPr>
          <a:lstStyle/>
          <a:p>
            <a:r>
              <a:rPr lang="en-US" sz="4000"/>
              <a:t>Sanctuary of the Genius Augustus </a:t>
            </a:r>
          </a:p>
        </p:txBody>
      </p:sp>
      <p:sp>
        <p:nvSpPr>
          <p:cNvPr id="4" name="Content Placeholder 3">
            <a:extLst>
              <a:ext uri="{FF2B5EF4-FFF2-40B4-BE49-F238E27FC236}">
                <a16:creationId xmlns:a16="http://schemas.microsoft.com/office/drawing/2014/main" id="{F6E10B26-1AEC-EE4D-065B-F478420BD99C}"/>
              </a:ext>
            </a:extLst>
          </p:cNvPr>
          <p:cNvSpPr>
            <a:spLocks noGrp="1"/>
          </p:cNvSpPr>
          <p:nvPr>
            <p:ph sz="half" idx="1"/>
          </p:nvPr>
        </p:nvSpPr>
        <p:spPr>
          <a:xfrm>
            <a:off x="761800" y="2470244"/>
            <a:ext cx="5334197" cy="3769835"/>
          </a:xfrm>
        </p:spPr>
        <p:txBody>
          <a:bodyPr vert="horz" lIns="91440" tIns="45720" rIns="91440" bIns="45720" rtlCol="0" anchor="ctr">
            <a:normAutofit/>
          </a:bodyPr>
          <a:lstStyle/>
          <a:p>
            <a:r>
              <a:rPr lang="en-US" sz="2000"/>
              <a:t>The date of the construction is contested. </a:t>
            </a:r>
          </a:p>
          <a:p>
            <a:r>
              <a:rPr lang="en-US" sz="2000"/>
              <a:t>Located in the Forum.</a:t>
            </a:r>
          </a:p>
          <a:p>
            <a:r>
              <a:rPr lang="en-US" sz="2000"/>
              <a:t>Probably originally constructed in the early 1</a:t>
            </a:r>
            <a:r>
              <a:rPr lang="en-US" sz="2000" baseline="30000"/>
              <a:t>st</a:t>
            </a:r>
            <a:r>
              <a:rPr lang="en-US" sz="2000"/>
              <a:t> century CE</a:t>
            </a:r>
          </a:p>
          <a:p>
            <a:r>
              <a:rPr lang="en-US" sz="2000"/>
              <a:t>Clearly rebuilt in the Flavian period, rededicated as the Temple of Vespasian. </a:t>
            </a:r>
          </a:p>
          <a:p>
            <a:r>
              <a:rPr lang="en-US" sz="2000"/>
              <a:t>Erected to serve the </a:t>
            </a:r>
            <a:r>
              <a:rPr lang="en-US" sz="2000" i="1"/>
              <a:t>Augustales</a:t>
            </a:r>
            <a:r>
              <a:rPr lang="en-US" sz="2000"/>
              <a:t>, a civic college composed of wealthy freedmen who were responsible for administering the local cult the </a:t>
            </a:r>
            <a:r>
              <a:rPr lang="en-US" sz="2000" i="1"/>
              <a:t>genius</a:t>
            </a:r>
            <a:r>
              <a:rPr lang="en-US" sz="2000"/>
              <a:t> (spirit) of the emperor.</a:t>
            </a:r>
          </a:p>
        </p:txBody>
      </p:sp>
      <p:pic>
        <p:nvPicPr>
          <p:cNvPr id="9" name="Content Placeholder 8" descr="VII.9.2, Pompeii. December 2108. &#10;Entrance on east side of Forum. Photo courtesy of Aude Durand. &#10;">
            <a:extLst>
              <a:ext uri="{FF2B5EF4-FFF2-40B4-BE49-F238E27FC236}">
                <a16:creationId xmlns:a16="http://schemas.microsoft.com/office/drawing/2014/main" id="{DB6EFF62-B91D-B181-FBAF-B5F5905048F9}"/>
              </a:ext>
            </a:extLst>
          </p:cNvPr>
          <p:cNvPicPr>
            <a:picLocks noGrp="1" noChangeAspect="1"/>
          </p:cNvPicPr>
          <p:nvPr>
            <p:ph sz="half" idx="2"/>
          </p:nvPr>
        </p:nvPicPr>
        <p:blipFill>
          <a:blip r:embed="rId2"/>
          <a:srcRect t="5837" r="-1" b="8207"/>
          <a:stretch>
            <a:fillRect/>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9321785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CA097-836B-036B-62B0-F9A3E6C9EC63}"/>
              </a:ext>
            </a:extLst>
          </p:cNvPr>
          <p:cNvSpPr>
            <a:spLocks noGrp="1"/>
          </p:cNvSpPr>
          <p:nvPr>
            <p:ph type="title"/>
          </p:nvPr>
        </p:nvSpPr>
        <p:spPr>
          <a:xfrm>
            <a:off x="762000" y="1138036"/>
            <a:ext cx="5334000" cy="1402470"/>
          </a:xfrm>
        </p:spPr>
        <p:txBody>
          <a:bodyPr vert="horz" lIns="91440" tIns="45720" rIns="91440" bIns="45720" rtlCol="0" anchor="t">
            <a:normAutofit/>
          </a:bodyPr>
          <a:lstStyle/>
          <a:p>
            <a:r>
              <a:rPr lang="en-US" sz="3200" kern="1200">
                <a:solidFill>
                  <a:schemeClr val="tx1"/>
                </a:solidFill>
                <a:latin typeface="+mj-lt"/>
                <a:ea typeface="+mj-ea"/>
                <a:cs typeface="+mj-cs"/>
              </a:rPr>
              <a:t>Large Theater</a:t>
            </a:r>
          </a:p>
        </p:txBody>
      </p:sp>
      <p:cxnSp>
        <p:nvCxnSpPr>
          <p:cNvPr id="14" name="Straight Connector 13">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Content Placeholder 3">
            <a:extLst>
              <a:ext uri="{FF2B5EF4-FFF2-40B4-BE49-F238E27FC236}">
                <a16:creationId xmlns:a16="http://schemas.microsoft.com/office/drawing/2014/main" id="{3DB61573-5277-2E26-1CA2-3DCE3E717FC8}"/>
              </a:ext>
            </a:extLst>
          </p:cNvPr>
          <p:cNvSpPr>
            <a:spLocks noGrp="1"/>
          </p:cNvSpPr>
          <p:nvPr>
            <p:ph sz="half" idx="1"/>
          </p:nvPr>
        </p:nvSpPr>
        <p:spPr>
          <a:xfrm>
            <a:off x="762000" y="2551176"/>
            <a:ext cx="5334000" cy="3591207"/>
          </a:xfrm>
        </p:spPr>
        <p:txBody>
          <a:bodyPr vert="horz" lIns="91440" tIns="45720" rIns="91440" bIns="45720" rtlCol="0">
            <a:normAutofit/>
          </a:bodyPr>
          <a:lstStyle/>
          <a:p>
            <a:r>
              <a:rPr lang="en-US" sz="2000" dirty="0"/>
              <a:t>The original Greek theater was expanded in the Augustan period</a:t>
            </a:r>
          </a:p>
          <a:p>
            <a:r>
              <a:rPr lang="en-US" sz="2000" dirty="0"/>
              <a:t>The seating area (cavea) was increased and a </a:t>
            </a:r>
            <a:r>
              <a:rPr lang="en-US" sz="2000" i="1" dirty="0" err="1"/>
              <a:t>tribunalia</a:t>
            </a:r>
            <a:r>
              <a:rPr lang="en-US" sz="2000" i="1" dirty="0"/>
              <a:t> </a:t>
            </a:r>
            <a:r>
              <a:rPr lang="en-US" sz="2000" dirty="0"/>
              <a:t>was added.</a:t>
            </a:r>
          </a:p>
          <a:p>
            <a:r>
              <a:rPr lang="en-US" sz="2000" dirty="0"/>
              <a:t>This was done by local elites and brothers M. </a:t>
            </a:r>
            <a:r>
              <a:rPr lang="en-US" sz="2000" dirty="0" err="1"/>
              <a:t>Holconius</a:t>
            </a:r>
            <a:r>
              <a:rPr lang="en-US" sz="2000" dirty="0"/>
              <a:t> Rufus and M. </a:t>
            </a:r>
            <a:r>
              <a:rPr lang="en-US" sz="2000" dirty="0" err="1"/>
              <a:t>Holconius</a:t>
            </a:r>
            <a:r>
              <a:rPr lang="en-US" sz="2000" dirty="0"/>
              <a:t> </a:t>
            </a:r>
            <a:r>
              <a:rPr lang="en-US" sz="2000" dirty="0" err="1"/>
              <a:t>Celer</a:t>
            </a:r>
            <a:r>
              <a:rPr lang="en-US" sz="2000" dirty="0"/>
              <a:t> </a:t>
            </a:r>
          </a:p>
          <a:p>
            <a:r>
              <a:rPr lang="en-US" sz="2000" dirty="0"/>
              <a:t>Inspired by the theater of Marcellus in Rome (another Augustan Building project in Rome)</a:t>
            </a:r>
          </a:p>
        </p:txBody>
      </p:sp>
      <p:pic>
        <p:nvPicPr>
          <p:cNvPr id="7" name="Picture 6" descr="The Great Theatre of Pompeii · See Pompeii">
            <a:extLst>
              <a:ext uri="{FF2B5EF4-FFF2-40B4-BE49-F238E27FC236}">
                <a16:creationId xmlns:a16="http://schemas.microsoft.com/office/drawing/2014/main" id="{8B96C6A2-D041-52B0-7147-7FE55E5F519A}"/>
              </a:ext>
            </a:extLst>
          </p:cNvPr>
          <p:cNvPicPr>
            <a:picLocks noChangeAspect="1"/>
          </p:cNvPicPr>
          <p:nvPr/>
        </p:nvPicPr>
        <p:blipFill>
          <a:blip r:embed="rId2"/>
          <a:srcRect r="-1" b="709"/>
          <a:stretch>
            <a:fillRect/>
          </a:stretch>
        </p:blipFill>
        <p:spPr>
          <a:xfrm>
            <a:off x="6979129" y="1"/>
            <a:ext cx="5212862" cy="3429000"/>
          </a:xfrm>
          <a:prstGeom prst="rect">
            <a:avLst/>
          </a:prstGeom>
        </p:spPr>
      </p:pic>
      <p:pic>
        <p:nvPicPr>
          <p:cNvPr id="6" name="Content Placeholder 5">
            <a:extLst>
              <a:ext uri="{FF2B5EF4-FFF2-40B4-BE49-F238E27FC236}">
                <a16:creationId xmlns:a16="http://schemas.microsoft.com/office/drawing/2014/main" id="{D8119198-1BFA-3463-C4A1-A621FE654970}"/>
              </a:ext>
            </a:extLst>
          </p:cNvPr>
          <p:cNvPicPr>
            <a:picLocks noGrp="1" noChangeAspect="1"/>
          </p:cNvPicPr>
          <p:nvPr>
            <p:ph sz="half" idx="2"/>
          </p:nvPr>
        </p:nvPicPr>
        <p:blipFill>
          <a:blip r:embed="rId3"/>
          <a:srcRect t="1454" r="-1" b="-1"/>
          <a:stretch>
            <a:fillRect/>
          </a:stretch>
        </p:blipFill>
        <p:spPr>
          <a:xfrm>
            <a:off x="6979147" y="3429000"/>
            <a:ext cx="5212861" cy="3429000"/>
          </a:xfrm>
          <a:prstGeom prst="rect">
            <a:avLst/>
          </a:prstGeom>
        </p:spPr>
      </p:pic>
    </p:spTree>
    <p:extLst>
      <p:ext uri="{BB962C8B-B14F-4D97-AF65-F5344CB8AC3E}">
        <p14:creationId xmlns:p14="http://schemas.microsoft.com/office/powerpoint/2010/main" val="733193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94842B0-684D-44CC-B4BC-D13331CFD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796298-A167-CDF1-1171-7D836B9C5D4F}"/>
              </a:ext>
            </a:extLst>
          </p:cNvPr>
          <p:cNvSpPr>
            <a:spLocks noGrp="1"/>
          </p:cNvSpPr>
          <p:nvPr>
            <p:ph type="title"/>
          </p:nvPr>
        </p:nvSpPr>
        <p:spPr>
          <a:xfrm>
            <a:off x="640080" y="329184"/>
            <a:ext cx="6894576" cy="1783080"/>
          </a:xfrm>
        </p:spPr>
        <p:txBody>
          <a:bodyPr anchor="b">
            <a:normAutofit/>
          </a:bodyPr>
          <a:lstStyle/>
          <a:p>
            <a:r>
              <a:rPr lang="en-US" sz="6600"/>
              <a:t>Large Palaestra</a:t>
            </a:r>
          </a:p>
        </p:txBody>
      </p:sp>
      <p:sp>
        <p:nvSpPr>
          <p:cNvPr id="19" name="sketch line">
            <a:extLst>
              <a:ext uri="{FF2B5EF4-FFF2-40B4-BE49-F238E27FC236}">
                <a16:creationId xmlns:a16="http://schemas.microsoft.com/office/drawing/2014/main" id="{4C2A3DC3-F495-4B99-9FF3-3FB30D6323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059D14E-ABED-DE49-D8EC-46DA91DD309D}"/>
              </a:ext>
            </a:extLst>
          </p:cNvPr>
          <p:cNvSpPr>
            <a:spLocks noGrp="1"/>
          </p:cNvSpPr>
          <p:nvPr>
            <p:ph idx="1"/>
          </p:nvPr>
        </p:nvSpPr>
        <p:spPr>
          <a:xfrm>
            <a:off x="640080" y="2706624"/>
            <a:ext cx="6894576" cy="3483864"/>
          </a:xfrm>
        </p:spPr>
        <p:txBody>
          <a:bodyPr>
            <a:normAutofit/>
          </a:bodyPr>
          <a:lstStyle/>
          <a:p>
            <a:r>
              <a:rPr lang="en-US" sz="2200" dirty="0"/>
              <a:t>Constructed near the amphitheater</a:t>
            </a:r>
          </a:p>
          <a:p>
            <a:r>
              <a:rPr lang="en-US" sz="2200" dirty="0"/>
              <a:t>Massive building project that took up 6 insulae blocks</a:t>
            </a:r>
          </a:p>
          <a:p>
            <a:r>
              <a:rPr lang="en-US" sz="2200" dirty="0"/>
              <a:t>Built over earlier properties, so a reorganization of space in Regio II.</a:t>
            </a:r>
          </a:p>
          <a:p>
            <a:r>
              <a:rPr lang="en-US" sz="2200" dirty="0"/>
              <a:t>Functioned as a gymnasium, or place of exercise.</a:t>
            </a:r>
          </a:p>
          <a:p>
            <a:r>
              <a:rPr lang="en-US" sz="2200" dirty="0"/>
              <a:t>Had a pool and grove of trees.</a:t>
            </a:r>
          </a:p>
        </p:txBody>
      </p:sp>
      <p:pic>
        <p:nvPicPr>
          <p:cNvPr id="6" name="Picture 5" descr="Palaestra of Pompeii - Italy">
            <a:extLst>
              <a:ext uri="{FF2B5EF4-FFF2-40B4-BE49-F238E27FC236}">
                <a16:creationId xmlns:a16="http://schemas.microsoft.com/office/drawing/2014/main" id="{EC9E23FD-014D-BE12-5D8E-53D3D367B2E8}"/>
              </a:ext>
            </a:extLst>
          </p:cNvPr>
          <p:cNvPicPr>
            <a:picLocks noChangeAspect="1"/>
          </p:cNvPicPr>
          <p:nvPr/>
        </p:nvPicPr>
        <p:blipFill>
          <a:blip r:embed="rId2"/>
          <a:srcRect t="1561" r="3" b="393"/>
          <a:stretch>
            <a:fillRect/>
          </a:stretch>
        </p:blipFill>
        <p:spPr>
          <a:xfrm>
            <a:off x="8156454" y="-7"/>
            <a:ext cx="4035547" cy="4178808"/>
          </a:xfrm>
          <a:custGeom>
            <a:avLst/>
            <a:gdLst/>
            <a:ahLst/>
            <a:cxnLst/>
            <a:rect l="l" t="t" r="r" b="b"/>
            <a:pathLst>
              <a:path w="4035547" h="4178808">
                <a:moveTo>
                  <a:pt x="14988" y="0"/>
                </a:moveTo>
                <a:lnTo>
                  <a:pt x="4035547" y="0"/>
                </a:lnTo>
                <a:lnTo>
                  <a:pt x="4035547" y="4161794"/>
                </a:lnTo>
                <a:lnTo>
                  <a:pt x="3918602" y="4164199"/>
                </a:lnTo>
                <a:cubicBezTo>
                  <a:pt x="3673497" y="4178956"/>
                  <a:pt x="3428120" y="4172295"/>
                  <a:pt x="3183014" y="4175560"/>
                </a:cubicBezTo>
                <a:cubicBezTo>
                  <a:pt x="2855121" y="4180001"/>
                  <a:pt x="2527499" y="4168639"/>
                  <a:pt x="2199742" y="4167595"/>
                </a:cubicBezTo>
                <a:cubicBezTo>
                  <a:pt x="2132562" y="4167334"/>
                  <a:pt x="2065110" y="4170729"/>
                  <a:pt x="1998202" y="4175952"/>
                </a:cubicBezTo>
                <a:cubicBezTo>
                  <a:pt x="1905507" y="4183005"/>
                  <a:pt x="1814033" y="4174124"/>
                  <a:pt x="1722153" y="4165766"/>
                </a:cubicBezTo>
                <a:cubicBezTo>
                  <a:pt x="1611407" y="4155711"/>
                  <a:pt x="1500933" y="4164591"/>
                  <a:pt x="1390867" y="4176214"/>
                </a:cubicBezTo>
                <a:lnTo>
                  <a:pt x="1348076" y="4178808"/>
                </a:lnTo>
                <a:lnTo>
                  <a:pt x="597587" y="4178808"/>
                </a:lnTo>
                <a:lnTo>
                  <a:pt x="507890" y="4175773"/>
                </a:lnTo>
                <a:cubicBezTo>
                  <a:pt x="403218" y="4174810"/>
                  <a:pt x="298546" y="4175691"/>
                  <a:pt x="193840" y="4176214"/>
                </a:cubicBezTo>
                <a:lnTo>
                  <a:pt x="2757" y="4175742"/>
                </a:lnTo>
                <a:lnTo>
                  <a:pt x="2810" y="4034870"/>
                </a:lnTo>
                <a:cubicBezTo>
                  <a:pt x="5629" y="3979851"/>
                  <a:pt x="10539" y="3924896"/>
                  <a:pt x="15416" y="3870068"/>
                </a:cubicBezTo>
                <a:cubicBezTo>
                  <a:pt x="23018" y="3799731"/>
                  <a:pt x="25045" y="3728899"/>
                  <a:pt x="21498" y="3658244"/>
                </a:cubicBezTo>
                <a:cubicBezTo>
                  <a:pt x="17063" y="3602147"/>
                  <a:pt x="10095" y="3546050"/>
                  <a:pt x="8828" y="3489953"/>
                </a:cubicBezTo>
                <a:cubicBezTo>
                  <a:pt x="6548" y="3389688"/>
                  <a:pt x="7434" y="3289424"/>
                  <a:pt x="13262" y="3189160"/>
                </a:cubicBezTo>
                <a:cubicBezTo>
                  <a:pt x="16176" y="3138901"/>
                  <a:pt x="20864" y="3089150"/>
                  <a:pt x="22891" y="3038510"/>
                </a:cubicBezTo>
                <a:cubicBezTo>
                  <a:pt x="24918" y="2987870"/>
                  <a:pt x="28973" y="2936723"/>
                  <a:pt x="17444" y="2887098"/>
                </a:cubicBezTo>
                <a:cubicBezTo>
                  <a:pt x="-2068" y="2802699"/>
                  <a:pt x="12249" y="2718680"/>
                  <a:pt x="16430" y="2634534"/>
                </a:cubicBezTo>
                <a:cubicBezTo>
                  <a:pt x="18964" y="2582244"/>
                  <a:pt x="34168" y="2528685"/>
                  <a:pt x="20738" y="2477919"/>
                </a:cubicBezTo>
                <a:cubicBezTo>
                  <a:pt x="-421" y="2398342"/>
                  <a:pt x="13389" y="2320415"/>
                  <a:pt x="20738" y="2242107"/>
                </a:cubicBezTo>
                <a:cubicBezTo>
                  <a:pt x="29213" y="2168001"/>
                  <a:pt x="27718" y="2093082"/>
                  <a:pt x="16303" y="2019369"/>
                </a:cubicBezTo>
                <a:cubicBezTo>
                  <a:pt x="1986" y="1946239"/>
                  <a:pt x="1986" y="1871028"/>
                  <a:pt x="16303" y="1797899"/>
                </a:cubicBezTo>
                <a:cubicBezTo>
                  <a:pt x="28162" y="1737537"/>
                  <a:pt x="29530" y="1675589"/>
                  <a:pt x="20357" y="1614758"/>
                </a:cubicBezTo>
                <a:cubicBezTo>
                  <a:pt x="14149" y="1571226"/>
                  <a:pt x="3000" y="1527947"/>
                  <a:pt x="1480" y="1484415"/>
                </a:cubicBezTo>
                <a:cubicBezTo>
                  <a:pt x="-1662" y="1393377"/>
                  <a:pt x="200" y="1302238"/>
                  <a:pt x="7055" y="1211417"/>
                </a:cubicBezTo>
                <a:cubicBezTo>
                  <a:pt x="15036" y="1107980"/>
                  <a:pt x="30366" y="1004923"/>
                  <a:pt x="19724" y="900725"/>
                </a:cubicBezTo>
                <a:cubicBezTo>
                  <a:pt x="16050" y="864934"/>
                  <a:pt x="8575" y="829270"/>
                  <a:pt x="7815" y="793353"/>
                </a:cubicBezTo>
                <a:cubicBezTo>
                  <a:pt x="6168" y="726087"/>
                  <a:pt x="5407" y="659710"/>
                  <a:pt x="9208" y="590286"/>
                </a:cubicBezTo>
                <a:cubicBezTo>
                  <a:pt x="13009" y="520863"/>
                  <a:pt x="27452" y="450424"/>
                  <a:pt x="17697" y="382270"/>
                </a:cubicBezTo>
                <a:cubicBezTo>
                  <a:pt x="7941" y="314115"/>
                  <a:pt x="14276" y="247103"/>
                  <a:pt x="20611" y="180218"/>
                </a:cubicBezTo>
                <a:cubicBezTo>
                  <a:pt x="23652" y="148426"/>
                  <a:pt x="25711" y="116982"/>
                  <a:pt x="25156" y="85665"/>
                </a:cubicBezTo>
                <a:close/>
              </a:path>
            </a:pathLst>
          </a:custGeom>
        </p:spPr>
      </p:pic>
      <p:pic>
        <p:nvPicPr>
          <p:cNvPr id="5" name="Picture 4">
            <a:extLst>
              <a:ext uri="{FF2B5EF4-FFF2-40B4-BE49-F238E27FC236}">
                <a16:creationId xmlns:a16="http://schemas.microsoft.com/office/drawing/2014/main" id="{D877030D-D9DC-AFC6-5640-4B3C113C3F74}"/>
              </a:ext>
            </a:extLst>
          </p:cNvPr>
          <p:cNvPicPr>
            <a:picLocks noChangeAspect="1"/>
          </p:cNvPicPr>
          <p:nvPr/>
        </p:nvPicPr>
        <p:blipFill>
          <a:blip r:embed="rId3">
            <a:extLst>
              <a:ext uri="{28A0092B-C50C-407E-A947-70E740481C1C}">
                <a14:useLocalDpi xmlns:a14="http://schemas.microsoft.com/office/drawing/2010/main" val="0"/>
              </a:ext>
            </a:extLst>
          </a:blip>
          <a:srcRect r="-1" b="4107"/>
          <a:stretch>
            <a:fillRect/>
          </a:stretch>
        </p:blipFill>
        <p:spPr>
          <a:xfrm>
            <a:off x="8144356" y="4267201"/>
            <a:ext cx="4047645" cy="2590808"/>
          </a:xfrm>
          <a:custGeom>
            <a:avLst/>
            <a:gdLst/>
            <a:ahLst/>
            <a:cxnLst/>
            <a:rect l="l" t="t" r="r" b="b"/>
            <a:pathLst>
              <a:path w="4047645" h="2495811">
                <a:moveTo>
                  <a:pt x="2441891" y="4"/>
                </a:moveTo>
                <a:cubicBezTo>
                  <a:pt x="2489381" y="-78"/>
                  <a:pt x="2536882" y="1163"/>
                  <a:pt x="2584383" y="4428"/>
                </a:cubicBezTo>
                <a:cubicBezTo>
                  <a:pt x="2744314" y="17813"/>
                  <a:pt x="2904989" y="21079"/>
                  <a:pt x="3065367" y="14222"/>
                </a:cubicBezTo>
                <a:cubicBezTo>
                  <a:pt x="3194244" y="5694"/>
                  <a:pt x="3323514" y="4206"/>
                  <a:pt x="3452568" y="9782"/>
                </a:cubicBezTo>
                <a:cubicBezTo>
                  <a:pt x="3572813" y="16442"/>
                  <a:pt x="3693059" y="23233"/>
                  <a:pt x="3813712" y="19315"/>
                </a:cubicBezTo>
                <a:cubicBezTo>
                  <a:pt x="3861755" y="17748"/>
                  <a:pt x="3909121" y="15789"/>
                  <a:pt x="3956758" y="13177"/>
                </a:cubicBezTo>
                <a:lnTo>
                  <a:pt x="4047645" y="9696"/>
                </a:lnTo>
                <a:lnTo>
                  <a:pt x="4047645" y="2495811"/>
                </a:lnTo>
                <a:lnTo>
                  <a:pt x="28177" y="2495811"/>
                </a:lnTo>
                <a:lnTo>
                  <a:pt x="28782" y="2485852"/>
                </a:lnTo>
                <a:cubicBezTo>
                  <a:pt x="31911" y="2365446"/>
                  <a:pt x="35027" y="2245002"/>
                  <a:pt x="38157" y="2124521"/>
                </a:cubicBezTo>
                <a:cubicBezTo>
                  <a:pt x="38284" y="2119444"/>
                  <a:pt x="39171" y="2114494"/>
                  <a:pt x="39171" y="2109417"/>
                </a:cubicBezTo>
                <a:cubicBezTo>
                  <a:pt x="48166" y="1995573"/>
                  <a:pt x="53107" y="1881729"/>
                  <a:pt x="18899" y="1770550"/>
                </a:cubicBezTo>
                <a:cubicBezTo>
                  <a:pt x="15871" y="1760104"/>
                  <a:pt x="14262" y="1749304"/>
                  <a:pt x="14084" y="1738440"/>
                </a:cubicBezTo>
                <a:cubicBezTo>
                  <a:pt x="12413" y="1641514"/>
                  <a:pt x="16644" y="1544587"/>
                  <a:pt x="26754" y="1448181"/>
                </a:cubicBezTo>
                <a:cubicBezTo>
                  <a:pt x="31949" y="1389038"/>
                  <a:pt x="26754" y="1329006"/>
                  <a:pt x="43478" y="1270498"/>
                </a:cubicBezTo>
                <a:cubicBezTo>
                  <a:pt x="50864" y="1241421"/>
                  <a:pt x="55109" y="1211634"/>
                  <a:pt x="56147" y="1181656"/>
                </a:cubicBezTo>
                <a:cubicBezTo>
                  <a:pt x="59948" y="1109060"/>
                  <a:pt x="38537" y="1040779"/>
                  <a:pt x="18139" y="972244"/>
                </a:cubicBezTo>
                <a:cubicBezTo>
                  <a:pt x="7370" y="935945"/>
                  <a:pt x="-5426" y="898886"/>
                  <a:pt x="2429" y="860811"/>
                </a:cubicBezTo>
                <a:cubicBezTo>
                  <a:pt x="16707" y="802251"/>
                  <a:pt x="24854" y="742359"/>
                  <a:pt x="26754" y="682112"/>
                </a:cubicBezTo>
                <a:cubicBezTo>
                  <a:pt x="26754" y="639468"/>
                  <a:pt x="16365" y="597712"/>
                  <a:pt x="20039" y="555195"/>
                </a:cubicBezTo>
                <a:cubicBezTo>
                  <a:pt x="28211" y="472712"/>
                  <a:pt x="30238" y="389734"/>
                  <a:pt x="26121" y="306946"/>
                </a:cubicBezTo>
                <a:cubicBezTo>
                  <a:pt x="26095" y="273846"/>
                  <a:pt x="29846" y="240848"/>
                  <a:pt x="37270" y="208585"/>
                </a:cubicBezTo>
                <a:cubicBezTo>
                  <a:pt x="46506" y="151651"/>
                  <a:pt x="48419" y="93777"/>
                  <a:pt x="42971" y="36360"/>
                </a:cubicBezTo>
                <a:lnTo>
                  <a:pt x="38853" y="8429"/>
                </a:lnTo>
                <a:lnTo>
                  <a:pt x="56649" y="7824"/>
                </a:lnTo>
                <a:cubicBezTo>
                  <a:pt x="210497" y="-156"/>
                  <a:pt x="364754" y="3162"/>
                  <a:pt x="518087" y="17748"/>
                </a:cubicBezTo>
                <a:cubicBezTo>
                  <a:pt x="626567" y="25440"/>
                  <a:pt x="735534" y="24213"/>
                  <a:pt x="843809" y="14092"/>
                </a:cubicBezTo>
                <a:cubicBezTo>
                  <a:pt x="1042499" y="-1711"/>
                  <a:pt x="1240782" y="10958"/>
                  <a:pt x="1439065" y="21666"/>
                </a:cubicBezTo>
                <a:cubicBezTo>
                  <a:pt x="1631105" y="32113"/>
                  <a:pt x="1823010" y="24408"/>
                  <a:pt x="2015050" y="17487"/>
                </a:cubicBezTo>
                <a:cubicBezTo>
                  <a:pt x="2157045" y="12394"/>
                  <a:pt x="2299420" y="249"/>
                  <a:pt x="2441891" y="4"/>
                </a:cubicBezTo>
                <a:close/>
              </a:path>
            </a:pathLst>
          </a:custGeom>
        </p:spPr>
      </p:pic>
    </p:spTree>
    <p:extLst>
      <p:ext uri="{BB962C8B-B14F-4D97-AF65-F5344CB8AC3E}">
        <p14:creationId xmlns:p14="http://schemas.microsoft.com/office/powerpoint/2010/main" val="402157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98A9F-0142-A96A-40BD-A3EB04EE363F}"/>
              </a:ext>
            </a:extLst>
          </p:cNvPr>
          <p:cNvSpPr>
            <a:spLocks noGrp="1"/>
          </p:cNvSpPr>
          <p:nvPr>
            <p:ph type="title"/>
          </p:nvPr>
        </p:nvSpPr>
        <p:spPr>
          <a:xfrm>
            <a:off x="762000" y="1138036"/>
            <a:ext cx="4085665" cy="1402470"/>
          </a:xfrm>
        </p:spPr>
        <p:txBody>
          <a:bodyPr anchor="t">
            <a:normAutofit/>
          </a:bodyPr>
          <a:lstStyle/>
          <a:p>
            <a:r>
              <a:rPr lang="en-US" sz="3200"/>
              <a:t>Arch of Augustus</a:t>
            </a:r>
          </a:p>
        </p:txBody>
      </p:sp>
      <p:cxnSp>
        <p:nvCxnSpPr>
          <p:cNvPr id="15" name="Straight Connector 14">
            <a:extLst>
              <a:ext uri="{FF2B5EF4-FFF2-40B4-BE49-F238E27FC236}">
                <a16:creationId xmlns:a16="http://schemas.microsoft.com/office/drawing/2014/main" id="{1503BFE4-729B-D9D0-C17B-501E6AF112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5140"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271D650-421F-1C48-B28F-40C795E2E044}"/>
              </a:ext>
            </a:extLst>
          </p:cNvPr>
          <p:cNvSpPr>
            <a:spLocks noGrp="1"/>
          </p:cNvSpPr>
          <p:nvPr>
            <p:ph idx="1"/>
          </p:nvPr>
        </p:nvSpPr>
        <p:spPr>
          <a:xfrm>
            <a:off x="762000" y="2190308"/>
            <a:ext cx="4085665" cy="3952076"/>
          </a:xfrm>
        </p:spPr>
        <p:txBody>
          <a:bodyPr>
            <a:normAutofit/>
          </a:bodyPr>
          <a:lstStyle/>
          <a:p>
            <a:r>
              <a:rPr lang="en-US" sz="1300" dirty="0"/>
              <a:t>Located at the northwest corner of the forum</a:t>
            </a:r>
          </a:p>
          <a:p>
            <a:r>
              <a:rPr lang="en-US" sz="1300" dirty="0"/>
              <a:t>Dated roughly within the reign of Augustus. Its dating is hard because it lacks an inscription. Sometimes attributed to the reign of Tiberius. </a:t>
            </a:r>
          </a:p>
          <a:p>
            <a:r>
              <a:rPr lang="en-US" sz="1300" dirty="0"/>
              <a:t>Built directly adjacent to the Tempel of Jupiter.</a:t>
            </a:r>
          </a:p>
          <a:p>
            <a:r>
              <a:rPr lang="en-US" sz="1300" dirty="0"/>
              <a:t>Single passageway arch as a ceremonial gateway. </a:t>
            </a:r>
          </a:p>
          <a:p>
            <a:r>
              <a:rPr lang="en-US" sz="1300" dirty="0"/>
              <a:t>The arch was originally decorated with marble.</a:t>
            </a:r>
          </a:p>
          <a:p>
            <a:r>
              <a:rPr lang="en-US" sz="1300" dirty="0"/>
              <a:t>Niches on the façade once held statues of the imperial family. </a:t>
            </a:r>
          </a:p>
          <a:p>
            <a:r>
              <a:rPr lang="en-US" sz="1300" dirty="0"/>
              <a:t>On the other side of the Temple of Jupiter, Tiberius will build another arch to mirror this one. </a:t>
            </a:r>
          </a:p>
          <a:p>
            <a:r>
              <a:rPr lang="en-US" sz="1300" dirty="0"/>
              <a:t>Again an example of symbolic civic devotion to the new Augustan principate. </a:t>
            </a:r>
          </a:p>
        </p:txBody>
      </p:sp>
      <p:pic>
        <p:nvPicPr>
          <p:cNvPr id="5" name="Picture 4">
            <a:extLst>
              <a:ext uri="{FF2B5EF4-FFF2-40B4-BE49-F238E27FC236}">
                <a16:creationId xmlns:a16="http://schemas.microsoft.com/office/drawing/2014/main" id="{393E76D2-04C8-6934-F60F-01A406A06D24}"/>
              </a:ext>
            </a:extLst>
          </p:cNvPr>
          <p:cNvPicPr>
            <a:picLocks noChangeAspect="1"/>
          </p:cNvPicPr>
          <p:nvPr/>
        </p:nvPicPr>
        <p:blipFill>
          <a:blip r:embed="rId2">
            <a:extLst>
              <a:ext uri="{28A0092B-C50C-407E-A947-70E740481C1C}">
                <a14:useLocalDpi xmlns:a14="http://schemas.microsoft.com/office/drawing/2010/main" val="0"/>
              </a:ext>
            </a:extLst>
          </a:blip>
          <a:srcRect l="11252" r="25083" b="-1"/>
          <a:stretch>
            <a:fillRect/>
          </a:stretch>
        </p:blipFill>
        <p:spPr>
          <a:xfrm>
            <a:off x="5650992" y="10"/>
            <a:ext cx="6541008" cy="6857990"/>
          </a:xfrm>
          <a:prstGeom prst="rect">
            <a:avLst/>
          </a:prstGeom>
        </p:spPr>
      </p:pic>
    </p:spTree>
    <p:extLst>
      <p:ext uri="{BB962C8B-B14F-4D97-AF65-F5344CB8AC3E}">
        <p14:creationId xmlns:p14="http://schemas.microsoft.com/office/powerpoint/2010/main" val="322246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C4EFB-0379-75AC-09D1-A4524092E938}"/>
              </a:ext>
            </a:extLst>
          </p:cNvPr>
          <p:cNvSpPr>
            <a:spLocks noGrp="1"/>
          </p:cNvSpPr>
          <p:nvPr>
            <p:ph type="title"/>
          </p:nvPr>
        </p:nvSpPr>
        <p:spPr>
          <a:xfrm>
            <a:off x="5297762" y="329184"/>
            <a:ext cx="6251110" cy="1783080"/>
          </a:xfrm>
        </p:spPr>
        <p:txBody>
          <a:bodyPr anchor="b">
            <a:normAutofit/>
          </a:bodyPr>
          <a:lstStyle/>
          <a:p>
            <a:r>
              <a:rPr lang="en-US" sz="5000"/>
              <a:t>Rebellion of the  Social Wars (91-87 BCE)</a:t>
            </a:r>
          </a:p>
        </p:txBody>
      </p:sp>
      <p:pic>
        <p:nvPicPr>
          <p:cNvPr id="4" name="Picture 3" descr="This map depicts Roman territory in maroon, with the territory of the initial insurgents in dark green. Territory in light green were groups that later joined the insurgents. Selected cities also plotted, along with labels for the major Italian combatants. ">
            <a:extLst>
              <a:ext uri="{FF2B5EF4-FFF2-40B4-BE49-F238E27FC236}">
                <a16:creationId xmlns:a16="http://schemas.microsoft.com/office/drawing/2014/main" id="{5533DE89-9DA3-99CF-7B0C-C3AE8236854D}"/>
              </a:ext>
            </a:extLst>
          </p:cNvPr>
          <p:cNvPicPr>
            <a:picLocks noChangeAspect="1"/>
          </p:cNvPicPr>
          <p:nvPr/>
        </p:nvPicPr>
        <p:blipFill>
          <a:blip r:embed="rId2">
            <a:extLst>
              <a:ext uri="{28A0092B-C50C-407E-A947-70E740481C1C}">
                <a14:useLocalDpi xmlns:a14="http://schemas.microsoft.com/office/drawing/2010/main" val="0"/>
              </a:ext>
            </a:extLst>
          </a:blip>
          <a:srcRect l="9863" r="9863"/>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3" name="Content Placeholder 2">
            <a:extLst>
              <a:ext uri="{FF2B5EF4-FFF2-40B4-BE49-F238E27FC236}">
                <a16:creationId xmlns:a16="http://schemas.microsoft.com/office/drawing/2014/main" id="{24BB33ED-E204-7CE0-9C81-28EBAE3E9B43}"/>
              </a:ext>
            </a:extLst>
          </p:cNvPr>
          <p:cNvSpPr>
            <a:spLocks noGrp="1"/>
          </p:cNvSpPr>
          <p:nvPr>
            <p:ph idx="1"/>
          </p:nvPr>
        </p:nvSpPr>
        <p:spPr>
          <a:xfrm>
            <a:off x="5297762" y="2706624"/>
            <a:ext cx="6251110" cy="3483864"/>
          </a:xfrm>
        </p:spPr>
        <p:txBody>
          <a:bodyPr>
            <a:normAutofit/>
          </a:bodyPr>
          <a:lstStyle/>
          <a:p>
            <a:r>
              <a:rPr lang="en-US" sz="1900"/>
              <a:t>Italian allies (</a:t>
            </a:r>
            <a:r>
              <a:rPr lang="en-US" sz="1900" i="1"/>
              <a:t>socii), </a:t>
            </a:r>
            <a:r>
              <a:rPr lang="en-US" sz="1900"/>
              <a:t>including the Samnites and Campanians,</a:t>
            </a:r>
            <a:r>
              <a:rPr lang="en-US" sz="1900" i="1"/>
              <a:t> </a:t>
            </a:r>
            <a:r>
              <a:rPr lang="en-US" sz="1900"/>
              <a:t>rose up in rebellion against Rome.</a:t>
            </a:r>
          </a:p>
          <a:p>
            <a:r>
              <a:rPr lang="en-US" sz="1900"/>
              <a:t>They were mad that they provided soldiers for Rome but were denied basic civil rights:</a:t>
            </a:r>
          </a:p>
          <a:p>
            <a:pPr lvl="1"/>
            <a:r>
              <a:rPr lang="en-US" sz="1900"/>
              <a:t>They could not vote or run for office</a:t>
            </a:r>
          </a:p>
          <a:p>
            <a:pPr lvl="1"/>
            <a:r>
              <a:rPr lang="en-US" sz="1900"/>
              <a:t>Received smaller shares of military booty and land in comparison to citizens</a:t>
            </a:r>
          </a:p>
          <a:p>
            <a:r>
              <a:rPr lang="en-US" sz="1900"/>
              <a:t>In 91 BCE, Marcus Livius Drusus, a Roman tribune, proposed a bill granting citizenship to these allies. Drusus gets assassinated, which launches a rebellion. </a:t>
            </a:r>
          </a:p>
        </p:txBody>
      </p:sp>
      <p:sp>
        <p:nvSpPr>
          <p:cNvPr id="5" name="Slide Number Placeholder 4">
            <a:extLst>
              <a:ext uri="{FF2B5EF4-FFF2-40B4-BE49-F238E27FC236}">
                <a16:creationId xmlns:a16="http://schemas.microsoft.com/office/drawing/2014/main" id="{78B14092-108C-E17D-A6FA-6AABDC5C5519}"/>
              </a:ext>
            </a:extLst>
          </p:cNvPr>
          <p:cNvSpPr>
            <a:spLocks noGrp="1"/>
          </p:cNvSpPr>
          <p:nvPr>
            <p:ph type="sldNum" sz="quarter" idx="12"/>
          </p:nvPr>
        </p:nvSpPr>
        <p:spPr/>
        <p:txBody>
          <a:bodyPr/>
          <a:lstStyle/>
          <a:p>
            <a:fld id="{B11DEBE5-B3F0-4CFE-B0A4-0D3633CCD9DA}" type="slidenum">
              <a:rPr lang="en-US" smtClean="0"/>
              <a:t>3</a:t>
            </a:fld>
            <a:endParaRPr lang="en-US"/>
          </a:p>
        </p:txBody>
      </p:sp>
    </p:spTree>
    <p:extLst>
      <p:ext uri="{BB962C8B-B14F-4D97-AF65-F5344CB8AC3E}">
        <p14:creationId xmlns:p14="http://schemas.microsoft.com/office/powerpoint/2010/main" val="41567253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649C91A9-84E7-4BF0-9026-62F01380D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CAF1F3C7-37B1-50D6-CBF4-CF490EF8B003}"/>
              </a:ext>
            </a:extLst>
          </p:cNvPr>
          <p:cNvSpPr>
            <a:spLocks noGrp="1"/>
          </p:cNvSpPr>
          <p:nvPr>
            <p:ph type="title"/>
          </p:nvPr>
        </p:nvSpPr>
        <p:spPr>
          <a:xfrm>
            <a:off x="761802" y="762001"/>
            <a:ext cx="4080362" cy="1708242"/>
          </a:xfrm>
        </p:spPr>
        <p:txBody>
          <a:bodyPr anchor="ctr">
            <a:normAutofit/>
          </a:bodyPr>
          <a:lstStyle/>
          <a:p>
            <a:r>
              <a:rPr lang="en-US" sz="4000" dirty="0"/>
              <a:t>Aqueduct</a:t>
            </a:r>
          </a:p>
        </p:txBody>
      </p:sp>
      <p:sp>
        <p:nvSpPr>
          <p:cNvPr id="3" name="Content Placeholder 2">
            <a:extLst>
              <a:ext uri="{FF2B5EF4-FFF2-40B4-BE49-F238E27FC236}">
                <a16:creationId xmlns:a16="http://schemas.microsoft.com/office/drawing/2014/main" id="{23F5E8D5-8439-F014-6739-7F45B16E7898}"/>
              </a:ext>
            </a:extLst>
          </p:cNvPr>
          <p:cNvSpPr>
            <a:spLocks noGrp="1"/>
          </p:cNvSpPr>
          <p:nvPr>
            <p:ph idx="1"/>
          </p:nvPr>
        </p:nvSpPr>
        <p:spPr>
          <a:xfrm>
            <a:off x="761803" y="2222090"/>
            <a:ext cx="4080361" cy="4017988"/>
          </a:xfrm>
        </p:spPr>
        <p:txBody>
          <a:bodyPr anchor="ctr">
            <a:normAutofit/>
          </a:bodyPr>
          <a:lstStyle/>
          <a:p>
            <a:r>
              <a:rPr lang="en-US" sz="1700" dirty="0"/>
              <a:t>The Serino Aqueduct (Aqua Augusta) was built c. 30-20 BCE to supply drinking water to the growing cities in the Bay of Naples, including:</a:t>
            </a:r>
          </a:p>
          <a:p>
            <a:pPr lvl="1"/>
            <a:r>
              <a:rPr lang="en-US" sz="1700" dirty="0"/>
              <a:t>Pompeii</a:t>
            </a:r>
          </a:p>
          <a:p>
            <a:pPr lvl="1"/>
            <a:r>
              <a:rPr lang="en-US" sz="1700" dirty="0"/>
              <a:t>Herculaneum</a:t>
            </a:r>
          </a:p>
          <a:p>
            <a:pPr lvl="1"/>
            <a:r>
              <a:rPr lang="en-US" sz="1700" dirty="0"/>
              <a:t>Neapolis</a:t>
            </a:r>
          </a:p>
          <a:p>
            <a:pPr lvl="1"/>
            <a:r>
              <a:rPr lang="en-US" sz="1700" dirty="0"/>
              <a:t>Puteoli</a:t>
            </a:r>
          </a:p>
          <a:p>
            <a:pPr lvl="1"/>
            <a:r>
              <a:rPr lang="en-US" sz="1700" dirty="0"/>
              <a:t>Cumae</a:t>
            </a:r>
          </a:p>
          <a:p>
            <a:pPr lvl="1"/>
            <a:r>
              <a:rPr lang="en-US" sz="1700" dirty="0"/>
              <a:t>Baiae</a:t>
            </a:r>
          </a:p>
          <a:p>
            <a:pPr lvl="1"/>
            <a:r>
              <a:rPr lang="en-US" sz="1700" dirty="0"/>
              <a:t>Military encampment at </a:t>
            </a:r>
            <a:r>
              <a:rPr lang="en-US" sz="1700" dirty="0" err="1"/>
              <a:t>Misenum</a:t>
            </a:r>
            <a:r>
              <a:rPr lang="en-US" sz="1700" dirty="0"/>
              <a:t>. </a:t>
            </a:r>
          </a:p>
          <a:p>
            <a:r>
              <a:rPr lang="en-US" sz="1700" dirty="0"/>
              <a:t>Traveled about 96 km total </a:t>
            </a:r>
          </a:p>
          <a:p>
            <a:pPr marL="0" indent="0">
              <a:buNone/>
            </a:pPr>
            <a:endParaRPr lang="en-US" sz="1700" dirty="0"/>
          </a:p>
        </p:txBody>
      </p:sp>
      <p:sp>
        <p:nvSpPr>
          <p:cNvPr id="11" name="Rectangle 10">
            <a:extLst>
              <a:ext uri="{FF2B5EF4-FFF2-40B4-BE49-F238E27FC236}">
                <a16:creationId xmlns:a16="http://schemas.microsoft.com/office/drawing/2014/main" id="{9B47378D-AD27-45D0-8C1C-5B1098DCC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200" y="0"/>
            <a:ext cx="6781799" cy="6858000"/>
          </a:xfrm>
          <a:prstGeom prst="rect">
            <a:avLst/>
          </a:prstGeom>
          <a:solidFill>
            <a:srgbClr val="FFFFFF"/>
          </a:solidFill>
          <a:ln>
            <a:noFill/>
          </a:ln>
          <a:effectLst>
            <a:outerShdw blurRad="177800" dist="215900" dir="8520000" sx="94000" sy="94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089341A-4251-7943-D17F-2121DE80377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6000" y="765368"/>
            <a:ext cx="5334197" cy="2918991"/>
          </a:xfrm>
          <a:prstGeom prst="rect">
            <a:avLst/>
          </a:prstGeom>
        </p:spPr>
      </p:pic>
      <p:pic>
        <p:nvPicPr>
          <p:cNvPr id="5" name="Picture 4">
            <a:extLst>
              <a:ext uri="{FF2B5EF4-FFF2-40B4-BE49-F238E27FC236}">
                <a16:creationId xmlns:a16="http://schemas.microsoft.com/office/drawing/2014/main" id="{7BB3F182-0747-7FA9-BEBA-E66ACEE1FC0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812614" y="3756839"/>
            <a:ext cx="3900968" cy="2925726"/>
          </a:xfrm>
          <a:prstGeom prst="rect">
            <a:avLst/>
          </a:prstGeom>
        </p:spPr>
      </p:pic>
    </p:spTree>
    <p:extLst>
      <p:ext uri="{BB962C8B-B14F-4D97-AF65-F5344CB8AC3E}">
        <p14:creationId xmlns:p14="http://schemas.microsoft.com/office/powerpoint/2010/main" val="3477529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43FA8-2604-BE8E-EB63-A10CD1CC97E0}"/>
              </a:ext>
            </a:extLst>
          </p:cNvPr>
          <p:cNvSpPr>
            <a:spLocks noGrp="1"/>
          </p:cNvSpPr>
          <p:nvPr>
            <p:ph type="title"/>
          </p:nvPr>
        </p:nvSpPr>
        <p:spPr/>
        <p:txBody>
          <a:bodyPr/>
          <a:lstStyle/>
          <a:p>
            <a:pPr algn="ctr"/>
            <a:r>
              <a:rPr lang="en-US" dirty="0"/>
              <a:t>Discussion</a:t>
            </a:r>
          </a:p>
        </p:txBody>
      </p:sp>
      <p:sp>
        <p:nvSpPr>
          <p:cNvPr id="3" name="Content Placeholder 2">
            <a:extLst>
              <a:ext uri="{FF2B5EF4-FFF2-40B4-BE49-F238E27FC236}">
                <a16:creationId xmlns:a16="http://schemas.microsoft.com/office/drawing/2014/main" id="{09D82AC1-EE71-3B36-DF53-B138975427A6}"/>
              </a:ext>
            </a:extLst>
          </p:cNvPr>
          <p:cNvSpPr>
            <a:spLocks noGrp="1"/>
          </p:cNvSpPr>
          <p:nvPr>
            <p:ph idx="1"/>
          </p:nvPr>
        </p:nvSpPr>
        <p:spPr/>
        <p:txBody>
          <a:bodyPr/>
          <a:lstStyle/>
          <a:p>
            <a:r>
              <a:rPr lang="en-US" dirty="0"/>
              <a:t>How has the Augustan period urbanization changed Pompeii?</a:t>
            </a:r>
          </a:p>
          <a:p>
            <a:endParaRPr lang="en-US" dirty="0"/>
          </a:p>
          <a:p>
            <a:r>
              <a:rPr lang="en-US" dirty="0"/>
              <a:t>How is different from the earlier periods?</a:t>
            </a:r>
          </a:p>
          <a:p>
            <a:endParaRPr lang="en-US" dirty="0"/>
          </a:p>
          <a:p>
            <a:r>
              <a:rPr lang="en-US" dirty="0"/>
              <a:t>In what ways are seeing Roman imperialism?</a:t>
            </a:r>
          </a:p>
          <a:p>
            <a:endParaRPr lang="en-US" dirty="0"/>
          </a:p>
        </p:txBody>
      </p:sp>
    </p:spTree>
    <p:extLst>
      <p:ext uri="{BB962C8B-B14F-4D97-AF65-F5344CB8AC3E}">
        <p14:creationId xmlns:p14="http://schemas.microsoft.com/office/powerpoint/2010/main" val="1745596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1BD37-4BE4-EE63-9DC3-EE629B192489}"/>
              </a:ext>
            </a:extLst>
          </p:cNvPr>
          <p:cNvSpPr>
            <a:spLocks noGrp="1"/>
          </p:cNvSpPr>
          <p:nvPr>
            <p:ph type="title"/>
          </p:nvPr>
        </p:nvSpPr>
        <p:spPr>
          <a:xfrm>
            <a:off x="481013" y="3752849"/>
            <a:ext cx="3290887" cy="2452687"/>
          </a:xfrm>
        </p:spPr>
        <p:txBody>
          <a:bodyPr anchor="ctr">
            <a:normAutofit/>
          </a:bodyPr>
          <a:lstStyle/>
          <a:p>
            <a:r>
              <a:rPr lang="en-US" sz="3600"/>
              <a:t>62 CE Earthquake and the Flavian Period</a:t>
            </a:r>
          </a:p>
        </p:txBody>
      </p:sp>
      <p:pic>
        <p:nvPicPr>
          <p:cNvPr id="5" name="Picture 4" descr="V.1.26 Pompeii. February 2021. Marble slab from side of household altar in atrium, on display in Antiquarium at VIII.1.4.&#10;Photo courtesy of Fabien Bièvre-Perrin (CC BY-NC-SA).&#10;">
            <a:extLst>
              <a:ext uri="{FF2B5EF4-FFF2-40B4-BE49-F238E27FC236}">
                <a16:creationId xmlns:a16="http://schemas.microsoft.com/office/drawing/2014/main" id="{6B54694F-A78D-042B-2104-F0115CC491F2}"/>
              </a:ext>
            </a:extLst>
          </p:cNvPr>
          <p:cNvPicPr>
            <a:picLocks noChangeAspect="1"/>
          </p:cNvPicPr>
          <p:nvPr/>
        </p:nvPicPr>
        <p:blipFill>
          <a:blip r:embed="rId2"/>
          <a:srcRect t="23240" b="23131"/>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1B6D9FF9-5D26-83DE-3340-CA65B2A850D3}"/>
              </a:ext>
            </a:extLst>
          </p:cNvPr>
          <p:cNvSpPr>
            <a:spLocks noGrp="1"/>
          </p:cNvSpPr>
          <p:nvPr>
            <p:ph idx="1"/>
          </p:nvPr>
        </p:nvSpPr>
        <p:spPr>
          <a:xfrm>
            <a:off x="4223982" y="3752850"/>
            <a:ext cx="7485413" cy="2452687"/>
          </a:xfrm>
        </p:spPr>
        <p:txBody>
          <a:bodyPr anchor="ctr">
            <a:normAutofit/>
          </a:bodyPr>
          <a:lstStyle/>
          <a:p>
            <a:r>
              <a:rPr lang="en-US" sz="1700" dirty="0"/>
              <a:t>In 62 CE, Pompeii is heavily destroyed by an earthquake </a:t>
            </a:r>
          </a:p>
          <a:p>
            <a:r>
              <a:rPr lang="en-US" sz="1700" dirty="0"/>
              <a:t>Much of the later Julio-Claudian period under Nero and later under the Flavian emperors was spend on restoration and renovation of the city. </a:t>
            </a:r>
          </a:p>
          <a:p>
            <a:r>
              <a:rPr lang="en-US" sz="1700" dirty="0"/>
              <a:t>Rededication of Imperial Cult</a:t>
            </a:r>
          </a:p>
          <a:p>
            <a:r>
              <a:rPr lang="en-US" sz="1700" dirty="0"/>
              <a:t>Central Baths</a:t>
            </a:r>
          </a:p>
          <a:p>
            <a:r>
              <a:rPr lang="en-US" sz="1700" dirty="0"/>
              <a:t>Reconstruction of the Tempel of Isis</a:t>
            </a:r>
          </a:p>
          <a:p>
            <a:r>
              <a:rPr lang="en-US" sz="1700" dirty="0"/>
              <a:t>Restoration to the Forum </a:t>
            </a:r>
          </a:p>
        </p:txBody>
      </p:sp>
    </p:spTree>
    <p:extLst>
      <p:ext uri="{BB962C8B-B14F-4D97-AF65-F5344CB8AC3E}">
        <p14:creationId xmlns:p14="http://schemas.microsoft.com/office/powerpoint/2010/main" val="7336265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50D61-A7AB-3C8C-D920-0520C4C6305E}"/>
              </a:ext>
            </a:extLst>
          </p:cNvPr>
          <p:cNvSpPr>
            <a:spLocks noGrp="1"/>
          </p:cNvSpPr>
          <p:nvPr>
            <p:ph type="title"/>
          </p:nvPr>
        </p:nvSpPr>
        <p:spPr>
          <a:xfrm>
            <a:off x="630936" y="640080"/>
            <a:ext cx="4818888" cy="1481328"/>
          </a:xfrm>
        </p:spPr>
        <p:txBody>
          <a:bodyPr anchor="b">
            <a:normAutofit/>
          </a:bodyPr>
          <a:lstStyle/>
          <a:p>
            <a:r>
              <a:rPr lang="en-US" sz="5000"/>
              <a:t>Pompeii and the Social War</a:t>
            </a:r>
          </a:p>
        </p:txBody>
      </p:sp>
      <p:sp>
        <p:nvSpPr>
          <p:cNvPr id="3" name="Content Placeholder 2">
            <a:extLst>
              <a:ext uri="{FF2B5EF4-FFF2-40B4-BE49-F238E27FC236}">
                <a16:creationId xmlns:a16="http://schemas.microsoft.com/office/drawing/2014/main" id="{F7292CF3-64E4-DD09-4FC9-E077CF8F8F06}"/>
              </a:ext>
            </a:extLst>
          </p:cNvPr>
          <p:cNvSpPr>
            <a:spLocks noGrp="1"/>
          </p:cNvSpPr>
          <p:nvPr>
            <p:ph idx="1"/>
          </p:nvPr>
        </p:nvSpPr>
        <p:spPr>
          <a:xfrm>
            <a:off x="630936" y="2660904"/>
            <a:ext cx="4818888" cy="3547872"/>
          </a:xfrm>
        </p:spPr>
        <p:txBody>
          <a:bodyPr anchor="t">
            <a:normAutofit/>
          </a:bodyPr>
          <a:lstStyle/>
          <a:p>
            <a:r>
              <a:rPr lang="en-US" sz="2200"/>
              <a:t>The Romans attack the rebels in Campania under the General Lucius Cornelius Sulla</a:t>
            </a:r>
          </a:p>
          <a:p>
            <a:r>
              <a:rPr lang="en-US" sz="2200"/>
              <a:t>Herculaneum was conquered and Stabiae destroyed</a:t>
            </a:r>
          </a:p>
          <a:p>
            <a:r>
              <a:rPr lang="en-US" sz="2200"/>
              <a:t>Pompeii is besieged by Sulla and capitulates in 89 BCE</a:t>
            </a:r>
          </a:p>
          <a:p>
            <a:r>
              <a:rPr lang="en-US" sz="2200"/>
              <a:t>Ballista balls have been found near the Herculaneum gate, giving evidence to this attack.</a:t>
            </a:r>
          </a:p>
        </p:txBody>
      </p:sp>
      <p:pic>
        <p:nvPicPr>
          <p:cNvPr id="4" name="Picture 3" descr="Coin of Quintus Pompeius Rufus, dated to 54 BC, which depicts Sulla. Sulla was a legate at the start of the war and was a notable victorious general in the southern theatre of the war, which led to his election as consul for 88 BC.">
            <a:extLst>
              <a:ext uri="{FF2B5EF4-FFF2-40B4-BE49-F238E27FC236}">
                <a16:creationId xmlns:a16="http://schemas.microsoft.com/office/drawing/2014/main" id="{B3CCD12C-95BF-AABD-E31B-FA5CA842CE5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099048" y="1007352"/>
            <a:ext cx="5458968" cy="4843294"/>
          </a:xfrm>
          <a:prstGeom prst="rect">
            <a:avLst/>
          </a:prstGeom>
        </p:spPr>
      </p:pic>
      <p:sp>
        <p:nvSpPr>
          <p:cNvPr id="7" name="Slide Number Placeholder 6">
            <a:extLst>
              <a:ext uri="{FF2B5EF4-FFF2-40B4-BE49-F238E27FC236}">
                <a16:creationId xmlns:a16="http://schemas.microsoft.com/office/drawing/2014/main" id="{842D0C65-CDDF-DD4F-68D6-670A40739BE4}"/>
              </a:ext>
            </a:extLst>
          </p:cNvPr>
          <p:cNvSpPr>
            <a:spLocks noGrp="1"/>
          </p:cNvSpPr>
          <p:nvPr>
            <p:ph type="sldNum" sz="quarter" idx="12"/>
          </p:nvPr>
        </p:nvSpPr>
        <p:spPr/>
        <p:txBody>
          <a:bodyPr/>
          <a:lstStyle/>
          <a:p>
            <a:fld id="{B11DEBE5-B3F0-4CFE-B0A4-0D3633CCD9DA}" type="slidenum">
              <a:rPr lang="en-US" smtClean="0"/>
              <a:t>4</a:t>
            </a:fld>
            <a:endParaRPr lang="en-US"/>
          </a:p>
        </p:txBody>
      </p:sp>
    </p:spTree>
    <p:extLst>
      <p:ext uri="{BB962C8B-B14F-4D97-AF65-F5344CB8AC3E}">
        <p14:creationId xmlns:p14="http://schemas.microsoft.com/office/powerpoint/2010/main" val="40002770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D80284-45B1-8E4D-3061-39172B664A2D}"/>
              </a:ext>
            </a:extLst>
          </p:cNvPr>
          <p:cNvSpPr>
            <a:spLocks noGrp="1"/>
          </p:cNvSpPr>
          <p:nvPr>
            <p:ph type="title"/>
          </p:nvPr>
        </p:nvSpPr>
        <p:spPr>
          <a:xfrm>
            <a:off x="1043631" y="809898"/>
            <a:ext cx="9942716" cy="1554480"/>
          </a:xfrm>
        </p:spPr>
        <p:txBody>
          <a:bodyPr anchor="ctr">
            <a:normAutofit/>
          </a:bodyPr>
          <a:lstStyle/>
          <a:p>
            <a:r>
              <a:rPr lang="en-US" sz="4800"/>
              <a:t>Colonia Cornelia Veneria Pompeianorum</a:t>
            </a:r>
          </a:p>
        </p:txBody>
      </p:sp>
      <p:sp>
        <p:nvSpPr>
          <p:cNvPr id="3" name="Content Placeholder 2">
            <a:extLst>
              <a:ext uri="{FF2B5EF4-FFF2-40B4-BE49-F238E27FC236}">
                <a16:creationId xmlns:a16="http://schemas.microsoft.com/office/drawing/2014/main" id="{C2EDBC42-CE94-E1CA-F0F5-60A80B3A8067}"/>
              </a:ext>
            </a:extLst>
          </p:cNvPr>
          <p:cNvSpPr>
            <a:spLocks noGrp="1"/>
          </p:cNvSpPr>
          <p:nvPr>
            <p:ph idx="1"/>
          </p:nvPr>
        </p:nvSpPr>
        <p:spPr>
          <a:xfrm>
            <a:off x="1045028" y="3017522"/>
            <a:ext cx="9941319" cy="3124658"/>
          </a:xfrm>
        </p:spPr>
        <p:txBody>
          <a:bodyPr anchor="ctr">
            <a:normAutofit/>
          </a:bodyPr>
          <a:lstStyle/>
          <a:p>
            <a:r>
              <a:rPr lang="en-US" sz="2400" dirty="0"/>
              <a:t>Pompeii is refounded a Roman veteran colony in 80 BCE and receives a new name: </a:t>
            </a:r>
            <a:r>
              <a:rPr lang="en-US" sz="2400" i="1" dirty="0"/>
              <a:t>Colonia Cornelia </a:t>
            </a:r>
            <a:r>
              <a:rPr lang="en-US" sz="2400" i="1" dirty="0" err="1"/>
              <a:t>Veneria</a:t>
            </a:r>
            <a:r>
              <a:rPr lang="en-US" sz="2400" i="1" dirty="0"/>
              <a:t> </a:t>
            </a:r>
            <a:r>
              <a:rPr lang="en-US" sz="2400" i="1" dirty="0" err="1"/>
              <a:t>Pompeianorum</a:t>
            </a:r>
            <a:endParaRPr lang="en-US" sz="2400" dirty="0"/>
          </a:p>
          <a:p>
            <a:r>
              <a:rPr lang="en-US" sz="2400" dirty="0"/>
              <a:t>Named after Sulla who was from the Corneli family</a:t>
            </a:r>
          </a:p>
          <a:p>
            <a:r>
              <a:rPr lang="en-US" sz="2400" dirty="0"/>
              <a:t>Pompeii receives a new patron god: Venus, who was also the patron god of the Corneli family. </a:t>
            </a:r>
          </a:p>
          <a:p>
            <a:r>
              <a:rPr lang="en-US" sz="2400" dirty="0"/>
              <a:t>Latin replaces Oscan as the main language in inscriptions.</a:t>
            </a:r>
          </a:p>
          <a:p>
            <a:r>
              <a:rPr lang="en-US" sz="2400" dirty="0"/>
              <a:t>A new social hierarchy is established, colonists vs old Samnites.</a:t>
            </a:r>
          </a:p>
          <a:p>
            <a:endParaRPr lang="en-US" sz="2400" dirty="0"/>
          </a:p>
          <a:p>
            <a:pPr marL="0" indent="0">
              <a:buNone/>
            </a:pPr>
            <a:endParaRPr lang="en-US" sz="2400" dirty="0"/>
          </a:p>
        </p:txBody>
      </p:sp>
      <p:cxnSp>
        <p:nvCxnSpPr>
          <p:cNvPr id="19" name="Straight Connector 18">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CAB80B3E-0AF2-EB9A-E509-3EE53E435D91}"/>
              </a:ext>
            </a:extLst>
          </p:cNvPr>
          <p:cNvSpPr>
            <a:spLocks noGrp="1"/>
          </p:cNvSpPr>
          <p:nvPr>
            <p:ph type="sldNum" sz="quarter" idx="12"/>
          </p:nvPr>
        </p:nvSpPr>
        <p:spPr>
          <a:xfrm>
            <a:off x="8610600" y="6492240"/>
            <a:ext cx="2743200" cy="365125"/>
          </a:xfrm>
        </p:spPr>
        <p:txBody>
          <a:bodyPr>
            <a:normAutofit/>
          </a:bodyPr>
          <a:lstStyle/>
          <a:p>
            <a:pPr>
              <a:spcAft>
                <a:spcPts val="600"/>
              </a:spcAft>
            </a:pPr>
            <a:fld id="{B11DEBE5-B3F0-4CFE-B0A4-0D3633CCD9DA}" type="slidenum">
              <a:rPr lang="en-US" smtClean="0"/>
              <a:pPr>
                <a:spcAft>
                  <a:spcPts val="600"/>
                </a:spcAft>
              </a:pPr>
              <a:t>5</a:t>
            </a:fld>
            <a:endParaRPr lang="en-US"/>
          </a:p>
        </p:txBody>
      </p:sp>
    </p:spTree>
    <p:extLst>
      <p:ext uri="{BB962C8B-B14F-4D97-AF65-F5344CB8AC3E}">
        <p14:creationId xmlns:p14="http://schemas.microsoft.com/office/powerpoint/2010/main" val="3853729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96F88-23A2-9A70-D94B-BDDC0D50ADA2}"/>
              </a:ext>
            </a:extLst>
          </p:cNvPr>
          <p:cNvSpPr>
            <a:spLocks noGrp="1"/>
          </p:cNvSpPr>
          <p:nvPr>
            <p:ph type="title"/>
          </p:nvPr>
        </p:nvSpPr>
        <p:spPr/>
        <p:txBody>
          <a:bodyPr/>
          <a:lstStyle/>
          <a:p>
            <a:r>
              <a:rPr lang="en-US" dirty="0"/>
              <a:t>What is a Roman colony? What is Roman colonization? </a:t>
            </a:r>
          </a:p>
        </p:txBody>
      </p:sp>
      <p:sp>
        <p:nvSpPr>
          <p:cNvPr id="3" name="Content Placeholder 2">
            <a:extLst>
              <a:ext uri="{FF2B5EF4-FFF2-40B4-BE49-F238E27FC236}">
                <a16:creationId xmlns:a16="http://schemas.microsoft.com/office/drawing/2014/main" id="{9D16E8DC-7385-5C25-73C1-6AE1226FB7FA}"/>
              </a:ext>
            </a:extLst>
          </p:cNvPr>
          <p:cNvSpPr>
            <a:spLocks noGrp="1"/>
          </p:cNvSpPr>
          <p:nvPr>
            <p:ph idx="1"/>
          </p:nvPr>
        </p:nvSpPr>
        <p:spPr/>
        <p:txBody>
          <a:bodyPr>
            <a:normAutofit fontScale="70000" lnSpcReduction="20000"/>
          </a:bodyPr>
          <a:lstStyle/>
          <a:p>
            <a:r>
              <a:rPr lang="en-US" dirty="0"/>
              <a:t>A Roman colony, </a:t>
            </a:r>
            <a:r>
              <a:rPr lang="en-US" i="1" dirty="0"/>
              <a:t>colonia, </a:t>
            </a:r>
            <a:r>
              <a:rPr lang="en-US" dirty="0"/>
              <a:t>was an intentional settlement by Rome on newly conquered territory. </a:t>
            </a:r>
          </a:p>
          <a:p>
            <a:r>
              <a:rPr lang="en-US" dirty="0"/>
              <a:t>There are three types of colonies</a:t>
            </a:r>
          </a:p>
          <a:p>
            <a:pPr lvl="1"/>
            <a:r>
              <a:rPr lang="en-US" b="1" dirty="0"/>
              <a:t>Roman Colonies</a:t>
            </a:r>
            <a:r>
              <a:rPr lang="en-US" dirty="0"/>
              <a:t>: settlers retain full Roman citizenship, including voting rights and legal protections under Roman law. </a:t>
            </a:r>
          </a:p>
          <a:p>
            <a:pPr lvl="1"/>
            <a:r>
              <a:rPr lang="en-US" b="1" dirty="0"/>
              <a:t>Latin Colonies</a:t>
            </a:r>
            <a:r>
              <a:rPr lang="en-US" dirty="0"/>
              <a:t>: settlers held “Latin rights”. If a full Roman citizen moved to a Latin colony, they surrendered their Roman voting rights. Settlers would receive very large plots of land to own and farm. </a:t>
            </a:r>
          </a:p>
          <a:p>
            <a:pPr lvl="1"/>
            <a:r>
              <a:rPr lang="en-US" b="1" dirty="0">
                <a:highlight>
                  <a:srgbClr val="FFFF00"/>
                </a:highlight>
              </a:rPr>
              <a:t>Veteran Colonies</a:t>
            </a:r>
            <a:r>
              <a:rPr lang="en-US" dirty="0">
                <a:highlight>
                  <a:srgbClr val="FFFF00"/>
                </a:highlight>
              </a:rPr>
              <a:t>: </a:t>
            </a:r>
            <a:r>
              <a:rPr lang="en-US" dirty="0"/>
              <a:t>Became common at the end of the Republic. Settlers were retired Roman legionnaires and Roman citizens. Generals like Caesar and Augustus will grant land as part of a retirement pension for veterans. This insured loyalty of the soldier and helped secure land in the provinces. </a:t>
            </a:r>
            <a:endParaRPr lang="en-US" b="1" dirty="0"/>
          </a:p>
          <a:p>
            <a:r>
              <a:rPr lang="en-US" dirty="0"/>
              <a:t>The earliest colonies were set up in Central Italy during the Roman Republic</a:t>
            </a:r>
          </a:p>
          <a:p>
            <a:pPr lvl="1"/>
            <a:r>
              <a:rPr lang="en-US" dirty="0"/>
              <a:t>Ostia, the port of Rome in the 4</a:t>
            </a:r>
            <a:r>
              <a:rPr lang="en-US" baseline="30000" dirty="0"/>
              <a:t>th</a:t>
            </a:r>
            <a:r>
              <a:rPr lang="en-US" dirty="0"/>
              <a:t> c. BCE</a:t>
            </a:r>
          </a:p>
          <a:p>
            <a:pPr lvl="1"/>
            <a:r>
              <a:rPr lang="en-US" dirty="0"/>
              <a:t>Cosa 273 BCE</a:t>
            </a:r>
          </a:p>
          <a:p>
            <a:r>
              <a:rPr lang="en-US" dirty="0"/>
              <a:t>Colonies were often strategically placed, being used for military defense, territorial control, or acting as a buffer zone. </a:t>
            </a:r>
          </a:p>
          <a:p>
            <a:endParaRPr lang="en-US" dirty="0"/>
          </a:p>
        </p:txBody>
      </p:sp>
    </p:spTree>
    <p:extLst>
      <p:ext uri="{BB962C8B-B14F-4D97-AF65-F5344CB8AC3E}">
        <p14:creationId xmlns:p14="http://schemas.microsoft.com/office/powerpoint/2010/main" val="408191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E1F2-1AAE-9BA0-B8AD-9AE7C0FD2DE1}"/>
              </a:ext>
            </a:extLst>
          </p:cNvPr>
          <p:cNvSpPr>
            <a:spLocks noGrp="1"/>
          </p:cNvSpPr>
          <p:nvPr>
            <p:ph type="title"/>
          </p:nvPr>
        </p:nvSpPr>
        <p:spPr/>
        <p:txBody>
          <a:bodyPr/>
          <a:lstStyle/>
          <a:p>
            <a:r>
              <a:rPr lang="en-US" dirty="0"/>
              <a:t>The Early Roman Colony at Pompeii</a:t>
            </a:r>
          </a:p>
        </p:txBody>
      </p:sp>
      <p:sp>
        <p:nvSpPr>
          <p:cNvPr id="3" name="Content Placeholder 2">
            <a:extLst>
              <a:ext uri="{FF2B5EF4-FFF2-40B4-BE49-F238E27FC236}">
                <a16:creationId xmlns:a16="http://schemas.microsoft.com/office/drawing/2014/main" id="{96679E42-745B-CE99-77E2-445B614DD195}"/>
              </a:ext>
            </a:extLst>
          </p:cNvPr>
          <p:cNvSpPr>
            <a:spLocks noGrp="1"/>
          </p:cNvSpPr>
          <p:nvPr>
            <p:ph sz="half" idx="1"/>
          </p:nvPr>
        </p:nvSpPr>
        <p:spPr/>
        <p:txBody>
          <a:bodyPr>
            <a:normAutofit fontScale="85000" lnSpcReduction="10000"/>
          </a:bodyPr>
          <a:lstStyle/>
          <a:p>
            <a:r>
              <a:rPr lang="en-US" dirty="0"/>
              <a:t>The Roman colony was imposed on the pre-existing plan of the city</a:t>
            </a:r>
          </a:p>
          <a:p>
            <a:r>
              <a:rPr lang="en-US" dirty="0"/>
              <a:t>There is an absence of new housing projects during this period, which suggests that the new colonist either 1) displaced Samnites and took over their existing properties OR 2) lived outside the city walls.</a:t>
            </a:r>
          </a:p>
          <a:p>
            <a:r>
              <a:rPr lang="en-US" dirty="0"/>
              <a:t>The influx of new colonists created a new set of social and cultural priorities. As a result, there will be an increase in building projects across the city funded by colonists. </a:t>
            </a:r>
          </a:p>
          <a:p>
            <a:endParaRPr lang="en-US" dirty="0"/>
          </a:p>
          <a:p>
            <a:pPr marL="0" indent="0">
              <a:buNone/>
            </a:pPr>
            <a:endParaRPr lang="en-US" dirty="0"/>
          </a:p>
        </p:txBody>
      </p:sp>
      <p:pic>
        <p:nvPicPr>
          <p:cNvPr id="5" name="Content Placeholder 4" descr="Pompeii street view plan Pianta delle strade di Pompei Straßenansichtsplan  von Pompeji">
            <a:extLst>
              <a:ext uri="{FF2B5EF4-FFF2-40B4-BE49-F238E27FC236}">
                <a16:creationId xmlns:a16="http://schemas.microsoft.com/office/drawing/2014/main" id="{459E5E21-133D-6648-826E-EDB39ADD1A9A}"/>
              </a:ext>
            </a:extLst>
          </p:cNvPr>
          <p:cNvPicPr>
            <a:picLocks noGrp="1" noChangeAspect="1"/>
          </p:cNvPicPr>
          <p:nvPr>
            <p:ph sz="half" idx="2"/>
          </p:nvPr>
        </p:nvPicPr>
        <p:blipFill>
          <a:blip r:embed="rId2"/>
          <a:stretch>
            <a:fillRect/>
          </a:stretch>
        </p:blipFill>
        <p:spPr>
          <a:xfrm>
            <a:off x="6172200" y="2058194"/>
            <a:ext cx="5181600" cy="3886200"/>
          </a:xfrm>
          <a:prstGeom prst="rect">
            <a:avLst/>
          </a:prstGeom>
        </p:spPr>
      </p:pic>
    </p:spTree>
    <p:extLst>
      <p:ext uri="{BB962C8B-B14F-4D97-AF65-F5344CB8AC3E}">
        <p14:creationId xmlns:p14="http://schemas.microsoft.com/office/powerpoint/2010/main" val="16012275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426B26C0-B382-99A2-155C-3BFB204A9928}"/>
              </a:ext>
            </a:extLst>
          </p:cNvPr>
          <p:cNvSpPr>
            <a:spLocks noGrp="1"/>
          </p:cNvSpPr>
          <p:nvPr>
            <p:ph type="title"/>
          </p:nvPr>
        </p:nvSpPr>
        <p:spPr>
          <a:xfrm>
            <a:off x="640080" y="1243013"/>
            <a:ext cx="3855720" cy="4371974"/>
          </a:xfrm>
        </p:spPr>
        <p:txBody>
          <a:bodyPr>
            <a:normAutofit/>
          </a:bodyPr>
          <a:lstStyle/>
          <a:p>
            <a:r>
              <a:rPr lang="en-US" sz="3600">
                <a:solidFill>
                  <a:schemeClr val="tx2"/>
                </a:solidFill>
              </a:rPr>
              <a:t>Conflict with the New Settlers </a:t>
            </a:r>
          </a:p>
        </p:txBody>
      </p:sp>
      <p:sp>
        <p:nvSpPr>
          <p:cNvPr id="3" name="Content Placeholder 2">
            <a:extLst>
              <a:ext uri="{FF2B5EF4-FFF2-40B4-BE49-F238E27FC236}">
                <a16:creationId xmlns:a16="http://schemas.microsoft.com/office/drawing/2014/main" id="{640C5F7C-0664-34CB-92B1-DB266E7FC34B}"/>
              </a:ext>
            </a:extLst>
          </p:cNvPr>
          <p:cNvSpPr>
            <a:spLocks noGrp="1"/>
          </p:cNvSpPr>
          <p:nvPr>
            <p:ph idx="1"/>
          </p:nvPr>
        </p:nvSpPr>
        <p:spPr>
          <a:xfrm>
            <a:off x="5697415" y="813816"/>
            <a:ext cx="5854505" cy="5230368"/>
          </a:xfrm>
        </p:spPr>
        <p:txBody>
          <a:bodyPr anchor="ctr">
            <a:normAutofit/>
          </a:bodyPr>
          <a:lstStyle/>
          <a:p>
            <a:pPr marL="0" indent="0">
              <a:buNone/>
            </a:pPr>
            <a:r>
              <a:rPr lang="en-US" sz="1800" dirty="0">
                <a:solidFill>
                  <a:schemeClr val="tx2"/>
                </a:solidFill>
              </a:rPr>
              <a:t> “Sulla,” he says “set them at odds with the new settlers in order to use the division and dissension he had caused to get control of the town with the aid of the inhabitants of Pompeii.” In the first place, the whole quarrel between the inhabitants and the new settlers was reported to the patrons when it had grown chronic and had been pursued for many years. … Although they quarreled with the new settlers about promenades and elections, they were of one mind about their joint safety… - Cicero </a:t>
            </a:r>
            <a:r>
              <a:rPr lang="en-US" sz="1800" i="1" dirty="0">
                <a:solidFill>
                  <a:schemeClr val="tx2"/>
                </a:solidFill>
              </a:rPr>
              <a:t>Pro Sulla </a:t>
            </a:r>
            <a:r>
              <a:rPr lang="en-US" sz="1800" dirty="0">
                <a:solidFill>
                  <a:schemeClr val="tx2"/>
                </a:solidFill>
              </a:rPr>
              <a:t>60-62</a:t>
            </a:r>
          </a:p>
        </p:txBody>
      </p:sp>
    </p:spTree>
    <p:extLst>
      <p:ext uri="{BB962C8B-B14F-4D97-AF65-F5344CB8AC3E}">
        <p14:creationId xmlns:p14="http://schemas.microsoft.com/office/powerpoint/2010/main" val="515066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3" name="Rectangle 12">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DB6777-6784-93E9-A821-00A0118C5451}"/>
              </a:ext>
            </a:extLst>
          </p:cNvPr>
          <p:cNvSpPr>
            <a:spLocks noGrp="1"/>
          </p:cNvSpPr>
          <p:nvPr>
            <p:ph type="title"/>
          </p:nvPr>
        </p:nvSpPr>
        <p:spPr>
          <a:xfrm>
            <a:off x="761803" y="350196"/>
            <a:ext cx="4646904" cy="1624520"/>
          </a:xfrm>
        </p:spPr>
        <p:txBody>
          <a:bodyPr anchor="ctr">
            <a:normAutofit/>
          </a:bodyPr>
          <a:lstStyle/>
          <a:p>
            <a:r>
              <a:rPr lang="en-US" sz="4000"/>
              <a:t>Layout of Pompeii</a:t>
            </a:r>
          </a:p>
        </p:txBody>
      </p:sp>
      <p:sp>
        <p:nvSpPr>
          <p:cNvPr id="3" name="Content Placeholder 2">
            <a:extLst>
              <a:ext uri="{FF2B5EF4-FFF2-40B4-BE49-F238E27FC236}">
                <a16:creationId xmlns:a16="http://schemas.microsoft.com/office/drawing/2014/main" id="{BB4C14F8-2917-920C-F3CC-6C9D08303F3C}"/>
              </a:ext>
            </a:extLst>
          </p:cNvPr>
          <p:cNvSpPr>
            <a:spLocks noGrp="1"/>
          </p:cNvSpPr>
          <p:nvPr>
            <p:ph idx="1"/>
          </p:nvPr>
        </p:nvSpPr>
        <p:spPr>
          <a:xfrm>
            <a:off x="761802" y="2743200"/>
            <a:ext cx="4646905" cy="3613149"/>
          </a:xfrm>
        </p:spPr>
        <p:txBody>
          <a:bodyPr anchor="ctr">
            <a:normAutofit fontScale="92500" lnSpcReduction="20000"/>
          </a:bodyPr>
          <a:lstStyle/>
          <a:p>
            <a:r>
              <a:rPr lang="en-US" sz="2000" dirty="0"/>
              <a:t>From the Samnite period onward the site’s size and layout was fixed. </a:t>
            </a:r>
          </a:p>
          <a:p>
            <a:r>
              <a:rPr lang="en-US" sz="2000" dirty="0"/>
              <a:t>The irregularly planned parts of the city in Regio VII and VIII are likely due to an earlier urban orientation from the 6</a:t>
            </a:r>
            <a:r>
              <a:rPr lang="en-US" sz="2000" baseline="30000" dirty="0"/>
              <a:t>th </a:t>
            </a:r>
            <a:r>
              <a:rPr lang="en-US" sz="2000" dirty="0"/>
              <a:t>– 4</a:t>
            </a:r>
            <a:r>
              <a:rPr lang="en-US" sz="2000" baseline="30000" dirty="0"/>
              <a:t>th</a:t>
            </a:r>
            <a:r>
              <a:rPr lang="en-US" sz="2000" dirty="0"/>
              <a:t> c. BCE.</a:t>
            </a:r>
          </a:p>
          <a:p>
            <a:pPr lvl="1"/>
            <a:r>
              <a:rPr lang="en-US" sz="1600" dirty="0"/>
              <a:t>Triangular Forum area being the oldest part of the city.</a:t>
            </a:r>
          </a:p>
          <a:p>
            <a:pPr lvl="1"/>
            <a:r>
              <a:rPr lang="en-US" sz="1600" dirty="0"/>
              <a:t>The theory of the “Aldstadt”</a:t>
            </a:r>
          </a:p>
          <a:p>
            <a:r>
              <a:rPr lang="en-US" sz="2000" dirty="0"/>
              <a:t>It seems that in the end of the 4</a:t>
            </a:r>
            <a:r>
              <a:rPr lang="en-US" sz="2000" baseline="30000" dirty="0"/>
              <a:t>th</a:t>
            </a:r>
            <a:r>
              <a:rPr lang="en-US" sz="2000" dirty="0"/>
              <a:t> or early 3</a:t>
            </a:r>
            <a:r>
              <a:rPr lang="en-US" sz="2000" baseline="30000" dirty="0"/>
              <a:t>rd</a:t>
            </a:r>
            <a:r>
              <a:rPr lang="en-US" sz="2000" dirty="0"/>
              <a:t> century BCE, at the height of the Samnite power, the city was organized orthogonally. Likely inspired by other Greek cities in Campania and the Etruscans. </a:t>
            </a:r>
          </a:p>
        </p:txBody>
      </p:sp>
      <p:pic>
        <p:nvPicPr>
          <p:cNvPr id="6" name="Content Placeholder 4" descr="Pompeii street view plan Pianta delle strade di Pompei Straßenansichtsplan  von Pompeji">
            <a:extLst>
              <a:ext uri="{FF2B5EF4-FFF2-40B4-BE49-F238E27FC236}">
                <a16:creationId xmlns:a16="http://schemas.microsoft.com/office/drawing/2014/main" id="{6D88A3A2-8A78-CC90-C39B-8BBBD16B8DDB}"/>
              </a:ext>
            </a:extLst>
          </p:cNvPr>
          <p:cNvPicPr>
            <a:picLocks noChangeAspect="1"/>
          </p:cNvPicPr>
          <p:nvPr/>
        </p:nvPicPr>
        <p:blipFill rotWithShape="1">
          <a:blip r:embed="rId2"/>
          <a:srcRect t="-24916" b="-24916"/>
          <a:stretch>
            <a:fillRect/>
          </a:stretch>
        </p:blipFill>
        <p:spPr>
          <a:xfrm>
            <a:off x="5909187" y="629266"/>
            <a:ext cx="6102825" cy="6858000"/>
          </a:xfrm>
          <a:prstGeom prst="rect">
            <a:avLst/>
          </a:prstGeom>
        </p:spPr>
      </p:pic>
    </p:spTree>
    <p:extLst>
      <p:ext uri="{BB962C8B-B14F-4D97-AF65-F5344CB8AC3E}">
        <p14:creationId xmlns:p14="http://schemas.microsoft.com/office/powerpoint/2010/main" val="33816405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1231</TotalTime>
  <Words>2409</Words>
  <Application>Microsoft Office PowerPoint</Application>
  <PresentationFormat>Widescreen</PresentationFormat>
  <Paragraphs>178</Paragraphs>
  <Slides>32</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32</vt:i4>
      </vt:variant>
    </vt:vector>
  </HeadingPairs>
  <TitlesOfParts>
    <vt:vector size="38" baseType="lpstr">
      <vt:lpstr>Aptos</vt:lpstr>
      <vt:lpstr>Aptos Display</vt:lpstr>
      <vt:lpstr>Arial</vt:lpstr>
      <vt:lpstr>Calibri</vt:lpstr>
      <vt:lpstr>Office Theme</vt:lpstr>
      <vt:lpstr>1_Office Theme</vt:lpstr>
      <vt:lpstr>The City’s Urban Development</vt:lpstr>
      <vt:lpstr>PowerPoint Presentation</vt:lpstr>
      <vt:lpstr>Rebellion of the  Social Wars (91-87 BCE)</vt:lpstr>
      <vt:lpstr>Pompeii and the Social War</vt:lpstr>
      <vt:lpstr>Colonia Cornelia Veneria Pompeianorum</vt:lpstr>
      <vt:lpstr>What is a Roman colony? What is Roman colonization? </vt:lpstr>
      <vt:lpstr>The Early Roman Colony at Pompeii</vt:lpstr>
      <vt:lpstr>Conflict with the New Settlers </vt:lpstr>
      <vt:lpstr>Layout of Pompeii</vt:lpstr>
      <vt:lpstr>Orthogonal Grid Planning- Greeks</vt:lpstr>
      <vt:lpstr>Orthogonal Grid Planning- Etruscans </vt:lpstr>
      <vt:lpstr>The Development of the Sullan Colony </vt:lpstr>
      <vt:lpstr>Covered Theater (Odeon)</vt:lpstr>
      <vt:lpstr>Amphitheater (Arena)</vt:lpstr>
      <vt:lpstr>Temple of Venus</vt:lpstr>
      <vt:lpstr>Redesign of the Forum</vt:lpstr>
      <vt:lpstr>Temple to Jupiter (Capitolium)</vt:lpstr>
      <vt:lpstr>Forum Baths</vt:lpstr>
      <vt:lpstr>Discussion</vt:lpstr>
      <vt:lpstr>Pompeii and the Early Empire under Augustus and the Julio-Claudian Dynasty</vt:lpstr>
      <vt:lpstr>Augustan Building Program in Rome and the Pax Romana Ideology</vt:lpstr>
      <vt:lpstr>The Development of the Augustan City</vt:lpstr>
      <vt:lpstr>Temple of Apollo</vt:lpstr>
      <vt:lpstr>The Imperial Cult</vt:lpstr>
      <vt:lpstr>Temple of Fortuna Augusta</vt:lpstr>
      <vt:lpstr>Sanctuary of the Genius Augustus </vt:lpstr>
      <vt:lpstr>Large Theater</vt:lpstr>
      <vt:lpstr>Large Palaestra</vt:lpstr>
      <vt:lpstr>Arch of Augustus</vt:lpstr>
      <vt:lpstr>Aqueduct</vt:lpstr>
      <vt:lpstr>Discussion</vt:lpstr>
      <vt:lpstr>62 CE Earthquake and the Flavian Period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Clare Rasmussen</dc:creator>
  <cp:lastModifiedBy>Clare K Rasmussen</cp:lastModifiedBy>
  <cp:revision>13</cp:revision>
  <dcterms:created xsi:type="dcterms:W3CDTF">2026-07-13T15:14:32Z</dcterms:created>
  <dcterms:modified xsi:type="dcterms:W3CDTF">2026-09-09T15:21:25Z</dcterms:modified>
</cp:coreProperties>
</file>