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1439" r:id="rId2"/>
    <p:sldId id="1441" r:id="rId3"/>
    <p:sldId id="1440" r:id="rId4"/>
    <p:sldId id="1087" r:id="rId5"/>
    <p:sldId id="1090" r:id="rId6"/>
    <p:sldId id="1091" r:id="rId7"/>
    <p:sldId id="305" r:id="rId8"/>
    <p:sldId id="1092" r:id="rId9"/>
    <p:sldId id="1089" r:id="rId10"/>
    <p:sldId id="109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C9E72-C723-492C-A2CE-F768F4469855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6C430-9A09-473B-AB72-3E7018EB3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22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4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5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60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92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297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970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193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93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5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1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6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fld id="{5DD6844A-1625-4A19-B9DC-529A05C8C6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fld id="{42C9CF69-7706-469D-8252-7BB7EB665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3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small" baseline="0">
          <a:solidFill>
            <a:schemeClr val="bg1"/>
          </a:solidFill>
          <a:latin typeface="Candara" panose="020E0502030303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Candara" panose="020E05020303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Candara" panose="020E05020303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ndara" panose="020E05020303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Candara" panose="020E05020303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Candara" panose="020E05020303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B86D7DA-29BD-86BE-316D-2AB95ED574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8" t="-971" r="50000" b="971"/>
          <a:stretch>
            <a:fillRect/>
          </a:stretch>
        </p:blipFill>
        <p:spPr bwMode="auto">
          <a:xfrm>
            <a:off x="10983438" y="129956"/>
            <a:ext cx="903760" cy="101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BD692F-FEBE-4581-B4E8-94789F25F2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/>
              <a:t>Grass: A Nation’s Battle for Life</a:t>
            </a:r>
            <a:endParaRPr lang="en-US" b="0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FB65C5-1C4D-49DE-9542-FF719C25B2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September 9 &amp; 11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1B01575-313D-4768-A515-031E3EFF9EFB}"/>
              </a:ext>
            </a:extLst>
          </p:cNvPr>
          <p:cNvSpPr txBox="1">
            <a:spLocks/>
          </p:cNvSpPr>
          <p:nvPr/>
        </p:nvSpPr>
        <p:spPr>
          <a:xfrm>
            <a:off x="304801" y="139853"/>
            <a:ext cx="8490154" cy="868362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small" baseline="0">
                <a:solidFill>
                  <a:schemeClr val="bg1"/>
                </a:solidFill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ARCH B101 – Archaeology of the Ancient Near East and Egypt</a:t>
            </a:r>
            <a:br>
              <a:rPr lang="en-US" sz="2400" dirty="0"/>
            </a:br>
            <a:r>
              <a:rPr lang="en-US" sz="2400" dirty="0"/>
              <a:t>Fall 2026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E755CD-7421-45A2-BB79-62B6ECFB96E8}"/>
              </a:ext>
            </a:extLst>
          </p:cNvPr>
          <p:cNvCxnSpPr>
            <a:cxnSpLocks/>
          </p:cNvCxnSpPr>
          <p:nvPr/>
        </p:nvCxnSpPr>
        <p:spPr>
          <a:xfrm>
            <a:off x="304801" y="1115376"/>
            <a:ext cx="11582399" cy="2963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159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43C38-C5CF-4F48-BBFD-D2DEFC9BE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Assignment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5EF0A-E5CE-4E08-9E88-82FD9900F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400-600 words</a:t>
            </a:r>
          </a:p>
          <a:p>
            <a:r>
              <a:rPr lang="en-US" dirty="0"/>
              <a:t>Due September 25 by end of day</a:t>
            </a:r>
          </a:p>
          <a:p>
            <a:r>
              <a:rPr lang="en-US" dirty="0"/>
              <a:t>Submit through Moodle</a:t>
            </a:r>
          </a:p>
          <a:p>
            <a:r>
              <a:rPr lang="en-US" dirty="0"/>
              <a:t>I am looking for: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Evidence for close engagement with the film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Some consideration of the issues it raises for you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Clean and clear writing, free of errors</a:t>
            </a:r>
          </a:p>
          <a:p>
            <a:r>
              <a:rPr lang="en-US" dirty="0"/>
              <a:t>Please give your paper a title!</a:t>
            </a:r>
          </a:p>
        </p:txBody>
      </p:sp>
    </p:spTree>
    <p:extLst>
      <p:ext uri="{BB962C8B-B14F-4D97-AF65-F5344CB8AC3E}">
        <p14:creationId xmlns:p14="http://schemas.microsoft.com/office/powerpoint/2010/main" val="1833862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243ED-C2AD-D9CC-BF6B-6A2B20C35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ris">
            <a:hlinkClick r:id="" action="ppaction://media"/>
            <a:extLst>
              <a:ext uri="{FF2B5EF4-FFF2-40B4-BE49-F238E27FC236}">
                <a16:creationId xmlns:a16="http://schemas.microsoft.com/office/drawing/2014/main" id="{0736EC2E-DD77-B992-9EEF-B70CB1B3D42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73623" y="310952"/>
            <a:ext cx="3644755" cy="6478303"/>
          </a:xfrm>
        </p:spPr>
      </p:pic>
    </p:spTree>
    <p:extLst>
      <p:ext uri="{BB962C8B-B14F-4D97-AF65-F5344CB8AC3E}">
        <p14:creationId xmlns:p14="http://schemas.microsoft.com/office/powerpoint/2010/main" val="134194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7C0B0-176D-D65E-2590-B0276ABEF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5384800" cy="1143000"/>
          </a:xfrm>
        </p:spPr>
        <p:txBody>
          <a:bodyPr/>
          <a:lstStyle/>
          <a:p>
            <a:r>
              <a:rPr lang="en-US" dirty="0"/>
              <a:t>Looking Ahead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36300-F963-91EA-830B-2079D47005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Wed 9/9 and Fri 9/11: </a:t>
            </a:r>
            <a:r>
              <a:rPr lang="en-US" i="1" dirty="0"/>
              <a:t>Grass</a:t>
            </a:r>
            <a:endParaRPr lang="en-US" dirty="0"/>
          </a:p>
          <a:p>
            <a:r>
              <a:rPr lang="en-US" dirty="0"/>
              <a:t>Mon 9/14, 12:30 PM: Archaeology Lecture (poster at right)</a:t>
            </a:r>
          </a:p>
          <a:p>
            <a:r>
              <a:rPr lang="en-US" dirty="0"/>
              <a:t>Fri 9/18: Discussion sections begin and Map Quiz 1</a:t>
            </a:r>
          </a:p>
          <a:p>
            <a:pPr lvl="1"/>
            <a:r>
              <a:rPr lang="en-US" dirty="0"/>
              <a:t>Study map is on Moodle</a:t>
            </a:r>
          </a:p>
          <a:p>
            <a:r>
              <a:rPr lang="en-US" dirty="0"/>
              <a:t>Fri 9/25: Written Assignment 1 due (at 11:59 PM)</a:t>
            </a:r>
          </a:p>
        </p:txBody>
      </p:sp>
      <p:pic>
        <p:nvPicPr>
          <p:cNvPr id="6" name="Content Placeholder 5" descr="A poster for a lecture&#10;&#10;AI-generated content may be incorrect.">
            <a:extLst>
              <a:ext uri="{FF2B5EF4-FFF2-40B4-BE49-F238E27FC236}">
                <a16:creationId xmlns:a16="http://schemas.microsoft.com/office/drawing/2014/main" id="{511D67D2-BE98-10B0-97FA-D5DFAE439A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392" y="200359"/>
            <a:ext cx="4852554" cy="6278483"/>
          </a:xfrm>
        </p:spPr>
      </p:pic>
    </p:spTree>
    <p:extLst>
      <p:ext uri="{BB962C8B-B14F-4D97-AF65-F5344CB8AC3E}">
        <p14:creationId xmlns:p14="http://schemas.microsoft.com/office/powerpoint/2010/main" val="4173290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EBCB9-A51A-4E77-BB2D-23D1C9AEB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Grass: A Nation’s Battle for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84358-88E6-4364-83AA-E7D630DF86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1925 silent documentary</a:t>
            </a:r>
          </a:p>
          <a:p>
            <a:r>
              <a:rPr lang="en-US" dirty="0"/>
              <a:t>71 minutes long</a:t>
            </a:r>
          </a:p>
          <a:p>
            <a:r>
              <a:rPr lang="en-US" dirty="0"/>
              <a:t>Follows the seasonal journal of </a:t>
            </a:r>
            <a:r>
              <a:rPr lang="en-US"/>
              <a:t>the Bakhtiari </a:t>
            </a:r>
            <a:r>
              <a:rPr lang="en-US" dirty="0"/>
              <a:t>tribe in search of pastures</a:t>
            </a:r>
          </a:p>
          <a:p>
            <a:r>
              <a:rPr lang="en-US" dirty="0"/>
              <a:t>Written and directed by Merian C. Cooper and Ernest B. Schoedsack (who later made </a:t>
            </a:r>
            <a:r>
              <a:rPr lang="en-US" i="1" dirty="0"/>
              <a:t>King Kong </a:t>
            </a:r>
            <a:r>
              <a:rPr lang="en-US" dirty="0"/>
              <a:t>together)</a:t>
            </a:r>
          </a:p>
          <a:p>
            <a:r>
              <a:rPr lang="en-US" dirty="0"/>
              <a:t>Starring Marguerite Harrison, American journalist and intelligence operative during the First World War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FCDBC0A8-0147-488B-AFA2-9307AF5941B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1843881"/>
            <a:ext cx="53848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264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F4AE3-FD49-4415-B2F3-D34355117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Grass: A Nation’s Battle for Life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2B3408-FD9C-4596-8999-F1C826B093D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881" y="1591056"/>
            <a:ext cx="2427288" cy="356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E398460-A0DD-4F63-BEFD-567A9CFA350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083" y="1591056"/>
            <a:ext cx="1894265" cy="356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0E021B3-E4C0-4157-AD34-5BCD414DD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262" y="1600201"/>
            <a:ext cx="3876857" cy="35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0F5E82-872A-4072-BF36-85454EAC2348}"/>
              </a:ext>
            </a:extLst>
          </p:cNvPr>
          <p:cNvSpPr txBox="1"/>
          <p:nvPr/>
        </p:nvSpPr>
        <p:spPr>
          <a:xfrm>
            <a:off x="1095881" y="5170681"/>
            <a:ext cx="2427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Merian</a:t>
            </a:r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 C. Cooper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(1893-1973)</a:t>
            </a:r>
          </a:p>
          <a:p>
            <a:pPr algn="ctr"/>
            <a:endParaRPr lang="en-US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BAACA4-C516-4E6E-8769-FF52201BD8A9}"/>
              </a:ext>
            </a:extLst>
          </p:cNvPr>
          <p:cNvSpPr txBox="1"/>
          <p:nvPr/>
        </p:nvSpPr>
        <p:spPr>
          <a:xfrm>
            <a:off x="4157571" y="5170681"/>
            <a:ext cx="2427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Ernest B. </a:t>
            </a:r>
            <a:r>
              <a:rPr lang="en-US" b="1" dirty="0" err="1">
                <a:solidFill>
                  <a:schemeClr val="bg1"/>
                </a:solidFill>
                <a:latin typeface="Candara" panose="020E0502030303020204" pitchFamily="34" charset="0"/>
              </a:rPr>
              <a:t>Schoedsack</a:t>
            </a:r>
            <a:endParaRPr lang="en-US" b="1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(1893-1979)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A38386-BFDE-4773-97DB-01F3FC485D3C}"/>
              </a:ext>
            </a:extLst>
          </p:cNvPr>
          <p:cNvSpPr txBox="1"/>
          <p:nvPr/>
        </p:nvSpPr>
        <p:spPr>
          <a:xfrm>
            <a:off x="7944046" y="5170681"/>
            <a:ext cx="2427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Marguerite Harrison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(1879-1967)</a:t>
            </a:r>
          </a:p>
        </p:txBody>
      </p:sp>
    </p:spTree>
    <p:extLst>
      <p:ext uri="{BB962C8B-B14F-4D97-AF65-F5344CB8AC3E}">
        <p14:creationId xmlns:p14="http://schemas.microsoft.com/office/powerpoint/2010/main" val="665772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BA55B-2543-4BF3-BF86-7AB63514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CEA027D-8957-4FDC-98CE-C2D3AD7299B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85" y="274638"/>
            <a:ext cx="2880210" cy="585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BE19A92-9627-44D6-9EE5-7EB67F46ADF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921" y="274638"/>
            <a:ext cx="2733231" cy="576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998932-CB10-42F2-BFB2-23CC2EDBD025}"/>
              </a:ext>
            </a:extLst>
          </p:cNvPr>
          <p:cNvSpPr txBox="1"/>
          <p:nvPr/>
        </p:nvSpPr>
        <p:spPr>
          <a:xfrm>
            <a:off x="1100920" y="6043393"/>
            <a:ext cx="2733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1927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5103D3-4964-4A0C-90B9-4A761A946986}"/>
              </a:ext>
            </a:extLst>
          </p:cNvPr>
          <p:cNvSpPr txBox="1"/>
          <p:nvPr/>
        </p:nvSpPr>
        <p:spPr>
          <a:xfrm>
            <a:off x="8578346" y="6127474"/>
            <a:ext cx="242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1933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005182C7-D934-4BAD-A1FE-DF5F1C240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991" y="1261514"/>
            <a:ext cx="3702055" cy="437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BC6CE7-92DA-4D47-88B1-694D80260A4B}"/>
              </a:ext>
            </a:extLst>
          </p:cNvPr>
          <p:cNvSpPr txBox="1"/>
          <p:nvPr/>
        </p:nvSpPr>
        <p:spPr>
          <a:xfrm>
            <a:off x="4241991" y="5632079"/>
            <a:ext cx="3702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1929</a:t>
            </a:r>
          </a:p>
        </p:txBody>
      </p:sp>
    </p:spTree>
    <p:extLst>
      <p:ext uri="{BB962C8B-B14F-4D97-AF65-F5344CB8AC3E}">
        <p14:creationId xmlns:p14="http://schemas.microsoft.com/office/powerpoint/2010/main" val="2644489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0" t="22501"/>
          <a:stretch/>
        </p:blipFill>
        <p:spPr>
          <a:xfrm>
            <a:off x="1255687" y="278892"/>
            <a:ext cx="9680626" cy="6300216"/>
          </a:xfrm>
        </p:spPr>
      </p:pic>
      <p:sp>
        <p:nvSpPr>
          <p:cNvPr id="8" name="TextBox 7"/>
          <p:cNvSpPr txBox="1"/>
          <p:nvPr/>
        </p:nvSpPr>
        <p:spPr>
          <a:xfrm>
            <a:off x="6208776" y="3767717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Candara" panose="020E0502030303020204" pitchFamily="34" charset="0"/>
              </a:rPr>
              <a:t>Luristan</a:t>
            </a:r>
            <a:endParaRPr lang="en-US" b="1" dirty="0">
              <a:latin typeface="Candara" panose="020E0502030303020204" pitchFamily="34" charset="0"/>
            </a:endParaRPr>
          </a:p>
          <a:p>
            <a:pPr algn="ctr"/>
            <a:r>
              <a:rPr lang="en-US" b="1" dirty="0">
                <a:latin typeface="Candara" panose="020E0502030303020204" pitchFamily="34" charset="0"/>
              </a:rPr>
              <a:t>(Iran)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735C1C-3C48-494A-9AA7-C639EE054F32}"/>
              </a:ext>
            </a:extLst>
          </p:cNvPr>
          <p:cNvSpPr txBox="1"/>
          <p:nvPr/>
        </p:nvSpPr>
        <p:spPr>
          <a:xfrm>
            <a:off x="3359978" y="2185151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Türkiye</a:t>
            </a:r>
            <a:r>
              <a:rPr lang="en-US" b="1" dirty="0">
                <a:latin typeface="Candara" panose="020E0502030303020204" pitchFamily="34" charset="0"/>
              </a:rPr>
              <a:t>/Anatolia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878F79-28C2-4472-958B-5AA89BC22E67}"/>
              </a:ext>
            </a:extLst>
          </p:cNvPr>
          <p:cNvSpPr txBox="1"/>
          <p:nvPr/>
        </p:nvSpPr>
        <p:spPr>
          <a:xfrm>
            <a:off x="4426778" y="3059668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andara" panose="020E0502030303020204" pitchFamily="34" charset="0"/>
              </a:rPr>
              <a:t>Syria &amp; Iraq/</a:t>
            </a:r>
          </a:p>
          <a:p>
            <a:pPr algn="ctr"/>
            <a:r>
              <a:rPr lang="en-US" b="1" dirty="0">
                <a:latin typeface="Candara" panose="020E0502030303020204" pitchFamily="34" charset="0"/>
              </a:rPr>
              <a:t>Mesopotamia</a:t>
            </a:r>
          </a:p>
        </p:txBody>
      </p:sp>
    </p:spTree>
    <p:extLst>
      <p:ext uri="{BB962C8B-B14F-4D97-AF65-F5344CB8AC3E}">
        <p14:creationId xmlns:p14="http://schemas.microsoft.com/office/powerpoint/2010/main" val="344548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ECB1-A8C3-4A1F-96D1-DEAF4F84A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Bakhtiari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966A4C-C58B-4590-A6C0-12FDBE168A0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r>
              <a:rPr lang="en-US" dirty="0"/>
              <a:t>Native to </a:t>
            </a:r>
            <a:r>
              <a:rPr lang="en-US" dirty="0" err="1"/>
              <a:t>Luristan</a:t>
            </a:r>
            <a:r>
              <a:rPr lang="en-US" dirty="0"/>
              <a:t> in western and Khuzestan in southwestern Iran</a:t>
            </a:r>
          </a:p>
          <a:p>
            <a:r>
              <a:rPr lang="en-US" dirty="0"/>
              <a:t>Traditionally pastoral nomads; </a:t>
            </a:r>
            <a:r>
              <a:rPr lang="en-US"/>
              <a:t>many still are</a:t>
            </a: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E7A5DAD-73EA-499A-8C09-7A1392C8F24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68248"/>
            <a:ext cx="5384800" cy="358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09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ECD26-CBD8-46BF-B985-A061A2423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Grass: A Nation’s Battle for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E6197-5F98-4936-BE3A-F01B822F3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would you characterize the Iranian landscape, especially in comparison with that of Iraq? Is it different from what you expected? How does it define the lives of the Bakhtiari?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are the Bakhtiari and other Middle Eastern people characterized in the film? Are these characterizations biased in any way?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Who are the Forgotten People? How are they forgotten? Is this an appropriate characterization? Why or why not?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role do animals in the film?</a:t>
            </a:r>
          </a:p>
        </p:txBody>
      </p:sp>
    </p:spTree>
    <p:extLst>
      <p:ext uri="{BB962C8B-B14F-4D97-AF65-F5344CB8AC3E}">
        <p14:creationId xmlns:p14="http://schemas.microsoft.com/office/powerpoint/2010/main" val="2925531745"/>
      </p:ext>
    </p:extLst>
  </p:cSld>
  <p:clrMapOvr>
    <a:masterClrMapping/>
  </p:clrMapOvr>
</p:sld>
</file>

<file path=ppt/theme/theme1.xml><?xml version="1.0" encoding="utf-8"?>
<a:theme xmlns:a="http://schemas.openxmlformats.org/drawingml/2006/main" name="Seminar for Iranian Studi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minar for Iranian Studies" id="{0795E42A-6EB9-44BE-810F-F138D9023953}" vid="{346089D7-2517-4C44-8760-25DB6A7B76D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Seminar for Iranian Studies</Template>
  <TotalTime>6173</TotalTime>
  <Words>338</Words>
  <Application>Microsoft Office PowerPoint</Application>
  <PresentationFormat>Widescreen</PresentationFormat>
  <Paragraphs>47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Candara</vt:lpstr>
      <vt:lpstr>Seminar for Iranian Studies</vt:lpstr>
      <vt:lpstr>Grass: A Nation’s Battle for Life</vt:lpstr>
      <vt:lpstr>PowerPoint Presentation</vt:lpstr>
      <vt:lpstr>Looking Ahead</vt:lpstr>
      <vt:lpstr>Grass: A Nation’s Battle for Life</vt:lpstr>
      <vt:lpstr>Grass: A Nation’s Battle for Life</vt:lpstr>
      <vt:lpstr>PowerPoint Presentation</vt:lpstr>
      <vt:lpstr>PowerPoint Presentation</vt:lpstr>
      <vt:lpstr>The Bakhtiari</vt:lpstr>
      <vt:lpstr>Grass: A Nation’s Battle for Life</vt:lpstr>
      <vt:lpstr>Written Assignment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Colburn, Henry</dc:creator>
  <cp:lastModifiedBy>Henry Colburn</cp:lastModifiedBy>
  <cp:revision>626</cp:revision>
  <dcterms:created xsi:type="dcterms:W3CDTF">2021-01-02T14:12:07Z</dcterms:created>
  <dcterms:modified xsi:type="dcterms:W3CDTF">2026-09-09T16:13:46Z</dcterms:modified>
</cp:coreProperties>
</file>