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 id="2147483693" r:id="rId2"/>
  </p:sldMasterIdLst>
  <p:notesMasterIdLst>
    <p:notesMasterId r:id="rId92"/>
  </p:notesMasterIdLst>
  <p:sldIdLst>
    <p:sldId id="271" r:id="rId3"/>
    <p:sldId id="670" r:id="rId4"/>
    <p:sldId id="700" r:id="rId5"/>
    <p:sldId id="280" r:id="rId6"/>
    <p:sldId id="678" r:id="rId7"/>
    <p:sldId id="676" r:id="rId8"/>
    <p:sldId id="275" r:id="rId9"/>
    <p:sldId id="278" r:id="rId10"/>
    <p:sldId id="699" r:id="rId11"/>
    <p:sldId id="276" r:id="rId12"/>
    <p:sldId id="258" r:id="rId13"/>
    <p:sldId id="259" r:id="rId14"/>
    <p:sldId id="260" r:id="rId15"/>
    <p:sldId id="262" r:id="rId16"/>
    <p:sldId id="261" r:id="rId17"/>
    <p:sldId id="282" r:id="rId18"/>
    <p:sldId id="722" r:id="rId19"/>
    <p:sldId id="733" r:id="rId20"/>
    <p:sldId id="725" r:id="rId21"/>
    <p:sldId id="734" r:id="rId22"/>
    <p:sldId id="377" r:id="rId23"/>
    <p:sldId id="286" r:id="rId24"/>
    <p:sldId id="724" r:id="rId25"/>
    <p:sldId id="726" r:id="rId26"/>
    <p:sldId id="728" r:id="rId27"/>
    <p:sldId id="727" r:id="rId28"/>
    <p:sldId id="729" r:id="rId29"/>
    <p:sldId id="730" r:id="rId30"/>
    <p:sldId id="731" r:id="rId31"/>
    <p:sldId id="732" r:id="rId32"/>
    <p:sldId id="735" r:id="rId33"/>
    <p:sldId id="701" r:id="rId34"/>
    <p:sldId id="712" r:id="rId35"/>
    <p:sldId id="713" r:id="rId36"/>
    <p:sldId id="321" r:id="rId37"/>
    <p:sldId id="317" r:id="rId38"/>
    <p:sldId id="704" r:id="rId39"/>
    <p:sldId id="322" r:id="rId40"/>
    <p:sldId id="319" r:id="rId41"/>
    <p:sldId id="690" r:id="rId42"/>
    <p:sldId id="691" r:id="rId43"/>
    <p:sldId id="315" r:id="rId44"/>
    <p:sldId id="327" r:id="rId45"/>
    <p:sldId id="323" r:id="rId46"/>
    <p:sldId id="692" r:id="rId47"/>
    <p:sldId id="714" r:id="rId48"/>
    <p:sldId id="703" r:id="rId49"/>
    <p:sldId id="705" r:id="rId50"/>
    <p:sldId id="708" r:id="rId51"/>
    <p:sldId id="706" r:id="rId52"/>
    <p:sldId id="709" r:id="rId53"/>
    <p:sldId id="707" r:id="rId54"/>
    <p:sldId id="716" r:id="rId55"/>
    <p:sldId id="288" r:id="rId56"/>
    <p:sldId id="719" r:id="rId57"/>
    <p:sldId id="720" r:id="rId58"/>
    <p:sldId id="672" r:id="rId59"/>
    <p:sldId id="723" r:id="rId60"/>
    <p:sldId id="717" r:id="rId61"/>
    <p:sldId id="281" r:id="rId62"/>
    <p:sldId id="661" r:id="rId63"/>
    <p:sldId id="737" r:id="rId64"/>
    <p:sldId id="736" r:id="rId65"/>
    <p:sldId id="352" r:id="rId66"/>
    <p:sldId id="279" r:id="rId67"/>
    <p:sldId id="697" r:id="rId68"/>
    <p:sldId id="693" r:id="rId69"/>
    <p:sldId id="694" r:id="rId70"/>
    <p:sldId id="434" r:id="rId71"/>
    <p:sldId id="297" r:id="rId72"/>
    <p:sldId id="718" r:id="rId73"/>
    <p:sldId id="698" r:id="rId74"/>
    <p:sldId id="418" r:id="rId75"/>
    <p:sldId id="668" r:id="rId76"/>
    <p:sldId id="420" r:id="rId77"/>
    <p:sldId id="426" r:id="rId78"/>
    <p:sldId id="422" r:id="rId79"/>
    <p:sldId id="429" r:id="rId80"/>
    <p:sldId id="430" r:id="rId81"/>
    <p:sldId id="682" r:id="rId82"/>
    <p:sldId id="683" r:id="rId83"/>
    <p:sldId id="677" r:id="rId84"/>
    <p:sldId id="680" r:id="rId85"/>
    <p:sldId id="308" r:id="rId86"/>
    <p:sldId id="681" r:id="rId87"/>
    <p:sldId id="674" r:id="rId88"/>
    <p:sldId id="738" r:id="rId89"/>
    <p:sldId id="387" r:id="rId90"/>
    <p:sldId id="598" r:id="rId9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000000"/>
    <a:srgbClr val="1C2B0B"/>
    <a:srgbClr val="FFFFFF"/>
    <a:srgbClr val="937366"/>
    <a:srgbClr val="E4A9C9"/>
    <a:srgbClr val="8B3D88"/>
    <a:srgbClr val="3257A7"/>
    <a:srgbClr val="36A592"/>
    <a:srgbClr val="F5CE7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73" autoAdjust="0"/>
    <p:restoredTop sz="94681"/>
  </p:normalViewPr>
  <p:slideViewPr>
    <p:cSldViewPr snapToGrid="0" snapToObjects="1">
      <p:cViewPr varScale="1">
        <p:scale>
          <a:sx n="97" d="100"/>
          <a:sy n="97" d="100"/>
        </p:scale>
        <p:origin x="81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9631A6-413E-49AF-A258-ACE8D59F2734}" type="datetimeFigureOut">
              <a:rPr lang="en-US" smtClean="0"/>
              <a:t>9/8/2026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180C9-6C16-410C-ACB6-35BDD30A2A9A}" type="slidenum">
              <a:rPr lang="en-US" smtClean="0"/>
              <a:t>‹#›</a:t>
            </a:fld>
            <a:endParaRPr lang="en-US"/>
          </a:p>
        </p:txBody>
      </p:sp>
    </p:spTree>
    <p:extLst>
      <p:ext uri="{BB962C8B-B14F-4D97-AF65-F5344CB8AC3E}">
        <p14:creationId xmlns:p14="http://schemas.microsoft.com/office/powerpoint/2010/main" val="2016622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bise Paul Taylor https://www.youtube.com/watch?v=T-VWbV6TJxU&amp;t=47s</a:t>
            </a:r>
            <a:endParaRPr lang="en-US" dirty="0"/>
          </a:p>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6</a:t>
            </a:fld>
            <a:endParaRPr lang="en-US"/>
          </a:p>
        </p:txBody>
      </p:sp>
    </p:spTree>
    <p:extLst>
      <p:ext uri="{BB962C8B-B14F-4D97-AF65-F5344CB8AC3E}">
        <p14:creationId xmlns:p14="http://schemas.microsoft.com/office/powerpoint/2010/main" val="3014286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D4EBDDD5-D304-483C-B3DD-4FE0611153CC}" type="slidenum">
              <a:rPr lang="en-US" altLang="en-US" sz="1200">
                <a:latin typeface="Calibri" pitchFamily="34" charset="0"/>
              </a:rPr>
              <a:pPr eaLnBrk="1" hangingPunct="1"/>
              <a:t>67</a:t>
            </a:fld>
            <a:endParaRPr lang="en-US" altLang="en-US" sz="1200">
              <a:latin typeface="Calibri" pitchFamily="34" charset="0"/>
            </a:endParaRPr>
          </a:p>
        </p:txBody>
      </p:sp>
    </p:spTree>
    <p:extLst>
      <p:ext uri="{BB962C8B-B14F-4D97-AF65-F5344CB8AC3E}">
        <p14:creationId xmlns:p14="http://schemas.microsoft.com/office/powerpoint/2010/main" val="2383808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06ADEC7A-6708-4990-8FD2-68AB113097DC}" type="slidenum">
              <a:rPr lang="en-US" altLang="en-US" sz="1200">
                <a:latin typeface="Calibri" pitchFamily="34" charset="0"/>
              </a:rPr>
              <a:pPr eaLnBrk="1" hangingPunct="1"/>
              <a:t>68</a:t>
            </a:fld>
            <a:endParaRPr lang="en-US" altLang="en-US" sz="1200">
              <a:latin typeface="Calibri" pitchFamily="34" charset="0"/>
            </a:endParaRPr>
          </a:p>
        </p:txBody>
      </p:sp>
    </p:spTree>
    <p:extLst>
      <p:ext uri="{BB962C8B-B14F-4D97-AF65-F5344CB8AC3E}">
        <p14:creationId xmlns:p14="http://schemas.microsoft.com/office/powerpoint/2010/main" val="1568079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81</a:t>
            </a:fld>
            <a:endParaRPr lang="en-US"/>
          </a:p>
        </p:txBody>
      </p:sp>
    </p:spTree>
    <p:extLst>
      <p:ext uri="{BB962C8B-B14F-4D97-AF65-F5344CB8AC3E}">
        <p14:creationId xmlns:p14="http://schemas.microsoft.com/office/powerpoint/2010/main" val="419017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56648F-0613-460F-BDA5-D3E8CDBD3953}" type="slidenum">
              <a:rPr lang="en-US" smtClean="0"/>
              <a:pPr>
                <a:defRPr/>
              </a:pPr>
              <a:t>88</a:t>
            </a:fld>
            <a:endParaRPr lang="en-US"/>
          </a:p>
        </p:txBody>
      </p:sp>
    </p:spTree>
    <p:extLst>
      <p:ext uri="{BB962C8B-B14F-4D97-AF65-F5344CB8AC3E}">
        <p14:creationId xmlns:p14="http://schemas.microsoft.com/office/powerpoint/2010/main" val="3838891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8</a:t>
            </a:fld>
            <a:endParaRPr lang="en-US"/>
          </a:p>
        </p:txBody>
      </p:sp>
    </p:spTree>
    <p:extLst>
      <p:ext uri="{BB962C8B-B14F-4D97-AF65-F5344CB8AC3E}">
        <p14:creationId xmlns:p14="http://schemas.microsoft.com/office/powerpoint/2010/main" val="96847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E3B5F-4F94-3131-B3F6-178B0570A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7D1F3-D9FA-DE9A-7BB3-E672459663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3B4B6-BE25-03A5-7178-B382F26FBF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2A7FAF-7C76-563E-BF95-718E76BD5833}"/>
              </a:ext>
            </a:extLst>
          </p:cNvPr>
          <p:cNvSpPr>
            <a:spLocks noGrp="1"/>
          </p:cNvSpPr>
          <p:nvPr>
            <p:ph type="sldNum" sz="quarter" idx="5"/>
          </p:nvPr>
        </p:nvSpPr>
        <p:spPr/>
        <p:txBody>
          <a:bodyPr/>
          <a:lstStyle/>
          <a:p>
            <a:fld id="{E8C180C9-6C16-410C-ACB6-35BDD30A2A9A}" type="slidenum">
              <a:rPr lang="en-US" smtClean="0"/>
              <a:t>26</a:t>
            </a:fld>
            <a:endParaRPr lang="en-US"/>
          </a:p>
        </p:txBody>
      </p:sp>
    </p:spTree>
    <p:extLst>
      <p:ext uri="{BB962C8B-B14F-4D97-AF65-F5344CB8AC3E}">
        <p14:creationId xmlns:p14="http://schemas.microsoft.com/office/powerpoint/2010/main" val="62777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33</a:t>
            </a:fld>
            <a:endParaRPr lang="en-US"/>
          </a:p>
        </p:txBody>
      </p:sp>
    </p:spTree>
    <p:extLst>
      <p:ext uri="{BB962C8B-B14F-4D97-AF65-F5344CB8AC3E}">
        <p14:creationId xmlns:p14="http://schemas.microsoft.com/office/powerpoint/2010/main" val="4225823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34</a:t>
            </a:fld>
            <a:endParaRPr lang="en-US"/>
          </a:p>
        </p:txBody>
      </p:sp>
    </p:spTree>
    <p:extLst>
      <p:ext uri="{BB962C8B-B14F-4D97-AF65-F5344CB8AC3E}">
        <p14:creationId xmlns:p14="http://schemas.microsoft.com/office/powerpoint/2010/main" val="402400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https://parlons-francais.tv5monde.com/webdocumentaires-pour-apprendre-le-francais/Ateliers-de-francais/Niveau-elementaire/p-41-lg0-Il-etait-une-fois-la-mode.htm?exo=2&amp;ancre=1#blocmemo</a:t>
            </a:r>
          </a:p>
          <a:p>
            <a:r>
              <a:rPr lang="en-US" dirty="0"/>
              <a:t>https://www.youtube.com/watch?v=AqXcbS_9Y9Q</a:t>
            </a:r>
          </a:p>
        </p:txBody>
      </p:sp>
      <p:sp>
        <p:nvSpPr>
          <p:cNvPr id="4" name="Slide Number Placeholder 3"/>
          <p:cNvSpPr>
            <a:spLocks noGrp="1"/>
          </p:cNvSpPr>
          <p:nvPr>
            <p:ph type="sldNum" sz="quarter" idx="5"/>
          </p:nvPr>
        </p:nvSpPr>
        <p:spPr/>
        <p:txBody>
          <a:bodyPr/>
          <a:lstStyle/>
          <a:p>
            <a:fld id="{E8C180C9-6C16-410C-ACB6-35BDD30A2A9A}" type="slidenum">
              <a:rPr lang="en-US" smtClean="0"/>
              <a:t>59</a:t>
            </a:fld>
            <a:endParaRPr lang="en-US"/>
          </a:p>
        </p:txBody>
      </p:sp>
    </p:spTree>
    <p:extLst>
      <p:ext uri="{BB962C8B-B14F-4D97-AF65-F5344CB8AC3E}">
        <p14:creationId xmlns:p14="http://schemas.microsoft.com/office/powerpoint/2010/main" val="1855333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Les </a:t>
            </a:r>
            <a:r>
              <a:rPr lang="en-US" dirty="0" err="1"/>
              <a:t>nombres</a:t>
            </a:r>
            <a:r>
              <a:rPr lang="en-US" dirty="0"/>
              <a:t> taxi new </a:t>
            </a:r>
            <a:r>
              <a:rPr lang="en-US" dirty="0" err="1"/>
              <a:t>yorkais</a:t>
            </a:r>
            <a:r>
              <a:rPr lang="en-US" dirty="0"/>
              <a:t> https://www.youtube.com/watch?v=9rmBqIFeHN8</a:t>
            </a:r>
          </a:p>
          <a:p>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60</a:t>
            </a:fld>
            <a:endParaRPr lang="en-US"/>
          </a:p>
        </p:txBody>
      </p:sp>
    </p:spTree>
    <p:extLst>
      <p:ext uri="{BB962C8B-B14F-4D97-AF65-F5344CB8AC3E}">
        <p14:creationId xmlns:p14="http://schemas.microsoft.com/office/powerpoint/2010/main" val="32217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(textbook page 112)</a:t>
            </a:r>
          </a:p>
          <a:p>
            <a:r>
              <a:rPr lang="en-US" sz="1200" b="0" i="0" u="none" strike="noStrike" kern="1200" baseline="0" dirty="0">
                <a:solidFill>
                  <a:schemeClr val="tx1"/>
                </a:solidFill>
                <a:latin typeface="+mn-lt"/>
                <a:ea typeface="+mn-ea"/>
                <a:cs typeface="+mn-cs"/>
              </a:rPr>
              <a:t>To say a telephone or fax number in French, you have to group the numbers and not say each number individually the way we do in English. For 01 42 61 54 33, you would say </a:t>
            </a:r>
            <a:r>
              <a:rPr lang="en-US" sz="1200" b="1" i="0" u="none" strike="noStrike" kern="1200" baseline="0" dirty="0" err="1">
                <a:solidFill>
                  <a:schemeClr val="tx1"/>
                </a:solidFill>
                <a:latin typeface="+mn-lt"/>
                <a:ea typeface="+mn-ea"/>
                <a:cs typeface="+mn-cs"/>
              </a:rPr>
              <a:t>zéro</a:t>
            </a:r>
            <a:r>
              <a:rPr lang="en-US" sz="1200" b="1" i="0" u="none" strike="noStrike" kern="1200" baseline="0" dirty="0">
                <a:solidFill>
                  <a:schemeClr val="tx1"/>
                </a:solidFill>
                <a:latin typeface="+mn-lt"/>
                <a:ea typeface="+mn-ea"/>
                <a:cs typeface="+mn-cs"/>
              </a:rPr>
              <a:t> un, </a:t>
            </a:r>
            <a:r>
              <a:rPr lang="en-US" sz="1200" b="1" i="0" u="none" strike="noStrike" kern="1200" baseline="0" dirty="0" err="1">
                <a:solidFill>
                  <a:schemeClr val="tx1"/>
                </a:solidFill>
                <a:latin typeface="+mn-lt"/>
                <a:ea typeface="+mn-ea"/>
                <a:cs typeface="+mn-cs"/>
              </a:rPr>
              <a:t>quarante-deux</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soixante</a:t>
            </a:r>
            <a:r>
              <a:rPr lang="en-US" sz="1200" b="1" i="0" u="none" strike="noStrike" kern="1200" baseline="0" dirty="0">
                <a:solidFill>
                  <a:schemeClr val="tx1"/>
                </a:solidFill>
                <a:latin typeface="+mn-lt"/>
                <a:ea typeface="+mn-ea"/>
                <a:cs typeface="+mn-cs"/>
              </a:rPr>
              <a:t> et un, </a:t>
            </a:r>
            <a:r>
              <a:rPr lang="en-US" sz="1200" b="1" i="0" u="none" strike="noStrike" kern="1200" baseline="0" dirty="0" err="1">
                <a:solidFill>
                  <a:schemeClr val="tx1"/>
                </a:solidFill>
                <a:latin typeface="+mn-lt"/>
                <a:ea typeface="+mn-ea"/>
                <a:cs typeface="+mn-cs"/>
              </a:rPr>
              <a:t>cinquante-quatre</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trente-trois</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When giving North American telephone and fax numbers in France, group them in similar fashion: (212) 684–3725 = </a:t>
            </a:r>
            <a:r>
              <a:rPr lang="en-US" sz="1200" b="1" i="0" u="none" strike="noStrike" kern="1200" baseline="0" dirty="0" err="1">
                <a:solidFill>
                  <a:schemeClr val="tx1"/>
                </a:solidFill>
                <a:latin typeface="+mn-lt"/>
                <a:ea typeface="+mn-ea"/>
                <a:cs typeface="+mn-cs"/>
              </a:rPr>
              <a:t>deux</a:t>
            </a:r>
            <a:r>
              <a:rPr lang="en-US" sz="1200" b="1" i="0" u="none" strike="noStrike" kern="1200" baseline="0" dirty="0">
                <a:solidFill>
                  <a:schemeClr val="tx1"/>
                </a:solidFill>
                <a:latin typeface="+mn-lt"/>
                <a:ea typeface="+mn-ea"/>
                <a:cs typeface="+mn-cs"/>
              </a:rPr>
              <a:t> cent </a:t>
            </a:r>
            <a:r>
              <a:rPr lang="en-US" sz="1200" b="1" i="0" u="none" strike="noStrike" kern="1200" baseline="0" dirty="0" err="1">
                <a:solidFill>
                  <a:schemeClr val="tx1"/>
                </a:solidFill>
                <a:latin typeface="+mn-lt"/>
                <a:ea typeface="+mn-ea"/>
                <a:cs typeface="+mn-cs"/>
              </a:rPr>
              <a:t>douze</a:t>
            </a:r>
            <a:r>
              <a:rPr lang="en-US" sz="1200" b="1" i="0" u="none" strike="noStrike" kern="1200" baseline="0" dirty="0">
                <a:solidFill>
                  <a:schemeClr val="tx1"/>
                </a:solidFill>
                <a:latin typeface="+mn-lt"/>
                <a:ea typeface="+mn-ea"/>
                <a:cs typeface="+mn-cs"/>
              </a:rPr>
              <a:t>, six cent </a:t>
            </a:r>
            <a:r>
              <a:rPr lang="en-US" sz="1200" b="1" i="0" u="none" strike="noStrike" kern="1200" baseline="0" dirty="0" err="1">
                <a:solidFill>
                  <a:schemeClr val="tx1"/>
                </a:solidFill>
                <a:latin typeface="+mn-lt"/>
                <a:ea typeface="+mn-ea"/>
                <a:cs typeface="+mn-cs"/>
              </a:rPr>
              <a:t>quatre-vingt-quatre</a:t>
            </a:r>
            <a:r>
              <a:rPr lang="en-US" sz="1200" b="1"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trente-sept</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vingt-cinq</a:t>
            </a:r>
            <a:r>
              <a:rPr lang="en-US" sz="1200" b="1" i="0" u="none" strike="noStrike" kern="1200" baseline="0" dirty="0">
                <a:solidFill>
                  <a:schemeClr val="tx1"/>
                </a:solidFill>
                <a:latin typeface="+mn-lt"/>
                <a:ea typeface="+mn-ea"/>
                <a:cs typeface="+mn-cs"/>
              </a:rPr>
              <a:t>.</a:t>
            </a:r>
            <a:endParaRPr lang="en-US" b="1" dirty="0"/>
          </a:p>
        </p:txBody>
      </p:sp>
      <p:sp>
        <p:nvSpPr>
          <p:cNvPr id="4" name="Slide Number Placeholder 3"/>
          <p:cNvSpPr>
            <a:spLocks noGrp="1"/>
          </p:cNvSpPr>
          <p:nvPr>
            <p:ph type="sldNum" sz="quarter" idx="10"/>
          </p:nvPr>
        </p:nvSpPr>
        <p:spPr/>
        <p:txBody>
          <a:bodyPr/>
          <a:lstStyle/>
          <a:p>
            <a:fld id="{9CDB1B10-B8D0-4833-98D9-63841DCE1447}" type="slidenum">
              <a:rPr lang="en-US" smtClean="0"/>
              <a:pPr/>
              <a:t>64</a:t>
            </a:fld>
            <a:endParaRPr lang="en-US"/>
          </a:p>
        </p:txBody>
      </p:sp>
    </p:spTree>
    <p:extLst>
      <p:ext uri="{BB962C8B-B14F-4D97-AF65-F5344CB8AC3E}">
        <p14:creationId xmlns:p14="http://schemas.microsoft.com/office/powerpoint/2010/main" val="1550709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faire se présenter à la classe</a:t>
            </a:r>
            <a:endParaRPr lang="en-US" dirty="0"/>
          </a:p>
        </p:txBody>
      </p:sp>
      <p:sp>
        <p:nvSpPr>
          <p:cNvPr id="4" name="Slide Number Placeholder 3"/>
          <p:cNvSpPr>
            <a:spLocks noGrp="1"/>
          </p:cNvSpPr>
          <p:nvPr>
            <p:ph type="sldNum" sz="quarter" idx="5"/>
          </p:nvPr>
        </p:nvSpPr>
        <p:spPr/>
        <p:txBody>
          <a:bodyPr/>
          <a:lstStyle/>
          <a:p>
            <a:fld id="{E8C180C9-6C16-410C-ACB6-35BDD30A2A9A}" type="slidenum">
              <a:rPr lang="en-US" smtClean="0"/>
              <a:t>65</a:t>
            </a:fld>
            <a:endParaRPr lang="en-US"/>
          </a:p>
        </p:txBody>
      </p:sp>
    </p:spTree>
    <p:extLst>
      <p:ext uri="{BB962C8B-B14F-4D97-AF65-F5344CB8AC3E}">
        <p14:creationId xmlns:p14="http://schemas.microsoft.com/office/powerpoint/2010/main" val="2462834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3E99DA5-5CE1-C44C-B48A-BF51F348F11F}"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981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E99DA5-5CE1-C44C-B48A-BF51F348F11F}"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238671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E99DA5-5CE1-C44C-B48A-BF51F348F11F}"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C15B9-C56D-774F-93A4-1E919E68DC15}" type="slidenum">
              <a:rPr lang="en-US" smtClean="0"/>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68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5037663"/>
            <a:ext cx="673100" cy="279400"/>
          </a:xfrm>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a:xfrm>
            <a:off x="2019298" y="5037663"/>
            <a:ext cx="3910976" cy="279400"/>
          </a:xfrm>
        </p:spPr>
        <p:txBody>
          <a:bodyPr/>
          <a:lstStyle/>
          <a:p>
            <a:endParaRPr lang="en-US" dirty="0"/>
          </a:p>
        </p:txBody>
      </p:sp>
      <p:sp>
        <p:nvSpPr>
          <p:cNvPr id="6" name="Slide Number Placeholder 5"/>
          <p:cNvSpPr>
            <a:spLocks noGrp="1"/>
          </p:cNvSpPr>
          <p:nvPr>
            <p:ph type="sldNum" sz="quarter" idx="12"/>
          </p:nvPr>
        </p:nvSpPr>
        <p:spPr>
          <a:xfrm>
            <a:off x="6717676" y="5037663"/>
            <a:ext cx="413375"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47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778946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0766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989031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6089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609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1131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8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E99DA5-5CE1-C44C-B48A-BF51F348F11F}"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3630768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2382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5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7879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827870"/>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93239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79681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259926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0046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33770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0227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1454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E99DA5-5CE1-C44C-B48A-BF51F348F11F}"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C15B9-C56D-774F-93A4-1E919E68DC15}"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15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E99DA5-5CE1-C44C-B48A-BF51F348F11F}"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410716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E99DA5-5CE1-C44C-B48A-BF51F348F11F}"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3721611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3E99DA5-5CE1-C44C-B48A-BF51F348F11F}"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3607500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99DA5-5CE1-C44C-B48A-BF51F348F11F}"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FC15B9-C56D-774F-93A4-1E919E68DC15}" type="slidenum">
              <a:rPr lang="en-US" smtClean="0"/>
              <a:t>‹#›</a:t>
            </a:fld>
            <a:endParaRPr lang="en-US"/>
          </a:p>
        </p:txBody>
      </p:sp>
    </p:spTree>
    <p:extLst>
      <p:ext uri="{BB962C8B-B14F-4D97-AF65-F5344CB8AC3E}">
        <p14:creationId xmlns:p14="http://schemas.microsoft.com/office/powerpoint/2010/main" val="2965891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3E99DA5-5CE1-C44C-B48A-BF51F348F11F}"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74913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3E99DA5-5CE1-C44C-B48A-BF51F348F11F}"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FC15B9-C56D-774F-93A4-1E919E68DC15}" type="slidenum">
              <a:rPr lang="en-US" smtClean="0"/>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79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3E99DA5-5CE1-C44C-B48A-BF51F348F11F}" type="datetimeFigureOut">
              <a:rPr lang="en-US" smtClean="0"/>
              <a:t>9/8/2026</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BFC15B9-C56D-774F-93A4-1E919E68DC15}" type="slidenum">
              <a:rPr lang="en-US" smtClean="0"/>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87735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smtClean="0"/>
              <a:pPr/>
              <a:t>9/8/2026</a:t>
            </a:fld>
            <a:endParaRPr lang="en-US" dirty="0"/>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818717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xml"/><Relationship Id="rId1" Type="http://schemas.openxmlformats.org/officeDocument/2006/relationships/video" Target="https://www.youtube.com/embed/AqXcbS_9Y9Q?feature=oembed"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8.jpeg"/><Relationship Id="rId4" Type="http://schemas.openxmlformats.org/officeDocument/2006/relationships/image" Target="../media/image67.jpeg"/></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7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5.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image" Target="../media/image96.jpeg"/><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 Id="rId9" Type="http://schemas.openxmlformats.org/officeDocument/2006/relationships/image" Target="../media/image103.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04.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2A85F7B3-F4E6-4FBF-B74E-43CAB468F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671132-9A5F-418C-8289-D8E0246F8945}"/>
              </a:ext>
            </a:extLst>
          </p:cNvPr>
          <p:cNvSpPr>
            <a:spLocks noGrp="1"/>
          </p:cNvSpPr>
          <p:nvPr>
            <p:ph type="title"/>
          </p:nvPr>
        </p:nvSpPr>
        <p:spPr>
          <a:xfrm>
            <a:off x="477601" y="489437"/>
            <a:ext cx="3607055" cy="3034857"/>
          </a:xfrm>
        </p:spPr>
        <p:txBody>
          <a:bodyPr vert="horz" lIns="91440" tIns="45720" rIns="91440" bIns="45720" rtlCol="0" anchor="b">
            <a:normAutofit/>
          </a:bodyPr>
          <a:lstStyle/>
          <a:p>
            <a:r>
              <a:rPr lang="en-US" sz="3200" kern="1200" cap="all" spc="200" baseline="0" dirty="0">
                <a:solidFill>
                  <a:schemeClr val="tx1">
                    <a:lumMod val="95000"/>
                    <a:lumOff val="5000"/>
                  </a:schemeClr>
                </a:solidFill>
                <a:latin typeface="Garamond" panose="02020404030301010803" pitchFamily="18" charset="0"/>
              </a:rPr>
              <a:t>BONJOUR ET BIENVENUE EN </a:t>
            </a:r>
            <a:r>
              <a:rPr lang="en-US" sz="3200" kern="1200" cap="all" spc="200" baseline="0" dirty="0" err="1">
                <a:solidFill>
                  <a:schemeClr val="tx1">
                    <a:lumMod val="95000"/>
                    <a:lumOff val="5000"/>
                  </a:schemeClr>
                </a:solidFill>
                <a:latin typeface="Garamond" panose="02020404030301010803" pitchFamily="18" charset="0"/>
              </a:rPr>
              <a:t>cours</a:t>
            </a:r>
            <a:r>
              <a:rPr lang="en-US" sz="3200" kern="1200" cap="all" spc="200" baseline="0" dirty="0">
                <a:solidFill>
                  <a:schemeClr val="tx1">
                    <a:lumMod val="95000"/>
                    <a:lumOff val="5000"/>
                  </a:schemeClr>
                </a:solidFill>
                <a:latin typeface="Garamond" panose="02020404030301010803" pitchFamily="18" charset="0"/>
              </a:rPr>
              <a:t> de </a:t>
            </a:r>
            <a:r>
              <a:rPr lang="en-US" sz="3200" kern="1200" cap="all" spc="200" baseline="0" dirty="0" err="1">
                <a:solidFill>
                  <a:schemeClr val="tx1">
                    <a:lumMod val="95000"/>
                    <a:lumOff val="5000"/>
                  </a:schemeClr>
                </a:solidFill>
                <a:latin typeface="Garamond" panose="02020404030301010803" pitchFamily="18" charset="0"/>
              </a:rPr>
              <a:t>français</a:t>
            </a:r>
            <a:r>
              <a:rPr lang="en-US" sz="3200" kern="1200" cap="all" spc="200" baseline="0" dirty="0">
                <a:solidFill>
                  <a:schemeClr val="tx1">
                    <a:lumMod val="95000"/>
                    <a:lumOff val="5000"/>
                  </a:schemeClr>
                </a:solidFill>
                <a:latin typeface="Garamond" panose="02020404030301010803" pitchFamily="18" charset="0"/>
              </a:rPr>
              <a:t>!</a:t>
            </a:r>
          </a:p>
        </p:txBody>
      </p:sp>
      <p:cxnSp>
        <p:nvCxnSpPr>
          <p:cNvPr id="19" name="Straight Connector 18">
            <a:extLst>
              <a:ext uri="{FF2B5EF4-FFF2-40B4-BE49-F238E27FC236}">
                <a16:creationId xmlns:a16="http://schemas.microsoft.com/office/drawing/2014/main" id="{73741D5B-1709-4CDB-963A-CC3C749412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523" y="3765314"/>
            <a:ext cx="356616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Graffiti on a wall&#10;&#10;Description automatically generated">
            <a:extLst>
              <a:ext uri="{FF2B5EF4-FFF2-40B4-BE49-F238E27FC236}">
                <a16:creationId xmlns:a16="http://schemas.microsoft.com/office/drawing/2014/main" id="{0F6D5949-98CD-4A48-8882-4402029DBE5D}"/>
              </a:ext>
            </a:extLst>
          </p:cNvPr>
          <p:cNvPicPr>
            <a:picLocks noChangeAspect="1"/>
          </p:cNvPicPr>
          <p:nvPr/>
        </p:nvPicPr>
        <p:blipFill>
          <a:blip r:embed="rId2"/>
          <a:stretch>
            <a:fillRect/>
          </a:stretch>
        </p:blipFill>
        <p:spPr>
          <a:xfrm rot="163888">
            <a:off x="4664241" y="640080"/>
            <a:ext cx="3905171" cy="5578816"/>
          </a:xfrm>
          <a:prstGeom prst="rect">
            <a:avLst/>
          </a:prstGeom>
        </p:spPr>
      </p:pic>
    </p:spTree>
    <p:extLst>
      <p:ext uri="{BB962C8B-B14F-4D97-AF65-F5344CB8AC3E}">
        <p14:creationId xmlns:p14="http://schemas.microsoft.com/office/powerpoint/2010/main" val="2920812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ACE7F8-C4CC-426E-82F7-451844F44075}"/>
              </a:ext>
            </a:extLst>
          </p:cNvPr>
          <p:cNvPicPr>
            <a:picLocks noChangeAspect="1"/>
          </p:cNvPicPr>
          <p:nvPr/>
        </p:nvPicPr>
        <p:blipFill>
          <a:blip r:embed="rId2"/>
          <a:stretch>
            <a:fillRect/>
          </a:stretch>
        </p:blipFill>
        <p:spPr>
          <a:xfrm>
            <a:off x="2731326" y="1540498"/>
            <a:ext cx="3681347" cy="5317501"/>
          </a:xfrm>
          <a:prstGeom prst="rect">
            <a:avLst/>
          </a:prstGeom>
        </p:spPr>
      </p:pic>
      <p:sp>
        <p:nvSpPr>
          <p:cNvPr id="4" name="Oval 3">
            <a:extLst>
              <a:ext uri="{FF2B5EF4-FFF2-40B4-BE49-F238E27FC236}">
                <a16:creationId xmlns:a16="http://schemas.microsoft.com/office/drawing/2014/main" id="{920AE6D9-151C-425F-B74B-A6ED5215E357}"/>
              </a:ext>
            </a:extLst>
          </p:cNvPr>
          <p:cNvSpPr/>
          <p:nvPr/>
        </p:nvSpPr>
        <p:spPr>
          <a:xfrm>
            <a:off x="3324897" y="2180824"/>
            <a:ext cx="566670" cy="476518"/>
          </a:xfrm>
          <a:prstGeom prst="ellipse">
            <a:avLst/>
          </a:prstGeom>
          <a:noFill/>
          <a:ln w="539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Oval 4">
            <a:extLst>
              <a:ext uri="{FF2B5EF4-FFF2-40B4-BE49-F238E27FC236}">
                <a16:creationId xmlns:a16="http://schemas.microsoft.com/office/drawing/2014/main" id="{BDEAA448-21C5-4332-9856-C11826550AAA}"/>
              </a:ext>
            </a:extLst>
          </p:cNvPr>
          <p:cNvSpPr/>
          <p:nvPr/>
        </p:nvSpPr>
        <p:spPr>
          <a:xfrm>
            <a:off x="4969099" y="3190741"/>
            <a:ext cx="566670" cy="476518"/>
          </a:xfrm>
          <a:prstGeom prst="ellipse">
            <a:avLst/>
          </a:prstGeom>
          <a:noFill/>
          <a:ln w="539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Title 5">
            <a:extLst>
              <a:ext uri="{FF2B5EF4-FFF2-40B4-BE49-F238E27FC236}">
                <a16:creationId xmlns:a16="http://schemas.microsoft.com/office/drawing/2014/main" id="{9E466619-0B18-49D8-8FED-97B0EC3BDAF7}"/>
              </a:ext>
            </a:extLst>
          </p:cNvPr>
          <p:cNvSpPr>
            <a:spLocks noGrp="1"/>
          </p:cNvSpPr>
          <p:nvPr>
            <p:ph type="title"/>
          </p:nvPr>
        </p:nvSpPr>
        <p:spPr/>
        <p:txBody>
          <a:bodyPr/>
          <a:lstStyle/>
          <a:p>
            <a:r>
              <a:rPr lang="fr-CA" b="1" dirty="0">
                <a:solidFill>
                  <a:srgbClr val="5B4D6F"/>
                </a:solidFill>
                <a:cs typeface="Calisto MT"/>
              </a:rPr>
              <a:t>Différences ?</a:t>
            </a:r>
            <a:endParaRPr lang="fr-FR" dirty="0"/>
          </a:p>
        </p:txBody>
      </p:sp>
    </p:spTree>
    <p:extLst>
      <p:ext uri="{BB962C8B-B14F-4D97-AF65-F5344CB8AC3E}">
        <p14:creationId xmlns:p14="http://schemas.microsoft.com/office/powerpoint/2010/main" val="189443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fr-CA" b="1" dirty="0">
                <a:solidFill>
                  <a:srgbClr val="5B4D6F"/>
                </a:solidFill>
                <a:cs typeface="Calisto MT"/>
              </a:rPr>
              <a:t>Différences ?</a:t>
            </a:r>
            <a:endParaRPr lang="fr-FR" b="1" dirty="0">
              <a:solidFill>
                <a:srgbClr val="5B4D6F"/>
              </a:solidFill>
              <a:cs typeface="Calisto MT"/>
            </a:endParaRPr>
          </a:p>
        </p:txBody>
      </p:sp>
      <p:sp>
        <p:nvSpPr>
          <p:cNvPr id="14339" name="Rectangle 3"/>
          <p:cNvSpPr>
            <a:spLocks noGrp="1" noChangeArrowheads="1"/>
          </p:cNvSpPr>
          <p:nvPr>
            <p:ph sz="half" idx="1"/>
          </p:nvPr>
        </p:nvSpPr>
        <p:spPr/>
        <p:txBody>
          <a:bodyPr>
            <a:normAutofit lnSpcReduction="10000"/>
          </a:bodyPr>
          <a:lstStyle/>
          <a:p>
            <a:pPr eaLnBrk="1" hangingPunct="1">
              <a:buFontTx/>
              <a:buNone/>
            </a:pPr>
            <a:endParaRPr lang="fr-CA" sz="3200">
              <a:solidFill>
                <a:srgbClr val="5B4D6F"/>
              </a:solidFill>
              <a:latin typeface="Calibri" charset="0"/>
            </a:endParaRPr>
          </a:p>
          <a:p>
            <a:pPr eaLnBrk="1" hangingPunct="1">
              <a:buFontTx/>
              <a:buNone/>
            </a:pPr>
            <a:endParaRPr lang="fr-FR" sz="3200">
              <a:solidFill>
                <a:srgbClr val="5B4D6F"/>
              </a:solidFill>
              <a:latin typeface="Calibri" charset="0"/>
            </a:endParaRPr>
          </a:p>
        </p:txBody>
      </p:sp>
      <p:sp>
        <p:nvSpPr>
          <p:cNvPr id="3076" name="Rectangle 4"/>
          <p:cNvSpPr>
            <a:spLocks noGrp="1" noChangeArrowheads="1"/>
          </p:cNvSpPr>
          <p:nvPr>
            <p:ph sz="half" idx="2"/>
          </p:nvPr>
        </p:nvSpPr>
        <p:spPr>
          <a:xfrm>
            <a:off x="158644" y="2295862"/>
            <a:ext cx="4254479" cy="3015197"/>
          </a:xfrm>
        </p:spPr>
        <p:txBody>
          <a:bodyPr>
            <a:normAutofit lnSpcReduction="10000"/>
          </a:bodyPr>
          <a:lstStyle/>
          <a:p>
            <a:pPr algn="ctr" eaLnBrk="1" hangingPunct="1">
              <a:spcBef>
                <a:spcPts val="0"/>
              </a:spcBef>
              <a:buFontTx/>
              <a:buNone/>
            </a:pPr>
            <a:r>
              <a:rPr lang="en-US" sz="2400" dirty="0">
                <a:solidFill>
                  <a:srgbClr val="5B4D6F"/>
                </a:solidFill>
                <a:latin typeface="Calisto MT"/>
                <a:cs typeface="Calisto MT"/>
              </a:rPr>
              <a:t>   </a:t>
            </a:r>
            <a:r>
              <a:rPr lang="en-US" sz="2400" dirty="0" err="1">
                <a:solidFill>
                  <a:srgbClr val="5B4D6F"/>
                </a:solidFill>
                <a:latin typeface="Calisto MT"/>
                <a:cs typeface="Calisto MT"/>
              </a:rPr>
              <a:t>Salut</a:t>
            </a:r>
            <a:r>
              <a:rPr lang="en-US" sz="2400" dirty="0">
                <a:solidFill>
                  <a:srgbClr val="5B4D6F"/>
                </a:solidFill>
                <a:latin typeface="Calisto MT"/>
                <a:cs typeface="Calisto MT"/>
              </a:rPr>
              <a:t> !</a:t>
            </a:r>
          </a:p>
          <a:p>
            <a:pPr algn="ctr" eaLnBrk="1" hangingPunct="1">
              <a:spcBef>
                <a:spcPts val="0"/>
              </a:spcBef>
              <a:buFontTx/>
              <a:buNone/>
            </a:pPr>
            <a:endParaRPr lang="en-US" sz="2400" dirty="0">
              <a:solidFill>
                <a:srgbClr val="5B4D6F"/>
              </a:solidFill>
              <a:latin typeface="Calisto MT"/>
              <a:cs typeface="Calisto MT"/>
            </a:endParaRPr>
          </a:p>
          <a:p>
            <a:pPr algn="ctr" eaLnBrk="1" hangingPunct="1">
              <a:spcBef>
                <a:spcPts val="0"/>
              </a:spcBef>
              <a:buFontTx/>
              <a:buNone/>
            </a:pPr>
            <a:endParaRPr lang="en-US" sz="2400" dirty="0">
              <a:solidFill>
                <a:srgbClr val="5B4D6F"/>
              </a:solidFill>
              <a:latin typeface="Calisto MT"/>
              <a:cs typeface="Calisto MT"/>
            </a:endParaRPr>
          </a:p>
          <a:p>
            <a:pPr algn="ctr" eaLnBrk="1" hangingPunct="1">
              <a:spcBef>
                <a:spcPts val="0"/>
              </a:spcBef>
              <a:buFontTx/>
              <a:buNone/>
            </a:pPr>
            <a:r>
              <a:rPr lang="en-US" sz="2400" dirty="0">
                <a:solidFill>
                  <a:srgbClr val="5B4D6F"/>
                </a:solidFill>
                <a:latin typeface="Calisto MT"/>
                <a:cs typeface="Calisto MT"/>
              </a:rPr>
              <a:t>Comment </a:t>
            </a:r>
            <a:r>
              <a:rPr lang="en-US" sz="2400" b="1" dirty="0" err="1">
                <a:solidFill>
                  <a:srgbClr val="5B4D6F"/>
                </a:solidFill>
                <a:latin typeface="Calisto MT"/>
                <a:cs typeface="Calisto MT"/>
              </a:rPr>
              <a:t>tu</a:t>
            </a:r>
            <a:r>
              <a:rPr lang="en-US" sz="2400" dirty="0">
                <a:solidFill>
                  <a:srgbClr val="5B4D6F"/>
                </a:solidFill>
                <a:latin typeface="Calisto MT"/>
                <a:cs typeface="Calisto MT"/>
              </a:rPr>
              <a:t> </a:t>
            </a:r>
            <a:r>
              <a:rPr lang="en-US" sz="2400" dirty="0" err="1">
                <a:solidFill>
                  <a:srgbClr val="5B4D6F"/>
                </a:solidFill>
                <a:latin typeface="Calisto MT"/>
                <a:cs typeface="Calisto MT"/>
              </a:rPr>
              <a:t>t’appelles</a:t>
            </a:r>
            <a:r>
              <a:rPr lang="en-US" sz="2400" dirty="0">
                <a:solidFill>
                  <a:srgbClr val="5B4D6F"/>
                </a:solidFill>
                <a:latin typeface="Calisto MT"/>
                <a:cs typeface="Calisto MT"/>
              </a:rPr>
              <a:t>?</a:t>
            </a:r>
          </a:p>
          <a:p>
            <a:pPr algn="ctr" eaLnBrk="1" hangingPunct="1">
              <a:spcBef>
                <a:spcPts val="0"/>
              </a:spcBef>
              <a:buFontTx/>
              <a:buNone/>
            </a:pPr>
            <a:r>
              <a:rPr lang="en-US" sz="2400" dirty="0" err="1">
                <a:solidFill>
                  <a:srgbClr val="5B4D6F"/>
                </a:solidFill>
                <a:latin typeface="Calisto MT"/>
                <a:cs typeface="Calisto MT"/>
              </a:rPr>
              <a:t>Ça</a:t>
            </a:r>
            <a:r>
              <a:rPr lang="en-US" sz="2400" dirty="0">
                <a:solidFill>
                  <a:srgbClr val="5B4D6F"/>
                </a:solidFill>
                <a:latin typeface="Calisto MT"/>
                <a:cs typeface="Calisto MT"/>
              </a:rPr>
              <a:t> </a:t>
            </a:r>
            <a:r>
              <a:rPr lang="en-US" sz="2400" dirty="0" err="1">
                <a:solidFill>
                  <a:srgbClr val="5B4D6F"/>
                </a:solidFill>
                <a:latin typeface="Calisto MT"/>
                <a:cs typeface="Calisto MT"/>
              </a:rPr>
              <a:t>va</a:t>
            </a:r>
            <a:r>
              <a:rPr lang="en-US" sz="2400" dirty="0">
                <a:solidFill>
                  <a:srgbClr val="5B4D6F"/>
                </a:solidFill>
                <a:latin typeface="Calisto MT"/>
                <a:cs typeface="Calisto MT"/>
              </a:rPr>
              <a:t>? Comment </a:t>
            </a:r>
            <a:r>
              <a:rPr lang="en-US" sz="2400" dirty="0" err="1">
                <a:solidFill>
                  <a:srgbClr val="5B4D6F"/>
                </a:solidFill>
                <a:latin typeface="Calisto MT"/>
                <a:cs typeface="Calisto MT"/>
              </a:rPr>
              <a:t>ça</a:t>
            </a:r>
            <a:r>
              <a:rPr lang="en-US" sz="2400" dirty="0">
                <a:solidFill>
                  <a:srgbClr val="5B4D6F"/>
                </a:solidFill>
                <a:latin typeface="Calisto MT"/>
                <a:cs typeface="Calisto MT"/>
              </a:rPr>
              <a:t> </a:t>
            </a:r>
            <a:r>
              <a:rPr lang="en-US" sz="2400" dirty="0" err="1">
                <a:solidFill>
                  <a:srgbClr val="5B4D6F"/>
                </a:solidFill>
                <a:latin typeface="Calisto MT"/>
                <a:cs typeface="Calisto MT"/>
              </a:rPr>
              <a:t>va</a:t>
            </a:r>
            <a:r>
              <a:rPr lang="en-US" sz="2400" dirty="0">
                <a:solidFill>
                  <a:srgbClr val="5B4D6F"/>
                </a:solidFill>
                <a:latin typeface="Calisto MT"/>
                <a:cs typeface="Calisto MT"/>
              </a:rPr>
              <a:t>? </a:t>
            </a:r>
          </a:p>
          <a:p>
            <a:pPr algn="ctr" eaLnBrk="1" hangingPunct="1">
              <a:spcBef>
                <a:spcPts val="0"/>
              </a:spcBef>
              <a:buFontTx/>
              <a:buNone/>
            </a:pPr>
            <a:r>
              <a:rPr lang="en-US" sz="2400" dirty="0" err="1">
                <a:solidFill>
                  <a:srgbClr val="5B4D6F"/>
                </a:solidFill>
                <a:latin typeface="Calisto MT"/>
                <a:cs typeface="Calisto MT"/>
              </a:rPr>
              <a:t>Ça</a:t>
            </a:r>
            <a:r>
              <a:rPr lang="en-US" sz="2400" dirty="0">
                <a:solidFill>
                  <a:srgbClr val="5B4D6F"/>
                </a:solidFill>
                <a:latin typeface="Calisto MT"/>
                <a:cs typeface="Calisto MT"/>
              </a:rPr>
              <a:t> </a:t>
            </a:r>
            <a:r>
              <a:rPr lang="en-US" sz="2400" dirty="0" err="1">
                <a:solidFill>
                  <a:srgbClr val="5B4D6F"/>
                </a:solidFill>
                <a:latin typeface="Calisto MT"/>
                <a:cs typeface="Calisto MT"/>
              </a:rPr>
              <a:t>va</a:t>
            </a:r>
            <a:r>
              <a:rPr lang="en-US" sz="2400" dirty="0">
                <a:solidFill>
                  <a:srgbClr val="5B4D6F"/>
                </a:solidFill>
                <a:latin typeface="Calisto MT"/>
                <a:cs typeface="Calisto MT"/>
              </a:rPr>
              <a:t> bien?</a:t>
            </a:r>
          </a:p>
          <a:p>
            <a:pPr algn="ctr" eaLnBrk="1" hangingPunct="1">
              <a:spcBef>
                <a:spcPts val="0"/>
              </a:spcBef>
              <a:buFontTx/>
              <a:buNone/>
            </a:pPr>
            <a:endParaRPr lang="en-US" sz="2400" dirty="0">
              <a:solidFill>
                <a:srgbClr val="5B4D6F"/>
              </a:solidFill>
              <a:latin typeface="Calisto MT"/>
              <a:cs typeface="Calisto MT"/>
            </a:endParaRPr>
          </a:p>
          <a:p>
            <a:pPr algn="ctr" eaLnBrk="1" hangingPunct="1">
              <a:spcBef>
                <a:spcPts val="0"/>
              </a:spcBef>
              <a:buFontTx/>
              <a:buNone/>
            </a:pPr>
            <a:endParaRPr lang="en-US" sz="2400" dirty="0">
              <a:solidFill>
                <a:srgbClr val="5B4D6F"/>
              </a:solidFill>
              <a:latin typeface="Calisto MT"/>
              <a:cs typeface="Calisto MT"/>
            </a:endParaRPr>
          </a:p>
          <a:p>
            <a:pPr algn="ctr" eaLnBrk="1" hangingPunct="1">
              <a:spcBef>
                <a:spcPts val="0"/>
              </a:spcBef>
              <a:buFontTx/>
              <a:buNone/>
            </a:pPr>
            <a:r>
              <a:rPr lang="en-US" sz="2400" b="1" i="1" dirty="0">
                <a:solidFill>
                  <a:srgbClr val="5B4D6F"/>
                </a:solidFill>
                <a:latin typeface="Calisto MT"/>
                <a:cs typeface="Calisto MT"/>
              </a:rPr>
              <a:t>→ </a:t>
            </a:r>
            <a:r>
              <a:rPr lang="en-US" sz="2400" b="1" i="1" dirty="0" err="1">
                <a:solidFill>
                  <a:srgbClr val="5B4D6F"/>
                </a:solidFill>
                <a:latin typeface="Calisto MT"/>
                <a:cs typeface="Calisto MT"/>
              </a:rPr>
              <a:t>informel</a:t>
            </a:r>
            <a:endParaRPr lang="en-US" sz="2400" b="1" dirty="0">
              <a:solidFill>
                <a:srgbClr val="5B4D6F"/>
              </a:solidFill>
              <a:latin typeface="Calisto MT"/>
              <a:cs typeface="Calisto MT"/>
            </a:endParaRPr>
          </a:p>
        </p:txBody>
      </p:sp>
      <p:sp>
        <p:nvSpPr>
          <p:cNvPr id="14341" name="Rectangle 6"/>
          <p:cNvSpPr>
            <a:spLocks noChangeArrowheads="1"/>
          </p:cNvSpPr>
          <p:nvPr/>
        </p:nvSpPr>
        <p:spPr bwMode="auto">
          <a:xfrm>
            <a:off x="468313" y="2070482"/>
            <a:ext cx="4032250" cy="360045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4342" name="Rectangle 7"/>
          <p:cNvSpPr>
            <a:spLocks noChangeArrowheads="1"/>
          </p:cNvSpPr>
          <p:nvPr/>
        </p:nvSpPr>
        <p:spPr bwMode="auto">
          <a:xfrm>
            <a:off x="4643437" y="2083566"/>
            <a:ext cx="4105007" cy="360045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3080" name="Rectangle 8"/>
          <p:cNvSpPr>
            <a:spLocks noChangeArrowheads="1"/>
          </p:cNvSpPr>
          <p:nvPr/>
        </p:nvSpPr>
        <p:spPr bwMode="auto">
          <a:xfrm>
            <a:off x="4611763" y="2212255"/>
            <a:ext cx="4318594"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ctr"/>
            <a:r>
              <a:rPr lang="en-US" sz="2400" dirty="0">
                <a:solidFill>
                  <a:srgbClr val="5B4D6F"/>
                </a:solidFill>
                <a:latin typeface="Calisto MT"/>
                <a:cs typeface="Calisto MT"/>
              </a:rPr>
              <a:t>Bonjour !</a:t>
            </a:r>
          </a:p>
          <a:p>
            <a:pPr algn="ctr"/>
            <a:endParaRPr lang="en-US" sz="2400" dirty="0">
              <a:solidFill>
                <a:srgbClr val="5B4D6F"/>
              </a:solidFill>
              <a:latin typeface="Calisto MT"/>
              <a:cs typeface="Calisto MT"/>
            </a:endParaRPr>
          </a:p>
          <a:p>
            <a:pPr algn="ctr"/>
            <a:endParaRPr lang="en-US" sz="2400" dirty="0">
              <a:solidFill>
                <a:srgbClr val="5B4D6F"/>
              </a:solidFill>
              <a:latin typeface="Calisto MT"/>
              <a:cs typeface="Calisto MT"/>
            </a:endParaRPr>
          </a:p>
          <a:p>
            <a:pPr algn="ctr"/>
            <a:r>
              <a:rPr lang="en-US" sz="2400" dirty="0">
                <a:solidFill>
                  <a:srgbClr val="5B4D6F"/>
                </a:solidFill>
                <a:latin typeface="Calisto MT"/>
                <a:cs typeface="Calisto MT"/>
              </a:rPr>
              <a:t>Comment </a:t>
            </a:r>
            <a:r>
              <a:rPr lang="en-US" sz="2400" b="1" dirty="0" err="1">
                <a:solidFill>
                  <a:srgbClr val="5B4D6F"/>
                </a:solidFill>
                <a:latin typeface="Calisto MT"/>
                <a:cs typeface="Calisto MT"/>
              </a:rPr>
              <a:t>vous</a:t>
            </a:r>
            <a:r>
              <a:rPr lang="en-US" sz="2400" dirty="0">
                <a:solidFill>
                  <a:srgbClr val="5B4D6F"/>
                </a:solidFill>
                <a:latin typeface="Calisto MT"/>
                <a:cs typeface="Calisto MT"/>
              </a:rPr>
              <a:t> </a:t>
            </a:r>
            <a:r>
              <a:rPr lang="en-US" sz="2400" dirty="0" err="1">
                <a:solidFill>
                  <a:srgbClr val="5B4D6F"/>
                </a:solidFill>
                <a:latin typeface="Calisto MT"/>
                <a:cs typeface="Calisto MT"/>
              </a:rPr>
              <a:t>appelez-vous</a:t>
            </a:r>
            <a:r>
              <a:rPr lang="en-US" sz="2400" dirty="0">
                <a:solidFill>
                  <a:srgbClr val="5B4D6F"/>
                </a:solidFill>
                <a:latin typeface="Calisto MT"/>
                <a:cs typeface="Calisto MT"/>
              </a:rPr>
              <a:t> ?</a:t>
            </a:r>
          </a:p>
          <a:p>
            <a:pPr algn="ctr"/>
            <a:r>
              <a:rPr lang="en-US" sz="2400" dirty="0">
                <a:solidFill>
                  <a:srgbClr val="5B4D6F"/>
                </a:solidFill>
                <a:latin typeface="Calisto MT"/>
                <a:cs typeface="Calisto MT"/>
              </a:rPr>
              <a:t>Comment </a:t>
            </a:r>
            <a:r>
              <a:rPr lang="en-US" sz="2400" dirty="0" err="1">
                <a:solidFill>
                  <a:srgbClr val="5B4D6F"/>
                </a:solidFill>
                <a:latin typeface="Calisto MT"/>
                <a:cs typeface="Calisto MT"/>
              </a:rPr>
              <a:t>allez-vous</a:t>
            </a:r>
            <a:r>
              <a:rPr lang="en-US" sz="2400" dirty="0">
                <a:solidFill>
                  <a:srgbClr val="5B4D6F"/>
                </a:solidFill>
                <a:latin typeface="Calisto MT"/>
                <a:cs typeface="Calisto MT"/>
              </a:rPr>
              <a:t>? </a:t>
            </a:r>
          </a:p>
          <a:p>
            <a:pPr algn="ctr"/>
            <a:r>
              <a:rPr lang="en-US" sz="2400" dirty="0" err="1">
                <a:solidFill>
                  <a:srgbClr val="5B4D6F"/>
                </a:solidFill>
                <a:latin typeface="Calisto MT"/>
                <a:cs typeface="Calisto MT"/>
              </a:rPr>
              <a:t>Vous</a:t>
            </a:r>
            <a:r>
              <a:rPr lang="en-US" sz="2400" dirty="0">
                <a:solidFill>
                  <a:srgbClr val="5B4D6F"/>
                </a:solidFill>
                <a:latin typeface="Calisto MT"/>
                <a:cs typeface="Calisto MT"/>
              </a:rPr>
              <a:t> </a:t>
            </a:r>
            <a:r>
              <a:rPr lang="en-US" sz="2400" dirty="0" err="1">
                <a:solidFill>
                  <a:srgbClr val="5B4D6F"/>
                </a:solidFill>
                <a:latin typeface="Calisto MT"/>
                <a:cs typeface="Calisto MT"/>
              </a:rPr>
              <a:t>allez</a:t>
            </a:r>
            <a:r>
              <a:rPr lang="en-US" sz="2400" dirty="0">
                <a:solidFill>
                  <a:srgbClr val="5B4D6F"/>
                </a:solidFill>
                <a:latin typeface="Calisto MT"/>
                <a:cs typeface="Calisto MT"/>
              </a:rPr>
              <a:t> bien?</a:t>
            </a:r>
          </a:p>
          <a:p>
            <a:pPr algn="ctr"/>
            <a:endParaRPr lang="en-US" sz="2400" dirty="0">
              <a:solidFill>
                <a:srgbClr val="5B4D6F"/>
              </a:solidFill>
              <a:latin typeface="Calisto MT"/>
              <a:cs typeface="Calisto MT"/>
            </a:endParaRPr>
          </a:p>
          <a:p>
            <a:pPr algn="ctr"/>
            <a:r>
              <a:rPr lang="en-US" sz="2400" b="1" i="1" dirty="0">
                <a:solidFill>
                  <a:srgbClr val="5B4D6F"/>
                </a:solidFill>
                <a:latin typeface="Calisto MT"/>
                <a:cs typeface="Calisto MT"/>
              </a:rPr>
              <a:t>→ </a:t>
            </a:r>
            <a:r>
              <a:rPr lang="en-US" sz="2400" b="1" i="1" dirty="0" err="1">
                <a:solidFill>
                  <a:srgbClr val="5B4D6F"/>
                </a:solidFill>
                <a:latin typeface="Calisto MT"/>
                <a:cs typeface="Calisto MT"/>
              </a:rPr>
              <a:t>formel</a:t>
            </a:r>
            <a:endParaRPr lang="en-US" sz="2400" b="1" dirty="0">
              <a:solidFill>
                <a:srgbClr val="5B4D6F"/>
              </a:solidFill>
              <a:latin typeface="Calisto MT"/>
              <a:cs typeface="Calisto MT"/>
            </a:endParaRPr>
          </a:p>
          <a:p>
            <a:pPr algn="ctr"/>
            <a:endParaRPr lang="en-US" sz="2800" b="1" dirty="0">
              <a:solidFill>
                <a:srgbClr val="5B4D6F"/>
              </a:solidFill>
              <a:latin typeface="Calisto MT"/>
              <a:cs typeface="Calisto MT"/>
            </a:endParaRPr>
          </a:p>
        </p:txBody>
      </p:sp>
    </p:spTree>
    <p:extLst>
      <p:ext uri="{BB962C8B-B14F-4D97-AF65-F5344CB8AC3E}">
        <p14:creationId xmlns:p14="http://schemas.microsoft.com/office/powerpoint/2010/main" val="157490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8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pPr eaLnBrk="1" hangingPunct="1"/>
            <a:r>
              <a:rPr lang="fr-CA" sz="4000" b="1" dirty="0">
                <a:solidFill>
                  <a:srgbClr val="5B4D6F"/>
                </a:solidFill>
                <a:cs typeface="Calisto MT"/>
              </a:rPr>
              <a:t>Tu ou vous ?</a:t>
            </a:r>
            <a:br>
              <a:rPr lang="fr-CA" sz="4000" b="1" dirty="0">
                <a:solidFill>
                  <a:srgbClr val="5B4D6F"/>
                </a:solidFill>
                <a:cs typeface="Calisto MT"/>
              </a:rPr>
            </a:br>
            <a:r>
              <a:rPr lang="fr-CA" sz="3600" b="1" i="1" dirty="0">
                <a:solidFill>
                  <a:srgbClr val="5B4D6F"/>
                </a:solidFill>
                <a:cs typeface="Calisto MT"/>
              </a:rPr>
              <a:t>(informel ou formel ?)</a:t>
            </a:r>
            <a:endParaRPr lang="fr-FR" sz="3600" b="1" i="1" dirty="0">
              <a:solidFill>
                <a:srgbClr val="5B4D6F"/>
              </a:solidFill>
              <a:cs typeface="Calisto MT"/>
            </a:endParaRPr>
          </a:p>
        </p:txBody>
      </p:sp>
      <p:sp>
        <p:nvSpPr>
          <p:cNvPr id="6147" name="Rectangle 3"/>
          <p:cNvSpPr>
            <a:spLocks noGrp="1" noChangeArrowheads="1"/>
          </p:cNvSpPr>
          <p:nvPr>
            <p:ph idx="1"/>
          </p:nvPr>
        </p:nvSpPr>
        <p:spPr>
          <a:xfrm>
            <a:off x="2314395" y="1981200"/>
            <a:ext cx="8196722" cy="4144963"/>
          </a:xfrm>
        </p:spPr>
        <p:txBody>
          <a:bodyPr/>
          <a:lstStyle/>
          <a:p>
            <a:pPr algn="ctr" eaLnBrk="1" hangingPunct="1">
              <a:buFontTx/>
              <a:buNone/>
            </a:pPr>
            <a:endParaRPr lang="fr-FR" sz="3600" dirty="0">
              <a:latin typeface="Calibri" charset="0"/>
            </a:endParaRPr>
          </a:p>
          <a:p>
            <a:pPr algn="ctr" eaLnBrk="1" hangingPunct="1">
              <a:buFontTx/>
              <a:buNone/>
            </a:pPr>
            <a:r>
              <a:rPr lang="fr-FR" sz="3200" dirty="0">
                <a:solidFill>
                  <a:srgbClr val="5B4D6F"/>
                </a:solidFill>
                <a:latin typeface="Calisto MT"/>
                <a:cs typeface="Calisto MT"/>
              </a:rPr>
              <a:t>Roméo </a:t>
            </a:r>
            <a:r>
              <a:rPr lang="fr-FR" sz="3600" dirty="0">
                <a:solidFill>
                  <a:srgbClr val="5B4D6F"/>
                </a:solidFill>
                <a:latin typeface="Calisto MT"/>
                <a:cs typeface="Calisto MT"/>
                <a:sym typeface="Wingdings" charset="0"/>
              </a:rPr>
              <a:t> Juliette</a:t>
            </a:r>
            <a:r>
              <a:rPr lang="fr-FR" sz="3200" dirty="0">
                <a:solidFill>
                  <a:srgbClr val="5B4D6F"/>
                </a:solidFill>
                <a:latin typeface="Calisto MT"/>
                <a:cs typeface="Calisto MT"/>
              </a:rPr>
              <a:t>  </a:t>
            </a:r>
            <a:r>
              <a:rPr lang="fr-FR" sz="3600" dirty="0">
                <a:solidFill>
                  <a:srgbClr val="5B4D6F"/>
                </a:solidFill>
                <a:latin typeface="Calisto MT"/>
                <a:cs typeface="Calisto MT"/>
              </a:rPr>
              <a:t>?</a:t>
            </a:r>
          </a:p>
          <a:p>
            <a:pPr algn="ctr" eaLnBrk="1" hangingPunct="1">
              <a:buFontTx/>
              <a:buNone/>
            </a:pPr>
            <a:endParaRPr lang="fr-FR" sz="4000" dirty="0">
              <a:solidFill>
                <a:srgbClr val="5B4D6F"/>
              </a:solidFill>
              <a:latin typeface="Calisto MT"/>
              <a:cs typeface="Calisto MT"/>
            </a:endParaRPr>
          </a:p>
          <a:p>
            <a:pPr algn="ctr" eaLnBrk="1" hangingPunct="1">
              <a:buFontTx/>
              <a:buNone/>
            </a:pPr>
            <a:r>
              <a:rPr lang="fr-FR" sz="4000" dirty="0">
                <a:solidFill>
                  <a:srgbClr val="5B4D6F"/>
                </a:solidFill>
                <a:latin typeface="Calisto MT"/>
                <a:cs typeface="Calisto MT"/>
              </a:rPr>
              <a:t>Tu </a:t>
            </a:r>
            <a:r>
              <a:rPr lang="fr-FR" sz="4000" dirty="0">
                <a:solidFill>
                  <a:srgbClr val="5B4D6F"/>
                </a:solidFill>
                <a:latin typeface="Calisto MT"/>
                <a:cs typeface="Calisto MT"/>
                <a:sym typeface="Wingdings" charset="0"/>
              </a:rPr>
              <a:t></a:t>
            </a:r>
            <a:r>
              <a:rPr lang="fr-FR" sz="4000" dirty="0">
                <a:solidFill>
                  <a:srgbClr val="5B4D6F"/>
                </a:solidFill>
                <a:latin typeface="Calisto MT"/>
                <a:cs typeface="Calisto MT"/>
              </a:rPr>
              <a:t> Tu</a:t>
            </a:r>
            <a:r>
              <a:rPr lang="en-US" sz="4000" dirty="0">
                <a:latin typeface="Calisto MT"/>
                <a:cs typeface="Calisto MT"/>
              </a:rPr>
              <a:t> </a:t>
            </a:r>
            <a:endParaRPr lang="fr-FR" sz="4000" dirty="0">
              <a:latin typeface="Calisto MT"/>
              <a:cs typeface="Calisto MT"/>
            </a:endParaRPr>
          </a:p>
        </p:txBody>
      </p:sp>
      <p:pic>
        <p:nvPicPr>
          <p:cNvPr id="1026" name="Picture 2" descr="Image result for romÃ©o et juliette">
            <a:extLst>
              <a:ext uri="{FF2B5EF4-FFF2-40B4-BE49-F238E27FC236}">
                <a16:creationId xmlns:a16="http://schemas.microsoft.com/office/drawing/2014/main" id="{90C03E41-8B36-4426-B5FD-F9F2F9C12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96" y="2084832"/>
            <a:ext cx="28575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66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fr-CA" b="1" dirty="0">
                <a:solidFill>
                  <a:srgbClr val="5B4D6F"/>
                </a:solidFill>
                <a:cs typeface="Calisto MT"/>
              </a:rPr>
              <a:t>Tu ou vous ?</a:t>
            </a:r>
            <a:br>
              <a:rPr lang="fr-CA" b="1" dirty="0">
                <a:solidFill>
                  <a:srgbClr val="5B4D6F"/>
                </a:solidFill>
                <a:cs typeface="Calisto MT"/>
              </a:rPr>
            </a:br>
            <a:r>
              <a:rPr lang="fr-CA" sz="3200" b="1" i="1" dirty="0">
                <a:solidFill>
                  <a:srgbClr val="5B4D6F"/>
                </a:solidFill>
                <a:cs typeface="Calisto MT"/>
              </a:rPr>
              <a:t>(informel ou formel ?)</a:t>
            </a:r>
            <a:endParaRPr lang="fr-FR" sz="3200" b="1" dirty="0">
              <a:solidFill>
                <a:srgbClr val="5B4D6F"/>
              </a:solidFill>
              <a:cs typeface="Calisto MT"/>
            </a:endParaRPr>
          </a:p>
        </p:txBody>
      </p:sp>
      <p:sp>
        <p:nvSpPr>
          <p:cNvPr id="13315" name="Rectangle 3"/>
          <p:cNvSpPr>
            <a:spLocks noGrp="1" noChangeArrowheads="1"/>
          </p:cNvSpPr>
          <p:nvPr>
            <p:ph idx="1"/>
          </p:nvPr>
        </p:nvSpPr>
        <p:spPr>
          <a:xfrm>
            <a:off x="35960" y="1431705"/>
            <a:ext cx="8903483" cy="4144963"/>
          </a:xfrm>
        </p:spPr>
        <p:txBody>
          <a:bodyPr/>
          <a:lstStyle/>
          <a:p>
            <a:pPr algn="ctr" eaLnBrk="1" hangingPunct="1">
              <a:buFontTx/>
              <a:buNone/>
            </a:pPr>
            <a:endParaRPr lang="fr-FR" sz="3600" dirty="0">
              <a:latin typeface="Calibri" charset="0"/>
            </a:endParaRPr>
          </a:p>
          <a:p>
            <a:pPr algn="ctr" eaLnBrk="1" hangingPunct="1">
              <a:buFontTx/>
              <a:buNone/>
            </a:pPr>
            <a:r>
              <a:rPr lang="fr-FR" sz="3600" dirty="0">
                <a:solidFill>
                  <a:srgbClr val="5B4D6F"/>
                </a:solidFill>
                <a:latin typeface="Calisto MT"/>
                <a:cs typeface="Calisto MT"/>
              </a:rPr>
              <a:t>Barack Obama   </a:t>
            </a:r>
            <a:r>
              <a:rPr lang="fr-FR" sz="3600" dirty="0">
                <a:solidFill>
                  <a:srgbClr val="5B4D6F"/>
                </a:solidFill>
                <a:latin typeface="Calisto MT"/>
                <a:cs typeface="Calisto MT"/>
                <a:sym typeface="Wingdings" charset="0"/>
              </a:rPr>
              <a:t></a:t>
            </a:r>
            <a:r>
              <a:rPr lang="fr-FR" sz="3600" dirty="0">
                <a:solidFill>
                  <a:srgbClr val="5B4D6F"/>
                </a:solidFill>
                <a:latin typeface="Calisto MT"/>
                <a:cs typeface="Calisto MT"/>
              </a:rPr>
              <a:t>   Emmanuel Macron ?	</a:t>
            </a:r>
          </a:p>
          <a:p>
            <a:pPr algn="ctr" eaLnBrk="1" hangingPunct="1">
              <a:buFontTx/>
              <a:buNone/>
            </a:pPr>
            <a:r>
              <a:rPr lang="fr-FR" sz="3600" dirty="0">
                <a:solidFill>
                  <a:srgbClr val="5B4D6F"/>
                </a:solidFill>
                <a:latin typeface="Calisto MT"/>
                <a:cs typeface="Calisto MT"/>
              </a:rPr>
              <a:t>Vous </a:t>
            </a:r>
            <a:r>
              <a:rPr lang="fr-FR" sz="3600" dirty="0">
                <a:solidFill>
                  <a:srgbClr val="5B4D6F"/>
                </a:solidFill>
                <a:latin typeface="Calisto MT"/>
                <a:cs typeface="Calisto MT"/>
                <a:sym typeface="Wingdings" charset="0"/>
              </a:rPr>
              <a:t></a:t>
            </a:r>
            <a:r>
              <a:rPr lang="fr-FR" sz="3600" dirty="0">
                <a:solidFill>
                  <a:srgbClr val="5B4D6F"/>
                </a:solidFill>
                <a:latin typeface="Calisto MT"/>
                <a:cs typeface="Calisto MT"/>
              </a:rPr>
              <a:t> Vous</a:t>
            </a:r>
            <a:r>
              <a:rPr lang="en-US" sz="3600" dirty="0">
                <a:latin typeface="Calisto MT"/>
                <a:cs typeface="Calisto MT"/>
              </a:rPr>
              <a:t> </a:t>
            </a:r>
            <a:endParaRPr lang="fr-FR" sz="3600" dirty="0">
              <a:latin typeface="Calisto MT"/>
              <a:cs typeface="Calisto MT"/>
            </a:endParaRPr>
          </a:p>
        </p:txBody>
      </p:sp>
      <p:pic>
        <p:nvPicPr>
          <p:cNvPr id="16389" name="Picture 5" descr="obama"/>
          <p:cNvPicPr>
            <a:picLocks noChangeAspect="1" noChangeArrowheads="1"/>
          </p:cNvPicPr>
          <p:nvPr/>
        </p:nvPicPr>
        <p:blipFill>
          <a:blip r:embed="rId2">
            <a:extLst>
              <a:ext uri="{28A0092B-C50C-407E-A947-70E740481C1C}">
                <a14:useLocalDpi xmlns:a14="http://schemas.microsoft.com/office/drawing/2010/main" val="0"/>
              </a:ext>
            </a:extLst>
          </a:blip>
          <a:srcRect l="6334" r="14780"/>
          <a:stretch>
            <a:fillRect/>
          </a:stretch>
        </p:blipFill>
        <p:spPr bwMode="auto">
          <a:xfrm>
            <a:off x="323850" y="3213100"/>
            <a:ext cx="2416175" cy="27384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8D20B06-6CCF-4282-AC28-0CB404E77FC7}"/>
              </a:ext>
            </a:extLst>
          </p:cNvPr>
          <p:cNvPicPr>
            <a:picLocks noChangeAspect="1"/>
          </p:cNvPicPr>
          <p:nvPr/>
        </p:nvPicPr>
        <p:blipFill rotWithShape="1">
          <a:blip r:embed="rId3"/>
          <a:srcRect l="11112" r="13610"/>
          <a:stretch/>
        </p:blipFill>
        <p:spPr>
          <a:xfrm>
            <a:off x="6150008" y="3172378"/>
            <a:ext cx="2789435" cy="2779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589090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fr-CA" b="1" dirty="0">
                <a:solidFill>
                  <a:srgbClr val="5B4D6F"/>
                </a:solidFill>
                <a:cs typeface="Calisto MT"/>
              </a:rPr>
              <a:t>Tu ou vous ?</a:t>
            </a:r>
            <a:br>
              <a:rPr lang="fr-CA" b="1" dirty="0">
                <a:solidFill>
                  <a:srgbClr val="5B4D6F"/>
                </a:solidFill>
                <a:cs typeface="Calisto MT"/>
              </a:rPr>
            </a:br>
            <a:r>
              <a:rPr lang="fr-CA" sz="3200" b="1" i="1" dirty="0">
                <a:solidFill>
                  <a:srgbClr val="5B4D6F"/>
                </a:solidFill>
                <a:cs typeface="Calisto MT"/>
              </a:rPr>
              <a:t>(informel ou formel ?)</a:t>
            </a:r>
            <a:endParaRPr lang="fr-FR" b="1" dirty="0">
              <a:solidFill>
                <a:srgbClr val="5B4D6F"/>
              </a:solidFill>
              <a:cs typeface="Calisto MT"/>
            </a:endParaRPr>
          </a:p>
        </p:txBody>
      </p:sp>
      <p:sp>
        <p:nvSpPr>
          <p:cNvPr id="15363" name="Rectangle 3"/>
          <p:cNvSpPr>
            <a:spLocks noGrp="1" noChangeArrowheads="1"/>
          </p:cNvSpPr>
          <p:nvPr>
            <p:ph idx="1"/>
          </p:nvPr>
        </p:nvSpPr>
        <p:spPr>
          <a:xfrm>
            <a:off x="498474" y="1456127"/>
            <a:ext cx="7556313" cy="4144963"/>
          </a:xfrm>
        </p:spPr>
        <p:txBody>
          <a:bodyPr/>
          <a:lstStyle/>
          <a:p>
            <a:pPr algn="ctr" eaLnBrk="1" hangingPunct="1">
              <a:buFontTx/>
              <a:buNone/>
            </a:pPr>
            <a:endParaRPr lang="fr-FR" sz="3600" dirty="0">
              <a:latin typeface="Calibri" charset="0"/>
            </a:endParaRPr>
          </a:p>
          <a:p>
            <a:pPr algn="ctr" eaLnBrk="1" hangingPunct="1">
              <a:buFontTx/>
              <a:buNone/>
            </a:pPr>
            <a:r>
              <a:rPr lang="fr-FR" sz="4000" dirty="0">
                <a:solidFill>
                  <a:srgbClr val="5B4D6F"/>
                </a:solidFill>
                <a:latin typeface="Calisto MT"/>
                <a:cs typeface="Calisto MT"/>
              </a:rPr>
              <a:t>Etudiant </a:t>
            </a:r>
            <a:r>
              <a:rPr lang="fr-FR" sz="4000" dirty="0">
                <a:solidFill>
                  <a:srgbClr val="5B4D6F"/>
                </a:solidFill>
                <a:latin typeface="Calisto MT"/>
                <a:cs typeface="Calisto MT"/>
                <a:sym typeface="Wingdings" charset="0"/>
              </a:rPr>
              <a:t></a:t>
            </a:r>
            <a:r>
              <a:rPr lang="fr-FR" sz="4000" dirty="0">
                <a:solidFill>
                  <a:srgbClr val="5B4D6F"/>
                </a:solidFill>
                <a:latin typeface="Calisto MT"/>
                <a:cs typeface="Calisto MT"/>
              </a:rPr>
              <a:t> Etudiant ?	</a:t>
            </a:r>
          </a:p>
          <a:p>
            <a:pPr algn="ctr" eaLnBrk="1" hangingPunct="1">
              <a:buFontTx/>
              <a:buNone/>
            </a:pPr>
            <a:endParaRPr lang="fr-FR" sz="4000" dirty="0">
              <a:solidFill>
                <a:srgbClr val="5B4D6F"/>
              </a:solidFill>
              <a:latin typeface="Calisto MT"/>
              <a:cs typeface="Calisto MT"/>
            </a:endParaRPr>
          </a:p>
          <a:p>
            <a:pPr algn="ctr" eaLnBrk="1" hangingPunct="1">
              <a:buFontTx/>
              <a:buNone/>
            </a:pPr>
            <a:r>
              <a:rPr lang="fr-FR" sz="4000" dirty="0">
                <a:solidFill>
                  <a:srgbClr val="5B4D6F"/>
                </a:solidFill>
                <a:latin typeface="Calisto MT"/>
                <a:cs typeface="Calisto MT"/>
              </a:rPr>
              <a:t>Tu </a:t>
            </a:r>
            <a:r>
              <a:rPr lang="fr-FR" sz="4000" dirty="0">
                <a:solidFill>
                  <a:srgbClr val="5B4D6F"/>
                </a:solidFill>
                <a:latin typeface="Calisto MT"/>
                <a:cs typeface="Calisto MT"/>
                <a:sym typeface="Wingdings" charset="0"/>
              </a:rPr>
              <a:t></a:t>
            </a:r>
            <a:r>
              <a:rPr lang="fr-FR" sz="4000" dirty="0">
                <a:solidFill>
                  <a:srgbClr val="5B4D6F"/>
                </a:solidFill>
                <a:latin typeface="Calisto MT"/>
                <a:cs typeface="Calisto MT"/>
              </a:rPr>
              <a:t> Tu</a:t>
            </a:r>
            <a:r>
              <a:rPr lang="en-US" sz="4000" dirty="0">
                <a:latin typeface="Calisto MT"/>
                <a:cs typeface="Calisto MT"/>
              </a:rPr>
              <a:t> </a:t>
            </a:r>
            <a:endParaRPr lang="fr-FR" sz="4000" dirty="0">
              <a:latin typeface="Calisto MT"/>
              <a:cs typeface="Calisto MT"/>
            </a:endParaRPr>
          </a:p>
        </p:txBody>
      </p:sp>
      <p:pic>
        <p:nvPicPr>
          <p:cNvPr id="6" name="Picture 2" descr="Image result for bart simpson">
            <a:extLst>
              <a:ext uri="{FF2B5EF4-FFF2-40B4-BE49-F238E27FC236}">
                <a16:creationId xmlns:a16="http://schemas.microsoft.com/office/drawing/2014/main" id="{DBD5A19A-570C-46CB-99F4-AF1DE8AB14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7402" y="3429000"/>
            <a:ext cx="2576083" cy="3380704"/>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Milhouse Van Houten | Heroes Wiki | Fandom">
            <a:extLst>
              <a:ext uri="{FF2B5EF4-FFF2-40B4-BE49-F238E27FC236}">
                <a16:creationId xmlns:a16="http://schemas.microsoft.com/office/drawing/2014/main" id="{B0D4EE23-9F02-436D-8C05-3F803F4A8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15" y="4178648"/>
            <a:ext cx="2147334" cy="2293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1049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fr-CA" b="1" dirty="0">
                <a:solidFill>
                  <a:srgbClr val="5B4D6F"/>
                </a:solidFill>
                <a:cs typeface="Calisto MT"/>
              </a:rPr>
              <a:t>Tu ou vous ?</a:t>
            </a:r>
            <a:br>
              <a:rPr lang="fr-CA" b="1" dirty="0">
                <a:solidFill>
                  <a:srgbClr val="5B4D6F"/>
                </a:solidFill>
                <a:cs typeface="Calisto MT"/>
              </a:rPr>
            </a:br>
            <a:r>
              <a:rPr lang="fr-CA" sz="3200" b="1" i="1" dirty="0">
                <a:solidFill>
                  <a:srgbClr val="5B4D6F"/>
                </a:solidFill>
                <a:cs typeface="Calisto MT"/>
              </a:rPr>
              <a:t>(informel ou formel ?)</a:t>
            </a:r>
            <a:endParaRPr lang="fr-FR" b="1" dirty="0">
              <a:solidFill>
                <a:srgbClr val="5B4D6F"/>
              </a:solidFill>
              <a:cs typeface="Calisto MT"/>
            </a:endParaRPr>
          </a:p>
        </p:txBody>
      </p:sp>
      <p:sp>
        <p:nvSpPr>
          <p:cNvPr id="14339" name="Rectangle 3"/>
          <p:cNvSpPr>
            <a:spLocks noGrp="1" noChangeArrowheads="1"/>
          </p:cNvSpPr>
          <p:nvPr>
            <p:ph idx="1"/>
          </p:nvPr>
        </p:nvSpPr>
        <p:spPr>
          <a:xfrm>
            <a:off x="0" y="1364001"/>
            <a:ext cx="7915838" cy="4144963"/>
          </a:xfrm>
        </p:spPr>
        <p:txBody>
          <a:bodyPr/>
          <a:lstStyle/>
          <a:p>
            <a:pPr algn="ctr" eaLnBrk="1" hangingPunct="1">
              <a:buFontTx/>
              <a:buNone/>
            </a:pPr>
            <a:endParaRPr lang="fr-FR" sz="3600" dirty="0">
              <a:latin typeface="Calibri" charset="0"/>
            </a:endParaRPr>
          </a:p>
          <a:p>
            <a:pPr algn="ctr" eaLnBrk="1" hangingPunct="1">
              <a:buFontTx/>
              <a:buNone/>
            </a:pPr>
            <a:r>
              <a:rPr lang="fr-FR" sz="4000" dirty="0">
                <a:solidFill>
                  <a:srgbClr val="5B4D6F"/>
                </a:solidFill>
                <a:latin typeface="Calisto MT"/>
                <a:cs typeface="Calisto MT"/>
              </a:rPr>
              <a:t>Professeur </a:t>
            </a:r>
            <a:r>
              <a:rPr lang="fr-FR" sz="4000" dirty="0">
                <a:solidFill>
                  <a:srgbClr val="5B4D6F"/>
                </a:solidFill>
                <a:latin typeface="Calisto MT"/>
                <a:cs typeface="Calisto MT"/>
                <a:sym typeface="Wingdings" charset="0"/>
              </a:rPr>
              <a:t></a:t>
            </a:r>
            <a:r>
              <a:rPr lang="fr-FR" sz="4000" dirty="0">
                <a:solidFill>
                  <a:srgbClr val="5B4D6F"/>
                </a:solidFill>
                <a:latin typeface="Calisto MT"/>
                <a:cs typeface="Calisto MT"/>
              </a:rPr>
              <a:t> Etudiant ?	</a:t>
            </a:r>
            <a:br>
              <a:rPr lang="fr-FR" sz="4000" dirty="0">
                <a:solidFill>
                  <a:srgbClr val="5B4D6F"/>
                </a:solidFill>
                <a:latin typeface="Calisto MT"/>
                <a:cs typeface="Calisto MT"/>
              </a:rPr>
            </a:br>
            <a:r>
              <a:rPr lang="fr-FR" sz="4000" dirty="0">
                <a:solidFill>
                  <a:srgbClr val="5B4D6F"/>
                </a:solidFill>
                <a:latin typeface="Calisto MT"/>
                <a:cs typeface="Calisto MT"/>
              </a:rPr>
              <a:t>     </a:t>
            </a:r>
          </a:p>
          <a:p>
            <a:pPr algn="ctr" eaLnBrk="1" hangingPunct="1">
              <a:buFontTx/>
              <a:buNone/>
            </a:pPr>
            <a:r>
              <a:rPr lang="fr-FR" sz="4000" dirty="0">
                <a:solidFill>
                  <a:srgbClr val="5B4D6F"/>
                </a:solidFill>
                <a:latin typeface="Calisto MT"/>
                <a:cs typeface="Calisto MT"/>
              </a:rPr>
              <a:t>  </a:t>
            </a:r>
            <a:r>
              <a:rPr lang="fr-FR" sz="3600" dirty="0">
                <a:solidFill>
                  <a:srgbClr val="5B4D6F"/>
                </a:solidFill>
                <a:latin typeface="Calisto MT"/>
                <a:cs typeface="Calisto MT"/>
              </a:rPr>
              <a:t>Vous </a:t>
            </a:r>
            <a:r>
              <a:rPr lang="fr-FR" sz="3600" dirty="0">
                <a:solidFill>
                  <a:srgbClr val="5B4D6F"/>
                </a:solidFill>
                <a:latin typeface="Calisto MT"/>
                <a:cs typeface="Calisto MT"/>
                <a:sym typeface="Wingdings" charset="0"/>
              </a:rPr>
              <a:t></a:t>
            </a:r>
            <a:r>
              <a:rPr lang="fr-FR" sz="3600" dirty="0">
                <a:solidFill>
                  <a:srgbClr val="5B4D6F"/>
                </a:solidFill>
                <a:latin typeface="Calisto MT"/>
                <a:cs typeface="Calisto MT"/>
              </a:rPr>
              <a:t> Vous / tu</a:t>
            </a:r>
            <a:r>
              <a:rPr lang="en-US" sz="3600" dirty="0">
                <a:latin typeface="Calisto MT"/>
                <a:cs typeface="Calisto MT"/>
              </a:rPr>
              <a:t> </a:t>
            </a:r>
            <a:endParaRPr lang="fr-FR" sz="3600" dirty="0">
              <a:latin typeface="Calisto MT"/>
              <a:cs typeface="Calisto MT"/>
            </a:endParaRPr>
          </a:p>
        </p:txBody>
      </p:sp>
      <p:pic>
        <p:nvPicPr>
          <p:cNvPr id="2050" name="Picture 2" descr="Image result for bart simpson">
            <a:extLst>
              <a:ext uri="{FF2B5EF4-FFF2-40B4-BE49-F238E27FC236}">
                <a16:creationId xmlns:a16="http://schemas.microsoft.com/office/drawing/2014/main" id="{FA84AAFA-D61A-4726-B313-95C15D574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7402" y="3429000"/>
            <a:ext cx="2576083" cy="338070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edna krabappel">
            <a:extLst>
              <a:ext uri="{FF2B5EF4-FFF2-40B4-BE49-F238E27FC236}">
                <a16:creationId xmlns:a16="http://schemas.microsoft.com/office/drawing/2014/main" id="{555CFE55-8894-4A18-B5B3-C6175FC54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145" y="2868169"/>
            <a:ext cx="158115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34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fr-CA" b="1" dirty="0">
                <a:solidFill>
                  <a:srgbClr val="5B4D6F"/>
                </a:solidFill>
                <a:cs typeface="Calisto MT"/>
              </a:rPr>
              <a:t>Tu ou vous ?</a:t>
            </a:r>
            <a:br>
              <a:rPr lang="fr-CA" b="1" dirty="0">
                <a:solidFill>
                  <a:srgbClr val="5B4D6F"/>
                </a:solidFill>
                <a:cs typeface="Calisto MT"/>
              </a:rPr>
            </a:br>
            <a:r>
              <a:rPr lang="fr-CA" sz="3200" b="1" i="1" dirty="0">
                <a:solidFill>
                  <a:srgbClr val="5B4D6F"/>
                </a:solidFill>
                <a:cs typeface="Calisto MT"/>
              </a:rPr>
              <a:t>(informel ou formel ?)</a:t>
            </a:r>
            <a:endParaRPr lang="fr-FR" b="1" dirty="0">
              <a:solidFill>
                <a:srgbClr val="5B4D6F"/>
              </a:solidFill>
              <a:cs typeface="Calisto MT"/>
            </a:endParaRPr>
          </a:p>
        </p:txBody>
      </p:sp>
      <p:sp>
        <p:nvSpPr>
          <p:cNvPr id="14339" name="Rectangle 3"/>
          <p:cNvSpPr>
            <a:spLocks noGrp="1" noChangeArrowheads="1"/>
          </p:cNvSpPr>
          <p:nvPr>
            <p:ph idx="1"/>
          </p:nvPr>
        </p:nvSpPr>
        <p:spPr>
          <a:xfrm>
            <a:off x="0" y="1364001"/>
            <a:ext cx="7915838" cy="4144963"/>
          </a:xfrm>
        </p:spPr>
        <p:txBody>
          <a:bodyPr/>
          <a:lstStyle/>
          <a:p>
            <a:pPr algn="ctr" eaLnBrk="1" hangingPunct="1">
              <a:buFontTx/>
              <a:buNone/>
            </a:pPr>
            <a:endParaRPr lang="fr-FR" sz="3600" dirty="0">
              <a:latin typeface="Calibri" charset="0"/>
            </a:endParaRPr>
          </a:p>
          <a:p>
            <a:pPr algn="ctr" eaLnBrk="1" hangingPunct="1">
              <a:buFontTx/>
              <a:buNone/>
            </a:pPr>
            <a:r>
              <a:rPr lang="fr-FR" sz="4000" dirty="0">
                <a:solidFill>
                  <a:srgbClr val="5B4D6F"/>
                </a:solidFill>
                <a:latin typeface="Calisto MT"/>
                <a:cs typeface="Calisto MT"/>
              </a:rPr>
              <a:t>Vieux </a:t>
            </a:r>
            <a:r>
              <a:rPr lang="fr-FR" sz="4000" dirty="0">
                <a:solidFill>
                  <a:srgbClr val="5B4D6F"/>
                </a:solidFill>
                <a:latin typeface="Calisto MT"/>
                <a:cs typeface="Calisto MT"/>
                <a:sym typeface="Wingdings" charset="0"/>
              </a:rPr>
              <a:t></a:t>
            </a:r>
            <a:r>
              <a:rPr lang="fr-FR" sz="4000" dirty="0">
                <a:solidFill>
                  <a:srgbClr val="5B4D6F"/>
                </a:solidFill>
                <a:latin typeface="Calisto MT"/>
                <a:cs typeface="Calisto MT"/>
              </a:rPr>
              <a:t> Jeune ?	</a:t>
            </a:r>
            <a:br>
              <a:rPr lang="fr-FR" sz="4000" dirty="0">
                <a:solidFill>
                  <a:srgbClr val="5B4D6F"/>
                </a:solidFill>
                <a:latin typeface="Calisto MT"/>
                <a:cs typeface="Calisto MT"/>
              </a:rPr>
            </a:br>
            <a:r>
              <a:rPr lang="fr-FR" sz="4000" dirty="0">
                <a:solidFill>
                  <a:srgbClr val="5B4D6F"/>
                </a:solidFill>
                <a:latin typeface="Calisto MT"/>
                <a:cs typeface="Calisto MT"/>
              </a:rPr>
              <a:t>     </a:t>
            </a:r>
          </a:p>
          <a:p>
            <a:pPr algn="ctr" eaLnBrk="1" hangingPunct="1">
              <a:buFontTx/>
              <a:buNone/>
            </a:pPr>
            <a:r>
              <a:rPr lang="fr-FR" sz="4000" dirty="0">
                <a:solidFill>
                  <a:srgbClr val="5B4D6F"/>
                </a:solidFill>
                <a:latin typeface="Calisto MT"/>
                <a:cs typeface="Calisto MT"/>
              </a:rPr>
              <a:t>  </a:t>
            </a:r>
            <a:r>
              <a:rPr lang="fr-FR" sz="3600" dirty="0">
                <a:solidFill>
                  <a:srgbClr val="5B4D6F"/>
                </a:solidFill>
                <a:latin typeface="Calisto MT"/>
                <a:cs typeface="Calisto MT"/>
              </a:rPr>
              <a:t>Vous </a:t>
            </a:r>
            <a:r>
              <a:rPr lang="fr-FR" sz="3600" dirty="0">
                <a:solidFill>
                  <a:srgbClr val="5B4D6F"/>
                </a:solidFill>
                <a:latin typeface="Calisto MT"/>
                <a:cs typeface="Calisto MT"/>
                <a:sym typeface="Wingdings" charset="0"/>
              </a:rPr>
              <a:t></a:t>
            </a:r>
            <a:r>
              <a:rPr lang="fr-FR" sz="3600" dirty="0">
                <a:solidFill>
                  <a:srgbClr val="5B4D6F"/>
                </a:solidFill>
                <a:latin typeface="Calisto MT"/>
                <a:cs typeface="Calisto MT"/>
              </a:rPr>
              <a:t> Tu</a:t>
            </a:r>
            <a:endParaRPr lang="fr-FR" sz="3600" dirty="0">
              <a:latin typeface="Calisto MT"/>
              <a:cs typeface="Calisto MT"/>
            </a:endParaRPr>
          </a:p>
        </p:txBody>
      </p:sp>
      <p:pic>
        <p:nvPicPr>
          <p:cNvPr id="1026" name="Picture 2" descr="Image result for enfant">
            <a:extLst>
              <a:ext uri="{FF2B5EF4-FFF2-40B4-BE49-F238E27FC236}">
                <a16:creationId xmlns:a16="http://schemas.microsoft.com/office/drawing/2014/main" id="{4E4B4E03-5C2D-42DF-ABE3-4F09B953D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202" y="3005255"/>
            <a:ext cx="3624798" cy="33973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vieux">
            <a:extLst>
              <a:ext uri="{FF2B5EF4-FFF2-40B4-BE49-F238E27FC236}">
                <a16:creationId xmlns:a16="http://schemas.microsoft.com/office/drawing/2014/main" id="{5E0FB639-059C-49BE-A46B-DA0C66262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225" y="3020221"/>
            <a:ext cx="3145826" cy="326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87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FB5BA-1E75-F1ED-311E-6B1D5C767E1E}"/>
              </a:ext>
            </a:extLst>
          </p:cNvPr>
          <p:cNvSpPr>
            <a:spLocks noGrp="1"/>
          </p:cNvSpPr>
          <p:nvPr>
            <p:ph type="title"/>
          </p:nvPr>
        </p:nvSpPr>
        <p:spPr/>
        <p:txBody>
          <a:bodyPr/>
          <a:lstStyle/>
          <a:p>
            <a:r>
              <a:rPr lang="fr-FR" dirty="0"/>
              <a:t>Ecoutez: familier ou non familier?</a:t>
            </a:r>
            <a:endParaRPr lang="en-US" dirty="0"/>
          </a:p>
        </p:txBody>
      </p:sp>
      <p:pic>
        <p:nvPicPr>
          <p:cNvPr id="4" name="Familier vs non-familier">
            <a:hlinkClick r:id="" action="ppaction://media"/>
            <a:extLst>
              <a:ext uri="{FF2B5EF4-FFF2-40B4-BE49-F238E27FC236}">
                <a16:creationId xmlns:a16="http://schemas.microsoft.com/office/drawing/2014/main" id="{ABE911B8-FFFA-BE72-BBED-E6C59062CBFF}"/>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3479185" y="2703871"/>
            <a:ext cx="1662318" cy="1662318"/>
          </a:xfrm>
        </p:spPr>
      </p:pic>
    </p:spTree>
    <p:extLst>
      <p:ext uri="{BB962C8B-B14F-4D97-AF65-F5344CB8AC3E}">
        <p14:creationId xmlns:p14="http://schemas.microsoft.com/office/powerpoint/2010/main" val="270350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8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4396-6191-1D08-3D02-91E8C8179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2D8B3-44DF-5642-8822-3E5510A96EAA}"/>
              </a:ext>
            </a:extLst>
          </p:cNvPr>
          <p:cNvSpPr>
            <a:spLocks noGrp="1"/>
          </p:cNvSpPr>
          <p:nvPr>
            <p:ph type="title"/>
          </p:nvPr>
        </p:nvSpPr>
        <p:spPr/>
        <p:txBody>
          <a:bodyPr/>
          <a:lstStyle/>
          <a:p>
            <a:r>
              <a:rPr lang="fr-FR" cap="none" dirty="0">
                <a:latin typeface="Garamond" panose="02020404030301010803" pitchFamily="18" charset="0"/>
              </a:rPr>
              <a:t>Communiquer en français</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11CF8DB6-5D97-B5B0-9ADA-29F25D02958F}"/>
              </a:ext>
            </a:extLst>
          </p:cNvPr>
          <p:cNvSpPr>
            <a:spLocks noGrp="1"/>
          </p:cNvSpPr>
          <p:nvPr>
            <p:ph type="body" idx="1"/>
          </p:nvPr>
        </p:nvSpPr>
        <p:spPr/>
        <p:txBody>
          <a:bodyPr/>
          <a:lstStyle/>
          <a:p>
            <a:r>
              <a:rPr lang="fr-FR" dirty="0"/>
              <a:t>Formel et informel</a:t>
            </a:r>
            <a:endParaRPr lang="en-US" dirty="0"/>
          </a:p>
        </p:txBody>
      </p:sp>
    </p:spTree>
    <p:extLst>
      <p:ext uri="{BB962C8B-B14F-4D97-AF65-F5344CB8AC3E}">
        <p14:creationId xmlns:p14="http://schemas.microsoft.com/office/powerpoint/2010/main" val="4121206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5A697-8E5A-9967-019C-3AAD2B001B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471B0-234B-9F58-83EE-ECA813DE761D}"/>
              </a:ext>
            </a:extLst>
          </p:cNvPr>
          <p:cNvSpPr>
            <a:spLocks noGrp="1"/>
          </p:cNvSpPr>
          <p:nvPr>
            <p:ph type="title"/>
          </p:nvPr>
        </p:nvSpPr>
        <p:spPr/>
        <p:txBody>
          <a:bodyPr>
            <a:normAutofit/>
          </a:bodyPr>
          <a:lstStyle/>
          <a:p>
            <a:r>
              <a:rPr lang="fr-FR" cap="none" noProof="0" dirty="0">
                <a:latin typeface="Garamond" panose="02020404030301010803" pitchFamily="18" charset="0"/>
              </a:rPr>
              <a:t>Formel ou informel ?</a:t>
            </a:r>
            <a:br>
              <a:rPr lang="fr-FR" cap="none" noProof="0" dirty="0">
                <a:latin typeface="Garamond" panose="02020404030301010803" pitchFamily="18" charset="0"/>
              </a:rPr>
            </a:br>
            <a:r>
              <a:rPr lang="fr-FR" sz="2200" b="1" cap="none" noProof="0" dirty="0">
                <a:solidFill>
                  <a:srgbClr val="000000"/>
                </a:solidFill>
                <a:latin typeface="Garamond" panose="02020404030301010803" pitchFamily="18" charset="0"/>
              </a:rPr>
              <a:t>Identifier les erreurs ou maladresses dans le texte ci-dessous, et réécrivez l’email :</a:t>
            </a:r>
            <a:endParaRPr lang="fr-FR" cap="none" noProof="0" dirty="0">
              <a:latin typeface="Garamond" panose="02020404030301010803" pitchFamily="18" charset="0"/>
            </a:endParaRPr>
          </a:p>
        </p:txBody>
      </p:sp>
      <p:sp>
        <p:nvSpPr>
          <p:cNvPr id="4" name="TextBox 3">
            <a:extLst>
              <a:ext uri="{FF2B5EF4-FFF2-40B4-BE49-F238E27FC236}">
                <a16:creationId xmlns:a16="http://schemas.microsoft.com/office/drawing/2014/main" id="{078BB9D2-EF3A-B485-3557-4C7103D29AFA}"/>
              </a:ext>
            </a:extLst>
          </p:cNvPr>
          <p:cNvSpPr txBox="1"/>
          <p:nvPr/>
        </p:nvSpPr>
        <p:spPr>
          <a:xfrm>
            <a:off x="768096" y="2084832"/>
            <a:ext cx="7482348" cy="4524315"/>
          </a:xfrm>
          <a:prstGeom prst="rect">
            <a:avLst/>
          </a:prstGeom>
          <a:noFill/>
        </p:spPr>
        <p:txBody>
          <a:bodyPr wrap="square">
            <a:spAutoFit/>
          </a:bodyPr>
          <a:lstStyle/>
          <a:p>
            <a:pPr>
              <a:buNone/>
            </a:pPr>
            <a:br>
              <a:rPr lang="fr-FR" b="1" noProof="0" dirty="0">
                <a:effectLst/>
                <a:latin typeface="Garamond" panose="02020404030301010803" pitchFamily="18" charset="0"/>
              </a:rPr>
            </a:br>
            <a:r>
              <a:rPr lang="fr-FR" b="0" i="0" u="none" strike="noStrike" noProof="0" dirty="0">
                <a:solidFill>
                  <a:srgbClr val="000000"/>
                </a:solidFill>
                <a:effectLst/>
                <a:latin typeface="Garamond" panose="02020404030301010803" pitchFamily="18" charset="0"/>
              </a:rPr>
              <a:t>Bonne journée chère professeur,</a:t>
            </a:r>
            <a:endParaRPr lang="fr-FR" b="0" noProof="0" dirty="0">
              <a:effectLst/>
              <a:latin typeface="Garamond" panose="02020404030301010803" pitchFamily="18" charset="0"/>
            </a:endParaRPr>
          </a:p>
          <a:p>
            <a:pPr>
              <a:buNone/>
            </a:pPr>
            <a:br>
              <a:rPr lang="fr-FR" b="0" noProof="0" dirty="0">
                <a:effectLst/>
                <a:latin typeface="Garamond" panose="02020404030301010803" pitchFamily="18" charset="0"/>
              </a:rPr>
            </a:b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Comment vas-tu?</a:t>
            </a: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J’ai un question sur les devoirs pour demain.</a:t>
            </a: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Je peux venir dans ton bureau à 14h?</a:t>
            </a: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Merci et à plus.</a:t>
            </a:r>
            <a:endParaRPr lang="fr-FR" b="0" noProof="0" dirty="0">
              <a:effectLst/>
              <a:latin typeface="Garamond" panose="02020404030301010803" pitchFamily="18" charset="0"/>
            </a:endParaRPr>
          </a:p>
          <a:p>
            <a:pPr>
              <a:buNone/>
            </a:pPr>
            <a:br>
              <a:rPr lang="fr-FR" b="0" noProof="0" dirty="0">
                <a:effectLst/>
                <a:latin typeface="Garamond" panose="02020404030301010803" pitchFamily="18" charset="0"/>
              </a:rPr>
            </a:b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Bien cordialement,</a:t>
            </a:r>
            <a:endParaRPr lang="fr-FR" b="0" noProof="0" dirty="0">
              <a:effectLst/>
              <a:latin typeface="Garamond" panose="02020404030301010803" pitchFamily="18" charset="0"/>
            </a:endParaRPr>
          </a:p>
          <a:p>
            <a:pPr>
              <a:buNone/>
            </a:pPr>
            <a:br>
              <a:rPr lang="fr-FR" b="0" noProof="0" dirty="0">
                <a:effectLst/>
                <a:latin typeface="Garamond" panose="02020404030301010803" pitchFamily="18" charset="0"/>
              </a:rPr>
            </a:br>
            <a:endParaRPr lang="fr-FR" b="0" noProof="0" dirty="0">
              <a:effectLst/>
              <a:latin typeface="Garamond" panose="02020404030301010803" pitchFamily="18" charset="0"/>
            </a:endParaRPr>
          </a:p>
          <a:p>
            <a:pPr rtl="0">
              <a:buNone/>
            </a:pPr>
            <a:r>
              <a:rPr lang="fr-FR" b="0" i="0" u="none" strike="noStrike" noProof="0" dirty="0">
                <a:solidFill>
                  <a:srgbClr val="000000"/>
                </a:solidFill>
                <a:effectLst/>
                <a:latin typeface="Garamond" panose="02020404030301010803" pitchFamily="18" charset="0"/>
              </a:rPr>
              <a:t>-------------</a:t>
            </a:r>
            <a:endParaRPr lang="fr-FR" b="0" noProof="0" dirty="0">
              <a:effectLst/>
              <a:latin typeface="Garamond" panose="02020404030301010803" pitchFamily="18" charset="0"/>
            </a:endParaRPr>
          </a:p>
          <a:p>
            <a:pPr>
              <a:buNone/>
            </a:pPr>
            <a:br>
              <a:rPr lang="fr-FR" noProof="0" dirty="0">
                <a:latin typeface="Garamond" panose="02020404030301010803" pitchFamily="18" charset="0"/>
              </a:rPr>
            </a:br>
            <a:endParaRPr lang="fr-FR" noProof="0" dirty="0">
              <a:latin typeface="Garamond" panose="02020404030301010803" pitchFamily="18" charset="0"/>
            </a:endParaRPr>
          </a:p>
        </p:txBody>
      </p:sp>
    </p:spTree>
    <p:extLst>
      <p:ext uri="{BB962C8B-B14F-4D97-AF65-F5344CB8AC3E}">
        <p14:creationId xmlns:p14="http://schemas.microsoft.com/office/powerpoint/2010/main" val="63438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6D31E-51B3-4481-9941-8368076D7B23}"/>
              </a:ext>
            </a:extLst>
          </p:cNvPr>
          <p:cNvSpPr>
            <a:spLocks noGrp="1"/>
          </p:cNvSpPr>
          <p:nvPr>
            <p:ph type="title"/>
          </p:nvPr>
        </p:nvSpPr>
        <p:spPr>
          <a:xfrm>
            <a:off x="768096" y="429272"/>
            <a:ext cx="7290054" cy="1499616"/>
          </a:xfrm>
        </p:spPr>
        <p:txBody>
          <a:bodyPr>
            <a:normAutofit/>
          </a:bodyPr>
          <a:lstStyle/>
          <a:p>
            <a:r>
              <a:rPr lang="fr-FR" sz="3200" dirty="0">
                <a:latin typeface="Garamond" panose="02020404030301010803" pitchFamily="18" charset="0"/>
              </a:rPr>
              <a:t>Expressions pour la classe</a:t>
            </a:r>
            <a:endParaRPr lang="en-US" sz="3200" dirty="0">
              <a:latin typeface="Garamond" panose="02020404030301010803" pitchFamily="18" charset="0"/>
            </a:endParaRPr>
          </a:p>
        </p:txBody>
      </p:sp>
      <p:sp>
        <p:nvSpPr>
          <p:cNvPr id="3" name="Content Placeholder 2">
            <a:extLst>
              <a:ext uri="{FF2B5EF4-FFF2-40B4-BE49-F238E27FC236}">
                <a16:creationId xmlns:a16="http://schemas.microsoft.com/office/drawing/2014/main" id="{D2292979-DBB9-4FF4-817B-2ABE19698B6D}"/>
              </a:ext>
            </a:extLst>
          </p:cNvPr>
          <p:cNvSpPr>
            <a:spLocks noGrp="1"/>
          </p:cNvSpPr>
          <p:nvPr>
            <p:ph idx="1"/>
          </p:nvPr>
        </p:nvSpPr>
        <p:spPr>
          <a:xfrm>
            <a:off x="1335165" y="1652441"/>
            <a:ext cx="7716685" cy="5124042"/>
          </a:xfrm>
        </p:spPr>
        <p:txBody>
          <a:bodyPr>
            <a:normAutofit/>
          </a:bodyPr>
          <a:lstStyle/>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Vous avez une question?</a:t>
            </a:r>
            <a:endParaRPr lang="fr-FR" sz="1600" i="0" dirty="0">
              <a:solidFill>
                <a:srgbClr val="C00000"/>
              </a:solidFill>
              <a:effectLst/>
              <a:latin typeface="Garamond" panose="02020404030301010803" pitchFamily="18" charset="0"/>
              <a:ea typeface="Gadugi" panose="020B0502040204020203" pitchFamily="34" charset="0"/>
            </a:endParaRP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Levez la main.</a:t>
            </a:r>
          </a:p>
          <a:p>
            <a:pPr>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Répétez.</a:t>
            </a:r>
          </a:p>
          <a:p>
            <a:pPr>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Vous comprenez? </a:t>
            </a:r>
          </a:p>
          <a:p>
            <a:pPr>
              <a:buFont typeface="Arial" panose="020B0604020202020204" pitchFamily="34" charset="0"/>
              <a:buChar char="•"/>
            </a:pPr>
            <a:r>
              <a:rPr lang="fr-FR" sz="1600" dirty="0">
                <a:solidFill>
                  <a:srgbClr val="C00000"/>
                </a:solidFill>
                <a:latin typeface="Garamond" panose="02020404030301010803" pitchFamily="18" charset="0"/>
                <a:ea typeface="Gadugi" panose="020B0502040204020203" pitchFamily="34" charset="0"/>
              </a:rPr>
              <a:t> Ensemble/En groupes.</a:t>
            </a:r>
            <a:endParaRPr lang="fr-FR" sz="1600" i="0" u="none" strike="noStrike" dirty="0">
              <a:solidFill>
                <a:srgbClr val="C00000"/>
              </a:solidFill>
              <a:effectLst/>
              <a:latin typeface="Garamond" panose="02020404030301010803" pitchFamily="18" charset="0"/>
              <a:ea typeface="Gadugi" panose="020B0502040204020203" pitchFamily="34" charset="0"/>
            </a:endParaRPr>
          </a:p>
          <a:p>
            <a:pPr marL="0" indent="0">
              <a:buNone/>
            </a:pPr>
            <a:endParaRPr lang="fr-FR" sz="1600" i="0" dirty="0">
              <a:solidFill>
                <a:srgbClr val="C00000"/>
              </a:solidFill>
              <a:effectLst/>
              <a:latin typeface="Garamond" panose="02020404030301010803" pitchFamily="18" charset="0"/>
              <a:ea typeface="Gadugi" panose="020B0502040204020203" pitchFamily="34" charset="0"/>
            </a:endParaRP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Pardon/s’il vous plaît</a:t>
            </a:r>
            <a:r>
              <a:rPr lang="fr-FR" sz="1600" dirty="0">
                <a:solidFill>
                  <a:srgbClr val="C00000"/>
                </a:solidFill>
                <a:latin typeface="Garamond" panose="02020404030301010803" pitchFamily="18" charset="0"/>
                <a:ea typeface="Gadugi" panose="020B0502040204020203" pitchFamily="34" charset="0"/>
              </a:rPr>
              <a:t>!</a:t>
            </a:r>
            <a:r>
              <a:rPr lang="fr-FR" sz="1600" i="0" u="none" strike="noStrike" dirty="0">
                <a:solidFill>
                  <a:srgbClr val="C00000"/>
                </a:solidFill>
                <a:effectLst/>
                <a:latin typeface="Garamond" panose="02020404030301010803" pitchFamily="18" charset="0"/>
                <a:ea typeface="Gadugi" panose="020B0502040204020203" pitchFamily="34" charset="0"/>
              </a:rPr>
              <a:t> </a:t>
            </a:r>
          </a:p>
          <a:p>
            <a:pPr algn="l">
              <a:buFont typeface="Arial" panose="020B0604020202020204" pitchFamily="34" charset="0"/>
              <a:buChar char="•"/>
            </a:pPr>
            <a:r>
              <a:rPr lang="fr-FR" sz="1600" dirty="0">
                <a:solidFill>
                  <a:srgbClr val="C00000"/>
                </a:solidFill>
                <a:latin typeface="Garamond" panose="02020404030301010803" pitchFamily="18" charset="0"/>
                <a:ea typeface="Gadugi" panose="020B0502040204020203" pitchFamily="34" charset="0"/>
              </a:rPr>
              <a:t> </a:t>
            </a:r>
            <a:r>
              <a:rPr lang="fr-FR" sz="1600" i="0" u="none" strike="noStrike" dirty="0">
                <a:solidFill>
                  <a:srgbClr val="C00000"/>
                </a:solidFill>
                <a:effectLst/>
                <a:latin typeface="Garamond" panose="02020404030301010803" pitchFamily="18" charset="0"/>
                <a:ea typeface="Gadugi" panose="020B0502040204020203" pitchFamily="34" charset="0"/>
              </a:rPr>
              <a:t>Je (ne) comprends pas.</a:t>
            </a:r>
            <a:endParaRPr lang="fr-FR" sz="1600" i="0" dirty="0">
              <a:solidFill>
                <a:srgbClr val="C00000"/>
              </a:solidFill>
              <a:effectLst/>
              <a:latin typeface="Garamond" panose="02020404030301010803" pitchFamily="18" charset="0"/>
              <a:ea typeface="Gadugi" panose="020B0502040204020203" pitchFamily="34" charset="0"/>
            </a:endParaRP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J’ai une question s’il vous plaît!</a:t>
            </a:r>
            <a:endParaRPr lang="fr-FR" sz="1600" i="0" dirty="0">
              <a:solidFill>
                <a:srgbClr val="C00000"/>
              </a:solidFill>
              <a:effectLst/>
              <a:latin typeface="Garamond" panose="02020404030301010803" pitchFamily="18" charset="0"/>
              <a:ea typeface="Gadugi" panose="020B0502040204020203" pitchFamily="34" charset="0"/>
            </a:endParaRP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Comment dit-on « </a:t>
            </a:r>
            <a:r>
              <a:rPr lang="fr-FR" sz="1600" i="1" u="none" strike="noStrike" dirty="0">
                <a:solidFill>
                  <a:srgbClr val="C00000"/>
                </a:solidFill>
                <a:effectLst/>
                <a:latin typeface="Garamond" panose="02020404030301010803" pitchFamily="18" charset="0"/>
                <a:ea typeface="Gadugi" panose="020B0502040204020203" pitchFamily="34" charset="0"/>
              </a:rPr>
              <a:t>dog »</a:t>
            </a:r>
            <a:r>
              <a:rPr lang="fr-FR" sz="1600" i="0" u="none" strike="noStrike" dirty="0">
                <a:solidFill>
                  <a:srgbClr val="C00000"/>
                </a:solidFill>
                <a:effectLst/>
                <a:latin typeface="Garamond" panose="02020404030301010803" pitchFamily="18" charset="0"/>
                <a:ea typeface="Gadugi" panose="020B0502040204020203" pitchFamily="34" charset="0"/>
              </a:rPr>
              <a:t> en français?</a:t>
            </a:r>
            <a:endParaRPr lang="fr-FR" sz="1600" i="0" dirty="0">
              <a:solidFill>
                <a:srgbClr val="C00000"/>
              </a:solidFill>
              <a:effectLst/>
              <a:latin typeface="Garamond" panose="02020404030301010803" pitchFamily="18" charset="0"/>
              <a:ea typeface="Gadugi" panose="020B0502040204020203" pitchFamily="34" charset="0"/>
            </a:endParaRP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 Comment ça s’écrit?</a:t>
            </a:r>
          </a:p>
          <a:p>
            <a:pPr algn="l">
              <a:buFont typeface="Arial" panose="020B0604020202020204" pitchFamily="34" charset="0"/>
              <a:buChar char="•"/>
            </a:pPr>
            <a:r>
              <a:rPr lang="fr-FR" sz="1600" i="0" dirty="0">
                <a:solidFill>
                  <a:srgbClr val="C00000"/>
                </a:solidFill>
                <a:effectLst/>
                <a:latin typeface="Garamond" panose="02020404030301010803" pitchFamily="18" charset="0"/>
                <a:ea typeface="Gadugi" panose="020B0502040204020203" pitchFamily="34" charset="0"/>
              </a:rPr>
              <a:t> Qu’est-ce que ça veut dire?</a:t>
            </a:r>
          </a:p>
          <a:p>
            <a:pPr algn="l">
              <a:buFont typeface="Arial" panose="020B0604020202020204" pitchFamily="34" charset="0"/>
              <a:buChar char="•"/>
            </a:pPr>
            <a:r>
              <a:rPr lang="fr-FR" sz="1600" i="0" u="none" strike="noStrike" dirty="0">
                <a:solidFill>
                  <a:srgbClr val="C00000"/>
                </a:solidFill>
                <a:effectLst/>
                <a:latin typeface="Garamond" panose="02020404030301010803" pitchFamily="18" charset="0"/>
                <a:ea typeface="Gadugi" panose="020B0502040204020203" pitchFamily="34" charset="0"/>
              </a:rPr>
              <a:t>C’est quelle page s’il vous plaît?</a:t>
            </a:r>
            <a:endParaRPr lang="fr-FR" sz="1600" i="0" dirty="0">
              <a:solidFill>
                <a:srgbClr val="C00000"/>
              </a:solidFill>
              <a:effectLst/>
              <a:latin typeface="Garamond" panose="02020404030301010803" pitchFamily="18" charset="0"/>
              <a:ea typeface="Gadugi" panose="020B0502040204020203" pitchFamily="34" charset="0"/>
            </a:endParaRPr>
          </a:p>
          <a:p>
            <a:endParaRPr lang="en-US" sz="1600" dirty="0">
              <a:solidFill>
                <a:srgbClr val="C00000"/>
              </a:solidFill>
              <a:latin typeface="Garamond" panose="02020404030301010803" pitchFamily="18" charset="0"/>
              <a:ea typeface="Gadugi" panose="020B0502040204020203" pitchFamily="34" charset="0"/>
            </a:endParaRPr>
          </a:p>
        </p:txBody>
      </p:sp>
    </p:spTree>
    <p:extLst>
      <p:ext uri="{BB962C8B-B14F-4D97-AF65-F5344CB8AC3E}">
        <p14:creationId xmlns:p14="http://schemas.microsoft.com/office/powerpoint/2010/main" val="240799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118DC-7868-89A9-6763-6719E0DB5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6EA41-A4C1-54A3-1968-9C3FB1B69929}"/>
              </a:ext>
            </a:extLst>
          </p:cNvPr>
          <p:cNvSpPr>
            <a:spLocks noGrp="1"/>
          </p:cNvSpPr>
          <p:nvPr>
            <p:ph type="title"/>
          </p:nvPr>
        </p:nvSpPr>
        <p:spPr/>
        <p:txBody>
          <a:bodyPr>
            <a:normAutofit fontScale="90000"/>
          </a:bodyPr>
          <a:lstStyle/>
          <a:p>
            <a:r>
              <a:rPr lang="fr-FR" dirty="0"/>
              <a:t>LES PRESENTATIONS: REVISIONS</a:t>
            </a:r>
            <a:br>
              <a:rPr lang="fr-FR" dirty="0"/>
            </a:br>
            <a:r>
              <a:rPr lang="fr-FR" sz="3600" dirty="0"/>
              <a:t>Créez deux dialogues: un avec « tu » et un avec « vous »! </a:t>
            </a:r>
            <a:endParaRPr lang="en-US" dirty="0"/>
          </a:p>
        </p:txBody>
      </p:sp>
      <p:pic>
        <p:nvPicPr>
          <p:cNvPr id="5" name="Picture 2" descr="Image result for enfant">
            <a:extLst>
              <a:ext uri="{FF2B5EF4-FFF2-40B4-BE49-F238E27FC236}">
                <a16:creationId xmlns:a16="http://schemas.microsoft.com/office/drawing/2014/main" id="{7E5E60E1-DC0E-0861-B34D-0035CEAE6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3096">
            <a:off x="4572000" y="2359448"/>
            <a:ext cx="3624798" cy="33973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vieux">
            <a:extLst>
              <a:ext uri="{FF2B5EF4-FFF2-40B4-BE49-F238E27FC236}">
                <a16:creationId xmlns:a16="http://schemas.microsoft.com/office/drawing/2014/main" id="{0DCA3EED-71B0-53E8-2B6A-8BD595DDF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278" y="2489279"/>
            <a:ext cx="3145826" cy="326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404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870560-A1D2-4E64-962C-D9070491086D}"/>
              </a:ext>
            </a:extLst>
          </p:cNvPr>
          <p:cNvSpPr>
            <a:spLocks noGrp="1"/>
          </p:cNvSpPr>
          <p:nvPr>
            <p:ph type="title"/>
          </p:nvPr>
        </p:nvSpPr>
        <p:spPr>
          <a:xfrm>
            <a:off x="570220" y="591376"/>
            <a:ext cx="7543800" cy="1028700"/>
          </a:xfrm>
        </p:spPr>
        <p:txBody>
          <a:bodyPr>
            <a:normAutofit/>
          </a:bodyPr>
          <a:lstStyle/>
          <a:p>
            <a:pPr algn="ctr"/>
            <a:r>
              <a:rPr lang="fr-FR" sz="3200" dirty="0">
                <a:latin typeface="Garamond" panose="02020404030301010803" pitchFamily="18" charset="0"/>
              </a:rPr>
              <a:t>Tu es d’où?</a:t>
            </a:r>
          </a:p>
        </p:txBody>
      </p:sp>
      <p:sp>
        <p:nvSpPr>
          <p:cNvPr id="5" name="Content Placeholder 4">
            <a:extLst>
              <a:ext uri="{FF2B5EF4-FFF2-40B4-BE49-F238E27FC236}">
                <a16:creationId xmlns:a16="http://schemas.microsoft.com/office/drawing/2014/main" id="{B1C1A0D9-770F-4FD4-A52C-45E8525817AC}"/>
              </a:ext>
            </a:extLst>
          </p:cNvPr>
          <p:cNvSpPr>
            <a:spLocks noGrp="1"/>
          </p:cNvSpPr>
          <p:nvPr>
            <p:ph idx="1"/>
          </p:nvPr>
        </p:nvSpPr>
        <p:spPr>
          <a:xfrm>
            <a:off x="2921162" y="3804542"/>
            <a:ext cx="7543800" cy="2948940"/>
          </a:xfrm>
        </p:spPr>
        <p:txBody>
          <a:bodyPr>
            <a:normAutofit/>
          </a:bodyPr>
          <a:lstStyle/>
          <a:p>
            <a:r>
              <a:rPr lang="fr-FR" sz="2100" b="1" dirty="0">
                <a:latin typeface="Garamond" panose="02020404030301010803" pitchFamily="18" charset="0"/>
              </a:rPr>
              <a:t>Je</a:t>
            </a:r>
            <a:r>
              <a:rPr lang="fr-FR" sz="2100" u="sng" dirty="0">
                <a:latin typeface="Garamond" panose="02020404030301010803" pitchFamily="18" charset="0"/>
              </a:rPr>
              <a:t>        </a:t>
            </a:r>
            <a:r>
              <a:rPr lang="fr-FR" sz="2100" dirty="0">
                <a:latin typeface="Garamond" panose="02020404030301010803" pitchFamily="18" charset="0"/>
              </a:rPr>
              <a:t>de Strasbourg </a:t>
            </a:r>
          </a:p>
          <a:p>
            <a:r>
              <a:rPr lang="fr-FR" sz="2100" b="1" dirty="0">
                <a:latin typeface="Garamond" panose="02020404030301010803" pitchFamily="18" charset="0"/>
              </a:rPr>
              <a:t>Tu</a:t>
            </a:r>
            <a:r>
              <a:rPr lang="fr-FR" sz="2100" u="sng" dirty="0">
                <a:latin typeface="Garamond" panose="02020404030301010803" pitchFamily="18" charset="0"/>
              </a:rPr>
              <a:t>     </a:t>
            </a:r>
            <a:r>
              <a:rPr lang="fr-FR" sz="2100" dirty="0">
                <a:latin typeface="Garamond" panose="02020404030301010803" pitchFamily="18" charset="0"/>
              </a:rPr>
              <a:t>de Chicago</a:t>
            </a:r>
          </a:p>
          <a:p>
            <a:r>
              <a:rPr lang="fr-FR" sz="2100" b="1" dirty="0">
                <a:latin typeface="Garamond" panose="02020404030301010803" pitchFamily="18" charset="0"/>
              </a:rPr>
              <a:t>Elle/Il/On</a:t>
            </a:r>
            <a:r>
              <a:rPr lang="fr-FR" sz="2100" u="sng" dirty="0">
                <a:latin typeface="Garamond" panose="02020404030301010803" pitchFamily="18" charset="0"/>
              </a:rPr>
              <a:t>       </a:t>
            </a:r>
            <a:r>
              <a:rPr lang="fr-FR" sz="2100" dirty="0">
                <a:latin typeface="Garamond" panose="02020404030301010803" pitchFamily="18" charset="0"/>
              </a:rPr>
              <a:t>de Hong Kong</a:t>
            </a:r>
          </a:p>
          <a:p>
            <a:r>
              <a:rPr lang="fr-FR" sz="2100" b="1" dirty="0">
                <a:latin typeface="Garamond" panose="02020404030301010803" pitchFamily="18" charset="0"/>
              </a:rPr>
              <a:t>Nous</a:t>
            </a:r>
            <a:r>
              <a:rPr lang="fr-FR" sz="2100" u="sng" dirty="0">
                <a:latin typeface="Garamond" panose="02020404030301010803" pitchFamily="18" charset="0"/>
              </a:rPr>
              <a:t>                </a:t>
            </a:r>
            <a:r>
              <a:rPr lang="fr-FR" sz="2100" dirty="0">
                <a:latin typeface="Garamond" panose="02020404030301010803" pitchFamily="18" charset="0"/>
              </a:rPr>
              <a:t>de Lisbonne</a:t>
            </a:r>
          </a:p>
          <a:p>
            <a:r>
              <a:rPr lang="fr-FR" sz="2100" b="1" dirty="0">
                <a:latin typeface="Garamond" panose="02020404030301010803" pitchFamily="18" charset="0"/>
              </a:rPr>
              <a:t>Vous</a:t>
            </a:r>
            <a:r>
              <a:rPr lang="fr-FR" sz="2100" u="sng" dirty="0">
                <a:latin typeface="Garamond" panose="02020404030301010803" pitchFamily="18" charset="0"/>
              </a:rPr>
              <a:t>         </a:t>
            </a:r>
            <a:r>
              <a:rPr lang="fr-FR" sz="2100" dirty="0">
                <a:latin typeface="Garamond" panose="02020404030301010803" pitchFamily="18" charset="0"/>
              </a:rPr>
              <a:t>de New Dehli </a:t>
            </a:r>
          </a:p>
          <a:p>
            <a:r>
              <a:rPr lang="fr-FR" sz="2100" b="1" dirty="0">
                <a:latin typeface="Garamond" panose="02020404030301010803" pitchFamily="18" charset="0"/>
              </a:rPr>
              <a:t>Ils/Elles</a:t>
            </a:r>
            <a:r>
              <a:rPr lang="fr-FR" sz="2100" u="sng" dirty="0">
                <a:latin typeface="Garamond" panose="02020404030301010803" pitchFamily="18" charset="0"/>
              </a:rPr>
              <a:t>         </a:t>
            </a:r>
            <a:r>
              <a:rPr lang="fr-FR" sz="2100" dirty="0">
                <a:latin typeface="Garamond" panose="02020404030301010803" pitchFamily="18" charset="0"/>
              </a:rPr>
              <a:t>de Buenos Aires</a:t>
            </a:r>
          </a:p>
          <a:p>
            <a:endParaRPr lang="fr-FR" sz="2100" dirty="0">
              <a:latin typeface="Garamond" panose="02020404030301010803" pitchFamily="18" charset="0"/>
            </a:endParaRPr>
          </a:p>
        </p:txBody>
      </p:sp>
      <p:pic>
        <p:nvPicPr>
          <p:cNvPr id="1026" name="Picture 2" descr="Image result for d'oÃ¹ es tu">
            <a:extLst>
              <a:ext uri="{FF2B5EF4-FFF2-40B4-BE49-F238E27FC236}">
                <a16:creationId xmlns:a16="http://schemas.microsoft.com/office/drawing/2014/main" id="{62A278D0-5CB0-459F-B60A-3ADF68D5A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869" y="1921846"/>
            <a:ext cx="5580529" cy="16310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7EAD86-3ED6-43C9-90AE-DCEF4E34E91F}"/>
              </a:ext>
            </a:extLst>
          </p:cNvPr>
          <p:cNvSpPr txBox="1"/>
          <p:nvPr/>
        </p:nvSpPr>
        <p:spPr>
          <a:xfrm>
            <a:off x="3211684" y="3741887"/>
            <a:ext cx="628698"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suis</a:t>
            </a:r>
          </a:p>
        </p:txBody>
      </p:sp>
      <p:sp>
        <p:nvSpPr>
          <p:cNvPr id="8" name="TextBox 7">
            <a:extLst>
              <a:ext uri="{FF2B5EF4-FFF2-40B4-BE49-F238E27FC236}">
                <a16:creationId xmlns:a16="http://schemas.microsoft.com/office/drawing/2014/main" id="{91C31F7C-2EBD-4390-99D2-7CDD55B76162}"/>
              </a:ext>
            </a:extLst>
          </p:cNvPr>
          <p:cNvSpPr txBox="1"/>
          <p:nvPr/>
        </p:nvSpPr>
        <p:spPr>
          <a:xfrm>
            <a:off x="3328222" y="4225170"/>
            <a:ext cx="428322"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es</a:t>
            </a:r>
          </a:p>
        </p:txBody>
      </p:sp>
      <p:sp>
        <p:nvSpPr>
          <p:cNvPr id="9" name="TextBox 8">
            <a:extLst>
              <a:ext uri="{FF2B5EF4-FFF2-40B4-BE49-F238E27FC236}">
                <a16:creationId xmlns:a16="http://schemas.microsoft.com/office/drawing/2014/main" id="{9A024C1B-0C76-4CA6-B65C-CD8D6C6E77A9}"/>
              </a:ext>
            </a:extLst>
          </p:cNvPr>
          <p:cNvSpPr txBox="1"/>
          <p:nvPr/>
        </p:nvSpPr>
        <p:spPr>
          <a:xfrm>
            <a:off x="4320105" y="4715687"/>
            <a:ext cx="503789" cy="415498"/>
          </a:xfrm>
          <a:prstGeom prst="rect">
            <a:avLst/>
          </a:prstGeom>
          <a:noFill/>
        </p:spPr>
        <p:txBody>
          <a:bodyPr wrap="square" rtlCol="0">
            <a:spAutoFit/>
          </a:bodyPr>
          <a:lstStyle/>
          <a:p>
            <a:r>
              <a:rPr lang="fr-FR" sz="2100" b="1" dirty="0">
                <a:solidFill>
                  <a:schemeClr val="accent1"/>
                </a:solidFill>
                <a:latin typeface="Garamond" panose="02020404030301010803" pitchFamily="18" charset="0"/>
              </a:rPr>
              <a:t>est</a:t>
            </a:r>
          </a:p>
        </p:txBody>
      </p:sp>
      <p:sp>
        <p:nvSpPr>
          <p:cNvPr id="10" name="TextBox 9">
            <a:extLst>
              <a:ext uri="{FF2B5EF4-FFF2-40B4-BE49-F238E27FC236}">
                <a16:creationId xmlns:a16="http://schemas.microsoft.com/office/drawing/2014/main" id="{735350C6-4DC0-44BA-8FFD-21BC74338735}"/>
              </a:ext>
            </a:extLst>
          </p:cNvPr>
          <p:cNvSpPr txBox="1"/>
          <p:nvPr/>
        </p:nvSpPr>
        <p:spPr>
          <a:xfrm>
            <a:off x="3652080" y="5131185"/>
            <a:ext cx="1132041"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sommes</a:t>
            </a:r>
          </a:p>
        </p:txBody>
      </p:sp>
      <p:sp>
        <p:nvSpPr>
          <p:cNvPr id="11" name="TextBox 10">
            <a:extLst>
              <a:ext uri="{FF2B5EF4-FFF2-40B4-BE49-F238E27FC236}">
                <a16:creationId xmlns:a16="http://schemas.microsoft.com/office/drawing/2014/main" id="{38D028AD-ABD4-48C2-A45E-209BAFDA3FA8}"/>
              </a:ext>
            </a:extLst>
          </p:cNvPr>
          <p:cNvSpPr txBox="1"/>
          <p:nvPr/>
        </p:nvSpPr>
        <p:spPr>
          <a:xfrm>
            <a:off x="3582990" y="5601077"/>
            <a:ext cx="635110"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êtes</a:t>
            </a:r>
          </a:p>
        </p:txBody>
      </p:sp>
      <p:sp>
        <p:nvSpPr>
          <p:cNvPr id="12" name="TextBox 11">
            <a:extLst>
              <a:ext uri="{FF2B5EF4-FFF2-40B4-BE49-F238E27FC236}">
                <a16:creationId xmlns:a16="http://schemas.microsoft.com/office/drawing/2014/main" id="{7C52C702-1A3D-4C90-B4FD-D0880101DCBE}"/>
              </a:ext>
            </a:extLst>
          </p:cNvPr>
          <p:cNvSpPr txBox="1"/>
          <p:nvPr/>
        </p:nvSpPr>
        <p:spPr>
          <a:xfrm>
            <a:off x="4006130" y="6104458"/>
            <a:ext cx="671979"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sont</a:t>
            </a:r>
          </a:p>
        </p:txBody>
      </p:sp>
      <p:sp>
        <p:nvSpPr>
          <p:cNvPr id="13" name="Title 3">
            <a:extLst>
              <a:ext uri="{FF2B5EF4-FFF2-40B4-BE49-F238E27FC236}">
                <a16:creationId xmlns:a16="http://schemas.microsoft.com/office/drawing/2014/main" id="{AB255AE1-523A-40CD-AFFB-72A3BB3D8CC5}"/>
              </a:ext>
            </a:extLst>
          </p:cNvPr>
          <p:cNvSpPr txBox="1">
            <a:spLocks/>
          </p:cNvSpPr>
          <p:nvPr/>
        </p:nvSpPr>
        <p:spPr>
          <a:xfrm>
            <a:off x="570220" y="1057748"/>
            <a:ext cx="7543800" cy="1028700"/>
          </a:xfrm>
          <a:prstGeom prst="rect">
            <a:avLst/>
          </a:prstGeom>
        </p:spPr>
        <p:txBody>
          <a:bodyPr vert="horz" lIns="91440" tIns="45720" rIns="91440" bIns="45720" rtlCol="0" anchor="ctr">
            <a:normAutofit fontScale="97500"/>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pPr algn="ctr"/>
            <a:r>
              <a:rPr lang="fr-FR" sz="3200" cap="none" dirty="0">
                <a:latin typeface="Garamond" panose="02020404030301010803" pitchFamily="18" charset="0"/>
              </a:rPr>
              <a:t>Le verbe </a:t>
            </a:r>
            <a:r>
              <a:rPr lang="fr-FR" sz="3200" b="1" cap="none" dirty="0">
                <a:solidFill>
                  <a:schemeClr val="accent3"/>
                </a:solidFill>
                <a:latin typeface="Garamond" panose="02020404030301010803" pitchFamily="18" charset="0"/>
              </a:rPr>
              <a:t>être </a:t>
            </a:r>
            <a:r>
              <a:rPr lang="fr-FR" sz="3200" cap="none" dirty="0">
                <a:solidFill>
                  <a:schemeClr val="tx1"/>
                </a:solidFill>
                <a:latin typeface="Garamond" panose="02020404030301010803" pitchFamily="18" charset="0"/>
              </a:rPr>
              <a:t>et les </a:t>
            </a:r>
            <a:r>
              <a:rPr lang="fr-FR" sz="3200" b="1" cap="none" dirty="0">
                <a:solidFill>
                  <a:schemeClr val="tx1"/>
                </a:solidFill>
                <a:latin typeface="Garamond" panose="02020404030301010803" pitchFamily="18" charset="0"/>
              </a:rPr>
              <a:t>pronoms sujet</a:t>
            </a:r>
            <a:r>
              <a:rPr lang="fr-FR" sz="3200" cap="none" dirty="0">
                <a:latin typeface="Garamond" panose="02020404030301010803" pitchFamily="18" charset="0"/>
              </a:rPr>
              <a:t>!</a:t>
            </a:r>
          </a:p>
        </p:txBody>
      </p:sp>
    </p:spTree>
    <p:extLst>
      <p:ext uri="{BB962C8B-B14F-4D97-AF65-F5344CB8AC3E}">
        <p14:creationId xmlns:p14="http://schemas.microsoft.com/office/powerpoint/2010/main" val="274610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8C595-F700-4DA5-8BC9-30B2F2E2B962}"/>
              </a:ext>
            </a:extLst>
          </p:cNvPr>
          <p:cNvSpPr>
            <a:spLocks noGrp="1"/>
          </p:cNvSpPr>
          <p:nvPr>
            <p:ph type="title"/>
          </p:nvPr>
        </p:nvSpPr>
        <p:spPr>
          <a:xfrm>
            <a:off x="5048120" y="1352685"/>
            <a:ext cx="3890021" cy="1288669"/>
          </a:xfrm>
        </p:spPr>
        <p:txBody>
          <a:bodyPr>
            <a:normAutofit/>
          </a:bodyPr>
          <a:lstStyle/>
          <a:p>
            <a:r>
              <a:rPr lang="fr-FR" dirty="0"/>
              <a:t>A p.23 </a:t>
            </a:r>
            <a:r>
              <a:rPr lang="fr-FR" i="1" dirty="0"/>
              <a:t>D’où sont-ils ?</a:t>
            </a:r>
            <a:endParaRPr lang="fr-FR" dirty="0"/>
          </a:p>
        </p:txBody>
      </p:sp>
      <p:sp>
        <p:nvSpPr>
          <p:cNvPr id="3" name="Content Placeholder 2">
            <a:extLst>
              <a:ext uri="{FF2B5EF4-FFF2-40B4-BE49-F238E27FC236}">
                <a16:creationId xmlns:a16="http://schemas.microsoft.com/office/drawing/2014/main" id="{1C964DA1-05C3-48C8-ACC8-80346F70A8AF}"/>
              </a:ext>
            </a:extLst>
          </p:cNvPr>
          <p:cNvSpPr>
            <a:spLocks noGrp="1"/>
          </p:cNvSpPr>
          <p:nvPr>
            <p:ph idx="1"/>
          </p:nvPr>
        </p:nvSpPr>
        <p:spPr>
          <a:xfrm>
            <a:off x="5616513" y="2690769"/>
            <a:ext cx="3451614" cy="2697660"/>
          </a:xfrm>
        </p:spPr>
        <p:txBody>
          <a:bodyPr>
            <a:noAutofit/>
          </a:bodyPr>
          <a:lstStyle/>
          <a:p>
            <a:r>
              <a:rPr lang="fr-FR" sz="1800" dirty="0"/>
              <a:t>Il est de Moscou</a:t>
            </a:r>
          </a:p>
          <a:p>
            <a:r>
              <a:rPr lang="fr-FR" sz="1800" dirty="0"/>
              <a:t>Elle est d’Hollywood</a:t>
            </a:r>
          </a:p>
          <a:p>
            <a:r>
              <a:rPr lang="fr-FR" sz="1800" dirty="0"/>
              <a:t>Elle est de Belleville</a:t>
            </a:r>
          </a:p>
          <a:p>
            <a:r>
              <a:rPr lang="fr-FR" sz="1800" dirty="0"/>
              <a:t>Ils sont de Londres</a:t>
            </a:r>
          </a:p>
          <a:p>
            <a:r>
              <a:rPr lang="fr-FR" sz="1800" dirty="0"/>
              <a:t>Ils sont de Los Angeles</a:t>
            </a:r>
          </a:p>
          <a:p>
            <a:r>
              <a:rPr lang="fr-FR" sz="1800" dirty="0"/>
              <a:t>Elles sont de Washington D.C.</a:t>
            </a:r>
          </a:p>
          <a:p>
            <a:r>
              <a:rPr lang="fr-FR" sz="1800" dirty="0"/>
              <a:t>Il est de Miami</a:t>
            </a:r>
          </a:p>
          <a:p>
            <a:r>
              <a:rPr lang="fr-FR" sz="1800" dirty="0"/>
              <a:t>Elles sont de Palm Beach</a:t>
            </a:r>
          </a:p>
        </p:txBody>
      </p:sp>
      <p:pic>
        <p:nvPicPr>
          <p:cNvPr id="1028" name="Picture 4" descr="Image result for carte monde">
            <a:extLst>
              <a:ext uri="{FF2B5EF4-FFF2-40B4-BE49-F238E27FC236}">
                <a16:creationId xmlns:a16="http://schemas.microsoft.com/office/drawing/2014/main" id="{E876A596-D540-443C-ACAF-BB8B03440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29" r="25970" b="-1"/>
          <a:stretch/>
        </p:blipFill>
        <p:spPr bwMode="auto">
          <a:xfrm>
            <a:off x="305575" y="1171719"/>
            <a:ext cx="4603310" cy="45399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36CFC73-5D1D-403F-96A7-541DBAF857F2}"/>
              </a:ext>
            </a:extLst>
          </p:cNvPr>
          <p:cNvPicPr>
            <a:picLocks noChangeAspect="1"/>
          </p:cNvPicPr>
          <p:nvPr/>
        </p:nvPicPr>
        <p:blipFill rotWithShape="1">
          <a:blip r:embed="rId3"/>
          <a:srcRect l="38882" t="43330" r="17105" b="14018"/>
          <a:stretch/>
        </p:blipFill>
        <p:spPr>
          <a:xfrm>
            <a:off x="305575" y="3518959"/>
            <a:ext cx="4603310" cy="2192756"/>
          </a:xfrm>
          <a:prstGeom prst="rect">
            <a:avLst/>
          </a:prstGeom>
        </p:spPr>
      </p:pic>
    </p:spTree>
    <p:extLst>
      <p:ext uri="{BB962C8B-B14F-4D97-AF65-F5344CB8AC3E}">
        <p14:creationId xmlns:p14="http://schemas.microsoft.com/office/powerpoint/2010/main" val="12659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5B08F-D7AA-A364-8EF5-6ADAEB880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5CE8A2-A09F-0586-0D14-6F25FC2B5A61}"/>
              </a:ext>
            </a:extLst>
          </p:cNvPr>
          <p:cNvSpPr>
            <a:spLocks noGrp="1"/>
          </p:cNvSpPr>
          <p:nvPr>
            <p:ph type="title"/>
          </p:nvPr>
        </p:nvSpPr>
        <p:spPr/>
        <p:txBody>
          <a:bodyPr/>
          <a:lstStyle/>
          <a:p>
            <a:r>
              <a:rPr lang="fr-FR" cap="none" dirty="0">
                <a:latin typeface="Garamond" panose="02020404030301010803" pitchFamily="18" charset="0"/>
              </a:rPr>
              <a:t>Qu’est-ce que c’est?</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88800B48-A722-19DE-CCFB-8D3732A1CF6A}"/>
              </a:ext>
            </a:extLst>
          </p:cNvPr>
          <p:cNvSpPr>
            <a:spLocks noGrp="1"/>
          </p:cNvSpPr>
          <p:nvPr>
            <p:ph type="body" idx="1"/>
          </p:nvPr>
        </p:nvSpPr>
        <p:spPr/>
        <p:txBody>
          <a:bodyPr>
            <a:normAutofit/>
          </a:bodyPr>
          <a:lstStyle/>
          <a:p>
            <a:r>
              <a:rPr lang="fr-FR" sz="1800" dirty="0"/>
              <a:t>La salle de classe</a:t>
            </a:r>
            <a:endParaRPr lang="en-US" sz="1800" dirty="0"/>
          </a:p>
        </p:txBody>
      </p:sp>
    </p:spTree>
    <p:extLst>
      <p:ext uri="{BB962C8B-B14F-4D97-AF65-F5344CB8AC3E}">
        <p14:creationId xmlns:p14="http://schemas.microsoft.com/office/powerpoint/2010/main" val="1991864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EDFA0-68E7-10A5-A674-C8B436A6D1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BD02730-6A16-592C-1615-CB895C19BEE5}"/>
              </a:ext>
            </a:extLst>
          </p:cNvPr>
          <p:cNvSpPr>
            <a:spLocks noGrp="1"/>
          </p:cNvSpPr>
          <p:nvPr>
            <p:ph type="title"/>
          </p:nvPr>
        </p:nvSpPr>
        <p:spPr>
          <a:xfrm>
            <a:off x="768096" y="720249"/>
            <a:ext cx="4095157" cy="1372277"/>
          </a:xfrm>
        </p:spPr>
        <p:txBody>
          <a:bodyPr>
            <a:normAutofit fontScale="90000"/>
          </a:bodyPr>
          <a:lstStyle/>
          <a:p>
            <a:r>
              <a:rPr lang="fr-FR" sz="3600" cap="none" dirty="0">
                <a:latin typeface="Garamond" panose="02020404030301010803" pitchFamily="18" charset="0"/>
              </a:rPr>
              <a:t>Quelles questions est-ce-que j’ai posées?</a:t>
            </a:r>
            <a:endParaRPr lang="en-US" sz="3600" cap="none" dirty="0">
              <a:latin typeface="Garamond" panose="02020404030301010803" pitchFamily="18" charset="0"/>
            </a:endParaRPr>
          </a:p>
        </p:txBody>
      </p:sp>
      <p:sp>
        <p:nvSpPr>
          <p:cNvPr id="5" name="Content Placeholder 4">
            <a:extLst>
              <a:ext uri="{FF2B5EF4-FFF2-40B4-BE49-F238E27FC236}">
                <a16:creationId xmlns:a16="http://schemas.microsoft.com/office/drawing/2014/main" id="{9AD4964D-01C6-F702-235B-4145DFB1086D}"/>
              </a:ext>
            </a:extLst>
          </p:cNvPr>
          <p:cNvSpPr>
            <a:spLocks noGrp="1"/>
          </p:cNvSpPr>
          <p:nvPr>
            <p:ph idx="1"/>
          </p:nvPr>
        </p:nvSpPr>
        <p:spPr>
          <a:xfrm>
            <a:off x="1323509" y="2313604"/>
            <a:ext cx="7290055" cy="4023360"/>
          </a:xfrm>
        </p:spPr>
        <p:txBody>
          <a:bodyPr/>
          <a:lstStyle/>
          <a:p>
            <a:r>
              <a:rPr lang="fr-FR" b="1" dirty="0">
                <a:latin typeface="Garamond" panose="02020404030301010803" pitchFamily="18" charset="0"/>
              </a:rPr>
              <a:t>Qu’est-ce que c’est? </a:t>
            </a:r>
          </a:p>
          <a:p>
            <a:r>
              <a:rPr lang="fr-FR" i="1" dirty="0">
                <a:latin typeface="Garamond" panose="02020404030301010803" pitchFamily="18" charset="0"/>
              </a:rPr>
              <a:t>Informel: </a:t>
            </a:r>
            <a:r>
              <a:rPr lang="fr-FR" dirty="0">
                <a:latin typeface="Garamond" panose="02020404030301010803" pitchFamily="18" charset="0"/>
              </a:rPr>
              <a:t>c’est quoi?</a:t>
            </a:r>
          </a:p>
          <a:p>
            <a:endParaRPr lang="fr-FR" dirty="0">
              <a:latin typeface="Garamond" panose="02020404030301010803" pitchFamily="18" charset="0"/>
            </a:endParaRPr>
          </a:p>
          <a:p>
            <a:r>
              <a:rPr lang="fr-FR" b="1" dirty="0">
                <a:latin typeface="Garamond" panose="02020404030301010803" pitchFamily="18" charset="0"/>
              </a:rPr>
              <a:t>Qui est-ce? </a:t>
            </a:r>
          </a:p>
          <a:p>
            <a:r>
              <a:rPr lang="fr-FR" i="1" dirty="0">
                <a:latin typeface="Garamond" panose="02020404030301010803" pitchFamily="18" charset="0"/>
              </a:rPr>
              <a:t>Informel: </a:t>
            </a:r>
            <a:r>
              <a:rPr lang="fr-FR" dirty="0">
                <a:latin typeface="Garamond" panose="02020404030301010803" pitchFamily="18" charset="0"/>
              </a:rPr>
              <a:t>c’est qui?</a:t>
            </a:r>
          </a:p>
          <a:p>
            <a:endParaRPr lang="fr-FR" dirty="0">
              <a:latin typeface="Garamond" panose="02020404030301010803" pitchFamily="18" charset="0"/>
            </a:endParaRPr>
          </a:p>
          <a:p>
            <a:r>
              <a:rPr lang="fr-FR" b="1" dirty="0">
                <a:latin typeface="Garamond" panose="02020404030301010803" pitchFamily="18" charset="0"/>
              </a:rPr>
              <a:t>Est-ce que c’est…? </a:t>
            </a:r>
          </a:p>
          <a:p>
            <a:r>
              <a:rPr lang="fr-FR" i="1" dirty="0">
                <a:latin typeface="Garamond" panose="02020404030301010803" pitchFamily="18" charset="0"/>
              </a:rPr>
              <a:t>Informel: </a:t>
            </a:r>
            <a:r>
              <a:rPr lang="fr-FR" dirty="0">
                <a:latin typeface="Garamond" panose="02020404030301010803" pitchFamily="18" charset="0"/>
              </a:rPr>
              <a:t>c’est…?</a:t>
            </a:r>
            <a:endParaRPr lang="en-US" dirty="0">
              <a:latin typeface="Garamond" panose="02020404030301010803" pitchFamily="18" charset="0"/>
            </a:endParaRPr>
          </a:p>
        </p:txBody>
      </p:sp>
      <p:pic>
        <p:nvPicPr>
          <p:cNvPr id="1026" name="Picture 2" descr="College Choice Questions | Fastweb">
            <a:extLst>
              <a:ext uri="{FF2B5EF4-FFF2-40B4-BE49-F238E27FC236}">
                <a16:creationId xmlns:a16="http://schemas.microsoft.com/office/drawing/2014/main" id="{1FE01115-F7D0-4697-321D-81865A55FE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8436">
            <a:off x="5193398" y="1462458"/>
            <a:ext cx="2897255" cy="1925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21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2550F3-B19C-47CB-EC67-4BBE55431DC0}"/>
              </a:ext>
            </a:extLst>
          </p:cNvPr>
          <p:cNvPicPr>
            <a:picLocks noChangeAspect="1"/>
          </p:cNvPicPr>
          <p:nvPr/>
        </p:nvPicPr>
        <p:blipFill>
          <a:blip r:embed="rId2"/>
          <a:stretch>
            <a:fillRect/>
          </a:stretch>
        </p:blipFill>
        <p:spPr>
          <a:xfrm>
            <a:off x="1924079" y="351410"/>
            <a:ext cx="4421926" cy="3200399"/>
          </a:xfrm>
          <a:prstGeom prst="rect">
            <a:avLst/>
          </a:prstGeom>
        </p:spPr>
      </p:pic>
      <p:pic>
        <p:nvPicPr>
          <p:cNvPr id="7" name="Picture 6">
            <a:extLst>
              <a:ext uri="{FF2B5EF4-FFF2-40B4-BE49-F238E27FC236}">
                <a16:creationId xmlns:a16="http://schemas.microsoft.com/office/drawing/2014/main" id="{A2D3E7B7-3E83-6A3F-B9CC-9E0A510A01D3}"/>
              </a:ext>
            </a:extLst>
          </p:cNvPr>
          <p:cNvPicPr>
            <a:picLocks noChangeAspect="1"/>
          </p:cNvPicPr>
          <p:nvPr/>
        </p:nvPicPr>
        <p:blipFill>
          <a:blip r:embed="rId3"/>
          <a:stretch>
            <a:fillRect/>
          </a:stretch>
        </p:blipFill>
        <p:spPr>
          <a:xfrm>
            <a:off x="2002683" y="3381201"/>
            <a:ext cx="4595757" cy="3125389"/>
          </a:xfrm>
          <a:prstGeom prst="rect">
            <a:avLst/>
          </a:prstGeom>
        </p:spPr>
      </p:pic>
    </p:spTree>
    <p:extLst>
      <p:ext uri="{BB962C8B-B14F-4D97-AF65-F5344CB8AC3E}">
        <p14:creationId xmlns:p14="http://schemas.microsoft.com/office/powerpoint/2010/main" val="2409360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440E-914A-20CD-F1E0-78A69E10E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C85F5-962E-D0FC-42A0-21A6EE21E8F9}"/>
              </a:ext>
            </a:extLst>
          </p:cNvPr>
          <p:cNvSpPr>
            <a:spLocks noGrp="1"/>
          </p:cNvSpPr>
          <p:nvPr>
            <p:ph type="title"/>
          </p:nvPr>
        </p:nvSpPr>
        <p:spPr/>
        <p:txBody>
          <a:bodyPr/>
          <a:lstStyle/>
          <a:p>
            <a:r>
              <a:rPr lang="fr-FR" cap="none" dirty="0">
                <a:latin typeface="Garamond" panose="02020404030301010803" pitchFamily="18" charset="0"/>
              </a:rPr>
              <a:t>Les articles indéfinis</a:t>
            </a:r>
            <a:endParaRPr lang="en-US" cap="none" dirty="0">
              <a:latin typeface="Garamond" panose="02020404030301010803" pitchFamily="18" charset="0"/>
            </a:endParaRPr>
          </a:p>
        </p:txBody>
      </p:sp>
      <p:graphicFrame>
        <p:nvGraphicFramePr>
          <p:cNvPr id="4" name="Table 4">
            <a:extLst>
              <a:ext uri="{FF2B5EF4-FFF2-40B4-BE49-F238E27FC236}">
                <a16:creationId xmlns:a16="http://schemas.microsoft.com/office/drawing/2014/main" id="{14C9B90E-D53C-1D0E-384D-33F09595BDFA}"/>
              </a:ext>
            </a:extLst>
          </p:cNvPr>
          <p:cNvGraphicFramePr>
            <a:graphicFrameLocks noGrp="1"/>
          </p:cNvGraphicFramePr>
          <p:nvPr>
            <p:ph idx="1"/>
          </p:nvPr>
        </p:nvGraphicFramePr>
        <p:xfrm>
          <a:off x="1226127" y="2346959"/>
          <a:ext cx="7030564" cy="1568028"/>
        </p:xfrm>
        <a:graphic>
          <a:graphicData uri="http://schemas.openxmlformats.org/drawingml/2006/table">
            <a:tbl>
              <a:tblPr firstRow="1" bandRow="1">
                <a:tableStyleId>{93296810-A885-4BE3-A3E7-6D5BEEA58F35}</a:tableStyleId>
              </a:tblPr>
              <a:tblGrid>
                <a:gridCol w="2322816">
                  <a:extLst>
                    <a:ext uri="{9D8B030D-6E8A-4147-A177-3AD203B41FA5}">
                      <a16:colId xmlns:a16="http://schemas.microsoft.com/office/drawing/2014/main" val="3269120102"/>
                    </a:ext>
                  </a:extLst>
                </a:gridCol>
                <a:gridCol w="2353874">
                  <a:extLst>
                    <a:ext uri="{9D8B030D-6E8A-4147-A177-3AD203B41FA5}">
                      <a16:colId xmlns:a16="http://schemas.microsoft.com/office/drawing/2014/main" val="2959315340"/>
                    </a:ext>
                  </a:extLst>
                </a:gridCol>
                <a:gridCol w="2353874">
                  <a:extLst>
                    <a:ext uri="{9D8B030D-6E8A-4147-A177-3AD203B41FA5}">
                      <a16:colId xmlns:a16="http://schemas.microsoft.com/office/drawing/2014/main" val="1405230007"/>
                    </a:ext>
                  </a:extLst>
                </a:gridCol>
              </a:tblGrid>
              <a:tr h="784014">
                <a:tc>
                  <a:txBody>
                    <a:bodyPr/>
                    <a:lstStyle/>
                    <a:p>
                      <a:r>
                        <a:rPr lang="fr-FR" dirty="0">
                          <a:latin typeface="Garamond" panose="02020404030301010803" pitchFamily="18" charset="0"/>
                        </a:rPr>
                        <a:t>Masculin</a:t>
                      </a:r>
                      <a:endParaRPr lang="en-US" dirty="0">
                        <a:latin typeface="Garamond" panose="02020404030301010803" pitchFamily="18" charset="0"/>
                      </a:endParaRPr>
                    </a:p>
                  </a:txBody>
                  <a:tcPr/>
                </a:tc>
                <a:tc>
                  <a:txBody>
                    <a:bodyPr/>
                    <a:lstStyle/>
                    <a:p>
                      <a:r>
                        <a:rPr lang="fr-FR" dirty="0">
                          <a:latin typeface="Garamond" panose="02020404030301010803" pitchFamily="18" charset="0"/>
                        </a:rPr>
                        <a:t>Féminin</a:t>
                      </a:r>
                      <a:endParaRPr lang="en-US" dirty="0">
                        <a:latin typeface="Garamond" panose="02020404030301010803" pitchFamily="18" charset="0"/>
                      </a:endParaRPr>
                    </a:p>
                  </a:txBody>
                  <a:tcPr/>
                </a:tc>
                <a:tc>
                  <a:txBody>
                    <a:bodyPr/>
                    <a:lstStyle/>
                    <a:p>
                      <a:r>
                        <a:rPr lang="fr-FR" dirty="0">
                          <a:latin typeface="Garamond" panose="02020404030301010803" pitchFamily="18" charset="0"/>
                        </a:rPr>
                        <a:t>Pluriel </a:t>
                      </a:r>
                      <a:endParaRPr lang="en-US" dirty="0">
                        <a:latin typeface="Garamond" panose="02020404030301010803" pitchFamily="18" charset="0"/>
                      </a:endParaRPr>
                    </a:p>
                  </a:txBody>
                  <a:tcPr/>
                </a:tc>
                <a:extLst>
                  <a:ext uri="{0D108BD9-81ED-4DB2-BD59-A6C34878D82A}">
                    <a16:rowId xmlns:a16="http://schemas.microsoft.com/office/drawing/2014/main" val="305367963"/>
                  </a:ext>
                </a:extLst>
              </a:tr>
              <a:tr h="784014">
                <a:tc>
                  <a:txBody>
                    <a:bodyPr/>
                    <a:lstStyle/>
                    <a:p>
                      <a:r>
                        <a:rPr lang="fr-FR" b="1" dirty="0">
                          <a:solidFill>
                            <a:srgbClr val="FFC000"/>
                          </a:solidFill>
                          <a:latin typeface="Garamond" panose="02020404030301010803" pitchFamily="18" charset="0"/>
                        </a:rPr>
                        <a:t>Un  </a:t>
                      </a:r>
                      <a:endParaRPr lang="en-US" b="1" dirty="0">
                        <a:solidFill>
                          <a:srgbClr val="FFC000"/>
                        </a:solidFill>
                        <a:latin typeface="Garamond" panose="02020404030301010803" pitchFamily="18" charset="0"/>
                      </a:endParaRPr>
                    </a:p>
                  </a:txBody>
                  <a:tcPr/>
                </a:tc>
                <a:tc>
                  <a:txBody>
                    <a:bodyPr/>
                    <a:lstStyle/>
                    <a:p>
                      <a:r>
                        <a:rPr lang="fr-FR" b="1" dirty="0">
                          <a:solidFill>
                            <a:srgbClr val="00B0F0"/>
                          </a:solidFill>
                          <a:latin typeface="Garamond" panose="02020404030301010803" pitchFamily="18" charset="0"/>
                        </a:rPr>
                        <a:t>Une</a:t>
                      </a:r>
                      <a:endParaRPr lang="en-US" b="1" dirty="0">
                        <a:solidFill>
                          <a:srgbClr val="00B0F0"/>
                        </a:solidFill>
                        <a:latin typeface="Garamond" panose="02020404030301010803" pitchFamily="18" charset="0"/>
                      </a:endParaRPr>
                    </a:p>
                  </a:txBody>
                  <a:tcPr/>
                </a:tc>
                <a:tc>
                  <a:txBody>
                    <a:bodyPr/>
                    <a:lstStyle/>
                    <a:p>
                      <a:r>
                        <a:rPr lang="fr-FR" b="1" dirty="0">
                          <a:solidFill>
                            <a:srgbClr val="C00000"/>
                          </a:solidFill>
                          <a:latin typeface="Garamond" panose="02020404030301010803" pitchFamily="18" charset="0"/>
                        </a:rPr>
                        <a:t>Des</a:t>
                      </a:r>
                      <a:endParaRPr lang="en-US" b="1" dirty="0">
                        <a:solidFill>
                          <a:srgbClr val="C00000"/>
                        </a:solidFill>
                        <a:latin typeface="Garamond" panose="02020404030301010803" pitchFamily="18" charset="0"/>
                      </a:endParaRPr>
                    </a:p>
                  </a:txBody>
                  <a:tcPr/>
                </a:tc>
                <a:extLst>
                  <a:ext uri="{0D108BD9-81ED-4DB2-BD59-A6C34878D82A}">
                    <a16:rowId xmlns:a16="http://schemas.microsoft.com/office/drawing/2014/main" val="2088090019"/>
                  </a:ext>
                </a:extLst>
              </a:tr>
            </a:tbl>
          </a:graphicData>
        </a:graphic>
      </p:graphicFrame>
      <p:sp>
        <p:nvSpPr>
          <p:cNvPr id="3" name="TextBox 2">
            <a:extLst>
              <a:ext uri="{FF2B5EF4-FFF2-40B4-BE49-F238E27FC236}">
                <a16:creationId xmlns:a16="http://schemas.microsoft.com/office/drawing/2014/main" id="{209740E1-0C47-4D47-F980-E47DA28E3F2E}"/>
              </a:ext>
            </a:extLst>
          </p:cNvPr>
          <p:cNvSpPr txBox="1"/>
          <p:nvPr/>
        </p:nvSpPr>
        <p:spPr>
          <a:xfrm>
            <a:off x="915378" y="5209770"/>
            <a:ext cx="5059398" cy="461665"/>
          </a:xfrm>
          <a:prstGeom prst="rect">
            <a:avLst/>
          </a:prstGeom>
          <a:noFill/>
        </p:spPr>
        <p:txBody>
          <a:bodyPr wrap="none" rtlCol="0">
            <a:spAutoFit/>
          </a:bodyPr>
          <a:lstStyle/>
          <a:p>
            <a:r>
              <a:rPr lang="fr-FR" sz="2400" dirty="0">
                <a:latin typeface="Garamond" panose="02020404030301010803" pitchFamily="18" charset="0"/>
              </a:rPr>
              <a:t>En français, tous les noms ont un genre! </a:t>
            </a:r>
            <a:endParaRPr lang="en-US" sz="2400" dirty="0">
              <a:latin typeface="Garamond" panose="02020404030301010803" pitchFamily="18" charset="0"/>
            </a:endParaRPr>
          </a:p>
        </p:txBody>
      </p:sp>
      <p:pic>
        <p:nvPicPr>
          <p:cNvPr id="2050" name="Picture 2" descr="Le genre des noms communs">
            <a:extLst>
              <a:ext uri="{FF2B5EF4-FFF2-40B4-BE49-F238E27FC236}">
                <a16:creationId xmlns:a16="http://schemas.microsoft.com/office/drawing/2014/main" id="{3EAF17A2-6DDC-CAF8-5A27-1E67F92544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14187">
            <a:off x="6186054" y="4630094"/>
            <a:ext cx="1589809" cy="1336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413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8741E-FEF6-B455-B084-3A79D38F22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6743EE5-DDE4-6A15-20A4-519A80AA4C7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752DA59-5F13-9DA3-FECB-5A0CF76B59EB}"/>
              </a:ext>
            </a:extLst>
          </p:cNvPr>
          <p:cNvPicPr>
            <a:picLocks noChangeAspect="1"/>
          </p:cNvPicPr>
          <p:nvPr/>
        </p:nvPicPr>
        <p:blipFill>
          <a:blip r:embed="rId2"/>
          <a:stretch>
            <a:fillRect/>
          </a:stretch>
        </p:blipFill>
        <p:spPr>
          <a:xfrm>
            <a:off x="851968" y="709233"/>
            <a:ext cx="7440063" cy="5439534"/>
          </a:xfrm>
          <a:prstGeom prst="rect">
            <a:avLst/>
          </a:prstGeom>
        </p:spPr>
      </p:pic>
    </p:spTree>
    <p:extLst>
      <p:ext uri="{BB962C8B-B14F-4D97-AF65-F5344CB8AC3E}">
        <p14:creationId xmlns:p14="http://schemas.microsoft.com/office/powerpoint/2010/main" val="1976077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E2399-40A9-9157-A3ED-55806F515C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DADDCA-DB4E-C98C-06C2-370771B1D02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0CF1B7B-CBD1-7D10-DC23-1E5C641CF8B6}"/>
              </a:ext>
            </a:extLst>
          </p:cNvPr>
          <p:cNvPicPr>
            <a:picLocks noChangeAspect="1"/>
          </p:cNvPicPr>
          <p:nvPr/>
        </p:nvPicPr>
        <p:blipFill>
          <a:blip r:embed="rId2"/>
          <a:stretch>
            <a:fillRect/>
          </a:stretch>
        </p:blipFill>
        <p:spPr>
          <a:xfrm>
            <a:off x="1009153" y="1047417"/>
            <a:ext cx="7125694" cy="4763165"/>
          </a:xfrm>
          <a:prstGeom prst="rect">
            <a:avLst/>
          </a:prstGeom>
        </p:spPr>
      </p:pic>
    </p:spTree>
    <p:extLst>
      <p:ext uri="{BB962C8B-B14F-4D97-AF65-F5344CB8AC3E}">
        <p14:creationId xmlns:p14="http://schemas.microsoft.com/office/powerpoint/2010/main" val="60514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E9CB-B235-B310-304D-16DD440C3D7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56A1260-C366-9260-9B86-11313DBFBC6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53660D8-6C71-AF1B-A169-4B2CAF9A6603}"/>
              </a:ext>
            </a:extLst>
          </p:cNvPr>
          <p:cNvPicPr>
            <a:picLocks noChangeAspect="1"/>
          </p:cNvPicPr>
          <p:nvPr/>
        </p:nvPicPr>
        <p:blipFill>
          <a:blip r:embed="rId2"/>
          <a:stretch>
            <a:fillRect/>
          </a:stretch>
        </p:blipFill>
        <p:spPr>
          <a:xfrm>
            <a:off x="1428107" y="213529"/>
            <a:ext cx="6118759" cy="6430941"/>
          </a:xfrm>
          <a:prstGeom prst="rect">
            <a:avLst/>
          </a:prstGeom>
        </p:spPr>
      </p:pic>
    </p:spTree>
    <p:extLst>
      <p:ext uri="{BB962C8B-B14F-4D97-AF65-F5344CB8AC3E}">
        <p14:creationId xmlns:p14="http://schemas.microsoft.com/office/powerpoint/2010/main" val="957084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DA15-8103-45D6-8C9C-FC87065D075B}"/>
              </a:ext>
            </a:extLst>
          </p:cNvPr>
          <p:cNvSpPr>
            <a:spLocks noGrp="1"/>
          </p:cNvSpPr>
          <p:nvPr>
            <p:ph type="title"/>
          </p:nvPr>
        </p:nvSpPr>
        <p:spPr/>
        <p:txBody>
          <a:bodyPr/>
          <a:lstStyle/>
          <a:p>
            <a:r>
              <a:rPr lang="fr-FR" cap="none" dirty="0">
                <a:latin typeface="Garamond" panose="02020404030301010803" pitchFamily="18" charset="0"/>
              </a:rPr>
              <a:t>Présentations</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A72623C8-BA75-498A-95C5-4E60665467F0}"/>
              </a:ext>
            </a:extLst>
          </p:cNvPr>
          <p:cNvSpPr>
            <a:spLocks noGrp="1"/>
          </p:cNvSpPr>
          <p:nvPr>
            <p:ph type="body" idx="1"/>
          </p:nvPr>
        </p:nvSpPr>
        <p:spPr/>
        <p:txBody>
          <a:bodyPr/>
          <a:lstStyle/>
          <a:p>
            <a:r>
              <a:rPr lang="fr-FR" dirty="0"/>
              <a:t>Le verbe être, les chiffres et les lettres</a:t>
            </a:r>
            <a:endParaRPr lang="en-US" dirty="0"/>
          </a:p>
        </p:txBody>
      </p:sp>
    </p:spTree>
    <p:extLst>
      <p:ext uri="{BB962C8B-B14F-4D97-AF65-F5344CB8AC3E}">
        <p14:creationId xmlns:p14="http://schemas.microsoft.com/office/powerpoint/2010/main" val="31215501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4634B9-4382-7DAF-763C-861559BC2E74}"/>
              </a:ext>
            </a:extLst>
          </p:cNvPr>
          <p:cNvPicPr>
            <a:picLocks noChangeAspect="1"/>
          </p:cNvPicPr>
          <p:nvPr/>
        </p:nvPicPr>
        <p:blipFill>
          <a:blip r:embed="rId2"/>
          <a:stretch>
            <a:fillRect/>
          </a:stretch>
        </p:blipFill>
        <p:spPr>
          <a:xfrm>
            <a:off x="1375916" y="156706"/>
            <a:ext cx="6392167" cy="6544588"/>
          </a:xfrm>
          <a:prstGeom prst="rect">
            <a:avLst/>
          </a:prstGeom>
        </p:spPr>
      </p:pic>
    </p:spTree>
    <p:extLst>
      <p:ext uri="{BB962C8B-B14F-4D97-AF65-F5344CB8AC3E}">
        <p14:creationId xmlns:p14="http://schemas.microsoft.com/office/powerpoint/2010/main" val="4143114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D24CC-1149-8B72-ED00-178C5E64A972}"/>
            </a:ext>
          </a:extLst>
        </p:cNvPr>
        <p:cNvGrpSpPr/>
        <p:nvPr/>
      </p:nvGrpSpPr>
      <p:grpSpPr>
        <a:xfrm>
          <a:off x="0" y="0"/>
          <a:ext cx="0" cy="0"/>
          <a:chOff x="0" y="0"/>
          <a:chExt cx="0" cy="0"/>
        </a:xfrm>
      </p:grpSpPr>
      <p:pic>
        <p:nvPicPr>
          <p:cNvPr id="2" name="Picture 1" descr="Screen shot 2014-08-26 at 5.11.26 PM.png">
            <a:extLst>
              <a:ext uri="{FF2B5EF4-FFF2-40B4-BE49-F238E27FC236}">
                <a16:creationId xmlns:a16="http://schemas.microsoft.com/office/drawing/2014/main" id="{427090F4-6DE6-ACAF-3573-B2CA0937C216}"/>
              </a:ext>
            </a:extLst>
          </p:cNvPr>
          <p:cNvPicPr>
            <a:picLocks noChangeAspect="1"/>
          </p:cNvPicPr>
          <p:nvPr/>
        </p:nvPicPr>
        <p:blipFill rotWithShape="1">
          <a:blip r:embed="rId2">
            <a:extLst>
              <a:ext uri="{28A0092B-C50C-407E-A947-70E740481C1C}">
                <a14:useLocalDpi xmlns:a14="http://schemas.microsoft.com/office/drawing/2010/main" val="0"/>
              </a:ext>
            </a:extLst>
          </a:blip>
          <a:srcRect r="1" b="2769"/>
          <a:stretch/>
        </p:blipFill>
        <p:spPr>
          <a:xfrm>
            <a:off x="20" y="10"/>
            <a:ext cx="9143980" cy="6857990"/>
          </a:xfrm>
          <a:prstGeom prst="rect">
            <a:avLst/>
          </a:prstGeom>
        </p:spPr>
      </p:pic>
    </p:spTree>
    <p:extLst>
      <p:ext uri="{BB962C8B-B14F-4D97-AF65-F5344CB8AC3E}">
        <p14:creationId xmlns:p14="http://schemas.microsoft.com/office/powerpoint/2010/main" val="2287173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B6E861-4AC7-4292-8CAA-32EDB9C565A4}"/>
              </a:ext>
            </a:extLst>
          </p:cNvPr>
          <p:cNvSpPr>
            <a:spLocks noGrp="1"/>
          </p:cNvSpPr>
          <p:nvPr>
            <p:ph type="title"/>
          </p:nvPr>
        </p:nvSpPr>
        <p:spPr/>
        <p:txBody>
          <a:bodyPr/>
          <a:lstStyle/>
          <a:p>
            <a:r>
              <a:rPr lang="fr-FR" cap="none" dirty="0">
                <a:latin typeface="Garamond" panose="02020404030301010803" pitchFamily="18" charset="0"/>
              </a:rPr>
              <a:t>Les vêtements et les couleurs</a:t>
            </a:r>
            <a:endParaRPr lang="en-US" cap="none" dirty="0">
              <a:latin typeface="Garamond" panose="02020404030301010803" pitchFamily="18" charset="0"/>
            </a:endParaRPr>
          </a:p>
        </p:txBody>
      </p:sp>
      <p:sp>
        <p:nvSpPr>
          <p:cNvPr id="5" name="Text Placeholder 4">
            <a:extLst>
              <a:ext uri="{FF2B5EF4-FFF2-40B4-BE49-F238E27FC236}">
                <a16:creationId xmlns:a16="http://schemas.microsoft.com/office/drawing/2014/main" id="{09D4BD9C-244A-4F51-9290-7C5B2BC9B5DC}"/>
              </a:ext>
            </a:extLst>
          </p:cNvPr>
          <p:cNvSpPr>
            <a:spLocks noGrp="1"/>
          </p:cNvSpPr>
          <p:nvPr>
            <p:ph type="body" idx="1"/>
          </p:nvPr>
        </p:nvSpPr>
        <p:spPr/>
        <p:txBody>
          <a:bodyPr/>
          <a:lstStyle/>
          <a:p>
            <a:r>
              <a:rPr lang="fr-FR" dirty="0"/>
              <a:t>Vocabulaire</a:t>
            </a:r>
          </a:p>
          <a:p>
            <a:r>
              <a:rPr lang="fr-FR" dirty="0"/>
              <a:t>Articles indéfinis</a:t>
            </a:r>
          </a:p>
          <a:p>
            <a:r>
              <a:rPr lang="fr-FR" dirty="0"/>
              <a:t>Questions</a:t>
            </a:r>
            <a:endParaRPr lang="en-US" dirty="0"/>
          </a:p>
        </p:txBody>
      </p:sp>
    </p:spTree>
    <p:extLst>
      <p:ext uri="{BB962C8B-B14F-4D97-AF65-F5344CB8AC3E}">
        <p14:creationId xmlns:p14="http://schemas.microsoft.com/office/powerpoint/2010/main" val="3756895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F514-663B-4F3A-A33E-7C97328AFA2C}"/>
              </a:ext>
            </a:extLst>
          </p:cNvPr>
          <p:cNvSpPr>
            <a:spLocks noGrp="1"/>
          </p:cNvSpPr>
          <p:nvPr>
            <p:ph type="title"/>
          </p:nvPr>
        </p:nvSpPr>
        <p:spPr/>
        <p:txBody>
          <a:bodyPr/>
          <a:lstStyle/>
          <a:p>
            <a:r>
              <a:rPr lang="fr-FR" cap="none" dirty="0">
                <a:latin typeface="Garamond" panose="02020404030301010803" pitchFamily="18" charset="0"/>
              </a:rPr>
              <a:t>Qu’est-ce que c’est?</a:t>
            </a:r>
            <a:endParaRPr lang="en-US" cap="none" dirty="0">
              <a:latin typeface="Garamond" panose="02020404030301010803" pitchFamily="18" charset="0"/>
            </a:endParaRPr>
          </a:p>
        </p:txBody>
      </p:sp>
      <p:pic>
        <p:nvPicPr>
          <p:cNvPr id="7170" name="Picture 2" descr="Short Sleeve Tees">
            <a:extLst>
              <a:ext uri="{FF2B5EF4-FFF2-40B4-BE49-F238E27FC236}">
                <a16:creationId xmlns:a16="http://schemas.microsoft.com/office/drawing/2014/main" id="{CD24C05C-BC4A-49DB-85D1-D7DFF620AA0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1592" y="2084832"/>
            <a:ext cx="1382131" cy="19744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333AF9E-CE69-4C1C-91DB-6AF6E79FBA62}"/>
              </a:ext>
            </a:extLst>
          </p:cNvPr>
          <p:cNvSpPr txBox="1"/>
          <p:nvPr/>
        </p:nvSpPr>
        <p:spPr>
          <a:xfrm>
            <a:off x="2201121" y="2841236"/>
            <a:ext cx="2537939" cy="461665"/>
          </a:xfrm>
          <a:prstGeom prst="rect">
            <a:avLst/>
          </a:prstGeom>
          <a:noFill/>
        </p:spPr>
        <p:txBody>
          <a:bodyPr wrap="none" rtlCol="0">
            <a:spAutoFit/>
          </a:bodyPr>
          <a:lstStyle/>
          <a:p>
            <a:r>
              <a:rPr lang="fr-FR" sz="2400" dirty="0">
                <a:latin typeface="Garamond" panose="02020404030301010803" pitchFamily="18" charset="0"/>
              </a:rPr>
              <a:t>C’est </a:t>
            </a:r>
            <a:r>
              <a:rPr lang="fr-FR" sz="2400" b="1" dirty="0">
                <a:solidFill>
                  <a:srgbClr val="FFC000"/>
                </a:solidFill>
                <a:latin typeface="Garamond" panose="02020404030301010803" pitchFamily="18" charset="0"/>
              </a:rPr>
              <a:t>un</a:t>
            </a:r>
            <a:r>
              <a:rPr lang="fr-FR" sz="2400" b="1" dirty="0">
                <a:latin typeface="Garamond" panose="02020404030301010803" pitchFamily="18" charset="0"/>
              </a:rPr>
              <a:t> </a:t>
            </a:r>
            <a:r>
              <a:rPr lang="fr-FR" sz="2400" dirty="0">
                <a:latin typeface="Garamond" panose="02020404030301010803" pitchFamily="18" charset="0"/>
              </a:rPr>
              <a:t>t-shirt vert</a:t>
            </a:r>
            <a:endParaRPr lang="en-US" sz="2400" dirty="0">
              <a:latin typeface="Garamond" panose="02020404030301010803" pitchFamily="18" charset="0"/>
            </a:endParaRPr>
          </a:p>
        </p:txBody>
      </p:sp>
      <p:pic>
        <p:nvPicPr>
          <p:cNvPr id="9218" name="Picture 2" descr="Jupe portefeuille | Dressing Responsable : Dressing Responsable">
            <a:extLst>
              <a:ext uri="{FF2B5EF4-FFF2-40B4-BE49-F238E27FC236}">
                <a16:creationId xmlns:a16="http://schemas.microsoft.com/office/drawing/2014/main" id="{58B9F8E4-A1C1-47B8-817B-79B492BC3C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914" y="4166446"/>
            <a:ext cx="1952413" cy="19524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FB47864-81A1-40BD-ACB8-F640C8F89D6A}"/>
              </a:ext>
            </a:extLst>
          </p:cNvPr>
          <p:cNvSpPr txBox="1"/>
          <p:nvPr/>
        </p:nvSpPr>
        <p:spPr>
          <a:xfrm>
            <a:off x="2371327" y="4911819"/>
            <a:ext cx="2558393" cy="461665"/>
          </a:xfrm>
          <a:prstGeom prst="rect">
            <a:avLst/>
          </a:prstGeom>
          <a:noFill/>
        </p:spPr>
        <p:txBody>
          <a:bodyPr wrap="none" rtlCol="0">
            <a:spAutoFit/>
          </a:bodyPr>
          <a:lstStyle/>
          <a:p>
            <a:r>
              <a:rPr lang="fr-FR" sz="2400" dirty="0">
                <a:latin typeface="Garamond" panose="02020404030301010803" pitchFamily="18" charset="0"/>
              </a:rPr>
              <a:t>C’est </a:t>
            </a:r>
            <a:r>
              <a:rPr lang="fr-FR" sz="2400" b="1" dirty="0">
                <a:solidFill>
                  <a:schemeClr val="accent1"/>
                </a:solidFill>
                <a:latin typeface="Garamond" panose="02020404030301010803" pitchFamily="18" charset="0"/>
              </a:rPr>
              <a:t>une </a:t>
            </a:r>
            <a:r>
              <a:rPr lang="fr-FR" sz="2400" dirty="0">
                <a:latin typeface="Garamond" panose="02020404030301010803" pitchFamily="18" charset="0"/>
              </a:rPr>
              <a:t>jupe grise</a:t>
            </a:r>
            <a:endParaRPr lang="en-US" sz="2400" dirty="0">
              <a:latin typeface="Garamond" panose="02020404030301010803" pitchFamily="18" charset="0"/>
            </a:endParaRPr>
          </a:p>
        </p:txBody>
      </p:sp>
      <p:pic>
        <p:nvPicPr>
          <p:cNvPr id="10242" name="Picture 2" descr="Boots, Sergio Grasso &quot;Evolution&quot; w/ laces Shoe 39 Chaps size 43/40,7">
            <a:extLst>
              <a:ext uri="{FF2B5EF4-FFF2-40B4-BE49-F238E27FC236}">
                <a16:creationId xmlns:a16="http://schemas.microsoft.com/office/drawing/2014/main" id="{60ADD269-2C9D-495E-AFD4-522A4C5443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4673" y="2830205"/>
            <a:ext cx="1680846" cy="16808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21C9E21-C13D-41D0-BAF3-E3C5ACC4382C}"/>
              </a:ext>
            </a:extLst>
          </p:cNvPr>
          <p:cNvSpPr txBox="1"/>
          <p:nvPr/>
        </p:nvSpPr>
        <p:spPr>
          <a:xfrm>
            <a:off x="6523007" y="3335008"/>
            <a:ext cx="2432076" cy="461665"/>
          </a:xfrm>
          <a:prstGeom prst="rect">
            <a:avLst/>
          </a:prstGeom>
          <a:noFill/>
        </p:spPr>
        <p:txBody>
          <a:bodyPr wrap="none" rtlCol="0">
            <a:spAutoFit/>
          </a:bodyPr>
          <a:lstStyle/>
          <a:p>
            <a:r>
              <a:rPr lang="fr-FR" sz="2400" dirty="0">
                <a:latin typeface="Garamond" panose="02020404030301010803" pitchFamily="18" charset="0"/>
              </a:rPr>
              <a:t>Ce sont </a:t>
            </a:r>
            <a:r>
              <a:rPr lang="fr-FR" sz="2400" b="1" dirty="0">
                <a:solidFill>
                  <a:srgbClr val="C00000"/>
                </a:solidFill>
                <a:latin typeface="Garamond" panose="02020404030301010803" pitchFamily="18" charset="0"/>
              </a:rPr>
              <a:t>des</a:t>
            </a:r>
            <a:r>
              <a:rPr lang="fr-FR" sz="2400" b="1" dirty="0">
                <a:latin typeface="Garamond" panose="02020404030301010803" pitchFamily="18" charset="0"/>
              </a:rPr>
              <a:t> </a:t>
            </a:r>
            <a:r>
              <a:rPr lang="fr-FR" sz="2400" dirty="0">
                <a:latin typeface="Garamond" panose="02020404030301010803" pitchFamily="18" charset="0"/>
              </a:rPr>
              <a:t>bottes</a:t>
            </a:r>
            <a:endParaRPr lang="en-US" sz="2400" dirty="0">
              <a:latin typeface="Garamond" panose="02020404030301010803" pitchFamily="18" charset="0"/>
            </a:endParaRPr>
          </a:p>
        </p:txBody>
      </p:sp>
      <p:sp>
        <p:nvSpPr>
          <p:cNvPr id="6" name="TextBox 5">
            <a:extLst>
              <a:ext uri="{FF2B5EF4-FFF2-40B4-BE49-F238E27FC236}">
                <a16:creationId xmlns:a16="http://schemas.microsoft.com/office/drawing/2014/main" id="{9632181C-B32F-4D4F-8F9F-E02B7FD9188D}"/>
              </a:ext>
            </a:extLst>
          </p:cNvPr>
          <p:cNvSpPr txBox="1"/>
          <p:nvPr/>
        </p:nvSpPr>
        <p:spPr>
          <a:xfrm>
            <a:off x="651592" y="6009506"/>
            <a:ext cx="7893828" cy="830997"/>
          </a:xfrm>
          <a:prstGeom prst="rect">
            <a:avLst/>
          </a:prstGeom>
          <a:noFill/>
        </p:spPr>
        <p:txBody>
          <a:bodyPr wrap="none" rtlCol="0">
            <a:spAutoFit/>
          </a:bodyPr>
          <a:lstStyle/>
          <a:p>
            <a:r>
              <a:rPr lang="fr-FR" sz="2400" i="1" dirty="0">
                <a:latin typeface="Garamond" panose="02020404030301010803" pitchFamily="18" charset="0"/>
              </a:rPr>
              <a:t>Pouvez-vous traduire en anglais?</a:t>
            </a:r>
          </a:p>
          <a:p>
            <a:r>
              <a:rPr lang="fr-FR" sz="2400" dirty="0">
                <a:latin typeface="Garamond" panose="02020404030301010803" pitchFamily="18" charset="0"/>
              </a:rPr>
              <a:t>→ Contrairement à l’anglais, en français il y a </a:t>
            </a:r>
            <a:r>
              <a:rPr lang="fr-FR" sz="2400" b="1" u="sng" dirty="0">
                <a:latin typeface="Garamond" panose="02020404030301010803" pitchFamily="18" charset="0"/>
              </a:rPr>
              <a:t>toujours</a:t>
            </a:r>
            <a:r>
              <a:rPr lang="fr-FR" sz="2400" b="1" dirty="0">
                <a:latin typeface="Garamond" panose="02020404030301010803" pitchFamily="18" charset="0"/>
              </a:rPr>
              <a:t> </a:t>
            </a:r>
            <a:r>
              <a:rPr lang="fr-FR" sz="2400" dirty="0">
                <a:latin typeface="Garamond" panose="02020404030301010803" pitchFamily="18" charset="0"/>
              </a:rPr>
              <a:t>un article!</a:t>
            </a:r>
            <a:endParaRPr lang="en-US" sz="2400" dirty="0">
              <a:latin typeface="Garamond" panose="02020404030301010803" pitchFamily="18" charset="0"/>
            </a:endParaRPr>
          </a:p>
        </p:txBody>
      </p:sp>
    </p:spTree>
    <p:extLst>
      <p:ext uri="{BB962C8B-B14F-4D97-AF65-F5344CB8AC3E}">
        <p14:creationId xmlns:p14="http://schemas.microsoft.com/office/powerpoint/2010/main" val="250493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96676-8443-4733-9FA0-B3671A91B5A8}"/>
              </a:ext>
            </a:extLst>
          </p:cNvPr>
          <p:cNvSpPr>
            <a:spLocks noGrp="1"/>
          </p:cNvSpPr>
          <p:nvPr>
            <p:ph type="title"/>
          </p:nvPr>
        </p:nvSpPr>
        <p:spPr/>
        <p:txBody>
          <a:bodyPr/>
          <a:lstStyle/>
          <a:p>
            <a:r>
              <a:rPr lang="fr-FR" cap="none" dirty="0">
                <a:latin typeface="Garamond" panose="02020404030301010803" pitchFamily="18" charset="0"/>
              </a:rPr>
              <a:t>Les articles indéfinis</a:t>
            </a:r>
            <a:endParaRPr lang="en-US" cap="none" dirty="0">
              <a:latin typeface="Garamond" panose="02020404030301010803" pitchFamily="18" charset="0"/>
            </a:endParaRPr>
          </a:p>
        </p:txBody>
      </p:sp>
      <p:graphicFrame>
        <p:nvGraphicFramePr>
          <p:cNvPr id="4" name="Table 4">
            <a:extLst>
              <a:ext uri="{FF2B5EF4-FFF2-40B4-BE49-F238E27FC236}">
                <a16:creationId xmlns:a16="http://schemas.microsoft.com/office/drawing/2014/main" id="{2AB3E14E-9110-49B9-999F-BF1ABBD073D0}"/>
              </a:ext>
            </a:extLst>
          </p:cNvPr>
          <p:cNvGraphicFramePr>
            <a:graphicFrameLocks noGrp="1"/>
          </p:cNvGraphicFramePr>
          <p:nvPr>
            <p:ph idx="1"/>
            <p:extLst>
              <p:ext uri="{D42A27DB-BD31-4B8C-83A1-F6EECF244321}">
                <p14:modId xmlns:p14="http://schemas.microsoft.com/office/powerpoint/2010/main" val="3986848327"/>
              </p:ext>
            </p:extLst>
          </p:nvPr>
        </p:nvGraphicFramePr>
        <p:xfrm>
          <a:off x="1226127" y="2346959"/>
          <a:ext cx="7030564" cy="1568028"/>
        </p:xfrm>
        <a:graphic>
          <a:graphicData uri="http://schemas.openxmlformats.org/drawingml/2006/table">
            <a:tbl>
              <a:tblPr firstRow="1" bandRow="1">
                <a:tableStyleId>{93296810-A885-4BE3-A3E7-6D5BEEA58F35}</a:tableStyleId>
              </a:tblPr>
              <a:tblGrid>
                <a:gridCol w="2322816">
                  <a:extLst>
                    <a:ext uri="{9D8B030D-6E8A-4147-A177-3AD203B41FA5}">
                      <a16:colId xmlns:a16="http://schemas.microsoft.com/office/drawing/2014/main" val="3269120102"/>
                    </a:ext>
                  </a:extLst>
                </a:gridCol>
                <a:gridCol w="2353874">
                  <a:extLst>
                    <a:ext uri="{9D8B030D-6E8A-4147-A177-3AD203B41FA5}">
                      <a16:colId xmlns:a16="http://schemas.microsoft.com/office/drawing/2014/main" val="2959315340"/>
                    </a:ext>
                  </a:extLst>
                </a:gridCol>
                <a:gridCol w="2353874">
                  <a:extLst>
                    <a:ext uri="{9D8B030D-6E8A-4147-A177-3AD203B41FA5}">
                      <a16:colId xmlns:a16="http://schemas.microsoft.com/office/drawing/2014/main" val="1405230007"/>
                    </a:ext>
                  </a:extLst>
                </a:gridCol>
              </a:tblGrid>
              <a:tr h="784014">
                <a:tc>
                  <a:txBody>
                    <a:bodyPr/>
                    <a:lstStyle/>
                    <a:p>
                      <a:r>
                        <a:rPr lang="fr-FR" dirty="0">
                          <a:latin typeface="Garamond" panose="02020404030301010803" pitchFamily="18" charset="0"/>
                        </a:rPr>
                        <a:t>Masculin</a:t>
                      </a:r>
                      <a:endParaRPr lang="en-US" dirty="0">
                        <a:latin typeface="Garamond" panose="02020404030301010803" pitchFamily="18" charset="0"/>
                      </a:endParaRPr>
                    </a:p>
                  </a:txBody>
                  <a:tcPr/>
                </a:tc>
                <a:tc>
                  <a:txBody>
                    <a:bodyPr/>
                    <a:lstStyle/>
                    <a:p>
                      <a:r>
                        <a:rPr lang="fr-FR" dirty="0">
                          <a:latin typeface="Garamond" panose="02020404030301010803" pitchFamily="18" charset="0"/>
                        </a:rPr>
                        <a:t>Féminin</a:t>
                      </a:r>
                      <a:endParaRPr lang="en-US" dirty="0">
                        <a:latin typeface="Garamond" panose="02020404030301010803" pitchFamily="18" charset="0"/>
                      </a:endParaRPr>
                    </a:p>
                  </a:txBody>
                  <a:tcPr/>
                </a:tc>
                <a:tc>
                  <a:txBody>
                    <a:bodyPr/>
                    <a:lstStyle/>
                    <a:p>
                      <a:r>
                        <a:rPr lang="fr-FR" dirty="0">
                          <a:latin typeface="Garamond" panose="02020404030301010803" pitchFamily="18" charset="0"/>
                        </a:rPr>
                        <a:t>Pluriel </a:t>
                      </a:r>
                      <a:endParaRPr lang="en-US" dirty="0">
                        <a:latin typeface="Garamond" panose="02020404030301010803" pitchFamily="18" charset="0"/>
                      </a:endParaRPr>
                    </a:p>
                  </a:txBody>
                  <a:tcPr/>
                </a:tc>
                <a:extLst>
                  <a:ext uri="{0D108BD9-81ED-4DB2-BD59-A6C34878D82A}">
                    <a16:rowId xmlns:a16="http://schemas.microsoft.com/office/drawing/2014/main" val="305367963"/>
                  </a:ext>
                </a:extLst>
              </a:tr>
              <a:tr h="784014">
                <a:tc>
                  <a:txBody>
                    <a:bodyPr/>
                    <a:lstStyle/>
                    <a:p>
                      <a:r>
                        <a:rPr lang="fr-FR" b="1" dirty="0">
                          <a:solidFill>
                            <a:srgbClr val="FFC000"/>
                          </a:solidFill>
                          <a:latin typeface="Garamond" panose="02020404030301010803" pitchFamily="18" charset="0"/>
                        </a:rPr>
                        <a:t>Un  </a:t>
                      </a:r>
                      <a:endParaRPr lang="en-US" b="1" dirty="0">
                        <a:solidFill>
                          <a:srgbClr val="FFC000"/>
                        </a:solidFill>
                        <a:latin typeface="Garamond" panose="02020404030301010803" pitchFamily="18" charset="0"/>
                      </a:endParaRPr>
                    </a:p>
                  </a:txBody>
                  <a:tcPr/>
                </a:tc>
                <a:tc>
                  <a:txBody>
                    <a:bodyPr/>
                    <a:lstStyle/>
                    <a:p>
                      <a:r>
                        <a:rPr lang="fr-FR" b="1" dirty="0">
                          <a:solidFill>
                            <a:srgbClr val="00B0F0"/>
                          </a:solidFill>
                          <a:latin typeface="Garamond" panose="02020404030301010803" pitchFamily="18" charset="0"/>
                        </a:rPr>
                        <a:t>Une</a:t>
                      </a:r>
                      <a:endParaRPr lang="en-US" b="1" dirty="0">
                        <a:solidFill>
                          <a:srgbClr val="00B0F0"/>
                        </a:solidFill>
                        <a:latin typeface="Garamond" panose="02020404030301010803" pitchFamily="18" charset="0"/>
                      </a:endParaRPr>
                    </a:p>
                  </a:txBody>
                  <a:tcPr/>
                </a:tc>
                <a:tc>
                  <a:txBody>
                    <a:bodyPr/>
                    <a:lstStyle/>
                    <a:p>
                      <a:r>
                        <a:rPr lang="fr-FR" b="1" dirty="0">
                          <a:solidFill>
                            <a:srgbClr val="C00000"/>
                          </a:solidFill>
                          <a:latin typeface="Garamond" panose="02020404030301010803" pitchFamily="18" charset="0"/>
                        </a:rPr>
                        <a:t>Des</a:t>
                      </a:r>
                      <a:endParaRPr lang="en-US" b="1" dirty="0">
                        <a:solidFill>
                          <a:srgbClr val="C00000"/>
                        </a:solidFill>
                        <a:latin typeface="Garamond" panose="02020404030301010803" pitchFamily="18" charset="0"/>
                      </a:endParaRPr>
                    </a:p>
                  </a:txBody>
                  <a:tcPr/>
                </a:tc>
                <a:extLst>
                  <a:ext uri="{0D108BD9-81ED-4DB2-BD59-A6C34878D82A}">
                    <a16:rowId xmlns:a16="http://schemas.microsoft.com/office/drawing/2014/main" val="2088090019"/>
                  </a:ext>
                </a:extLst>
              </a:tr>
            </a:tbl>
          </a:graphicData>
        </a:graphic>
      </p:graphicFrame>
      <p:sp>
        <p:nvSpPr>
          <p:cNvPr id="3" name="TextBox 2">
            <a:extLst>
              <a:ext uri="{FF2B5EF4-FFF2-40B4-BE49-F238E27FC236}">
                <a16:creationId xmlns:a16="http://schemas.microsoft.com/office/drawing/2014/main" id="{DB4EEB2A-5FC4-4E5D-A2AD-8EE9C57E62DD}"/>
              </a:ext>
            </a:extLst>
          </p:cNvPr>
          <p:cNvSpPr txBox="1"/>
          <p:nvPr/>
        </p:nvSpPr>
        <p:spPr>
          <a:xfrm>
            <a:off x="915378" y="5209770"/>
            <a:ext cx="5059398" cy="461665"/>
          </a:xfrm>
          <a:prstGeom prst="rect">
            <a:avLst/>
          </a:prstGeom>
          <a:noFill/>
        </p:spPr>
        <p:txBody>
          <a:bodyPr wrap="none" rtlCol="0">
            <a:spAutoFit/>
          </a:bodyPr>
          <a:lstStyle/>
          <a:p>
            <a:r>
              <a:rPr lang="fr-FR" sz="2400" dirty="0">
                <a:latin typeface="Garamond" panose="02020404030301010803" pitchFamily="18" charset="0"/>
              </a:rPr>
              <a:t>En français, tous les noms ont un genre! </a:t>
            </a:r>
            <a:endParaRPr lang="en-US" sz="2400" dirty="0">
              <a:latin typeface="Garamond" panose="02020404030301010803" pitchFamily="18" charset="0"/>
            </a:endParaRPr>
          </a:p>
        </p:txBody>
      </p:sp>
      <p:pic>
        <p:nvPicPr>
          <p:cNvPr id="2050" name="Picture 2" descr="Le genre des noms communs">
            <a:extLst>
              <a:ext uri="{FF2B5EF4-FFF2-40B4-BE49-F238E27FC236}">
                <a16:creationId xmlns:a16="http://schemas.microsoft.com/office/drawing/2014/main" id="{43B95F1D-331D-45A1-A2A6-75F2667A1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14187">
            <a:off x="6186054" y="4630094"/>
            <a:ext cx="1589809" cy="1336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374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mage result for femme t shirt jupe">
            <a:extLst>
              <a:ext uri="{FF2B5EF4-FFF2-40B4-BE49-F238E27FC236}">
                <a16:creationId xmlns:a16="http://schemas.microsoft.com/office/drawing/2014/main" id="{CC0BD3D7-AD38-4440-991F-7C48E1591B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3941" y="1414487"/>
            <a:ext cx="2686018" cy="4029027"/>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V="1">
            <a:off x="4663440" y="2405344"/>
            <a:ext cx="1967282" cy="6886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6708883" y="2218336"/>
            <a:ext cx="1214371"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t-shirt</a:t>
            </a:r>
          </a:p>
        </p:txBody>
      </p:sp>
      <p:sp>
        <p:nvSpPr>
          <p:cNvPr id="22" name="TextBox 21">
            <a:extLst>
              <a:ext uri="{FF2B5EF4-FFF2-40B4-BE49-F238E27FC236}">
                <a16:creationId xmlns:a16="http://schemas.microsoft.com/office/drawing/2014/main" id="{0DAE0E25-1BEC-43D4-A79B-012E891F00AC}"/>
              </a:ext>
            </a:extLst>
          </p:cNvPr>
          <p:cNvSpPr txBox="1"/>
          <p:nvPr/>
        </p:nvSpPr>
        <p:spPr>
          <a:xfrm>
            <a:off x="1321348" y="3232792"/>
            <a:ext cx="1214802"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Une jupe</a:t>
            </a:r>
          </a:p>
        </p:txBody>
      </p:sp>
      <p:cxnSp>
        <p:nvCxnSpPr>
          <p:cNvPr id="25" name="Straight Arrow Connector 24">
            <a:extLst>
              <a:ext uri="{FF2B5EF4-FFF2-40B4-BE49-F238E27FC236}">
                <a16:creationId xmlns:a16="http://schemas.microsoft.com/office/drawing/2014/main" id="{B56FF3B8-0E1F-4706-9C59-7DCBBC15F3A8}"/>
              </a:ext>
            </a:extLst>
          </p:cNvPr>
          <p:cNvCxnSpPr>
            <a:cxnSpLocks/>
          </p:cNvCxnSpPr>
          <p:nvPr/>
        </p:nvCxnSpPr>
        <p:spPr>
          <a:xfrm flipH="1" flipV="1">
            <a:off x="2468880" y="3429000"/>
            <a:ext cx="1751428" cy="6297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C0DDF44-A34A-434D-B765-65BC335B10E2}"/>
              </a:ext>
            </a:extLst>
          </p:cNvPr>
          <p:cNvCxnSpPr>
            <a:cxnSpLocks/>
          </p:cNvCxnSpPr>
          <p:nvPr/>
        </p:nvCxnSpPr>
        <p:spPr>
          <a:xfrm flipH="1">
            <a:off x="2284670" y="4502325"/>
            <a:ext cx="1548294" cy="2980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C2F2B8-60AC-4A36-8C15-49D3BB1E2546}"/>
              </a:ext>
            </a:extLst>
          </p:cNvPr>
          <p:cNvSpPr txBox="1"/>
          <p:nvPr/>
        </p:nvSpPr>
        <p:spPr>
          <a:xfrm>
            <a:off x="1368612" y="4420792"/>
            <a:ext cx="1335694"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 sac à main</a:t>
            </a:r>
          </a:p>
        </p:txBody>
      </p:sp>
      <p:cxnSp>
        <p:nvCxnSpPr>
          <p:cNvPr id="12" name="Straight Arrow Connector 11">
            <a:extLst>
              <a:ext uri="{FF2B5EF4-FFF2-40B4-BE49-F238E27FC236}">
                <a16:creationId xmlns:a16="http://schemas.microsoft.com/office/drawing/2014/main" id="{B363EBBD-81B8-4E43-9557-0E67D88D80AB}"/>
              </a:ext>
            </a:extLst>
          </p:cNvPr>
          <p:cNvCxnSpPr>
            <a:cxnSpLocks/>
          </p:cNvCxnSpPr>
          <p:nvPr/>
        </p:nvCxnSpPr>
        <p:spPr>
          <a:xfrm flipH="1" flipV="1">
            <a:off x="2414393" y="1834282"/>
            <a:ext cx="1805915" cy="6515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712D52F-2F13-46DE-A450-ABB11138AC14}"/>
              </a:ext>
            </a:extLst>
          </p:cNvPr>
          <p:cNvSpPr txBox="1"/>
          <p:nvPr/>
        </p:nvSpPr>
        <p:spPr>
          <a:xfrm>
            <a:off x="959795" y="1607928"/>
            <a:ext cx="1479892"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Des lunettes</a:t>
            </a:r>
            <a:br>
              <a:rPr lang="fr-FR" sz="2100" dirty="0">
                <a:solidFill>
                  <a:prstClr val="black"/>
                </a:solidFill>
                <a:latin typeface="Garamond" panose="02020404030301010803"/>
              </a:rPr>
            </a:br>
            <a:r>
              <a:rPr lang="fr-FR" sz="2100" dirty="0">
                <a:solidFill>
                  <a:prstClr val="black"/>
                </a:solidFill>
                <a:latin typeface="Garamond" panose="02020404030301010803"/>
              </a:rPr>
              <a:t>de soleil</a:t>
            </a:r>
          </a:p>
        </p:txBody>
      </p:sp>
      <p:sp>
        <p:nvSpPr>
          <p:cNvPr id="14" name="TextBox 13">
            <a:extLst>
              <a:ext uri="{FF2B5EF4-FFF2-40B4-BE49-F238E27FC236}">
                <a16:creationId xmlns:a16="http://schemas.microsoft.com/office/drawing/2014/main" id="{C10DA1AD-B968-467A-A630-5E057045F5AF}"/>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373726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11"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mage result for homme jean chemise blanche">
            <a:extLst>
              <a:ext uri="{FF2B5EF4-FFF2-40B4-BE49-F238E27FC236}">
                <a16:creationId xmlns:a16="http://schemas.microsoft.com/office/drawing/2014/main" id="{8E404CB6-F1D2-4D59-992F-1ACC2C384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419" y="1369776"/>
            <a:ext cx="2731163" cy="409674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H="1" flipV="1">
            <a:off x="2404533" y="1984587"/>
            <a:ext cx="2214439" cy="8156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873665" y="1776838"/>
            <a:ext cx="1530868"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Une chemise</a:t>
            </a:r>
          </a:p>
        </p:txBody>
      </p:sp>
      <p:cxnSp>
        <p:nvCxnSpPr>
          <p:cNvPr id="10" name="Straight Arrow Connector 9">
            <a:extLst>
              <a:ext uri="{FF2B5EF4-FFF2-40B4-BE49-F238E27FC236}">
                <a16:creationId xmlns:a16="http://schemas.microsoft.com/office/drawing/2014/main" id="{F65CE2A1-735E-41C0-AC1A-BE9FDE88BDD5}"/>
              </a:ext>
            </a:extLst>
          </p:cNvPr>
          <p:cNvCxnSpPr>
            <a:cxnSpLocks/>
          </p:cNvCxnSpPr>
          <p:nvPr/>
        </p:nvCxnSpPr>
        <p:spPr>
          <a:xfrm flipH="1">
            <a:off x="2592888" y="2968183"/>
            <a:ext cx="1481204" cy="3111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F10ED3-A3C4-4B82-8898-46E4978BD16F}"/>
              </a:ext>
            </a:extLst>
          </p:cNvPr>
          <p:cNvSpPr txBox="1"/>
          <p:nvPr/>
        </p:nvSpPr>
        <p:spPr>
          <a:xfrm>
            <a:off x="1425597" y="3063794"/>
            <a:ext cx="1215076"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Une veste</a:t>
            </a:r>
          </a:p>
        </p:txBody>
      </p:sp>
      <p:cxnSp>
        <p:nvCxnSpPr>
          <p:cNvPr id="19" name="Straight Arrow Connector 18">
            <a:extLst>
              <a:ext uri="{FF2B5EF4-FFF2-40B4-BE49-F238E27FC236}">
                <a16:creationId xmlns:a16="http://schemas.microsoft.com/office/drawing/2014/main" id="{18ED3356-6D0D-437C-9C03-B9498617925C}"/>
              </a:ext>
            </a:extLst>
          </p:cNvPr>
          <p:cNvCxnSpPr>
            <a:cxnSpLocks/>
          </p:cNvCxnSpPr>
          <p:nvPr/>
        </p:nvCxnSpPr>
        <p:spPr>
          <a:xfrm flipV="1">
            <a:off x="4687622" y="3260002"/>
            <a:ext cx="1863490" cy="1471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799F26-C44D-4382-B775-E5A433638E96}"/>
              </a:ext>
            </a:extLst>
          </p:cNvPr>
          <p:cNvSpPr txBox="1"/>
          <p:nvPr/>
        </p:nvSpPr>
        <p:spPr>
          <a:xfrm>
            <a:off x="6551111" y="3063794"/>
            <a:ext cx="1527982"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Une ceinture</a:t>
            </a:r>
          </a:p>
        </p:txBody>
      </p:sp>
      <p:sp>
        <p:nvSpPr>
          <p:cNvPr id="22" name="TextBox 21">
            <a:extLst>
              <a:ext uri="{FF2B5EF4-FFF2-40B4-BE49-F238E27FC236}">
                <a16:creationId xmlns:a16="http://schemas.microsoft.com/office/drawing/2014/main" id="{0DAE0E25-1BEC-43D4-A79B-012E891F00AC}"/>
              </a:ext>
            </a:extLst>
          </p:cNvPr>
          <p:cNvSpPr txBox="1"/>
          <p:nvPr/>
        </p:nvSpPr>
        <p:spPr>
          <a:xfrm>
            <a:off x="6708883" y="3969880"/>
            <a:ext cx="1000595"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jean</a:t>
            </a:r>
          </a:p>
        </p:txBody>
      </p:sp>
      <p:cxnSp>
        <p:nvCxnSpPr>
          <p:cNvPr id="25" name="Straight Arrow Connector 24">
            <a:extLst>
              <a:ext uri="{FF2B5EF4-FFF2-40B4-BE49-F238E27FC236}">
                <a16:creationId xmlns:a16="http://schemas.microsoft.com/office/drawing/2014/main" id="{B56FF3B8-0E1F-4706-9C59-7DCBBC15F3A8}"/>
              </a:ext>
            </a:extLst>
          </p:cNvPr>
          <p:cNvCxnSpPr>
            <a:cxnSpLocks/>
          </p:cNvCxnSpPr>
          <p:nvPr/>
        </p:nvCxnSpPr>
        <p:spPr>
          <a:xfrm>
            <a:off x="4763728" y="4065650"/>
            <a:ext cx="1866994" cy="1004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2819305-8A89-42BA-8964-70C69347C80B}"/>
              </a:ext>
            </a:extLst>
          </p:cNvPr>
          <p:cNvCxnSpPr>
            <a:cxnSpLocks/>
          </p:cNvCxnSpPr>
          <p:nvPr/>
        </p:nvCxnSpPr>
        <p:spPr>
          <a:xfrm flipH="1">
            <a:off x="2770293" y="5099024"/>
            <a:ext cx="1354516" cy="3155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71E4F62-BC45-4342-9628-8D210F87A48F}"/>
              </a:ext>
            </a:extLst>
          </p:cNvPr>
          <p:cNvSpPr txBox="1"/>
          <p:nvPr/>
        </p:nvSpPr>
        <p:spPr>
          <a:xfrm>
            <a:off x="975735" y="5170886"/>
            <a:ext cx="1829741"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Des chaussures</a:t>
            </a:r>
          </a:p>
        </p:txBody>
      </p:sp>
      <p:sp>
        <p:nvSpPr>
          <p:cNvPr id="18" name="TextBox 17">
            <a:extLst>
              <a:ext uri="{FF2B5EF4-FFF2-40B4-BE49-F238E27FC236}">
                <a16:creationId xmlns:a16="http://schemas.microsoft.com/office/drawing/2014/main" id="{8F528A88-8213-4FBF-9860-F32371E885F2}"/>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169437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1" grpId="0"/>
      <p:bldP spid="22"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 1001 + images de la tenue avec chemise en jean">
            <a:extLst>
              <a:ext uri="{FF2B5EF4-FFF2-40B4-BE49-F238E27FC236}">
                <a16:creationId xmlns:a16="http://schemas.microsoft.com/office/drawing/2014/main" id="{D3046400-1E07-4566-9207-C66739162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4440" y="1246505"/>
            <a:ext cx="4364990" cy="436499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07910F78-110A-4162-A96F-A6275411D81D}"/>
              </a:ext>
            </a:extLst>
          </p:cNvPr>
          <p:cNvCxnSpPr>
            <a:cxnSpLocks/>
          </p:cNvCxnSpPr>
          <p:nvPr/>
        </p:nvCxnSpPr>
        <p:spPr>
          <a:xfrm flipH="1" flipV="1">
            <a:off x="2404534" y="1984588"/>
            <a:ext cx="2282401" cy="7044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2661B88-59D7-41A1-9EE9-FAA4A7AAF002}"/>
              </a:ext>
            </a:extLst>
          </p:cNvPr>
          <p:cNvSpPr txBox="1"/>
          <p:nvPr/>
        </p:nvSpPr>
        <p:spPr>
          <a:xfrm>
            <a:off x="785240" y="1715878"/>
            <a:ext cx="1569340"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chemisier</a:t>
            </a:r>
          </a:p>
        </p:txBody>
      </p:sp>
      <p:cxnSp>
        <p:nvCxnSpPr>
          <p:cNvPr id="6" name="Straight Arrow Connector 5">
            <a:extLst>
              <a:ext uri="{FF2B5EF4-FFF2-40B4-BE49-F238E27FC236}">
                <a16:creationId xmlns:a16="http://schemas.microsoft.com/office/drawing/2014/main" id="{185AC95C-975A-46B3-87B5-0D79C2B0D8D0}"/>
              </a:ext>
            </a:extLst>
          </p:cNvPr>
          <p:cNvCxnSpPr>
            <a:cxnSpLocks/>
          </p:cNvCxnSpPr>
          <p:nvPr/>
        </p:nvCxnSpPr>
        <p:spPr>
          <a:xfrm flipV="1">
            <a:off x="5150910" y="3677920"/>
            <a:ext cx="2022050" cy="3962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C526A64-2A86-4970-956E-8FA6FCEBBC91}"/>
              </a:ext>
            </a:extLst>
          </p:cNvPr>
          <p:cNvSpPr txBox="1"/>
          <p:nvPr/>
        </p:nvSpPr>
        <p:spPr>
          <a:xfrm>
            <a:off x="7224987" y="3470171"/>
            <a:ext cx="1323696"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legging</a:t>
            </a:r>
          </a:p>
        </p:txBody>
      </p:sp>
      <p:sp>
        <p:nvSpPr>
          <p:cNvPr id="10" name="TextBox 9">
            <a:extLst>
              <a:ext uri="{FF2B5EF4-FFF2-40B4-BE49-F238E27FC236}">
                <a16:creationId xmlns:a16="http://schemas.microsoft.com/office/drawing/2014/main" id="{DBC5A4B3-3E93-43D3-8AD6-E7B5AA11A7DE}"/>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339887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Young african american delivery man wearing red polo shirt and cap standing  with raising fist winner concept over isolated pink | Free Photo">
            <a:extLst>
              <a:ext uri="{FF2B5EF4-FFF2-40B4-BE49-F238E27FC236}">
                <a16:creationId xmlns:a16="http://schemas.microsoft.com/office/drawing/2014/main" id="{1C5DBD4A-88AC-40EE-91DE-B0725E54A0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754" y="1248433"/>
            <a:ext cx="5194240" cy="346006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a:off x="4140381" y="1652691"/>
            <a:ext cx="2890339" cy="4538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7030720" y="2034610"/>
            <a:ext cx="1666239"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Une casquette</a:t>
            </a:r>
          </a:p>
        </p:txBody>
      </p:sp>
      <p:cxnSp>
        <p:nvCxnSpPr>
          <p:cNvPr id="8" name="Straight Arrow Connector 7">
            <a:extLst>
              <a:ext uri="{FF2B5EF4-FFF2-40B4-BE49-F238E27FC236}">
                <a16:creationId xmlns:a16="http://schemas.microsoft.com/office/drawing/2014/main" id="{4B6AD925-EEB5-43D7-BEA1-3E90208A4587}"/>
              </a:ext>
            </a:extLst>
          </p:cNvPr>
          <p:cNvCxnSpPr>
            <a:cxnSpLocks/>
          </p:cNvCxnSpPr>
          <p:nvPr/>
        </p:nvCxnSpPr>
        <p:spPr>
          <a:xfrm flipH="1">
            <a:off x="2147147" y="3489960"/>
            <a:ext cx="1006448" cy="14479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FFDACD-CD04-4359-87BB-612C78F93616}"/>
              </a:ext>
            </a:extLst>
          </p:cNvPr>
          <p:cNvSpPr txBox="1"/>
          <p:nvPr/>
        </p:nvSpPr>
        <p:spPr>
          <a:xfrm>
            <a:off x="1157651" y="4811291"/>
            <a:ext cx="1492720"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 polo</a:t>
            </a:r>
          </a:p>
        </p:txBody>
      </p:sp>
      <p:sp>
        <p:nvSpPr>
          <p:cNvPr id="14" name="TextBox 13">
            <a:extLst>
              <a:ext uri="{FF2B5EF4-FFF2-40B4-BE49-F238E27FC236}">
                <a16:creationId xmlns:a16="http://schemas.microsoft.com/office/drawing/2014/main" id="{6978B907-A96A-4518-8958-DF4B779E4C34}"/>
              </a:ext>
            </a:extLst>
          </p:cNvPr>
          <p:cNvSpPr txBox="1"/>
          <p:nvPr/>
        </p:nvSpPr>
        <p:spPr>
          <a:xfrm>
            <a:off x="2883299" y="673999"/>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365037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Related image">
            <a:extLst>
              <a:ext uri="{FF2B5EF4-FFF2-40B4-BE49-F238E27FC236}">
                <a16:creationId xmlns:a16="http://schemas.microsoft.com/office/drawing/2014/main" id="{DEAAAE13-1C87-4CA0-AFAA-9E15580476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3998" y="1391398"/>
            <a:ext cx="3036005" cy="405677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E424D16C-778F-4567-A859-286D9276BBC1}"/>
              </a:ext>
            </a:extLst>
          </p:cNvPr>
          <p:cNvCxnSpPr>
            <a:cxnSpLocks/>
          </p:cNvCxnSpPr>
          <p:nvPr/>
        </p:nvCxnSpPr>
        <p:spPr>
          <a:xfrm flipH="1" flipV="1">
            <a:off x="2215662" y="3419784"/>
            <a:ext cx="1512205" cy="4248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3ACF975-CA37-4508-83B3-6CDA1B09EC1F}"/>
              </a:ext>
            </a:extLst>
          </p:cNvPr>
          <p:cNvSpPr txBox="1"/>
          <p:nvPr/>
        </p:nvSpPr>
        <p:spPr>
          <a:xfrm>
            <a:off x="1075789" y="3129017"/>
            <a:ext cx="1277033"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Une robe</a:t>
            </a:r>
          </a:p>
        </p:txBody>
      </p:sp>
      <p:cxnSp>
        <p:nvCxnSpPr>
          <p:cNvPr id="12" name="Straight Arrow Connector 11">
            <a:extLst>
              <a:ext uri="{FF2B5EF4-FFF2-40B4-BE49-F238E27FC236}">
                <a16:creationId xmlns:a16="http://schemas.microsoft.com/office/drawing/2014/main" id="{C4E0735A-C10C-4FD8-99C8-F258B8757CF3}"/>
              </a:ext>
            </a:extLst>
          </p:cNvPr>
          <p:cNvCxnSpPr>
            <a:cxnSpLocks/>
          </p:cNvCxnSpPr>
          <p:nvPr/>
        </p:nvCxnSpPr>
        <p:spPr>
          <a:xfrm flipV="1">
            <a:off x="4983554" y="2368073"/>
            <a:ext cx="1538774" cy="2733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768437D-A537-4E1D-BDBA-A7EE840B1925}"/>
              </a:ext>
            </a:extLst>
          </p:cNvPr>
          <p:cNvSpPr txBox="1"/>
          <p:nvPr/>
        </p:nvSpPr>
        <p:spPr>
          <a:xfrm>
            <a:off x="6533221" y="2171865"/>
            <a:ext cx="1792043"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Une cravate</a:t>
            </a:r>
          </a:p>
        </p:txBody>
      </p:sp>
      <p:sp>
        <p:nvSpPr>
          <p:cNvPr id="11" name="TextBox 10">
            <a:extLst>
              <a:ext uri="{FF2B5EF4-FFF2-40B4-BE49-F238E27FC236}">
                <a16:creationId xmlns:a16="http://schemas.microsoft.com/office/drawing/2014/main" id="{4E2B1226-6982-4A04-8648-05B05A9B232C}"/>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
        <p:nvSpPr>
          <p:cNvPr id="13" name="TextBox 12">
            <a:extLst>
              <a:ext uri="{FF2B5EF4-FFF2-40B4-BE49-F238E27FC236}">
                <a16:creationId xmlns:a16="http://schemas.microsoft.com/office/drawing/2014/main" id="{36FF43D1-AB39-472B-99D2-BB685B8E8EC4}"/>
              </a:ext>
            </a:extLst>
          </p:cNvPr>
          <p:cNvSpPr txBox="1"/>
          <p:nvPr/>
        </p:nvSpPr>
        <p:spPr>
          <a:xfrm>
            <a:off x="3901172" y="5607739"/>
            <a:ext cx="1810111"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Qui est-ce..?</a:t>
            </a:r>
          </a:p>
        </p:txBody>
      </p:sp>
    </p:spTree>
    <p:extLst>
      <p:ext uri="{BB962C8B-B14F-4D97-AF65-F5344CB8AC3E}">
        <p14:creationId xmlns:p14="http://schemas.microsoft.com/office/powerpoint/2010/main" val="160233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3" name="Rectangle 72">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Related image">
            <a:extLst>
              <a:ext uri="{FF2B5EF4-FFF2-40B4-BE49-F238E27FC236}">
                <a16:creationId xmlns:a16="http://schemas.microsoft.com/office/drawing/2014/main" id="{55F71A77-CA79-4808-9813-C85506BC46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82" r="-1588"/>
          <a:stretch/>
        </p:blipFill>
        <p:spPr bwMode="auto">
          <a:xfrm>
            <a:off x="541867" y="685884"/>
            <a:ext cx="4444099" cy="52493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072466B-5205-4416-AAFA-BE4361C30B6C}"/>
              </a:ext>
            </a:extLst>
          </p:cNvPr>
          <p:cNvSpPr txBox="1"/>
          <p:nvPr/>
        </p:nvSpPr>
        <p:spPr>
          <a:xfrm>
            <a:off x="4884366" y="723204"/>
            <a:ext cx="3605514" cy="5262979"/>
          </a:xfrm>
          <a:prstGeom prst="rect">
            <a:avLst/>
          </a:prstGeom>
          <a:noFill/>
        </p:spPr>
        <p:txBody>
          <a:bodyPr wrap="square">
            <a:spAutoFit/>
          </a:bodyPr>
          <a:lstStyle/>
          <a:p>
            <a:r>
              <a:rPr lang="en-US" sz="2400" b="1" dirty="0">
                <a:latin typeface="Garamond" panose="02020404030301010803" pitchFamily="18" charset="0"/>
              </a:rPr>
              <a:t>Bonjour</a:t>
            </a:r>
          </a:p>
          <a:p>
            <a:r>
              <a:rPr lang="en-US" sz="2400" dirty="0">
                <a:latin typeface="Garamond" panose="02020404030301010803" pitchFamily="18" charset="0"/>
              </a:rPr>
              <a:t>Salut!</a:t>
            </a:r>
          </a:p>
          <a:p>
            <a:r>
              <a:rPr lang="en-US" sz="2400" dirty="0" err="1">
                <a:latin typeface="Garamond" panose="02020404030301010803" pitchFamily="18" charset="0"/>
              </a:rPr>
              <a:t>Coucou</a:t>
            </a:r>
            <a:r>
              <a:rPr lang="en-US" sz="2400" dirty="0">
                <a:latin typeface="Garamond" panose="02020404030301010803" pitchFamily="18" charset="0"/>
              </a:rPr>
              <a:t>!</a:t>
            </a:r>
          </a:p>
          <a:p>
            <a:endParaRPr lang="en-US" sz="2400" dirty="0">
              <a:latin typeface="Garamond" panose="02020404030301010803" pitchFamily="18" charset="0"/>
            </a:endParaRPr>
          </a:p>
          <a:p>
            <a:r>
              <a:rPr lang="en-US" sz="2400" b="1" dirty="0">
                <a:latin typeface="Garamond" panose="02020404030301010803" pitchFamily="18" charset="0"/>
              </a:rPr>
              <a:t>Au revoir</a:t>
            </a:r>
          </a:p>
          <a:p>
            <a:r>
              <a:rPr lang="fr-FR" sz="2400" dirty="0">
                <a:latin typeface="Garamond" panose="02020404030301010803" pitchFamily="18" charset="0"/>
              </a:rPr>
              <a:t>Bonne journée/soirée/nuit!</a:t>
            </a:r>
          </a:p>
          <a:p>
            <a:r>
              <a:rPr lang="fr-FR" sz="2400" dirty="0">
                <a:latin typeface="Garamond" panose="02020404030301010803" pitchFamily="18" charset="0"/>
              </a:rPr>
              <a:t>À bientôt!</a:t>
            </a:r>
          </a:p>
          <a:p>
            <a:r>
              <a:rPr lang="fr-FR" sz="2400" dirty="0">
                <a:latin typeface="Garamond" panose="02020404030301010803" pitchFamily="18" charset="0"/>
              </a:rPr>
              <a:t>À demain!</a:t>
            </a:r>
          </a:p>
          <a:p>
            <a:endParaRPr lang="en-US" sz="2400" b="1" dirty="0">
              <a:latin typeface="Garamond" panose="02020404030301010803" pitchFamily="18" charset="0"/>
            </a:endParaRPr>
          </a:p>
          <a:p>
            <a:r>
              <a:rPr lang="fr-FR" sz="2400" dirty="0">
                <a:latin typeface="Garamond" panose="02020404030301010803" pitchFamily="18" charset="0"/>
              </a:rPr>
              <a:t>À la prochaine!</a:t>
            </a:r>
          </a:p>
          <a:p>
            <a:r>
              <a:rPr lang="fr-FR" sz="2400" dirty="0">
                <a:latin typeface="Garamond" panose="02020404030301010803" pitchFamily="18" charset="0"/>
              </a:rPr>
              <a:t>À plus!</a:t>
            </a:r>
          </a:p>
          <a:p>
            <a:r>
              <a:rPr lang="fr-FR" sz="2400" dirty="0">
                <a:latin typeface="Garamond" panose="02020404030301010803" pitchFamily="18" charset="0"/>
              </a:rPr>
              <a:t>Salut!</a:t>
            </a:r>
          </a:p>
          <a:p>
            <a:r>
              <a:rPr lang="fr-FR" sz="2400" dirty="0">
                <a:latin typeface="Garamond" panose="02020404030301010803" pitchFamily="18" charset="0"/>
              </a:rPr>
              <a:t>Bisous! </a:t>
            </a:r>
          </a:p>
          <a:p>
            <a:endParaRPr lang="fr-FR" sz="2400" dirty="0">
              <a:latin typeface="Garamond" panose="02020404030301010803" pitchFamily="18" charset="0"/>
            </a:endParaRPr>
          </a:p>
        </p:txBody>
      </p:sp>
    </p:spTree>
    <p:extLst>
      <p:ext uri="{BB962C8B-B14F-4D97-AF65-F5344CB8AC3E}">
        <p14:creationId xmlns:p14="http://schemas.microsoft.com/office/powerpoint/2010/main" val="129804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elated image">
            <a:extLst>
              <a:ext uri="{FF2B5EF4-FFF2-40B4-BE49-F238E27FC236}">
                <a16:creationId xmlns:a16="http://schemas.microsoft.com/office/drawing/2014/main" id="{6B5DDAE8-ABE9-4240-B37A-2E32BDF24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6349" y="1413141"/>
            <a:ext cx="4041824" cy="403171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06779694-5089-4E5F-85F7-10445A4E014B}"/>
              </a:ext>
            </a:extLst>
          </p:cNvPr>
          <p:cNvCxnSpPr>
            <a:cxnSpLocks/>
          </p:cNvCxnSpPr>
          <p:nvPr/>
        </p:nvCxnSpPr>
        <p:spPr>
          <a:xfrm flipV="1">
            <a:off x="6098344" y="2293264"/>
            <a:ext cx="872390" cy="1255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A06751-5FCD-48FE-BA2D-70555974B9F6}"/>
              </a:ext>
            </a:extLst>
          </p:cNvPr>
          <p:cNvSpPr txBox="1"/>
          <p:nvPr/>
        </p:nvSpPr>
        <p:spPr>
          <a:xfrm>
            <a:off x="7036495" y="2072515"/>
            <a:ext cx="1529586"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parapluie</a:t>
            </a:r>
          </a:p>
        </p:txBody>
      </p:sp>
      <p:cxnSp>
        <p:nvCxnSpPr>
          <p:cNvPr id="10" name="Straight Arrow Connector 9">
            <a:extLst>
              <a:ext uri="{FF2B5EF4-FFF2-40B4-BE49-F238E27FC236}">
                <a16:creationId xmlns:a16="http://schemas.microsoft.com/office/drawing/2014/main" id="{F65CE2A1-735E-41C0-AC1A-BE9FDE88BDD5}"/>
              </a:ext>
            </a:extLst>
          </p:cNvPr>
          <p:cNvCxnSpPr>
            <a:cxnSpLocks/>
          </p:cNvCxnSpPr>
          <p:nvPr/>
        </p:nvCxnSpPr>
        <p:spPr>
          <a:xfrm flipH="1" flipV="1">
            <a:off x="2085584" y="1907329"/>
            <a:ext cx="1195971" cy="3303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F10ED3-A3C4-4B82-8898-46E4978BD16F}"/>
              </a:ext>
            </a:extLst>
          </p:cNvPr>
          <p:cNvSpPr txBox="1"/>
          <p:nvPr/>
        </p:nvSpPr>
        <p:spPr>
          <a:xfrm>
            <a:off x="623685" y="1711120"/>
            <a:ext cx="1426673"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chapeau</a:t>
            </a:r>
          </a:p>
        </p:txBody>
      </p:sp>
      <p:cxnSp>
        <p:nvCxnSpPr>
          <p:cNvPr id="13" name="Straight Arrow Connector 12">
            <a:extLst>
              <a:ext uri="{FF2B5EF4-FFF2-40B4-BE49-F238E27FC236}">
                <a16:creationId xmlns:a16="http://schemas.microsoft.com/office/drawing/2014/main" id="{45BCB235-9D3F-4AA7-B130-3DA9D30E8C66}"/>
              </a:ext>
            </a:extLst>
          </p:cNvPr>
          <p:cNvCxnSpPr>
            <a:cxnSpLocks/>
          </p:cNvCxnSpPr>
          <p:nvPr/>
        </p:nvCxnSpPr>
        <p:spPr>
          <a:xfrm flipH="1" flipV="1">
            <a:off x="2085584" y="4126544"/>
            <a:ext cx="2249723" cy="842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0492AF4-643E-41AC-84A7-3B77C4354270}"/>
              </a:ext>
            </a:extLst>
          </p:cNvPr>
          <p:cNvSpPr txBox="1"/>
          <p:nvPr/>
        </p:nvSpPr>
        <p:spPr>
          <a:xfrm>
            <a:off x="737947" y="3930336"/>
            <a:ext cx="1313180"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Des bottes</a:t>
            </a:r>
          </a:p>
        </p:txBody>
      </p:sp>
      <p:sp>
        <p:nvSpPr>
          <p:cNvPr id="11" name="TextBox 10">
            <a:extLst>
              <a:ext uri="{FF2B5EF4-FFF2-40B4-BE49-F238E27FC236}">
                <a16:creationId xmlns:a16="http://schemas.microsoft.com/office/drawing/2014/main" id="{7DE243C7-DF34-4BA7-9267-8637ED44984A}"/>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429119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elated image">
            <a:extLst>
              <a:ext uri="{FF2B5EF4-FFF2-40B4-BE49-F238E27FC236}">
                <a16:creationId xmlns:a16="http://schemas.microsoft.com/office/drawing/2014/main" id="{8613C939-EAC8-4F87-A3C0-0EC839B244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29" r="14338"/>
          <a:stretch/>
        </p:blipFill>
        <p:spPr bwMode="auto">
          <a:xfrm>
            <a:off x="3329087" y="1558876"/>
            <a:ext cx="2485826" cy="374024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7A59CCBA-9843-4AAF-9C42-724E46A45C03}"/>
              </a:ext>
            </a:extLst>
          </p:cNvPr>
          <p:cNvCxnSpPr>
            <a:cxnSpLocks/>
          </p:cNvCxnSpPr>
          <p:nvPr/>
        </p:nvCxnSpPr>
        <p:spPr>
          <a:xfrm flipH="1" flipV="1">
            <a:off x="2489981" y="2735287"/>
            <a:ext cx="1867935" cy="4327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89252A4-34EB-41A3-8289-6A747FC5988C}"/>
              </a:ext>
            </a:extLst>
          </p:cNvPr>
          <p:cNvSpPr txBox="1"/>
          <p:nvPr/>
        </p:nvSpPr>
        <p:spPr>
          <a:xfrm>
            <a:off x="1518240" y="2527538"/>
            <a:ext cx="971741"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pull</a:t>
            </a:r>
          </a:p>
        </p:txBody>
      </p:sp>
      <p:cxnSp>
        <p:nvCxnSpPr>
          <p:cNvPr id="6" name="Straight Arrow Connector 5">
            <a:extLst>
              <a:ext uri="{FF2B5EF4-FFF2-40B4-BE49-F238E27FC236}">
                <a16:creationId xmlns:a16="http://schemas.microsoft.com/office/drawing/2014/main" id="{D3174D3C-5715-4C04-9C62-68A5DCDE94CC}"/>
              </a:ext>
            </a:extLst>
          </p:cNvPr>
          <p:cNvCxnSpPr>
            <a:cxnSpLocks/>
          </p:cNvCxnSpPr>
          <p:nvPr/>
        </p:nvCxnSpPr>
        <p:spPr>
          <a:xfrm flipV="1">
            <a:off x="5477738" y="3885321"/>
            <a:ext cx="1021536" cy="5461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8589FA0-6A23-4C2D-9876-A8CF835A4149}"/>
              </a:ext>
            </a:extLst>
          </p:cNvPr>
          <p:cNvSpPr txBox="1"/>
          <p:nvPr/>
        </p:nvSpPr>
        <p:spPr>
          <a:xfrm>
            <a:off x="6575779" y="3689113"/>
            <a:ext cx="1489510"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pantalon</a:t>
            </a:r>
          </a:p>
        </p:txBody>
      </p:sp>
      <p:sp>
        <p:nvSpPr>
          <p:cNvPr id="7" name="TextBox 6">
            <a:extLst>
              <a:ext uri="{FF2B5EF4-FFF2-40B4-BE49-F238E27FC236}">
                <a16:creationId xmlns:a16="http://schemas.microsoft.com/office/drawing/2014/main" id="{920672A3-E4A7-4D80-A422-1A1A5192072B}"/>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144795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result for habillÃ© pour le froid">
            <a:extLst>
              <a:ext uri="{FF2B5EF4-FFF2-40B4-BE49-F238E27FC236}">
                <a16:creationId xmlns:a16="http://schemas.microsoft.com/office/drawing/2014/main" id="{2463CACE-85F4-41C8-8DB4-9535BBBE97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945" t="3920" r="13257"/>
          <a:stretch/>
        </p:blipFill>
        <p:spPr bwMode="auto">
          <a:xfrm>
            <a:off x="2336104" y="1775922"/>
            <a:ext cx="4471792" cy="323219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06779694-5089-4E5F-85F7-10445A4E014B}"/>
              </a:ext>
            </a:extLst>
          </p:cNvPr>
          <p:cNvCxnSpPr>
            <a:cxnSpLocks/>
          </p:cNvCxnSpPr>
          <p:nvPr/>
        </p:nvCxnSpPr>
        <p:spPr>
          <a:xfrm flipH="1" flipV="1">
            <a:off x="1876991" y="2369109"/>
            <a:ext cx="2702492" cy="4507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A06751-5FCD-48FE-BA2D-70555974B9F6}"/>
              </a:ext>
            </a:extLst>
          </p:cNvPr>
          <p:cNvSpPr txBox="1"/>
          <p:nvPr/>
        </p:nvSpPr>
        <p:spPr>
          <a:xfrm>
            <a:off x="422314" y="2166406"/>
            <a:ext cx="1503681"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Une écharpe</a:t>
            </a:r>
          </a:p>
        </p:txBody>
      </p:sp>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V="1">
            <a:off x="5069909" y="2957902"/>
            <a:ext cx="1910220" cy="4129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6980129" y="2771975"/>
            <a:ext cx="1467068"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manteau</a:t>
            </a:r>
          </a:p>
        </p:txBody>
      </p:sp>
      <p:cxnSp>
        <p:nvCxnSpPr>
          <p:cNvPr id="10" name="Straight Arrow Connector 9">
            <a:extLst>
              <a:ext uri="{FF2B5EF4-FFF2-40B4-BE49-F238E27FC236}">
                <a16:creationId xmlns:a16="http://schemas.microsoft.com/office/drawing/2014/main" id="{F65CE2A1-735E-41C0-AC1A-BE9FDE88BDD5}"/>
              </a:ext>
            </a:extLst>
          </p:cNvPr>
          <p:cNvCxnSpPr>
            <a:cxnSpLocks/>
          </p:cNvCxnSpPr>
          <p:nvPr/>
        </p:nvCxnSpPr>
        <p:spPr>
          <a:xfrm flipH="1">
            <a:off x="1927095" y="3022553"/>
            <a:ext cx="1351246" cy="5020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F10ED3-A3C4-4B82-8898-46E4978BD16F}"/>
              </a:ext>
            </a:extLst>
          </p:cNvPr>
          <p:cNvSpPr txBox="1"/>
          <p:nvPr/>
        </p:nvSpPr>
        <p:spPr>
          <a:xfrm>
            <a:off x="749079" y="3279328"/>
            <a:ext cx="1219180"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Des gants</a:t>
            </a:r>
          </a:p>
        </p:txBody>
      </p:sp>
      <p:sp>
        <p:nvSpPr>
          <p:cNvPr id="11" name="TextBox 10">
            <a:extLst>
              <a:ext uri="{FF2B5EF4-FFF2-40B4-BE49-F238E27FC236}">
                <a16:creationId xmlns:a16="http://schemas.microsoft.com/office/drawing/2014/main" id="{329BEBC6-F6BA-4778-B688-51FE8860E7F8}"/>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12669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ni short et débardeur loose, Beyoncé a tout compris - Puretrend">
            <a:extLst>
              <a:ext uri="{FF2B5EF4-FFF2-40B4-BE49-F238E27FC236}">
                <a16:creationId xmlns:a16="http://schemas.microsoft.com/office/drawing/2014/main" id="{CDC1444D-2A99-485D-9775-E3924AE4C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4141" y="1233365"/>
            <a:ext cx="3016462" cy="42131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06779694-5089-4E5F-85F7-10445A4E014B}"/>
              </a:ext>
            </a:extLst>
          </p:cNvPr>
          <p:cNvCxnSpPr>
            <a:cxnSpLocks/>
          </p:cNvCxnSpPr>
          <p:nvPr/>
        </p:nvCxnSpPr>
        <p:spPr>
          <a:xfrm flipV="1">
            <a:off x="4910667" y="2235200"/>
            <a:ext cx="1937173" cy="4796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A06751-5FCD-48FE-BA2D-70555974B9F6}"/>
              </a:ext>
            </a:extLst>
          </p:cNvPr>
          <p:cNvSpPr txBox="1"/>
          <p:nvPr/>
        </p:nvSpPr>
        <p:spPr>
          <a:xfrm>
            <a:off x="6847840" y="1997745"/>
            <a:ext cx="1632178"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débardeur</a:t>
            </a:r>
          </a:p>
        </p:txBody>
      </p:sp>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V="1">
            <a:off x="4910667" y="3328374"/>
            <a:ext cx="2306239" cy="2192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7221908" y="3132166"/>
            <a:ext cx="1127809"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short</a:t>
            </a:r>
          </a:p>
        </p:txBody>
      </p:sp>
      <p:cxnSp>
        <p:nvCxnSpPr>
          <p:cNvPr id="8" name="Straight Arrow Connector 7">
            <a:extLst>
              <a:ext uri="{FF2B5EF4-FFF2-40B4-BE49-F238E27FC236}">
                <a16:creationId xmlns:a16="http://schemas.microsoft.com/office/drawing/2014/main" id="{C9F1F40E-26F5-4C4E-9831-B10776B67C20}"/>
              </a:ext>
            </a:extLst>
          </p:cNvPr>
          <p:cNvCxnSpPr>
            <a:cxnSpLocks/>
          </p:cNvCxnSpPr>
          <p:nvPr/>
        </p:nvCxnSpPr>
        <p:spPr>
          <a:xfrm flipH="1" flipV="1">
            <a:off x="2438427" y="2580640"/>
            <a:ext cx="1615414" cy="3653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B022174-5553-4131-B504-2D24E319183A}"/>
              </a:ext>
            </a:extLst>
          </p:cNvPr>
          <p:cNvSpPr txBox="1"/>
          <p:nvPr/>
        </p:nvSpPr>
        <p:spPr>
          <a:xfrm>
            <a:off x="901775" y="2317542"/>
            <a:ext cx="1513556"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sac à dos</a:t>
            </a:r>
          </a:p>
        </p:txBody>
      </p:sp>
      <p:cxnSp>
        <p:nvCxnSpPr>
          <p:cNvPr id="13" name="Straight Arrow Connector 12">
            <a:extLst>
              <a:ext uri="{FF2B5EF4-FFF2-40B4-BE49-F238E27FC236}">
                <a16:creationId xmlns:a16="http://schemas.microsoft.com/office/drawing/2014/main" id="{E72F6077-220B-4B53-8FA7-EEAB69CC3793}"/>
              </a:ext>
            </a:extLst>
          </p:cNvPr>
          <p:cNvCxnSpPr>
            <a:cxnSpLocks/>
          </p:cNvCxnSpPr>
          <p:nvPr/>
        </p:nvCxnSpPr>
        <p:spPr>
          <a:xfrm flipH="1" flipV="1">
            <a:off x="2142836" y="4551680"/>
            <a:ext cx="2225965" cy="2738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EA214B9-D451-4297-A444-8363F760D6D8}"/>
              </a:ext>
            </a:extLst>
          </p:cNvPr>
          <p:cNvSpPr txBox="1"/>
          <p:nvPr/>
        </p:nvSpPr>
        <p:spPr>
          <a:xfrm>
            <a:off x="965304" y="4044742"/>
            <a:ext cx="1784143"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Des chaussures</a:t>
            </a:r>
          </a:p>
          <a:p>
            <a:pPr defTabSz="342900"/>
            <a:r>
              <a:rPr lang="fr-FR" sz="2100" dirty="0">
                <a:solidFill>
                  <a:prstClr val="black"/>
                </a:solidFill>
                <a:latin typeface="Garamond" panose="02020404030301010803"/>
              </a:rPr>
              <a:t>à talons</a:t>
            </a:r>
          </a:p>
        </p:txBody>
      </p:sp>
      <p:sp>
        <p:nvSpPr>
          <p:cNvPr id="17" name="TextBox 16">
            <a:extLst>
              <a:ext uri="{FF2B5EF4-FFF2-40B4-BE49-F238E27FC236}">
                <a16:creationId xmlns:a16="http://schemas.microsoft.com/office/drawing/2014/main" id="{CB43D521-E08B-4772-BF91-9C59DA71D807}"/>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220560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2"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lated image">
            <a:extLst>
              <a:ext uri="{FF2B5EF4-FFF2-40B4-BE49-F238E27FC236}">
                <a16:creationId xmlns:a16="http://schemas.microsoft.com/office/drawing/2014/main" id="{DF0BCD96-976E-4528-939D-6E6AE06FF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977" y="1283288"/>
            <a:ext cx="2870925" cy="2621516"/>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Related image">
            <a:extLst>
              <a:ext uri="{FF2B5EF4-FFF2-40B4-BE49-F238E27FC236}">
                <a16:creationId xmlns:a16="http://schemas.microsoft.com/office/drawing/2014/main" id="{7BF1D024-DBEA-450B-8EE2-E36D3FC4C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0924" y="2039413"/>
            <a:ext cx="3725208" cy="1990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4D8A4F8-E70D-4B61-9AD6-68DA28ACB34B}"/>
              </a:ext>
            </a:extLst>
          </p:cNvPr>
          <p:cNvSpPr txBox="1"/>
          <p:nvPr/>
        </p:nvSpPr>
        <p:spPr>
          <a:xfrm>
            <a:off x="1930818" y="4030132"/>
            <a:ext cx="1426673"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Des baskets</a:t>
            </a:r>
          </a:p>
        </p:txBody>
      </p:sp>
      <p:sp>
        <p:nvSpPr>
          <p:cNvPr id="6" name="TextBox 5">
            <a:extLst>
              <a:ext uri="{FF2B5EF4-FFF2-40B4-BE49-F238E27FC236}">
                <a16:creationId xmlns:a16="http://schemas.microsoft.com/office/drawing/2014/main" id="{A156C883-EA52-4895-A0EE-BE91997FEB40}"/>
              </a:ext>
            </a:extLst>
          </p:cNvPr>
          <p:cNvSpPr txBox="1"/>
          <p:nvPr/>
        </p:nvSpPr>
        <p:spPr>
          <a:xfrm>
            <a:off x="5683596" y="4108223"/>
            <a:ext cx="1529586"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Des sandales</a:t>
            </a:r>
          </a:p>
        </p:txBody>
      </p:sp>
      <p:sp>
        <p:nvSpPr>
          <p:cNvPr id="8" name="TextBox 7">
            <a:extLst>
              <a:ext uri="{FF2B5EF4-FFF2-40B4-BE49-F238E27FC236}">
                <a16:creationId xmlns:a16="http://schemas.microsoft.com/office/drawing/2014/main" id="{AA959AD7-F9C4-4467-A4BA-90563EC3F754}"/>
              </a:ext>
            </a:extLst>
          </p:cNvPr>
          <p:cNvSpPr txBox="1"/>
          <p:nvPr/>
        </p:nvSpPr>
        <p:spPr>
          <a:xfrm>
            <a:off x="3123941" y="646356"/>
            <a:ext cx="2791149" cy="461665"/>
          </a:xfrm>
          <a:prstGeom prst="rect">
            <a:avLst/>
          </a:prstGeom>
          <a:noFill/>
        </p:spPr>
        <p:txBody>
          <a:bodyPr wrap="none" rtlCol="0">
            <a:spAutoFit/>
          </a:bodyPr>
          <a:lstStyle/>
          <a:p>
            <a:pPr defTabSz="342900"/>
            <a:r>
              <a:rPr lang="fr-FR" sz="2400" b="1" dirty="0">
                <a:solidFill>
                  <a:prstClr val="black"/>
                </a:solidFill>
                <a:latin typeface="Garamond" panose="02020404030301010803"/>
              </a:rPr>
              <a:t>Qu’est-ce que c’est?</a:t>
            </a:r>
          </a:p>
        </p:txBody>
      </p:sp>
    </p:spTree>
    <p:extLst>
      <p:ext uri="{BB962C8B-B14F-4D97-AF65-F5344CB8AC3E}">
        <p14:creationId xmlns:p14="http://schemas.microsoft.com/office/powerpoint/2010/main" val="4282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EE2B63-4862-499A-9F92-FADFD31F7F98}"/>
              </a:ext>
            </a:extLst>
          </p:cNvPr>
          <p:cNvSpPr>
            <a:spLocks noGrp="1"/>
          </p:cNvSpPr>
          <p:nvPr>
            <p:ph type="title"/>
          </p:nvPr>
        </p:nvSpPr>
        <p:spPr>
          <a:xfrm>
            <a:off x="768096" y="720249"/>
            <a:ext cx="4095157" cy="1372277"/>
          </a:xfrm>
        </p:spPr>
        <p:txBody>
          <a:bodyPr>
            <a:normAutofit fontScale="90000"/>
          </a:bodyPr>
          <a:lstStyle/>
          <a:p>
            <a:r>
              <a:rPr lang="fr-FR" sz="3600" cap="none" dirty="0">
                <a:latin typeface="Garamond" panose="02020404030301010803" pitchFamily="18" charset="0"/>
              </a:rPr>
              <a:t>Quelles questions est-ce-que j’ai posées?</a:t>
            </a:r>
            <a:endParaRPr lang="en-US" sz="3600" cap="none" dirty="0">
              <a:latin typeface="Garamond" panose="02020404030301010803" pitchFamily="18" charset="0"/>
            </a:endParaRPr>
          </a:p>
        </p:txBody>
      </p:sp>
      <p:sp>
        <p:nvSpPr>
          <p:cNvPr id="5" name="Content Placeholder 4">
            <a:extLst>
              <a:ext uri="{FF2B5EF4-FFF2-40B4-BE49-F238E27FC236}">
                <a16:creationId xmlns:a16="http://schemas.microsoft.com/office/drawing/2014/main" id="{6CE89B05-4449-4491-8F3E-69930F6FE674}"/>
              </a:ext>
            </a:extLst>
          </p:cNvPr>
          <p:cNvSpPr>
            <a:spLocks noGrp="1"/>
          </p:cNvSpPr>
          <p:nvPr>
            <p:ph idx="1"/>
          </p:nvPr>
        </p:nvSpPr>
        <p:spPr>
          <a:xfrm>
            <a:off x="1323509" y="2313604"/>
            <a:ext cx="7290055" cy="4023360"/>
          </a:xfrm>
        </p:spPr>
        <p:txBody>
          <a:bodyPr/>
          <a:lstStyle/>
          <a:p>
            <a:r>
              <a:rPr lang="fr-FR" b="1" dirty="0">
                <a:latin typeface="Garamond" panose="02020404030301010803" pitchFamily="18" charset="0"/>
              </a:rPr>
              <a:t>Qu’est-ce que c’est? </a:t>
            </a:r>
          </a:p>
          <a:p>
            <a:r>
              <a:rPr lang="fr-FR" i="1" dirty="0">
                <a:latin typeface="Garamond" panose="02020404030301010803" pitchFamily="18" charset="0"/>
              </a:rPr>
              <a:t>Informel: </a:t>
            </a:r>
            <a:r>
              <a:rPr lang="fr-FR" dirty="0">
                <a:latin typeface="Garamond" panose="02020404030301010803" pitchFamily="18" charset="0"/>
              </a:rPr>
              <a:t>c’est quoi?</a:t>
            </a:r>
          </a:p>
          <a:p>
            <a:endParaRPr lang="fr-FR" dirty="0">
              <a:latin typeface="Garamond" panose="02020404030301010803" pitchFamily="18" charset="0"/>
            </a:endParaRPr>
          </a:p>
          <a:p>
            <a:r>
              <a:rPr lang="fr-FR" b="1" dirty="0">
                <a:latin typeface="Garamond" panose="02020404030301010803" pitchFamily="18" charset="0"/>
              </a:rPr>
              <a:t>Qui est-ce? </a:t>
            </a:r>
          </a:p>
          <a:p>
            <a:r>
              <a:rPr lang="fr-FR" i="1" dirty="0">
                <a:latin typeface="Garamond" panose="02020404030301010803" pitchFamily="18" charset="0"/>
              </a:rPr>
              <a:t>Informel: </a:t>
            </a:r>
            <a:r>
              <a:rPr lang="fr-FR" dirty="0">
                <a:latin typeface="Garamond" panose="02020404030301010803" pitchFamily="18" charset="0"/>
              </a:rPr>
              <a:t>c’est qui?</a:t>
            </a:r>
          </a:p>
          <a:p>
            <a:endParaRPr lang="fr-FR" dirty="0">
              <a:latin typeface="Garamond" panose="02020404030301010803" pitchFamily="18" charset="0"/>
            </a:endParaRPr>
          </a:p>
          <a:p>
            <a:r>
              <a:rPr lang="fr-FR" b="1" dirty="0">
                <a:latin typeface="Garamond" panose="02020404030301010803" pitchFamily="18" charset="0"/>
              </a:rPr>
              <a:t>Est-ce que c’est…? </a:t>
            </a:r>
          </a:p>
          <a:p>
            <a:r>
              <a:rPr lang="fr-FR" i="1" dirty="0">
                <a:latin typeface="Garamond" panose="02020404030301010803" pitchFamily="18" charset="0"/>
              </a:rPr>
              <a:t>Informel: </a:t>
            </a:r>
            <a:r>
              <a:rPr lang="fr-FR" dirty="0">
                <a:latin typeface="Garamond" panose="02020404030301010803" pitchFamily="18" charset="0"/>
              </a:rPr>
              <a:t>c’est…?</a:t>
            </a:r>
            <a:endParaRPr lang="en-US" dirty="0">
              <a:latin typeface="Garamond" panose="02020404030301010803" pitchFamily="18" charset="0"/>
            </a:endParaRPr>
          </a:p>
        </p:txBody>
      </p:sp>
      <p:pic>
        <p:nvPicPr>
          <p:cNvPr id="1026" name="Picture 2" descr="College Choice Questions | Fastweb">
            <a:extLst>
              <a:ext uri="{FF2B5EF4-FFF2-40B4-BE49-F238E27FC236}">
                <a16:creationId xmlns:a16="http://schemas.microsoft.com/office/drawing/2014/main" id="{379417D9-D500-4CC1-84F1-91D698A39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8436">
            <a:off x="5547359" y="350313"/>
            <a:ext cx="2897255" cy="19254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Mini short et débardeur loose, Beyoncé a tout compris - Puretrend">
            <a:extLst>
              <a:ext uri="{FF2B5EF4-FFF2-40B4-BE49-F238E27FC236}">
                <a16:creationId xmlns:a16="http://schemas.microsoft.com/office/drawing/2014/main" id="{CF6E32BA-BD28-48B1-A652-9D9DB0277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123" y="1991979"/>
            <a:ext cx="3016462" cy="421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56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701B-DF8B-4B00-9CAC-61E0C81BCDFD}"/>
              </a:ext>
            </a:extLst>
          </p:cNvPr>
          <p:cNvSpPr>
            <a:spLocks noGrp="1"/>
          </p:cNvSpPr>
          <p:nvPr>
            <p:ph type="title"/>
          </p:nvPr>
        </p:nvSpPr>
        <p:spPr>
          <a:xfrm>
            <a:off x="1407012" y="-17669"/>
            <a:ext cx="7290054" cy="1499616"/>
          </a:xfrm>
        </p:spPr>
        <p:txBody>
          <a:bodyPr>
            <a:normAutofit/>
          </a:bodyPr>
          <a:lstStyle/>
          <a:p>
            <a:r>
              <a:rPr lang="fr-FR" sz="3200" cap="none" dirty="0">
                <a:latin typeface="Garamond" panose="02020404030301010803" pitchFamily="18" charset="0"/>
              </a:rPr>
              <a:t>Posez les bonnes questions!</a:t>
            </a:r>
            <a:endParaRPr lang="en-US" sz="3200" cap="none" dirty="0">
              <a:latin typeface="Garamond" panose="02020404030301010803" pitchFamily="18" charset="0"/>
            </a:endParaRPr>
          </a:p>
        </p:txBody>
      </p:sp>
      <p:sp>
        <p:nvSpPr>
          <p:cNvPr id="3" name="Content Placeholder 2">
            <a:extLst>
              <a:ext uri="{FF2B5EF4-FFF2-40B4-BE49-F238E27FC236}">
                <a16:creationId xmlns:a16="http://schemas.microsoft.com/office/drawing/2014/main" id="{34B3C541-607F-4C1B-B6C2-8DCA59DF0897}"/>
              </a:ext>
            </a:extLst>
          </p:cNvPr>
          <p:cNvSpPr>
            <a:spLocks noGrp="1"/>
          </p:cNvSpPr>
          <p:nvPr>
            <p:ph idx="1"/>
          </p:nvPr>
        </p:nvSpPr>
        <p:spPr>
          <a:xfrm>
            <a:off x="936074" y="1394629"/>
            <a:ext cx="7393771" cy="4392507"/>
          </a:xfrm>
        </p:spPr>
        <p:txBody>
          <a:bodyPr>
            <a:noAutofit/>
          </a:bodyPr>
          <a:lstStyle/>
          <a:p>
            <a:pPr marL="457200" indent="-457200">
              <a:buClr>
                <a:schemeClr val="accent6"/>
              </a:buClr>
              <a:buFont typeface="+mj-lt"/>
              <a:buAutoNum type="arabicParenR"/>
            </a:pPr>
            <a:r>
              <a:rPr lang="fr-FR" sz="1500" b="1" u="sng" dirty="0">
                <a:latin typeface="Garamond" panose="02020404030301010803" pitchFamily="18" charset="0"/>
              </a:rPr>
              <a:t>                                                                                         </a:t>
            </a:r>
            <a:r>
              <a:rPr lang="fr-FR" sz="1500" u="sng" dirty="0">
                <a:latin typeface="Garamond" panose="02020404030301010803" pitchFamily="18" charset="0"/>
              </a:rPr>
              <a:t>.</a:t>
            </a:r>
          </a:p>
          <a:p>
            <a:pPr marL="0" indent="0">
              <a:buClr>
                <a:schemeClr val="accent6"/>
              </a:buClr>
              <a:buNone/>
            </a:pPr>
            <a:r>
              <a:rPr lang="fr-FR" sz="1500" dirty="0">
                <a:latin typeface="Garamond" panose="02020404030301010803" pitchFamily="18" charset="0"/>
              </a:rPr>
              <a:t>Oui, c’est une robe.</a:t>
            </a:r>
          </a:p>
          <a:p>
            <a:pPr marL="457200" indent="-457200">
              <a:buClr>
                <a:schemeClr val="accent6"/>
              </a:buClr>
              <a:buFont typeface="+mj-lt"/>
              <a:buAutoNum type="arabicParenR" startAt="2"/>
            </a:pPr>
            <a:r>
              <a:rPr lang="fr-FR" sz="1500" b="1" u="sng" dirty="0">
                <a:latin typeface="Garamond" panose="02020404030301010803" pitchFamily="18" charset="0"/>
              </a:rPr>
              <a:t>                                                                        </a:t>
            </a:r>
            <a:r>
              <a:rPr lang="fr-FR" sz="1500" u="sng" dirty="0">
                <a:latin typeface="Garamond" panose="02020404030301010803" pitchFamily="18" charset="0"/>
              </a:rPr>
              <a:t>.</a:t>
            </a:r>
          </a:p>
          <a:p>
            <a:pPr marL="0" indent="0">
              <a:buClr>
                <a:schemeClr val="accent6"/>
              </a:buClr>
              <a:buNone/>
            </a:pPr>
            <a:r>
              <a:rPr lang="fr-FR" sz="1500" dirty="0">
                <a:latin typeface="Garamond" panose="02020404030301010803" pitchFamily="18" charset="0"/>
              </a:rPr>
              <a:t>C’est une veste.</a:t>
            </a:r>
          </a:p>
          <a:p>
            <a:pPr marL="457200" indent="-457200">
              <a:buClr>
                <a:schemeClr val="accent6"/>
              </a:buClr>
              <a:buFont typeface="+mj-lt"/>
              <a:buAutoNum type="arabicParenR" startAt="3"/>
            </a:pPr>
            <a:r>
              <a:rPr lang="fr-FR" sz="1500" u="sng" dirty="0">
                <a:latin typeface="Garamond" panose="02020404030301010803" pitchFamily="18" charset="0"/>
              </a:rPr>
              <a:t>                                                                   .</a:t>
            </a:r>
          </a:p>
          <a:p>
            <a:pPr marL="0" indent="0">
              <a:buClr>
                <a:schemeClr val="accent6"/>
              </a:buClr>
              <a:buNone/>
            </a:pPr>
            <a:r>
              <a:rPr lang="fr-FR" sz="1500" dirty="0">
                <a:latin typeface="Garamond" panose="02020404030301010803" pitchFamily="18" charset="0"/>
              </a:rPr>
              <a:t>C’est Abraham Lincoln.</a:t>
            </a:r>
          </a:p>
          <a:p>
            <a:pPr marL="457200" indent="-457200">
              <a:buClr>
                <a:schemeClr val="accent6"/>
              </a:buClr>
              <a:buFont typeface="+mj-lt"/>
              <a:buAutoNum type="arabicParenR" startAt="4"/>
            </a:pPr>
            <a:r>
              <a:rPr lang="fr-FR" sz="1500" u="sng" dirty="0">
                <a:latin typeface="Garamond" panose="02020404030301010803" pitchFamily="18" charset="0"/>
              </a:rPr>
              <a:t>                                                            .</a:t>
            </a:r>
          </a:p>
          <a:p>
            <a:pPr marL="0" indent="0">
              <a:buClr>
                <a:schemeClr val="accent6"/>
              </a:buClr>
              <a:buNone/>
            </a:pPr>
            <a:r>
              <a:rPr lang="fr-FR" sz="1500" dirty="0">
                <a:latin typeface="Garamond" panose="02020404030301010803" pitchFamily="18" charset="0"/>
              </a:rPr>
              <a:t>C’est un parapluie.</a:t>
            </a:r>
          </a:p>
          <a:p>
            <a:pPr marL="457200" indent="-457200">
              <a:buClr>
                <a:schemeClr val="accent6"/>
              </a:buClr>
              <a:buFont typeface="+mj-lt"/>
              <a:buAutoNum type="arabicParenR" startAt="5"/>
            </a:pPr>
            <a:r>
              <a:rPr lang="fr-FR" sz="1500" u="sng" dirty="0">
                <a:latin typeface="Garamond" panose="02020404030301010803" pitchFamily="18" charset="0"/>
              </a:rPr>
              <a:t>                                                                    .</a:t>
            </a:r>
          </a:p>
          <a:p>
            <a:pPr marL="0" indent="0">
              <a:buClr>
                <a:schemeClr val="accent6"/>
              </a:buClr>
              <a:buNone/>
            </a:pPr>
            <a:r>
              <a:rPr lang="fr-FR" sz="1500" dirty="0">
                <a:latin typeface="Garamond" panose="02020404030301010803" pitchFamily="18" charset="0"/>
              </a:rPr>
              <a:t>C’est le président français.</a:t>
            </a:r>
          </a:p>
          <a:p>
            <a:pPr marL="457200" indent="-457200">
              <a:buClr>
                <a:schemeClr val="accent6"/>
              </a:buClr>
              <a:buFont typeface="+mj-lt"/>
              <a:buAutoNum type="arabicParenR" startAt="6"/>
            </a:pPr>
            <a:r>
              <a:rPr lang="fr-FR" sz="1500" u="sng" dirty="0">
                <a:latin typeface="Garamond" panose="02020404030301010803" pitchFamily="18" charset="0"/>
              </a:rPr>
              <a:t>                                                                                   .</a:t>
            </a:r>
          </a:p>
          <a:p>
            <a:pPr marL="0" indent="0">
              <a:buClr>
                <a:schemeClr val="accent6"/>
              </a:buClr>
              <a:buNone/>
            </a:pPr>
            <a:r>
              <a:rPr lang="fr-FR" sz="1500" dirty="0">
                <a:latin typeface="Garamond" panose="02020404030301010803" pitchFamily="18" charset="0"/>
              </a:rPr>
              <a:t>Non, c’est un pantalon.</a:t>
            </a:r>
            <a:endParaRPr lang="fr-FR" sz="1500" u="sng" dirty="0">
              <a:latin typeface="Garamond" panose="02020404030301010803" pitchFamily="18" charset="0"/>
            </a:endParaRPr>
          </a:p>
          <a:p>
            <a:pPr marL="457200" indent="-457200">
              <a:buClr>
                <a:schemeClr val="accent6"/>
              </a:buClr>
              <a:buFont typeface="+mj-lt"/>
              <a:buAutoNum type="arabicParenR" startAt="7"/>
            </a:pPr>
            <a:r>
              <a:rPr lang="fr-FR" sz="1500" u="sng" dirty="0">
                <a:latin typeface="Garamond" panose="02020404030301010803" pitchFamily="18" charset="0"/>
              </a:rPr>
              <a:t>                                                                                                       .</a:t>
            </a:r>
          </a:p>
          <a:p>
            <a:pPr marL="0" indent="0">
              <a:buClr>
                <a:schemeClr val="accent6"/>
              </a:buClr>
              <a:buNone/>
            </a:pPr>
            <a:r>
              <a:rPr lang="fr-FR" sz="1500" dirty="0">
                <a:latin typeface="Garamond" panose="02020404030301010803" pitchFamily="18" charset="0"/>
              </a:rPr>
              <a:t>Oui, c’est un sac à main.</a:t>
            </a:r>
            <a:endParaRPr lang="en-US" sz="1500" dirty="0">
              <a:latin typeface="Garamond" panose="02020404030301010803" pitchFamily="18" charset="0"/>
            </a:endParaRPr>
          </a:p>
        </p:txBody>
      </p:sp>
      <p:pic>
        <p:nvPicPr>
          <p:cNvPr id="11266" name="Picture 2" descr="Blue 1950s Swing Dress">
            <a:extLst>
              <a:ext uri="{FF2B5EF4-FFF2-40B4-BE49-F238E27FC236}">
                <a16:creationId xmlns:a16="http://schemas.microsoft.com/office/drawing/2014/main" id="{8A4A32AF-4DB2-4EFD-A84B-960950E7F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6791" y="1941828"/>
            <a:ext cx="1804593" cy="270689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Famous Americans -Biography Online">
            <a:extLst>
              <a:ext uri="{FF2B5EF4-FFF2-40B4-BE49-F238E27FC236}">
                <a16:creationId xmlns:a16="http://schemas.microsoft.com/office/drawing/2014/main" id="{6F221596-A582-44E3-BF37-4492296750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924" y="3429000"/>
            <a:ext cx="1874732" cy="24596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587E83A-F11A-49CE-B45C-4C76E0CCD35A}"/>
              </a:ext>
            </a:extLst>
          </p:cNvPr>
          <p:cNvSpPr txBox="1"/>
          <p:nvPr/>
        </p:nvSpPr>
        <p:spPr>
          <a:xfrm>
            <a:off x="1483359" y="1330607"/>
            <a:ext cx="3849900" cy="584775"/>
          </a:xfrm>
          <a:prstGeom prst="rect">
            <a:avLst/>
          </a:prstGeom>
          <a:noFill/>
        </p:spPr>
        <p:txBody>
          <a:bodyPr wrap="none" rtlCol="0">
            <a:spAutoFit/>
          </a:bodyPr>
          <a:lstStyle/>
          <a:p>
            <a:r>
              <a:rPr lang="fr-FR" sz="1600" b="1" dirty="0">
                <a:solidFill>
                  <a:srgbClr val="C00000"/>
                </a:solidFill>
                <a:latin typeface="Garamond" panose="02020404030301010803" pitchFamily="18" charset="0"/>
              </a:rPr>
              <a:t>Est-ce que c’est une robe? C’est une robe?</a:t>
            </a:r>
          </a:p>
          <a:p>
            <a:endParaRPr lang="en-US" sz="1600" dirty="0">
              <a:solidFill>
                <a:srgbClr val="C00000"/>
              </a:solidFill>
            </a:endParaRPr>
          </a:p>
        </p:txBody>
      </p:sp>
      <p:sp>
        <p:nvSpPr>
          <p:cNvPr id="9" name="TextBox 8">
            <a:extLst>
              <a:ext uri="{FF2B5EF4-FFF2-40B4-BE49-F238E27FC236}">
                <a16:creationId xmlns:a16="http://schemas.microsoft.com/office/drawing/2014/main" id="{E19E16BB-81D5-4851-9B81-61C788B71A8B}"/>
              </a:ext>
            </a:extLst>
          </p:cNvPr>
          <p:cNvSpPr txBox="1"/>
          <p:nvPr/>
        </p:nvSpPr>
        <p:spPr>
          <a:xfrm>
            <a:off x="1534160" y="2066279"/>
            <a:ext cx="2938625"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Qu’est-ce que c’est? C’est quoi?</a:t>
            </a:r>
          </a:p>
        </p:txBody>
      </p:sp>
      <p:sp>
        <p:nvSpPr>
          <p:cNvPr id="10" name="TextBox 9">
            <a:extLst>
              <a:ext uri="{FF2B5EF4-FFF2-40B4-BE49-F238E27FC236}">
                <a16:creationId xmlns:a16="http://schemas.microsoft.com/office/drawing/2014/main" id="{FD18092C-3A6C-449F-B9E2-E18E3576C63A}"/>
              </a:ext>
            </a:extLst>
          </p:cNvPr>
          <p:cNvSpPr txBox="1"/>
          <p:nvPr/>
        </p:nvSpPr>
        <p:spPr>
          <a:xfrm>
            <a:off x="1707895" y="2836106"/>
            <a:ext cx="2069797"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Qui est-ce? C’est qui?</a:t>
            </a:r>
          </a:p>
        </p:txBody>
      </p:sp>
      <p:sp>
        <p:nvSpPr>
          <p:cNvPr id="11" name="TextBox 10">
            <a:extLst>
              <a:ext uri="{FF2B5EF4-FFF2-40B4-BE49-F238E27FC236}">
                <a16:creationId xmlns:a16="http://schemas.microsoft.com/office/drawing/2014/main" id="{861513AE-4A50-4D1E-8BF7-204D010EBE6A}"/>
              </a:ext>
            </a:extLst>
          </p:cNvPr>
          <p:cNvSpPr txBox="1"/>
          <p:nvPr/>
        </p:nvSpPr>
        <p:spPr>
          <a:xfrm>
            <a:off x="1407012" y="3634541"/>
            <a:ext cx="2938625"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Qu’est-ce que c’est? C’est quoi?</a:t>
            </a:r>
          </a:p>
        </p:txBody>
      </p:sp>
      <p:sp>
        <p:nvSpPr>
          <p:cNvPr id="12" name="TextBox 11">
            <a:extLst>
              <a:ext uri="{FF2B5EF4-FFF2-40B4-BE49-F238E27FC236}">
                <a16:creationId xmlns:a16="http://schemas.microsoft.com/office/drawing/2014/main" id="{ED97AA27-F924-4D7D-931D-D8397FEA67C7}"/>
              </a:ext>
            </a:extLst>
          </p:cNvPr>
          <p:cNvSpPr txBox="1"/>
          <p:nvPr/>
        </p:nvSpPr>
        <p:spPr>
          <a:xfrm>
            <a:off x="1910080" y="4377922"/>
            <a:ext cx="2069797"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Qui est-ce? C’est qui?</a:t>
            </a:r>
          </a:p>
        </p:txBody>
      </p:sp>
      <p:sp>
        <p:nvSpPr>
          <p:cNvPr id="13" name="TextBox 12">
            <a:extLst>
              <a:ext uri="{FF2B5EF4-FFF2-40B4-BE49-F238E27FC236}">
                <a16:creationId xmlns:a16="http://schemas.microsoft.com/office/drawing/2014/main" id="{FAE0F9D3-A3FF-46EA-9373-23F5F93EA5FB}"/>
              </a:ext>
            </a:extLst>
          </p:cNvPr>
          <p:cNvSpPr txBox="1"/>
          <p:nvPr/>
        </p:nvSpPr>
        <p:spPr>
          <a:xfrm>
            <a:off x="1560303" y="5156595"/>
            <a:ext cx="3772956"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Est-ce que c’est un short? C’est un short?</a:t>
            </a:r>
          </a:p>
        </p:txBody>
      </p:sp>
      <p:sp>
        <p:nvSpPr>
          <p:cNvPr id="14" name="TextBox 13">
            <a:extLst>
              <a:ext uri="{FF2B5EF4-FFF2-40B4-BE49-F238E27FC236}">
                <a16:creationId xmlns:a16="http://schemas.microsoft.com/office/drawing/2014/main" id="{7FB1767E-B74C-426B-AACA-60773309E747}"/>
              </a:ext>
            </a:extLst>
          </p:cNvPr>
          <p:cNvSpPr txBox="1"/>
          <p:nvPr/>
        </p:nvSpPr>
        <p:spPr>
          <a:xfrm>
            <a:off x="1619295" y="5908463"/>
            <a:ext cx="4721164" cy="338554"/>
          </a:xfrm>
          <a:prstGeom prst="rect">
            <a:avLst/>
          </a:prstGeom>
          <a:noFill/>
        </p:spPr>
        <p:txBody>
          <a:bodyPr wrap="none" rtlCol="0">
            <a:spAutoFit/>
          </a:bodyPr>
          <a:lstStyle/>
          <a:p>
            <a:pPr>
              <a:buClr>
                <a:schemeClr val="accent6"/>
              </a:buClr>
            </a:pPr>
            <a:r>
              <a:rPr lang="fr-FR" sz="1600" b="1" dirty="0">
                <a:solidFill>
                  <a:srgbClr val="C00000"/>
                </a:solidFill>
                <a:latin typeface="Garamond" panose="02020404030301010803" pitchFamily="18" charset="0"/>
              </a:rPr>
              <a:t>Est-ce que c’est un sac à main? C’est un sac à main?</a:t>
            </a:r>
          </a:p>
        </p:txBody>
      </p:sp>
    </p:spTree>
    <p:extLst>
      <p:ext uri="{BB962C8B-B14F-4D97-AF65-F5344CB8AC3E}">
        <p14:creationId xmlns:p14="http://schemas.microsoft.com/office/powerpoint/2010/main" val="172228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P spid="13" grpId="0"/>
      <p:bldP spid="1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ignifications des couleurs de logo | 99designs">
            <a:extLst>
              <a:ext uri="{FF2B5EF4-FFF2-40B4-BE49-F238E27FC236}">
                <a16:creationId xmlns:a16="http://schemas.microsoft.com/office/drawing/2014/main" id="{3C898CE6-CF0E-4663-AFC7-AE594644C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39" y="993986"/>
            <a:ext cx="7800369" cy="4870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A04DAD1-FE74-4922-90BD-E4C4F5109AA5}"/>
              </a:ext>
            </a:extLst>
          </p:cNvPr>
          <p:cNvSpPr/>
          <p:nvPr/>
        </p:nvSpPr>
        <p:spPr>
          <a:xfrm>
            <a:off x="941493" y="1192106"/>
            <a:ext cx="1327573" cy="440267"/>
          </a:xfrm>
          <a:prstGeom prst="rect">
            <a:avLst/>
          </a:prstGeom>
          <a:solidFill>
            <a:srgbClr val="DB3F4D"/>
          </a:solidFill>
          <a:ln>
            <a:solidFill>
              <a:srgbClr val="DB3F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97AA84-50FC-4823-8673-C8445C8B6E00}"/>
              </a:ext>
            </a:extLst>
          </p:cNvPr>
          <p:cNvSpPr/>
          <p:nvPr/>
        </p:nvSpPr>
        <p:spPr>
          <a:xfrm>
            <a:off x="941493" y="2712719"/>
            <a:ext cx="1327573" cy="440267"/>
          </a:xfrm>
          <a:prstGeom prst="rect">
            <a:avLst/>
          </a:prstGeom>
          <a:solidFill>
            <a:srgbClr val="F7917A"/>
          </a:solidFill>
          <a:ln>
            <a:solidFill>
              <a:srgbClr val="F791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978E733-EC72-4D67-9FDC-5109687ADA31}"/>
              </a:ext>
            </a:extLst>
          </p:cNvPr>
          <p:cNvSpPr/>
          <p:nvPr/>
        </p:nvSpPr>
        <p:spPr>
          <a:xfrm>
            <a:off x="941493" y="4288366"/>
            <a:ext cx="1327573" cy="440267"/>
          </a:xfrm>
          <a:prstGeom prst="rect">
            <a:avLst/>
          </a:prstGeom>
          <a:solidFill>
            <a:srgbClr val="F5CE71"/>
          </a:solidFill>
          <a:ln>
            <a:solidFill>
              <a:srgbClr val="F5CE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5127C0B-9741-4CDE-BD4A-62F6CA76823D}"/>
              </a:ext>
            </a:extLst>
          </p:cNvPr>
          <p:cNvSpPr/>
          <p:nvPr/>
        </p:nvSpPr>
        <p:spPr>
          <a:xfrm>
            <a:off x="2482427" y="1772073"/>
            <a:ext cx="809414" cy="440267"/>
          </a:xfrm>
          <a:prstGeom prst="rect">
            <a:avLst/>
          </a:prstGeom>
          <a:solidFill>
            <a:srgbClr val="36A592"/>
          </a:solidFill>
          <a:ln>
            <a:solidFill>
              <a:srgbClr val="36A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C1D70C5-0A84-4A2B-9F3E-49C57905D01A}"/>
              </a:ext>
            </a:extLst>
          </p:cNvPr>
          <p:cNvSpPr/>
          <p:nvPr/>
        </p:nvSpPr>
        <p:spPr>
          <a:xfrm>
            <a:off x="2482427" y="3306233"/>
            <a:ext cx="809414" cy="440267"/>
          </a:xfrm>
          <a:prstGeom prst="rect">
            <a:avLst/>
          </a:prstGeom>
          <a:solidFill>
            <a:srgbClr val="3257A7"/>
          </a:solidFill>
          <a:ln>
            <a:solidFill>
              <a:srgbClr val="325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BA750E6-D9BF-4951-81AC-2D607051044C}"/>
              </a:ext>
            </a:extLst>
          </p:cNvPr>
          <p:cNvSpPr/>
          <p:nvPr/>
        </p:nvSpPr>
        <p:spPr>
          <a:xfrm>
            <a:off x="4030134" y="2272452"/>
            <a:ext cx="809414" cy="440267"/>
          </a:xfrm>
          <a:prstGeom prst="rect">
            <a:avLst/>
          </a:prstGeom>
          <a:solidFill>
            <a:srgbClr val="8B3D88"/>
          </a:solidFill>
          <a:ln>
            <a:solidFill>
              <a:srgbClr val="8B3D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36039F6-FA75-4E28-982B-24B80B99AA11}"/>
              </a:ext>
            </a:extLst>
          </p:cNvPr>
          <p:cNvSpPr/>
          <p:nvPr/>
        </p:nvSpPr>
        <p:spPr>
          <a:xfrm>
            <a:off x="4016587" y="3848098"/>
            <a:ext cx="809414" cy="440267"/>
          </a:xfrm>
          <a:prstGeom prst="rect">
            <a:avLst/>
          </a:prstGeom>
          <a:solidFill>
            <a:srgbClr val="E4A9C9"/>
          </a:solidFill>
          <a:ln>
            <a:solidFill>
              <a:srgbClr val="E4A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A83EF1C-4640-49CA-9BBA-9828F11D6CFB}"/>
              </a:ext>
            </a:extLst>
          </p:cNvPr>
          <p:cNvSpPr/>
          <p:nvPr/>
        </p:nvSpPr>
        <p:spPr>
          <a:xfrm>
            <a:off x="5511617" y="2932852"/>
            <a:ext cx="1017876" cy="440267"/>
          </a:xfrm>
          <a:prstGeom prst="rect">
            <a:avLst/>
          </a:prstGeom>
          <a:solidFill>
            <a:srgbClr val="937366"/>
          </a:solidFill>
          <a:ln>
            <a:solidFill>
              <a:srgbClr val="937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3222105-2B7D-45CB-8C75-2389AB78587F}"/>
              </a:ext>
            </a:extLst>
          </p:cNvPr>
          <p:cNvSpPr/>
          <p:nvPr/>
        </p:nvSpPr>
        <p:spPr>
          <a:xfrm>
            <a:off x="5511617" y="4481405"/>
            <a:ext cx="1017876" cy="440267"/>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3C470BE-D8C4-41D4-8B21-2BBDEE8F313D}"/>
              </a:ext>
            </a:extLst>
          </p:cNvPr>
          <p:cNvSpPr/>
          <p:nvPr/>
        </p:nvSpPr>
        <p:spPr>
          <a:xfrm>
            <a:off x="7052551" y="1890605"/>
            <a:ext cx="1017876" cy="440267"/>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9E70294-658E-408A-8B8C-6004347DCD28}"/>
              </a:ext>
            </a:extLst>
          </p:cNvPr>
          <p:cNvSpPr/>
          <p:nvPr/>
        </p:nvSpPr>
        <p:spPr>
          <a:xfrm>
            <a:off x="7084273" y="3437042"/>
            <a:ext cx="1017876" cy="440267"/>
          </a:xfrm>
          <a:prstGeom prst="rect">
            <a:avLst/>
          </a:prstGeom>
          <a:solidFill>
            <a:srgbClr val="969696"/>
          </a:solidFill>
          <a:ln>
            <a:solidFill>
              <a:srgbClr val="969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49B77D02-004A-45B2-86A0-1E9D812E9D5B}"/>
              </a:ext>
            </a:extLst>
          </p:cNvPr>
          <p:cNvSpPr txBox="1">
            <a:spLocks/>
          </p:cNvSpPr>
          <p:nvPr/>
        </p:nvSpPr>
        <p:spPr>
          <a:xfrm>
            <a:off x="3288455" y="556257"/>
            <a:ext cx="6419425" cy="949539"/>
          </a:xfrm>
          <a:prstGeom prst="rect">
            <a:avLst/>
          </a:prstGeom>
        </p:spPr>
        <p:txBody>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4000" cap="none" dirty="0">
                <a:latin typeface="Garamond" panose="02020404030301010803" pitchFamily="18" charset="0"/>
              </a:rPr>
              <a:t>Les couleurs</a:t>
            </a:r>
            <a:endParaRPr lang="en-US" sz="4000" cap="none" dirty="0">
              <a:latin typeface="Garamond" panose="02020404030301010803" pitchFamily="18" charset="0"/>
            </a:endParaRPr>
          </a:p>
        </p:txBody>
      </p:sp>
    </p:spTree>
    <p:extLst>
      <p:ext uri="{BB962C8B-B14F-4D97-AF65-F5344CB8AC3E}">
        <p14:creationId xmlns:p14="http://schemas.microsoft.com/office/powerpoint/2010/main" val="246058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mage result for femme t shirt jupe">
            <a:extLst>
              <a:ext uri="{FF2B5EF4-FFF2-40B4-BE49-F238E27FC236}">
                <a16:creationId xmlns:a16="http://schemas.microsoft.com/office/drawing/2014/main" id="{CC0BD3D7-AD38-4440-991F-7C48E1591B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3941" y="1414487"/>
            <a:ext cx="2686018" cy="4029027"/>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V="1">
            <a:off x="4663440" y="2405344"/>
            <a:ext cx="1967282" cy="6886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6708883" y="2218336"/>
            <a:ext cx="1839543"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t-shirt blanc</a:t>
            </a:r>
          </a:p>
        </p:txBody>
      </p:sp>
      <p:sp>
        <p:nvSpPr>
          <p:cNvPr id="22" name="TextBox 21">
            <a:extLst>
              <a:ext uri="{FF2B5EF4-FFF2-40B4-BE49-F238E27FC236}">
                <a16:creationId xmlns:a16="http://schemas.microsoft.com/office/drawing/2014/main" id="{0DAE0E25-1BEC-43D4-A79B-012E891F00AC}"/>
              </a:ext>
            </a:extLst>
          </p:cNvPr>
          <p:cNvSpPr txBox="1"/>
          <p:nvPr/>
        </p:nvSpPr>
        <p:spPr>
          <a:xfrm>
            <a:off x="1321348" y="3232792"/>
            <a:ext cx="1214802"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Une jupe bleue</a:t>
            </a:r>
          </a:p>
        </p:txBody>
      </p:sp>
      <p:cxnSp>
        <p:nvCxnSpPr>
          <p:cNvPr id="25" name="Straight Arrow Connector 24">
            <a:extLst>
              <a:ext uri="{FF2B5EF4-FFF2-40B4-BE49-F238E27FC236}">
                <a16:creationId xmlns:a16="http://schemas.microsoft.com/office/drawing/2014/main" id="{B56FF3B8-0E1F-4706-9C59-7DCBBC15F3A8}"/>
              </a:ext>
            </a:extLst>
          </p:cNvPr>
          <p:cNvCxnSpPr>
            <a:cxnSpLocks/>
          </p:cNvCxnSpPr>
          <p:nvPr/>
        </p:nvCxnSpPr>
        <p:spPr>
          <a:xfrm flipH="1" flipV="1">
            <a:off x="2468880" y="3429000"/>
            <a:ext cx="1751428" cy="6297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C0DDF44-A34A-434D-B765-65BC335B10E2}"/>
              </a:ext>
            </a:extLst>
          </p:cNvPr>
          <p:cNvCxnSpPr>
            <a:cxnSpLocks/>
          </p:cNvCxnSpPr>
          <p:nvPr/>
        </p:nvCxnSpPr>
        <p:spPr>
          <a:xfrm flipH="1">
            <a:off x="2284670" y="4502325"/>
            <a:ext cx="1548294" cy="2980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C2F2B8-60AC-4A36-8C15-49D3BB1E2546}"/>
              </a:ext>
            </a:extLst>
          </p:cNvPr>
          <p:cNvSpPr txBox="1"/>
          <p:nvPr/>
        </p:nvSpPr>
        <p:spPr>
          <a:xfrm>
            <a:off x="1500492" y="4381795"/>
            <a:ext cx="1117402" cy="1061829"/>
          </a:xfrm>
          <a:prstGeom prst="rect">
            <a:avLst/>
          </a:prstGeom>
          <a:noFill/>
        </p:spPr>
        <p:txBody>
          <a:bodyPr wrap="square" rtlCol="0">
            <a:spAutoFit/>
          </a:bodyPr>
          <a:lstStyle/>
          <a:p>
            <a:pPr defTabSz="342900"/>
            <a:r>
              <a:rPr lang="fr-FR" sz="2100" dirty="0">
                <a:solidFill>
                  <a:prstClr val="black"/>
                </a:solidFill>
                <a:latin typeface="Garamond" panose="02020404030301010803"/>
              </a:rPr>
              <a:t>Un sac noir et blanc</a:t>
            </a:r>
          </a:p>
        </p:txBody>
      </p:sp>
      <p:cxnSp>
        <p:nvCxnSpPr>
          <p:cNvPr id="12" name="Straight Arrow Connector 11">
            <a:extLst>
              <a:ext uri="{FF2B5EF4-FFF2-40B4-BE49-F238E27FC236}">
                <a16:creationId xmlns:a16="http://schemas.microsoft.com/office/drawing/2014/main" id="{B363EBBD-81B8-4E43-9557-0E67D88D80AB}"/>
              </a:ext>
            </a:extLst>
          </p:cNvPr>
          <p:cNvCxnSpPr>
            <a:cxnSpLocks/>
          </p:cNvCxnSpPr>
          <p:nvPr/>
        </p:nvCxnSpPr>
        <p:spPr>
          <a:xfrm flipH="1" flipV="1">
            <a:off x="2414393" y="1834282"/>
            <a:ext cx="1805915" cy="6515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712D52F-2F13-46DE-A450-ABB11138AC14}"/>
              </a:ext>
            </a:extLst>
          </p:cNvPr>
          <p:cNvSpPr txBox="1"/>
          <p:nvPr/>
        </p:nvSpPr>
        <p:spPr>
          <a:xfrm>
            <a:off x="959795" y="1607928"/>
            <a:ext cx="1733167"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Des lunettes</a:t>
            </a:r>
            <a:br>
              <a:rPr lang="fr-FR" sz="2100" dirty="0">
                <a:solidFill>
                  <a:prstClr val="black"/>
                </a:solidFill>
                <a:latin typeface="Garamond" panose="02020404030301010803"/>
              </a:rPr>
            </a:br>
            <a:r>
              <a:rPr lang="fr-FR" sz="2100" dirty="0">
                <a:solidFill>
                  <a:prstClr val="black"/>
                </a:solidFill>
                <a:latin typeface="Garamond" panose="02020404030301010803"/>
              </a:rPr>
              <a:t>de soleil noires</a:t>
            </a:r>
          </a:p>
        </p:txBody>
      </p:sp>
    </p:spTree>
    <p:extLst>
      <p:ext uri="{BB962C8B-B14F-4D97-AF65-F5344CB8AC3E}">
        <p14:creationId xmlns:p14="http://schemas.microsoft.com/office/powerpoint/2010/main" val="70054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11"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mage result for homme jean chemise blanche">
            <a:extLst>
              <a:ext uri="{FF2B5EF4-FFF2-40B4-BE49-F238E27FC236}">
                <a16:creationId xmlns:a16="http://schemas.microsoft.com/office/drawing/2014/main" id="{8E404CB6-F1D2-4D59-992F-1ACC2C384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419" y="1369776"/>
            <a:ext cx="2731163" cy="409674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B445FB5-1E2A-4957-9365-C866C32F8D2A}"/>
              </a:ext>
            </a:extLst>
          </p:cNvPr>
          <p:cNvCxnSpPr>
            <a:cxnSpLocks/>
          </p:cNvCxnSpPr>
          <p:nvPr/>
        </p:nvCxnSpPr>
        <p:spPr>
          <a:xfrm flipH="1" flipV="1">
            <a:off x="2404533" y="1984587"/>
            <a:ext cx="2214439" cy="8156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7EA12F-5047-47BD-9F1C-9574565AD396}"/>
              </a:ext>
            </a:extLst>
          </p:cNvPr>
          <p:cNvSpPr txBox="1"/>
          <p:nvPr/>
        </p:nvSpPr>
        <p:spPr>
          <a:xfrm>
            <a:off x="873666" y="1776838"/>
            <a:ext cx="1530868"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Une chemise blanche</a:t>
            </a:r>
          </a:p>
        </p:txBody>
      </p:sp>
      <p:cxnSp>
        <p:nvCxnSpPr>
          <p:cNvPr id="10" name="Straight Arrow Connector 9">
            <a:extLst>
              <a:ext uri="{FF2B5EF4-FFF2-40B4-BE49-F238E27FC236}">
                <a16:creationId xmlns:a16="http://schemas.microsoft.com/office/drawing/2014/main" id="{F65CE2A1-735E-41C0-AC1A-BE9FDE88BDD5}"/>
              </a:ext>
            </a:extLst>
          </p:cNvPr>
          <p:cNvCxnSpPr>
            <a:cxnSpLocks/>
          </p:cNvCxnSpPr>
          <p:nvPr/>
        </p:nvCxnSpPr>
        <p:spPr>
          <a:xfrm flipH="1">
            <a:off x="2592888" y="2968183"/>
            <a:ext cx="1481204" cy="3111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F10ED3-A3C4-4B82-8898-46E4978BD16F}"/>
              </a:ext>
            </a:extLst>
          </p:cNvPr>
          <p:cNvSpPr txBox="1"/>
          <p:nvPr/>
        </p:nvSpPr>
        <p:spPr>
          <a:xfrm>
            <a:off x="873666" y="2915901"/>
            <a:ext cx="1955664"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Une veste noire/</a:t>
            </a:r>
          </a:p>
          <a:p>
            <a:pPr defTabSz="342900"/>
            <a:r>
              <a:rPr lang="fr-FR" sz="2100" dirty="0">
                <a:solidFill>
                  <a:prstClr val="black"/>
                </a:solidFill>
                <a:latin typeface="Garamond" panose="02020404030301010803"/>
              </a:rPr>
              <a:t>bleue foncée</a:t>
            </a:r>
          </a:p>
        </p:txBody>
      </p:sp>
      <p:cxnSp>
        <p:nvCxnSpPr>
          <p:cNvPr id="19" name="Straight Arrow Connector 18">
            <a:extLst>
              <a:ext uri="{FF2B5EF4-FFF2-40B4-BE49-F238E27FC236}">
                <a16:creationId xmlns:a16="http://schemas.microsoft.com/office/drawing/2014/main" id="{18ED3356-6D0D-437C-9C03-B9498617925C}"/>
              </a:ext>
            </a:extLst>
          </p:cNvPr>
          <p:cNvCxnSpPr>
            <a:cxnSpLocks/>
          </p:cNvCxnSpPr>
          <p:nvPr/>
        </p:nvCxnSpPr>
        <p:spPr>
          <a:xfrm flipV="1">
            <a:off x="4687622" y="3260002"/>
            <a:ext cx="1863490" cy="1471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799F26-C44D-4382-B775-E5A433638E96}"/>
              </a:ext>
            </a:extLst>
          </p:cNvPr>
          <p:cNvSpPr txBox="1"/>
          <p:nvPr/>
        </p:nvSpPr>
        <p:spPr>
          <a:xfrm>
            <a:off x="6551111" y="3063794"/>
            <a:ext cx="1527982"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Une ceinture</a:t>
            </a:r>
          </a:p>
          <a:p>
            <a:pPr defTabSz="342900"/>
            <a:r>
              <a:rPr lang="fr-FR" sz="2100" dirty="0">
                <a:solidFill>
                  <a:prstClr val="black"/>
                </a:solidFill>
                <a:latin typeface="Garamond" panose="02020404030301010803"/>
              </a:rPr>
              <a:t>marron</a:t>
            </a:r>
          </a:p>
        </p:txBody>
      </p:sp>
      <p:sp>
        <p:nvSpPr>
          <p:cNvPr id="22" name="TextBox 21">
            <a:extLst>
              <a:ext uri="{FF2B5EF4-FFF2-40B4-BE49-F238E27FC236}">
                <a16:creationId xmlns:a16="http://schemas.microsoft.com/office/drawing/2014/main" id="{0DAE0E25-1BEC-43D4-A79B-012E891F00AC}"/>
              </a:ext>
            </a:extLst>
          </p:cNvPr>
          <p:cNvSpPr txBox="1"/>
          <p:nvPr/>
        </p:nvSpPr>
        <p:spPr>
          <a:xfrm>
            <a:off x="6708883" y="3969880"/>
            <a:ext cx="1510350"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Un jean bleu</a:t>
            </a:r>
          </a:p>
        </p:txBody>
      </p:sp>
      <p:cxnSp>
        <p:nvCxnSpPr>
          <p:cNvPr id="25" name="Straight Arrow Connector 24">
            <a:extLst>
              <a:ext uri="{FF2B5EF4-FFF2-40B4-BE49-F238E27FC236}">
                <a16:creationId xmlns:a16="http://schemas.microsoft.com/office/drawing/2014/main" id="{B56FF3B8-0E1F-4706-9C59-7DCBBC15F3A8}"/>
              </a:ext>
            </a:extLst>
          </p:cNvPr>
          <p:cNvCxnSpPr>
            <a:cxnSpLocks/>
          </p:cNvCxnSpPr>
          <p:nvPr/>
        </p:nvCxnSpPr>
        <p:spPr>
          <a:xfrm>
            <a:off x="4763728" y="4065650"/>
            <a:ext cx="1866994" cy="1004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2819305-8A89-42BA-8964-70C69347C80B}"/>
              </a:ext>
            </a:extLst>
          </p:cNvPr>
          <p:cNvCxnSpPr>
            <a:cxnSpLocks/>
          </p:cNvCxnSpPr>
          <p:nvPr/>
        </p:nvCxnSpPr>
        <p:spPr>
          <a:xfrm flipH="1">
            <a:off x="2770293" y="5099024"/>
            <a:ext cx="1354516" cy="3155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71E4F62-BC45-4342-9628-8D210F87A48F}"/>
              </a:ext>
            </a:extLst>
          </p:cNvPr>
          <p:cNvSpPr txBox="1"/>
          <p:nvPr/>
        </p:nvSpPr>
        <p:spPr>
          <a:xfrm>
            <a:off x="975735" y="5170886"/>
            <a:ext cx="1829741"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Des chaussures</a:t>
            </a:r>
          </a:p>
          <a:p>
            <a:pPr defTabSz="342900"/>
            <a:r>
              <a:rPr lang="fr-FR" sz="2100" dirty="0">
                <a:solidFill>
                  <a:prstClr val="black"/>
                </a:solidFill>
                <a:latin typeface="Garamond" panose="02020404030301010803"/>
              </a:rPr>
              <a:t>marrons</a:t>
            </a:r>
          </a:p>
        </p:txBody>
      </p:sp>
    </p:spTree>
    <p:extLst>
      <p:ext uri="{BB962C8B-B14F-4D97-AF65-F5344CB8AC3E}">
        <p14:creationId xmlns:p14="http://schemas.microsoft.com/office/powerpoint/2010/main" val="27374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1" grpId="0"/>
      <p:bldP spid="22"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91429-6BE5-4312-AE62-CDF787E6A065}"/>
              </a:ext>
            </a:extLst>
          </p:cNvPr>
          <p:cNvSpPr>
            <a:spLocks noGrp="1"/>
          </p:cNvSpPr>
          <p:nvPr>
            <p:ph type="title"/>
          </p:nvPr>
        </p:nvSpPr>
        <p:spPr>
          <a:xfrm>
            <a:off x="768095" y="585216"/>
            <a:ext cx="7820319" cy="1499616"/>
          </a:xfrm>
        </p:spPr>
        <p:txBody>
          <a:bodyPr>
            <a:normAutofit/>
          </a:bodyPr>
          <a:lstStyle/>
          <a:p>
            <a:r>
              <a:rPr lang="fr-FR" sz="3200" cap="none" dirty="0">
                <a:latin typeface="Garamond" panose="02020404030301010803" pitchFamily="18" charset="0"/>
              </a:rPr>
              <a:t>Comment les américains se disent bonjour?</a:t>
            </a:r>
            <a:endParaRPr lang="en-US" sz="3200" cap="none" dirty="0">
              <a:latin typeface="Garamond" panose="02020404030301010803" pitchFamily="18" charset="0"/>
            </a:endParaRPr>
          </a:p>
        </p:txBody>
      </p:sp>
      <p:pic>
        <p:nvPicPr>
          <p:cNvPr id="13314" name="Picture 2" descr="Mastering your handshake to make a great first impression - The American  Genius">
            <a:extLst>
              <a:ext uri="{FF2B5EF4-FFF2-40B4-BE49-F238E27FC236}">
                <a16:creationId xmlns:a16="http://schemas.microsoft.com/office/drawing/2014/main" id="{F6112719-BD3B-4C12-915B-8249089BD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63546">
            <a:off x="669272" y="2227266"/>
            <a:ext cx="4284914" cy="212817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How to Say Hello in French (And Avoid Embarrassing Mistakes)">
            <a:extLst>
              <a:ext uri="{FF2B5EF4-FFF2-40B4-BE49-F238E27FC236}">
                <a16:creationId xmlns:a16="http://schemas.microsoft.com/office/drawing/2014/main" id="{15F59B34-BEF2-425C-8A94-A3F753CE9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5250" y="4236334"/>
            <a:ext cx="3683584" cy="245956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Chinese Embrace Hugging, But Americans Are Wary of the 'Awkward Embrace' -  ABC News">
            <a:extLst>
              <a:ext uri="{FF2B5EF4-FFF2-40B4-BE49-F238E27FC236}">
                <a16:creationId xmlns:a16="http://schemas.microsoft.com/office/drawing/2014/main" id="{A54063D0-7D10-4D89-B911-45EDBF47C4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760" t="886"/>
          <a:stretch/>
        </p:blipFill>
        <p:spPr bwMode="auto">
          <a:xfrm rot="550041">
            <a:off x="5051635" y="2023575"/>
            <a:ext cx="3127999" cy="271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18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elated image">
            <a:extLst>
              <a:ext uri="{FF2B5EF4-FFF2-40B4-BE49-F238E27FC236}">
                <a16:creationId xmlns:a16="http://schemas.microsoft.com/office/drawing/2014/main" id="{6B5DDAE8-ABE9-4240-B37A-2E32BDF24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6349" y="1413141"/>
            <a:ext cx="4041824" cy="403171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06779694-5089-4E5F-85F7-10445A4E014B}"/>
              </a:ext>
            </a:extLst>
          </p:cNvPr>
          <p:cNvCxnSpPr>
            <a:cxnSpLocks/>
          </p:cNvCxnSpPr>
          <p:nvPr/>
        </p:nvCxnSpPr>
        <p:spPr>
          <a:xfrm flipV="1">
            <a:off x="6098344" y="2293264"/>
            <a:ext cx="872390" cy="1255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A06751-5FCD-48FE-BA2D-70555974B9F6}"/>
              </a:ext>
            </a:extLst>
          </p:cNvPr>
          <p:cNvSpPr txBox="1"/>
          <p:nvPr/>
        </p:nvSpPr>
        <p:spPr>
          <a:xfrm>
            <a:off x="7036495" y="2072515"/>
            <a:ext cx="1529586"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Un parapluie</a:t>
            </a:r>
          </a:p>
          <a:p>
            <a:pPr defTabSz="342900"/>
            <a:r>
              <a:rPr lang="fr-FR" sz="2100" dirty="0">
                <a:solidFill>
                  <a:prstClr val="black"/>
                </a:solidFill>
                <a:latin typeface="Garamond" panose="02020404030301010803"/>
              </a:rPr>
              <a:t>vert</a:t>
            </a:r>
          </a:p>
        </p:txBody>
      </p:sp>
      <p:cxnSp>
        <p:nvCxnSpPr>
          <p:cNvPr id="10" name="Straight Arrow Connector 9">
            <a:extLst>
              <a:ext uri="{FF2B5EF4-FFF2-40B4-BE49-F238E27FC236}">
                <a16:creationId xmlns:a16="http://schemas.microsoft.com/office/drawing/2014/main" id="{F65CE2A1-735E-41C0-AC1A-BE9FDE88BDD5}"/>
              </a:ext>
            </a:extLst>
          </p:cNvPr>
          <p:cNvCxnSpPr>
            <a:cxnSpLocks/>
          </p:cNvCxnSpPr>
          <p:nvPr/>
        </p:nvCxnSpPr>
        <p:spPr>
          <a:xfrm flipH="1">
            <a:off x="2271351" y="2237703"/>
            <a:ext cx="1010205" cy="6951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F10ED3-A3C4-4B82-8898-46E4978BD16F}"/>
              </a:ext>
            </a:extLst>
          </p:cNvPr>
          <p:cNvSpPr txBox="1"/>
          <p:nvPr/>
        </p:nvSpPr>
        <p:spPr>
          <a:xfrm>
            <a:off x="836165" y="2592736"/>
            <a:ext cx="1461898"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 chapeau gris</a:t>
            </a:r>
          </a:p>
        </p:txBody>
      </p:sp>
      <p:cxnSp>
        <p:nvCxnSpPr>
          <p:cNvPr id="9" name="Straight Arrow Connector 8">
            <a:extLst>
              <a:ext uri="{FF2B5EF4-FFF2-40B4-BE49-F238E27FC236}">
                <a16:creationId xmlns:a16="http://schemas.microsoft.com/office/drawing/2014/main" id="{A2C299DF-5444-4AF6-AC64-E04EEBE5568C}"/>
              </a:ext>
            </a:extLst>
          </p:cNvPr>
          <p:cNvCxnSpPr>
            <a:cxnSpLocks/>
          </p:cNvCxnSpPr>
          <p:nvPr/>
        </p:nvCxnSpPr>
        <p:spPr>
          <a:xfrm flipH="1" flipV="1">
            <a:off x="2451566" y="1088592"/>
            <a:ext cx="835542" cy="8367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CC7353B-C6BC-49DE-95C1-57D8D2088C77}"/>
              </a:ext>
            </a:extLst>
          </p:cNvPr>
          <p:cNvSpPr txBox="1"/>
          <p:nvPr/>
        </p:nvSpPr>
        <p:spPr>
          <a:xfrm>
            <a:off x="836165" y="874352"/>
            <a:ext cx="1529586"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Un parapluie</a:t>
            </a:r>
          </a:p>
          <a:p>
            <a:pPr defTabSz="342900"/>
            <a:r>
              <a:rPr lang="fr-FR" sz="2100" dirty="0">
                <a:solidFill>
                  <a:prstClr val="black"/>
                </a:solidFill>
                <a:latin typeface="Garamond" panose="02020404030301010803"/>
              </a:rPr>
              <a:t>violet</a:t>
            </a:r>
          </a:p>
        </p:txBody>
      </p:sp>
      <p:cxnSp>
        <p:nvCxnSpPr>
          <p:cNvPr id="16" name="Straight Arrow Connector 15">
            <a:extLst>
              <a:ext uri="{FF2B5EF4-FFF2-40B4-BE49-F238E27FC236}">
                <a16:creationId xmlns:a16="http://schemas.microsoft.com/office/drawing/2014/main" id="{5EAB69A4-8B04-423B-A256-34607B6D1D1D}"/>
              </a:ext>
            </a:extLst>
          </p:cNvPr>
          <p:cNvCxnSpPr>
            <a:cxnSpLocks/>
          </p:cNvCxnSpPr>
          <p:nvPr/>
        </p:nvCxnSpPr>
        <p:spPr>
          <a:xfrm flipV="1">
            <a:off x="4572001" y="1198880"/>
            <a:ext cx="338666" cy="10388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8F7994B-4A3A-40A8-A1F5-5ACC45B029FD}"/>
              </a:ext>
            </a:extLst>
          </p:cNvPr>
          <p:cNvSpPr txBox="1"/>
          <p:nvPr/>
        </p:nvSpPr>
        <p:spPr>
          <a:xfrm>
            <a:off x="5051864" y="991131"/>
            <a:ext cx="3068320"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 parapluie rose</a:t>
            </a:r>
          </a:p>
        </p:txBody>
      </p:sp>
      <p:cxnSp>
        <p:nvCxnSpPr>
          <p:cNvPr id="20" name="Straight Arrow Connector 19">
            <a:extLst>
              <a:ext uri="{FF2B5EF4-FFF2-40B4-BE49-F238E27FC236}">
                <a16:creationId xmlns:a16="http://schemas.microsoft.com/office/drawing/2014/main" id="{23479860-2050-481E-ADDA-3D28C66FA8CA}"/>
              </a:ext>
            </a:extLst>
          </p:cNvPr>
          <p:cNvCxnSpPr>
            <a:cxnSpLocks/>
          </p:cNvCxnSpPr>
          <p:nvPr/>
        </p:nvCxnSpPr>
        <p:spPr>
          <a:xfrm>
            <a:off x="5581227" y="2356014"/>
            <a:ext cx="1605280" cy="13352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386B33F-50A4-431B-BEA2-67BCE5A00EDE}"/>
              </a:ext>
            </a:extLst>
          </p:cNvPr>
          <p:cNvSpPr txBox="1"/>
          <p:nvPr/>
        </p:nvSpPr>
        <p:spPr>
          <a:xfrm>
            <a:off x="7145345" y="3477065"/>
            <a:ext cx="1461898"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 chapeau marron</a:t>
            </a:r>
          </a:p>
        </p:txBody>
      </p:sp>
      <p:cxnSp>
        <p:nvCxnSpPr>
          <p:cNvPr id="24" name="Straight Arrow Connector 23">
            <a:extLst>
              <a:ext uri="{FF2B5EF4-FFF2-40B4-BE49-F238E27FC236}">
                <a16:creationId xmlns:a16="http://schemas.microsoft.com/office/drawing/2014/main" id="{B31796B9-6BED-4284-8AA8-AF3DBBF88912}"/>
              </a:ext>
            </a:extLst>
          </p:cNvPr>
          <p:cNvCxnSpPr>
            <a:cxnSpLocks/>
          </p:cNvCxnSpPr>
          <p:nvPr/>
        </p:nvCxnSpPr>
        <p:spPr>
          <a:xfrm flipH="1">
            <a:off x="2140110" y="3384721"/>
            <a:ext cx="1141446" cy="5912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BF40D41-0489-42E2-ACD4-960D065CA4DD}"/>
              </a:ext>
            </a:extLst>
          </p:cNvPr>
          <p:cNvSpPr txBox="1"/>
          <p:nvPr/>
        </p:nvSpPr>
        <p:spPr>
          <a:xfrm>
            <a:off x="678212" y="3695770"/>
            <a:ext cx="1461898" cy="738664"/>
          </a:xfrm>
          <a:prstGeom prst="rect">
            <a:avLst/>
          </a:prstGeom>
          <a:noFill/>
        </p:spPr>
        <p:txBody>
          <a:bodyPr wrap="square" rtlCol="0">
            <a:spAutoFit/>
          </a:bodyPr>
          <a:lstStyle/>
          <a:p>
            <a:pPr defTabSz="342900"/>
            <a:r>
              <a:rPr lang="fr-FR" sz="2100" dirty="0">
                <a:solidFill>
                  <a:prstClr val="black"/>
                </a:solidFill>
                <a:latin typeface="Garamond" panose="02020404030301010803"/>
              </a:rPr>
              <a:t>Une veste jaune</a:t>
            </a:r>
          </a:p>
        </p:txBody>
      </p:sp>
      <p:cxnSp>
        <p:nvCxnSpPr>
          <p:cNvPr id="15" name="Straight Arrow Connector 14">
            <a:extLst>
              <a:ext uri="{FF2B5EF4-FFF2-40B4-BE49-F238E27FC236}">
                <a16:creationId xmlns:a16="http://schemas.microsoft.com/office/drawing/2014/main" id="{AC539908-99E2-451F-ACB4-62721608BA8A}"/>
              </a:ext>
            </a:extLst>
          </p:cNvPr>
          <p:cNvCxnSpPr>
            <a:cxnSpLocks/>
          </p:cNvCxnSpPr>
          <p:nvPr/>
        </p:nvCxnSpPr>
        <p:spPr>
          <a:xfrm flipH="1">
            <a:off x="4061383" y="4406045"/>
            <a:ext cx="225310" cy="12530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F2DCDB3-184E-4066-806F-5493A0E38CDC}"/>
              </a:ext>
            </a:extLst>
          </p:cNvPr>
          <p:cNvSpPr txBox="1"/>
          <p:nvPr/>
        </p:nvSpPr>
        <p:spPr>
          <a:xfrm>
            <a:off x="3968175" y="5596334"/>
            <a:ext cx="3068320"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Une robe rose</a:t>
            </a:r>
          </a:p>
        </p:txBody>
      </p:sp>
    </p:spTree>
    <p:extLst>
      <p:ext uri="{BB962C8B-B14F-4D97-AF65-F5344CB8AC3E}">
        <p14:creationId xmlns:p14="http://schemas.microsoft.com/office/powerpoint/2010/main" val="124023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p:bldP spid="17" grpId="0"/>
      <p:bldP spid="23" grpId="0"/>
      <p:bldP spid="27" grpId="0"/>
      <p:bldP spid="1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Young african american delivery man wearing red polo shirt and cap standing  with raising fist winner concept over isolated pink | Free Photo">
            <a:extLst>
              <a:ext uri="{FF2B5EF4-FFF2-40B4-BE49-F238E27FC236}">
                <a16:creationId xmlns:a16="http://schemas.microsoft.com/office/drawing/2014/main" id="{1C5DBD4A-88AC-40EE-91DE-B0725E54A0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754" y="1248433"/>
            <a:ext cx="5194240" cy="346006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7FFDACD-CD04-4359-87BB-612C78F93616}"/>
              </a:ext>
            </a:extLst>
          </p:cNvPr>
          <p:cNvSpPr txBox="1"/>
          <p:nvPr/>
        </p:nvSpPr>
        <p:spPr>
          <a:xfrm>
            <a:off x="2085599" y="4894891"/>
            <a:ext cx="4626776" cy="415498"/>
          </a:xfrm>
          <a:prstGeom prst="rect">
            <a:avLst/>
          </a:prstGeom>
          <a:noFill/>
        </p:spPr>
        <p:txBody>
          <a:bodyPr wrap="square" rtlCol="0">
            <a:spAutoFit/>
          </a:bodyPr>
          <a:lstStyle/>
          <a:p>
            <a:pPr defTabSz="342900"/>
            <a:r>
              <a:rPr lang="fr-FR" sz="2100" dirty="0">
                <a:solidFill>
                  <a:prstClr val="black"/>
                </a:solidFill>
                <a:latin typeface="Garamond" panose="02020404030301010803"/>
              </a:rPr>
              <a:t>Un polo rouge et une casquette rouge</a:t>
            </a:r>
          </a:p>
        </p:txBody>
      </p:sp>
    </p:spTree>
    <p:extLst>
      <p:ext uri="{BB962C8B-B14F-4D97-AF65-F5344CB8AC3E}">
        <p14:creationId xmlns:p14="http://schemas.microsoft.com/office/powerpoint/2010/main" val="214248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lated image">
            <a:extLst>
              <a:ext uri="{FF2B5EF4-FFF2-40B4-BE49-F238E27FC236}">
                <a16:creationId xmlns:a16="http://schemas.microsoft.com/office/drawing/2014/main" id="{DF0BCD96-976E-4528-939D-6E6AE06FF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977" y="1283288"/>
            <a:ext cx="2870925" cy="2621516"/>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Related image">
            <a:extLst>
              <a:ext uri="{FF2B5EF4-FFF2-40B4-BE49-F238E27FC236}">
                <a16:creationId xmlns:a16="http://schemas.microsoft.com/office/drawing/2014/main" id="{7BF1D024-DBEA-450B-8EE2-E36D3FC4C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0924" y="2039413"/>
            <a:ext cx="3725208" cy="1990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4D8A4F8-E70D-4B61-9AD6-68DA28ACB34B}"/>
              </a:ext>
            </a:extLst>
          </p:cNvPr>
          <p:cNvSpPr txBox="1"/>
          <p:nvPr/>
        </p:nvSpPr>
        <p:spPr>
          <a:xfrm>
            <a:off x="1147977" y="4160297"/>
            <a:ext cx="3150927" cy="738664"/>
          </a:xfrm>
          <a:prstGeom prst="rect">
            <a:avLst/>
          </a:prstGeom>
          <a:noFill/>
        </p:spPr>
        <p:txBody>
          <a:bodyPr wrap="none" rtlCol="0">
            <a:spAutoFit/>
          </a:bodyPr>
          <a:lstStyle/>
          <a:p>
            <a:pPr defTabSz="342900"/>
            <a:r>
              <a:rPr lang="fr-FR" sz="2100" dirty="0">
                <a:solidFill>
                  <a:prstClr val="black"/>
                </a:solidFill>
                <a:latin typeface="Garamond" panose="02020404030301010803"/>
              </a:rPr>
              <a:t>Des baskets noires, blanches</a:t>
            </a:r>
          </a:p>
          <a:p>
            <a:pPr algn="ctr" defTabSz="342900"/>
            <a:r>
              <a:rPr lang="fr-FR" sz="2100" dirty="0">
                <a:solidFill>
                  <a:prstClr val="black"/>
                </a:solidFill>
                <a:latin typeface="Garamond" panose="02020404030301010803"/>
              </a:rPr>
              <a:t>et rouges</a:t>
            </a:r>
          </a:p>
        </p:txBody>
      </p:sp>
      <p:sp>
        <p:nvSpPr>
          <p:cNvPr id="6" name="TextBox 5">
            <a:extLst>
              <a:ext uri="{FF2B5EF4-FFF2-40B4-BE49-F238E27FC236}">
                <a16:creationId xmlns:a16="http://schemas.microsoft.com/office/drawing/2014/main" id="{A156C883-EA52-4895-A0EE-BE91997FEB40}"/>
              </a:ext>
            </a:extLst>
          </p:cNvPr>
          <p:cNvSpPr txBox="1"/>
          <p:nvPr/>
        </p:nvSpPr>
        <p:spPr>
          <a:xfrm>
            <a:off x="5251534" y="4114131"/>
            <a:ext cx="2246128" cy="415498"/>
          </a:xfrm>
          <a:prstGeom prst="rect">
            <a:avLst/>
          </a:prstGeom>
          <a:noFill/>
        </p:spPr>
        <p:txBody>
          <a:bodyPr wrap="none" rtlCol="0">
            <a:spAutoFit/>
          </a:bodyPr>
          <a:lstStyle/>
          <a:p>
            <a:pPr defTabSz="342900"/>
            <a:r>
              <a:rPr lang="fr-FR" sz="2100" dirty="0">
                <a:solidFill>
                  <a:prstClr val="black"/>
                </a:solidFill>
                <a:latin typeface="Garamond" panose="02020404030301010803"/>
              </a:rPr>
              <a:t>Des sandales jaunes</a:t>
            </a:r>
          </a:p>
        </p:txBody>
      </p:sp>
    </p:spTree>
    <p:extLst>
      <p:ext uri="{BB962C8B-B14F-4D97-AF65-F5344CB8AC3E}">
        <p14:creationId xmlns:p14="http://schemas.microsoft.com/office/powerpoint/2010/main" val="152025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40ED-B266-4D82-8EAE-2E4F154D14AC}"/>
              </a:ext>
            </a:extLst>
          </p:cNvPr>
          <p:cNvSpPr>
            <a:spLocks noGrp="1"/>
          </p:cNvSpPr>
          <p:nvPr>
            <p:ph type="title"/>
          </p:nvPr>
        </p:nvSpPr>
        <p:spPr/>
        <p:txBody>
          <a:bodyPr/>
          <a:lstStyle/>
          <a:p>
            <a:r>
              <a:rPr lang="fr-FR" cap="none" dirty="0">
                <a:latin typeface="Garamond" panose="02020404030301010803" pitchFamily="18" charset="0"/>
              </a:rPr>
              <a:t>Décrivons les personnes sur la photo! </a:t>
            </a:r>
            <a:endParaRPr lang="en-US" cap="none" dirty="0">
              <a:latin typeface="Garamond" panose="02020404030301010803" pitchFamily="18" charset="0"/>
            </a:endParaRPr>
          </a:p>
        </p:txBody>
      </p:sp>
      <p:sp>
        <p:nvSpPr>
          <p:cNvPr id="3" name="Content Placeholder 2">
            <a:extLst>
              <a:ext uri="{FF2B5EF4-FFF2-40B4-BE49-F238E27FC236}">
                <a16:creationId xmlns:a16="http://schemas.microsoft.com/office/drawing/2014/main" id="{F4B0CCB7-9CE6-4742-934F-BD92AB87A307}"/>
              </a:ext>
            </a:extLst>
          </p:cNvPr>
          <p:cNvSpPr>
            <a:spLocks noGrp="1"/>
          </p:cNvSpPr>
          <p:nvPr>
            <p:ph idx="1"/>
          </p:nvPr>
        </p:nvSpPr>
        <p:spPr>
          <a:xfrm>
            <a:off x="548640" y="5935810"/>
            <a:ext cx="7509511" cy="673947"/>
          </a:xfrm>
        </p:spPr>
        <p:txBody>
          <a:bodyPr>
            <a:normAutofit fontScale="85000" lnSpcReduction="20000"/>
          </a:bodyPr>
          <a:lstStyle/>
          <a:p>
            <a:r>
              <a:rPr lang="fr-FR" dirty="0">
                <a:latin typeface="Garamond" panose="02020404030301010803" pitchFamily="18" charset="0"/>
              </a:rPr>
              <a:t>Il/elle est…</a:t>
            </a:r>
          </a:p>
          <a:p>
            <a:r>
              <a:rPr lang="fr-FR" dirty="0">
                <a:latin typeface="Garamond" panose="02020404030301010803" pitchFamily="18" charset="0"/>
              </a:rPr>
              <a:t>Il/elle porte </a:t>
            </a:r>
            <a:r>
              <a:rPr lang="fr-FR" i="1" dirty="0">
                <a:latin typeface="Garamond" panose="02020404030301010803" pitchFamily="18" charset="0"/>
              </a:rPr>
              <a:t>(wear)</a:t>
            </a:r>
            <a:r>
              <a:rPr lang="fr-FR" dirty="0">
                <a:latin typeface="Garamond" panose="02020404030301010803" pitchFamily="18" charset="0"/>
              </a:rPr>
              <a:t>…</a:t>
            </a:r>
            <a:endParaRPr lang="en-US" dirty="0">
              <a:latin typeface="Garamond" panose="02020404030301010803" pitchFamily="18" charset="0"/>
            </a:endParaRPr>
          </a:p>
        </p:txBody>
      </p:sp>
      <p:pic>
        <p:nvPicPr>
          <p:cNvPr id="13314" name="Picture 2" descr="Qualités / défauts">
            <a:extLst>
              <a:ext uri="{FF2B5EF4-FFF2-40B4-BE49-F238E27FC236}">
                <a16:creationId xmlns:a16="http://schemas.microsoft.com/office/drawing/2014/main" id="{FA6A7074-7004-41BB-8BB8-305345B68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063" y="1939290"/>
            <a:ext cx="7509511" cy="3754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20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5855" y="829056"/>
            <a:ext cx="3715851" cy="1175851"/>
          </a:xfrm>
        </p:spPr>
        <p:txBody>
          <a:bodyPr>
            <a:normAutofit fontScale="90000"/>
          </a:bodyPr>
          <a:lstStyle/>
          <a:p>
            <a:r>
              <a:rPr lang="en-US" cap="none" dirty="0" err="1">
                <a:latin typeface="Garamond" panose="02020404030301010803" pitchFamily="18" charset="0"/>
              </a:rPr>
              <a:t>Préparez</a:t>
            </a:r>
            <a:r>
              <a:rPr lang="en-US" cap="none" dirty="0">
                <a:latin typeface="Garamond" panose="02020404030301010803" pitchFamily="18" charset="0"/>
              </a:rPr>
              <a:t> </a:t>
            </a:r>
            <a:r>
              <a:rPr lang="en-US" cap="none" dirty="0" err="1">
                <a:latin typeface="Garamond" panose="02020404030301010803" pitchFamily="18" charset="0"/>
              </a:rPr>
              <a:t>votre</a:t>
            </a:r>
            <a:r>
              <a:rPr lang="en-US" cap="none" dirty="0">
                <a:latin typeface="Garamond" panose="02020404030301010803" pitchFamily="18" charset="0"/>
              </a:rPr>
              <a:t> valise </a:t>
            </a:r>
            <a:r>
              <a:rPr lang="en-US" i="1" cap="none" dirty="0">
                <a:latin typeface="Garamond" panose="02020404030301010803" pitchFamily="18" charset="0"/>
              </a:rPr>
              <a:t>(suitcase) </a:t>
            </a:r>
            <a:r>
              <a:rPr lang="en-US" cap="none" dirty="0">
                <a:latin typeface="Garamond" panose="02020404030301010803" pitchFamily="18" charset="0"/>
              </a:rPr>
              <a:t>!</a:t>
            </a:r>
          </a:p>
        </p:txBody>
      </p:sp>
      <p:sp>
        <p:nvSpPr>
          <p:cNvPr id="3" name="Content Placeholder 2"/>
          <p:cNvSpPr>
            <a:spLocks noGrp="1"/>
          </p:cNvSpPr>
          <p:nvPr>
            <p:ph idx="1"/>
          </p:nvPr>
        </p:nvSpPr>
        <p:spPr>
          <a:xfrm>
            <a:off x="571669" y="2104221"/>
            <a:ext cx="3714025" cy="3083024"/>
          </a:xfrm>
        </p:spPr>
        <p:txBody>
          <a:bodyPr>
            <a:normAutofit/>
          </a:bodyPr>
          <a:lstStyle/>
          <a:p>
            <a:pPr marL="0" indent="0">
              <a:buNone/>
            </a:pPr>
            <a:r>
              <a:rPr lang="fr-FR" dirty="0">
                <a:latin typeface="Garamond" panose="02020404030301010803" pitchFamily="18" charset="0"/>
              </a:rPr>
              <a:t>Vous partez en vacances! Faites une liste des vêtements que vous emportez.</a:t>
            </a:r>
          </a:p>
          <a:p>
            <a:pPr marL="0" indent="0">
              <a:buNone/>
            </a:pPr>
            <a:r>
              <a:rPr lang="fr-FR" i="1" dirty="0">
                <a:latin typeface="Garamond" panose="02020404030301010803" pitchFamily="18" charset="0"/>
              </a:rPr>
              <a:t>Exemple: huit jours à Montréal</a:t>
            </a:r>
          </a:p>
          <a:p>
            <a:pPr marL="0" indent="0">
              <a:buNone/>
            </a:pPr>
            <a:r>
              <a:rPr lang="fr-FR" i="1" dirty="0">
                <a:latin typeface="Garamond" panose="02020404030301010803" pitchFamily="18" charset="0"/>
              </a:rPr>
              <a:t>Pour huit jours à Montréal je prends un manteau, trois pulls etc.</a:t>
            </a:r>
          </a:p>
        </p:txBody>
      </p:sp>
      <p:pic>
        <p:nvPicPr>
          <p:cNvPr id="21506" name="Picture 2" descr="Image result for globe"/>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rot="21600000">
            <a:off x="4392307" y="366770"/>
            <a:ext cx="4574535" cy="452968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511015" y="4471665"/>
            <a:ext cx="8455827" cy="1431161"/>
          </a:xfrm>
          <a:prstGeom prst="rect">
            <a:avLst/>
          </a:prstGeom>
          <a:noFill/>
        </p:spPr>
        <p:txBody>
          <a:bodyPr wrap="square" rtlCol="0">
            <a:spAutoFit/>
          </a:bodyPr>
          <a:lstStyle/>
          <a:p>
            <a:pPr marL="342900" indent="-342900" defTabSz="342900">
              <a:spcAft>
                <a:spcPts val="600"/>
              </a:spcAft>
              <a:buClr>
                <a:srgbClr val="83992A"/>
              </a:buClr>
              <a:buFont typeface="+mj-lt"/>
              <a:buAutoNum type="arabicParenR"/>
            </a:pPr>
            <a:r>
              <a:rPr lang="en-US" dirty="0">
                <a:solidFill>
                  <a:prstClr val="black"/>
                </a:solidFill>
                <a:latin typeface="Garamond" panose="02020404030301010803" pitchFamily="18" charset="0"/>
              </a:rPr>
              <a:t>Un weekend à New York, </a:t>
            </a:r>
            <a:r>
              <a:rPr lang="en-US" dirty="0" err="1">
                <a:solidFill>
                  <a:prstClr val="black"/>
                </a:solidFill>
                <a:latin typeface="Garamond" panose="02020404030301010803" pitchFamily="18" charset="0"/>
              </a:rPr>
              <a:t>en</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avril</a:t>
            </a:r>
            <a:endParaRPr lang="en-US" dirty="0">
              <a:solidFill>
                <a:prstClr val="black"/>
              </a:solidFill>
              <a:latin typeface="Garamond" panose="02020404030301010803" pitchFamily="18" charset="0"/>
            </a:endParaRPr>
          </a:p>
          <a:p>
            <a:pPr marL="342900" indent="-342900" defTabSz="342900">
              <a:spcAft>
                <a:spcPts val="600"/>
              </a:spcAft>
              <a:buClr>
                <a:srgbClr val="83992A"/>
              </a:buClr>
              <a:buFont typeface="+mj-lt"/>
              <a:buAutoNum type="arabicParenR"/>
            </a:pPr>
            <a:r>
              <a:rPr lang="en-US" dirty="0">
                <a:solidFill>
                  <a:prstClr val="black"/>
                </a:solidFill>
                <a:latin typeface="Garamond" panose="02020404030301010803" pitchFamily="18" charset="0"/>
              </a:rPr>
              <a:t>Quatre </a:t>
            </a:r>
            <a:r>
              <a:rPr lang="en-US" dirty="0" err="1">
                <a:solidFill>
                  <a:prstClr val="black"/>
                </a:solidFill>
                <a:latin typeface="Garamond" panose="02020404030301010803" pitchFamily="18" charset="0"/>
              </a:rPr>
              <a:t>jours</a:t>
            </a:r>
            <a:r>
              <a:rPr lang="en-US" dirty="0">
                <a:solidFill>
                  <a:prstClr val="black"/>
                </a:solidFill>
                <a:latin typeface="Garamond" panose="02020404030301010803" pitchFamily="18" charset="0"/>
              </a:rPr>
              <a:t> à Lafayette, </a:t>
            </a:r>
            <a:r>
              <a:rPr lang="en-US" dirty="0" err="1">
                <a:solidFill>
                  <a:prstClr val="black"/>
                </a:solidFill>
                <a:latin typeface="Garamond" panose="02020404030301010803" pitchFamily="18" charset="0"/>
              </a:rPr>
              <a:t>en</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Louisiane</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en</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juillet</a:t>
            </a:r>
            <a:endParaRPr lang="en-US" dirty="0">
              <a:solidFill>
                <a:prstClr val="black"/>
              </a:solidFill>
              <a:latin typeface="Garamond" panose="02020404030301010803" pitchFamily="18" charset="0"/>
            </a:endParaRPr>
          </a:p>
          <a:p>
            <a:pPr marL="342900" indent="-342900" defTabSz="342900">
              <a:spcAft>
                <a:spcPts val="600"/>
              </a:spcAft>
              <a:buClr>
                <a:srgbClr val="83992A"/>
              </a:buClr>
              <a:buFont typeface="+mj-lt"/>
              <a:buAutoNum type="arabicParenR"/>
            </a:pPr>
            <a:r>
              <a:rPr lang="en-US" dirty="0" err="1">
                <a:solidFill>
                  <a:prstClr val="black"/>
                </a:solidFill>
                <a:latin typeface="Garamond" panose="02020404030301010803" pitchFamily="18" charset="0"/>
              </a:rPr>
              <a:t>Huit</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jours</a:t>
            </a:r>
            <a:r>
              <a:rPr lang="en-US" dirty="0">
                <a:solidFill>
                  <a:prstClr val="black"/>
                </a:solidFill>
                <a:latin typeface="Garamond" panose="02020404030301010803" pitchFamily="18" charset="0"/>
              </a:rPr>
              <a:t> à Grenoble, dans les Alpes, </a:t>
            </a:r>
            <a:r>
              <a:rPr lang="en-US" dirty="0" err="1">
                <a:solidFill>
                  <a:prstClr val="black"/>
                </a:solidFill>
                <a:latin typeface="Garamond" panose="02020404030301010803" pitchFamily="18" charset="0"/>
              </a:rPr>
              <a:t>en</a:t>
            </a:r>
            <a:r>
              <a:rPr lang="en-US" dirty="0">
                <a:solidFill>
                  <a:prstClr val="black"/>
                </a:solidFill>
                <a:latin typeface="Garamond" panose="02020404030301010803" pitchFamily="18" charset="0"/>
              </a:rPr>
              <a:t> </a:t>
            </a:r>
            <a:r>
              <a:rPr lang="en-US" dirty="0" err="1">
                <a:solidFill>
                  <a:prstClr val="black"/>
                </a:solidFill>
                <a:latin typeface="Garamond" panose="02020404030301010803" pitchFamily="18" charset="0"/>
              </a:rPr>
              <a:t>janvier</a:t>
            </a:r>
            <a:endParaRPr lang="en-US" dirty="0">
              <a:solidFill>
                <a:prstClr val="black"/>
              </a:solidFill>
              <a:latin typeface="Garamond" panose="02020404030301010803" pitchFamily="18" charset="0"/>
            </a:endParaRPr>
          </a:p>
          <a:p>
            <a:pPr marL="342900" indent="-342900" defTabSz="342900">
              <a:spcAft>
                <a:spcPts val="600"/>
              </a:spcAft>
              <a:buClr>
                <a:srgbClr val="83992A"/>
              </a:buClr>
              <a:buFont typeface="+mj-lt"/>
              <a:buAutoNum type="arabicParenR"/>
            </a:pPr>
            <a:r>
              <a:rPr lang="en-US" dirty="0">
                <a:solidFill>
                  <a:prstClr val="black"/>
                </a:solidFill>
                <a:latin typeface="Garamond" panose="02020404030301010803" pitchFamily="18" charset="0"/>
              </a:rPr>
              <a:t>Six </a:t>
            </a:r>
            <a:r>
              <a:rPr lang="en-US" dirty="0" err="1">
                <a:solidFill>
                  <a:prstClr val="black"/>
                </a:solidFill>
                <a:latin typeface="Garamond" panose="02020404030301010803" pitchFamily="18" charset="0"/>
              </a:rPr>
              <a:t>jours</a:t>
            </a:r>
            <a:r>
              <a:rPr lang="en-US" dirty="0">
                <a:solidFill>
                  <a:prstClr val="black"/>
                </a:solidFill>
                <a:latin typeface="Garamond" panose="02020404030301010803" pitchFamily="18" charset="0"/>
              </a:rPr>
              <a:t> à Cannes pour le Festival International du Film</a:t>
            </a:r>
          </a:p>
        </p:txBody>
      </p:sp>
    </p:spTree>
    <p:extLst>
      <p:ext uri="{BB962C8B-B14F-4D97-AF65-F5344CB8AC3E}">
        <p14:creationId xmlns:p14="http://schemas.microsoft.com/office/powerpoint/2010/main" val="3213825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D6247-B3D4-479C-AB28-B9925AC218A1}"/>
              </a:ext>
            </a:extLst>
          </p:cNvPr>
          <p:cNvSpPr>
            <a:spLocks noGrp="1"/>
          </p:cNvSpPr>
          <p:nvPr>
            <p:ph type="title"/>
          </p:nvPr>
        </p:nvSpPr>
        <p:spPr/>
        <p:txBody>
          <a:bodyPr/>
          <a:lstStyle/>
          <a:p>
            <a:r>
              <a:rPr lang="fr-FR" cap="none" dirty="0">
                <a:latin typeface="Garamond" panose="02020404030301010803" pitchFamily="18" charset="0"/>
              </a:rPr>
              <a:t>Cyprien – le style vestimentaire</a:t>
            </a:r>
            <a:endParaRPr lang="en-US" cap="none" dirty="0">
              <a:latin typeface="Garamond" panose="02020404030301010803" pitchFamily="18" charset="0"/>
            </a:endParaRPr>
          </a:p>
        </p:txBody>
      </p:sp>
      <p:pic>
        <p:nvPicPr>
          <p:cNvPr id="4" name="Online Media 3" title="CYPRIEN - Le style vestimentaire">
            <a:hlinkClick r:id="" action="ppaction://media"/>
            <a:extLst>
              <a:ext uri="{FF2B5EF4-FFF2-40B4-BE49-F238E27FC236}">
                <a16:creationId xmlns:a16="http://schemas.microsoft.com/office/drawing/2014/main" id="{3D81BE40-A07B-4B85-B1D1-CA8C8E82654E}"/>
              </a:ext>
            </a:extLst>
          </p:cNvPr>
          <p:cNvPicPr>
            <a:picLocks noGrp="1" noRot="1" noChangeAspect="1"/>
          </p:cNvPicPr>
          <p:nvPr>
            <p:ph idx="1"/>
            <a:videoFile r:link="rId1"/>
          </p:nvPr>
        </p:nvPicPr>
        <p:blipFill>
          <a:blip r:embed="rId3"/>
          <a:stretch>
            <a:fillRect/>
          </a:stretch>
        </p:blipFill>
        <p:spPr>
          <a:xfrm>
            <a:off x="838200" y="2286000"/>
            <a:ext cx="7151688" cy="4022725"/>
          </a:xfrm>
          <a:prstGeom prst="rect">
            <a:avLst/>
          </a:prstGeom>
        </p:spPr>
      </p:pic>
    </p:spTree>
    <p:extLst>
      <p:ext uri="{BB962C8B-B14F-4D97-AF65-F5344CB8AC3E}">
        <p14:creationId xmlns:p14="http://schemas.microsoft.com/office/powerpoint/2010/main" val="291538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CE8CAE-4FF3-42B1-8F5C-9227662FC95C}"/>
              </a:ext>
            </a:extLst>
          </p:cNvPr>
          <p:cNvSpPr>
            <a:spLocks noGrp="1"/>
          </p:cNvSpPr>
          <p:nvPr>
            <p:ph idx="1"/>
          </p:nvPr>
        </p:nvSpPr>
        <p:spPr>
          <a:xfrm>
            <a:off x="768096" y="2611120"/>
            <a:ext cx="7183797" cy="4023360"/>
          </a:xfrm>
        </p:spPr>
        <p:txBody>
          <a:bodyPr/>
          <a:lstStyle/>
          <a:p>
            <a:pPr marL="457200" indent="-457200">
              <a:buClr>
                <a:schemeClr val="accent5"/>
              </a:buClr>
              <a:buFont typeface="+mj-lt"/>
              <a:buAutoNum type="arabicParenR"/>
            </a:pPr>
            <a:r>
              <a:rPr lang="fr-FR" dirty="0">
                <a:latin typeface="Garamond" panose="02020404030301010803" pitchFamily="18" charset="0"/>
              </a:rPr>
              <a:t>Est-ce que vous avez un style particulier, ou comme Cyprien, vous êtes plutôt </a:t>
            </a:r>
            <a:r>
              <a:rPr lang="fr-FR" i="1" dirty="0">
                <a:latin typeface="Garamond" panose="02020404030301010803" pitchFamily="18" charset="0"/>
              </a:rPr>
              <a:t>(</a:t>
            </a:r>
            <a:r>
              <a:rPr lang="fr-FR" i="1" dirty="0" err="1">
                <a:latin typeface="Garamond" panose="02020404030301010803" pitchFamily="18" charset="0"/>
              </a:rPr>
              <a:t>rather</a:t>
            </a:r>
            <a:r>
              <a:rPr lang="fr-FR" i="1" dirty="0">
                <a:latin typeface="Garamond" panose="02020404030301010803" pitchFamily="18" charset="0"/>
              </a:rPr>
              <a:t>) </a:t>
            </a:r>
            <a:r>
              <a:rPr lang="fr-FR" dirty="0">
                <a:latin typeface="Garamond" panose="02020404030301010803" pitchFamily="18" charset="0"/>
              </a:rPr>
              <a:t>« normal »? </a:t>
            </a:r>
          </a:p>
          <a:p>
            <a:pPr marL="457200" indent="-457200">
              <a:buClr>
                <a:schemeClr val="accent5"/>
              </a:buClr>
              <a:buFont typeface="+mj-lt"/>
              <a:buAutoNum type="arabicParenR"/>
            </a:pPr>
            <a:r>
              <a:rPr lang="fr-FR" dirty="0">
                <a:latin typeface="Garamond" panose="02020404030301010803" pitchFamily="18" charset="0"/>
              </a:rPr>
              <a:t>Est-ce que vous êtes d’accord </a:t>
            </a:r>
            <a:r>
              <a:rPr lang="fr-FR" i="1" dirty="0">
                <a:latin typeface="Garamond" panose="02020404030301010803" pitchFamily="18" charset="0"/>
              </a:rPr>
              <a:t>(</a:t>
            </a:r>
            <a:r>
              <a:rPr lang="fr-FR" i="1" dirty="0" err="1">
                <a:latin typeface="Garamond" panose="02020404030301010803" pitchFamily="18" charset="0"/>
              </a:rPr>
              <a:t>agree</a:t>
            </a:r>
            <a:r>
              <a:rPr lang="fr-FR" i="1" dirty="0">
                <a:latin typeface="Garamond" panose="02020404030301010803" pitchFamily="18" charset="0"/>
              </a:rPr>
              <a:t>) </a:t>
            </a:r>
            <a:r>
              <a:rPr lang="fr-FR" dirty="0">
                <a:latin typeface="Garamond" panose="02020404030301010803" pitchFamily="18" charset="0"/>
              </a:rPr>
              <a:t>avec Cyprien quand il dit que les vêtements représentent qui on est? Donnez des exemples.</a:t>
            </a:r>
          </a:p>
          <a:p>
            <a:pPr marL="457200" indent="-457200">
              <a:buClr>
                <a:schemeClr val="accent5"/>
              </a:buClr>
              <a:buFont typeface="+mj-lt"/>
              <a:buAutoNum type="arabicParenR"/>
            </a:pPr>
            <a:r>
              <a:rPr lang="fr-FR" dirty="0">
                <a:latin typeface="Garamond" panose="02020404030301010803" pitchFamily="18" charset="0"/>
              </a:rPr>
              <a:t>Est-ce qu’il y a aussi des « trucs » </a:t>
            </a:r>
            <a:r>
              <a:rPr lang="fr-FR" i="1" dirty="0">
                <a:latin typeface="Garamond" panose="02020404030301010803" pitchFamily="18" charset="0"/>
              </a:rPr>
              <a:t>(slang for </a:t>
            </a:r>
            <a:r>
              <a:rPr lang="fr-FR" i="1" dirty="0" err="1">
                <a:latin typeface="Garamond" panose="02020404030301010803" pitchFamily="18" charset="0"/>
              </a:rPr>
              <a:t>things</a:t>
            </a:r>
            <a:r>
              <a:rPr lang="fr-FR" i="1" dirty="0">
                <a:latin typeface="Garamond" panose="02020404030301010803" pitchFamily="18" charset="0"/>
              </a:rPr>
              <a:t>) </a:t>
            </a:r>
            <a:r>
              <a:rPr lang="fr-FR" dirty="0">
                <a:latin typeface="Garamond" panose="02020404030301010803" pitchFamily="18" charset="0"/>
              </a:rPr>
              <a:t>que vous ne pouvez pas accepter en terme de style? Ou est-ce que vous acceptez tout? Pourquoi? Donnez des exemples.</a:t>
            </a:r>
          </a:p>
          <a:p>
            <a:endParaRPr lang="en-US" dirty="0">
              <a:latin typeface="Garamond" panose="02020404030301010803" pitchFamily="18" charset="0"/>
            </a:endParaRPr>
          </a:p>
        </p:txBody>
      </p:sp>
      <p:sp>
        <p:nvSpPr>
          <p:cNvPr id="4" name="Title 1">
            <a:extLst>
              <a:ext uri="{FF2B5EF4-FFF2-40B4-BE49-F238E27FC236}">
                <a16:creationId xmlns:a16="http://schemas.microsoft.com/office/drawing/2014/main" id="{36CFB39B-E4EA-4969-852F-8F27B769FE60}"/>
              </a:ext>
            </a:extLst>
          </p:cNvPr>
          <p:cNvSpPr txBox="1">
            <a:spLocks/>
          </p:cNvSpPr>
          <p:nvPr/>
        </p:nvSpPr>
        <p:spPr>
          <a:xfrm>
            <a:off x="926973" y="622469"/>
            <a:ext cx="7290054"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cap="none" dirty="0">
                <a:latin typeface="Garamond" panose="02020404030301010803" pitchFamily="18" charset="0"/>
              </a:rPr>
              <a:t>Cyprien – le style vestimentaire</a:t>
            </a:r>
            <a:endParaRPr lang="en-US" cap="none" dirty="0">
              <a:latin typeface="Garamond" panose="02020404030301010803" pitchFamily="18" charset="0"/>
            </a:endParaRPr>
          </a:p>
        </p:txBody>
      </p:sp>
    </p:spTree>
    <p:extLst>
      <p:ext uri="{BB962C8B-B14F-4D97-AF65-F5344CB8AC3E}">
        <p14:creationId xmlns:p14="http://schemas.microsoft.com/office/powerpoint/2010/main" val="18182811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Screen shot 2014-08-26 at 5.11.26 PM.png">
            <a:extLst>
              <a:ext uri="{FF2B5EF4-FFF2-40B4-BE49-F238E27FC236}">
                <a16:creationId xmlns:a16="http://schemas.microsoft.com/office/drawing/2014/main" id="{94A7091B-C2FF-40A4-B888-83D5C0F0CFF1}"/>
              </a:ext>
            </a:extLst>
          </p:cNvPr>
          <p:cNvPicPr>
            <a:picLocks noChangeAspect="1"/>
          </p:cNvPicPr>
          <p:nvPr/>
        </p:nvPicPr>
        <p:blipFill rotWithShape="1">
          <a:blip r:embed="rId2">
            <a:extLst>
              <a:ext uri="{28A0092B-C50C-407E-A947-70E740481C1C}">
                <a14:useLocalDpi xmlns:a14="http://schemas.microsoft.com/office/drawing/2010/main" val="0"/>
              </a:ext>
            </a:extLst>
          </a:blip>
          <a:srcRect r="1" b="2769"/>
          <a:stretch/>
        </p:blipFill>
        <p:spPr>
          <a:xfrm>
            <a:off x="20" y="10"/>
            <a:ext cx="9143980" cy="6857990"/>
          </a:xfrm>
          <a:prstGeom prst="rect">
            <a:avLst/>
          </a:prstGeom>
        </p:spPr>
      </p:pic>
    </p:spTree>
    <p:extLst>
      <p:ext uri="{BB962C8B-B14F-4D97-AF65-F5344CB8AC3E}">
        <p14:creationId xmlns:p14="http://schemas.microsoft.com/office/powerpoint/2010/main" val="2845473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C8D21-B354-A0AD-B4AC-BBE5B5981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DAB601-81F3-E0F1-53CD-FE3F08B15AF8}"/>
              </a:ext>
            </a:extLst>
          </p:cNvPr>
          <p:cNvSpPr>
            <a:spLocks noGrp="1"/>
          </p:cNvSpPr>
          <p:nvPr>
            <p:ph type="title"/>
          </p:nvPr>
        </p:nvSpPr>
        <p:spPr/>
        <p:txBody>
          <a:bodyPr/>
          <a:lstStyle/>
          <a:p>
            <a:r>
              <a:rPr lang="fr-FR" cap="none" dirty="0">
                <a:latin typeface="Garamond" panose="02020404030301010803" pitchFamily="18" charset="0"/>
              </a:rPr>
              <a:t>Se présenter</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5136A16B-9E09-53BF-DB1D-42856AF8BD6D}"/>
              </a:ext>
            </a:extLst>
          </p:cNvPr>
          <p:cNvSpPr>
            <a:spLocks noGrp="1"/>
          </p:cNvSpPr>
          <p:nvPr>
            <p:ph type="body" idx="1"/>
          </p:nvPr>
        </p:nvSpPr>
        <p:spPr/>
        <p:txBody>
          <a:bodyPr/>
          <a:lstStyle/>
          <a:p>
            <a:r>
              <a:rPr lang="fr-FR" dirty="0"/>
              <a:t>Conjugaison /Vocabulaire</a:t>
            </a:r>
            <a:endParaRPr lang="en-US" dirty="0"/>
          </a:p>
        </p:txBody>
      </p:sp>
    </p:spTree>
    <p:extLst>
      <p:ext uri="{BB962C8B-B14F-4D97-AF65-F5344CB8AC3E}">
        <p14:creationId xmlns:p14="http://schemas.microsoft.com/office/powerpoint/2010/main" val="8679063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ADA879F-9F2F-4B43-A713-BC9B55CFAEE9}"/>
              </a:ext>
            </a:extLst>
          </p:cNvPr>
          <p:cNvSpPr txBox="1">
            <a:spLocks/>
          </p:cNvSpPr>
          <p:nvPr/>
        </p:nvSpPr>
        <p:spPr>
          <a:xfrm>
            <a:off x="768096" y="585216"/>
            <a:ext cx="3323844" cy="1499616"/>
          </a:xfrm>
          <a:prstGeom prst="rect">
            <a:avLst/>
          </a:prstGeom>
        </p:spPr>
        <p:txBody>
          <a:bodyPr vert="horz" lIns="91440" tIns="45720" rIns="91440" bIns="45720" rtlCol="0" anchor="ctr">
            <a:normAutofit/>
          </a:bodyPr>
          <a:lst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fontAlgn="auto">
              <a:lnSpc>
                <a:spcPct val="80000"/>
              </a:lnSpc>
              <a:spcAft>
                <a:spcPts val="600"/>
              </a:spcAft>
              <a:buClrTx/>
              <a:buSzTx/>
              <a:tabLst/>
              <a:defRPr/>
            </a:pPr>
            <a:r>
              <a:rPr kumimoji="0" lang="en-US" sz="5000" b="0" i="0" u="none" strike="noStrike" spc="100" normalizeH="0" noProof="0" dirty="0" err="1">
                <a:ln w="3175" cmpd="sng">
                  <a:noFill/>
                </a:ln>
                <a:solidFill>
                  <a:schemeClr val="tx1">
                    <a:lumMod val="95000"/>
                    <a:lumOff val="5000"/>
                  </a:schemeClr>
                </a:solidFill>
                <a:effectLst/>
                <a:uLnTx/>
                <a:uFillTx/>
                <a:latin typeface="Garamond" panose="02020404030301010803" pitchFamily="18" charset="0"/>
              </a:rPr>
              <a:t>Votre</a:t>
            </a:r>
            <a:r>
              <a:rPr kumimoji="0" lang="en-US" sz="5000" b="0" i="0" u="none" strike="noStrike" spc="100" normalizeH="0" noProof="0" dirty="0">
                <a:ln w="3175" cmpd="sng">
                  <a:noFill/>
                </a:ln>
                <a:solidFill>
                  <a:schemeClr val="tx1">
                    <a:lumMod val="95000"/>
                    <a:lumOff val="5000"/>
                  </a:schemeClr>
                </a:solidFill>
                <a:effectLst/>
                <a:uLnTx/>
                <a:uFillTx/>
                <a:latin typeface="Garamond" panose="02020404030301010803" pitchFamily="18" charset="0"/>
              </a:rPr>
              <a:t> tenue </a:t>
            </a:r>
            <a:r>
              <a:rPr kumimoji="0" lang="en-US" sz="5000" b="0" i="0" u="none" strike="noStrike" spc="100" normalizeH="0" noProof="0" dirty="0" err="1">
                <a:ln w="3175" cmpd="sng">
                  <a:noFill/>
                </a:ln>
                <a:solidFill>
                  <a:schemeClr val="tx1">
                    <a:lumMod val="95000"/>
                    <a:lumOff val="5000"/>
                  </a:schemeClr>
                </a:solidFill>
                <a:effectLst/>
                <a:uLnTx/>
                <a:uFillTx/>
                <a:latin typeface="Garamond" panose="02020404030301010803" pitchFamily="18" charset="0"/>
              </a:rPr>
              <a:t>préférée</a:t>
            </a:r>
            <a:endParaRPr kumimoji="0" lang="en-US" sz="5000" b="0" i="0" u="none" strike="noStrike" spc="100" normalizeH="0" noProof="0" dirty="0">
              <a:ln w="3175" cmpd="sng">
                <a:noFill/>
              </a:ln>
              <a:solidFill>
                <a:schemeClr val="tx1">
                  <a:lumMod val="95000"/>
                  <a:lumOff val="5000"/>
                </a:schemeClr>
              </a:solidFill>
              <a:effectLst/>
              <a:uLnTx/>
              <a:uFillTx/>
              <a:latin typeface="Garamond" panose="02020404030301010803" pitchFamily="18" charset="0"/>
            </a:endParaRPr>
          </a:p>
        </p:txBody>
      </p:sp>
      <p:sp>
        <p:nvSpPr>
          <p:cNvPr id="7" name="Content Placeholder 2">
            <a:extLst>
              <a:ext uri="{FF2B5EF4-FFF2-40B4-BE49-F238E27FC236}">
                <a16:creationId xmlns:a16="http://schemas.microsoft.com/office/drawing/2014/main" id="{DDAFA13E-6585-43F1-AE48-563CAEC80E74}"/>
              </a:ext>
            </a:extLst>
          </p:cNvPr>
          <p:cNvSpPr txBox="1">
            <a:spLocks/>
          </p:cNvSpPr>
          <p:nvPr/>
        </p:nvSpPr>
        <p:spPr>
          <a:xfrm>
            <a:off x="768096" y="2286000"/>
            <a:ext cx="3532971" cy="4399280"/>
          </a:xfrm>
          <a:prstGeom prst="rect">
            <a:avLst/>
          </a:prstGeom>
        </p:spPr>
        <p:txBody>
          <a:bodyPr vert="horz" lIns="45720" tIns="45720" rIns="45720" bIns="45720" rtlCol="0">
            <a:normAutofit/>
          </a:bodyPr>
          <a:lst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a:lstStyle>
          <a:p>
            <a:pPr marL="0" marR="0" lvl="0" indent="0" defTabSz="914400" fontAlgn="auto">
              <a:lnSpc>
                <a:spcPct val="90000"/>
              </a:lnSpc>
              <a:spcBef>
                <a:spcPct val="20000"/>
              </a:spcBef>
              <a:spcAft>
                <a:spcPts val="450"/>
              </a:spcAft>
              <a:buSzPct val="115000"/>
              <a:buFont typeface="Arial"/>
              <a:buNone/>
              <a:tabLst/>
              <a:defRPr/>
            </a:pPr>
            <a:r>
              <a:rPr kumimoji="0" lang="en-US" b="0" i="0" u="none" strike="noStrike" cap="none" spc="0" normalizeH="0" baseline="0" noProof="0" dirty="0">
                <a:ln>
                  <a:noFill/>
                </a:ln>
                <a:solidFill>
                  <a:schemeClr val="tx1"/>
                </a:solidFill>
                <a:effectLst/>
                <a:uLnTx/>
                <a:uFillTx/>
                <a:latin typeface="Garamond" panose="02020404030301010803" pitchFamily="18" charset="0"/>
              </a:rPr>
              <a:t>Quelle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est</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votre</a:t>
            </a:r>
            <a:r>
              <a:rPr kumimoji="0" lang="en-US" b="0" i="0" u="none" strike="noStrike" cap="none" spc="0" normalizeH="0" baseline="0" noProof="0" dirty="0">
                <a:ln>
                  <a:noFill/>
                </a:ln>
                <a:solidFill>
                  <a:schemeClr val="tx1"/>
                </a:solidFill>
                <a:effectLst/>
                <a:uLnTx/>
                <a:uFillTx/>
                <a:latin typeface="Garamond" panose="02020404030301010803" pitchFamily="18" charset="0"/>
              </a:rPr>
              <a:t> tenue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préférée</a:t>
            </a:r>
            <a:r>
              <a:rPr kumimoji="0" lang="fr-FR" b="0" i="0" u="none" strike="noStrike" cap="none" spc="0" normalizeH="0" baseline="0" noProof="0" dirty="0">
                <a:ln>
                  <a:noFill/>
                </a:ln>
                <a:solidFill>
                  <a:schemeClr val="tx1"/>
                </a:solidFill>
                <a:effectLst/>
                <a:uLnTx/>
                <a:uFillTx/>
                <a:latin typeface="Garamond" panose="02020404030301010803" pitchFamily="18" charset="0"/>
              </a:rPr>
              <a:t>?</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Pensez</a:t>
            </a:r>
            <a:r>
              <a:rPr kumimoji="0" lang="en-US" b="0" i="0" u="none" strike="noStrike" cap="none" spc="0" normalizeH="0" baseline="0" noProof="0" dirty="0">
                <a:ln>
                  <a:noFill/>
                </a:ln>
                <a:solidFill>
                  <a:schemeClr val="tx1"/>
                </a:solidFill>
                <a:effectLst/>
                <a:uLnTx/>
                <a:uFillTx/>
                <a:latin typeface="Garamond" panose="02020404030301010803" pitchFamily="18" charset="0"/>
              </a:rPr>
              <a:t> aux couleurs!</a:t>
            </a: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a:ln>
                  <a:noFill/>
                </a:ln>
                <a:solidFill>
                  <a:schemeClr val="tx1"/>
                </a:solidFill>
                <a:effectLst/>
                <a:uLnTx/>
                <a:uFillTx/>
                <a:latin typeface="Garamond" panose="02020404030301010803" pitchFamily="18" charset="0"/>
              </a:rPr>
              <a:t>Pour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sortir</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1" u="none" strike="noStrike" cap="none" spc="0" normalizeH="0" baseline="0" noProof="0" dirty="0">
                <a:ln>
                  <a:noFill/>
                </a:ln>
                <a:solidFill>
                  <a:schemeClr val="tx1"/>
                </a:solidFill>
                <a:effectLst/>
                <a:uLnTx/>
                <a:uFillTx/>
                <a:latin typeface="Garamond" panose="02020404030301010803" pitchFamily="18" charset="0"/>
              </a:rPr>
              <a:t>(go out)</a:t>
            </a:r>
            <a:endParaRPr kumimoji="0" lang="en-US" b="0" i="0" u="none" strike="noStrike" cap="none" spc="0" normalizeH="0" baseline="0" noProof="0" dirty="0">
              <a:ln>
                <a:noFill/>
              </a:ln>
              <a:solidFill>
                <a:schemeClr val="tx1"/>
              </a:solidFill>
              <a:effectLst/>
              <a:uLnTx/>
              <a:uFillTx/>
              <a:latin typeface="Garamond" panose="02020404030301010803" pitchFamily="18" charset="0"/>
            </a:endParaRP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a:ln>
                  <a:noFill/>
                </a:ln>
                <a:solidFill>
                  <a:schemeClr val="tx1"/>
                </a:solidFill>
                <a:effectLst/>
                <a:uLnTx/>
                <a:uFillTx/>
                <a:latin typeface="Garamond" panose="02020404030301010803" pitchFamily="18" charset="0"/>
              </a:rPr>
              <a:t>Pour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tous</a:t>
            </a:r>
            <a:r>
              <a:rPr kumimoji="0" lang="en-US" b="0" i="0" u="none" strike="noStrike" cap="none" spc="0" normalizeH="0" baseline="0" noProof="0" dirty="0">
                <a:ln>
                  <a:noFill/>
                </a:ln>
                <a:solidFill>
                  <a:schemeClr val="tx1"/>
                </a:solidFill>
                <a:effectLst/>
                <a:uLnTx/>
                <a:uFillTx/>
                <a:latin typeface="Garamond" panose="02020404030301010803" pitchFamily="18" charset="0"/>
              </a:rPr>
              <a:t> les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jours</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1" u="none" strike="noStrike" cap="none" spc="0" normalizeH="0" baseline="0" noProof="0" dirty="0">
                <a:ln>
                  <a:noFill/>
                </a:ln>
                <a:solidFill>
                  <a:schemeClr val="tx1"/>
                </a:solidFill>
                <a:effectLst/>
                <a:uLnTx/>
                <a:uFillTx/>
                <a:latin typeface="Garamond" panose="02020404030301010803" pitchFamily="18" charset="0"/>
              </a:rPr>
              <a:t>(everyday)</a:t>
            </a:r>
            <a:endParaRPr kumimoji="0" lang="en-US" b="0" i="0" u="none" strike="noStrike" cap="none" spc="0" normalizeH="0" baseline="0" noProof="0" dirty="0">
              <a:ln>
                <a:noFill/>
              </a:ln>
              <a:solidFill>
                <a:schemeClr val="tx1"/>
              </a:solidFill>
              <a:effectLst/>
              <a:uLnTx/>
              <a:uFillTx/>
              <a:latin typeface="Garamond" panose="02020404030301010803" pitchFamily="18" charset="0"/>
            </a:endParaRP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err="1">
                <a:ln>
                  <a:noFill/>
                </a:ln>
                <a:solidFill>
                  <a:schemeClr val="tx1"/>
                </a:solidFill>
                <a:effectLst/>
                <a:uLnTx/>
                <a:uFillTx/>
                <a:latin typeface="Garamond" panose="02020404030301010803" pitchFamily="18" charset="0"/>
              </a:rPr>
              <a:t>Quand</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vous</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traînez</a:t>
            </a:r>
            <a:r>
              <a:rPr kumimoji="0" lang="en-US" b="0" i="0" u="none" strike="noStrike" cap="none" spc="0" normalizeH="0" baseline="0" noProof="0" dirty="0">
                <a:ln>
                  <a:noFill/>
                </a:ln>
                <a:solidFill>
                  <a:schemeClr val="tx1"/>
                </a:solidFill>
                <a:effectLst/>
                <a:uLnTx/>
                <a:uFillTx/>
                <a:latin typeface="Garamond" panose="02020404030301010803" pitchFamily="18" charset="0"/>
              </a:rPr>
              <a:t> (</a:t>
            </a:r>
            <a:r>
              <a:rPr kumimoji="0" lang="en-US" b="0" i="1" u="none" strike="noStrike" cap="none" spc="0" normalizeH="0" baseline="0" noProof="0" dirty="0">
                <a:ln>
                  <a:noFill/>
                </a:ln>
                <a:solidFill>
                  <a:schemeClr val="tx1"/>
                </a:solidFill>
                <a:effectLst/>
                <a:uLnTx/>
                <a:uFillTx/>
                <a:latin typeface="Garamond" panose="02020404030301010803" pitchFamily="18" charset="0"/>
              </a:rPr>
              <a:t>hang out) </a:t>
            </a:r>
            <a:r>
              <a:rPr kumimoji="0" lang="en-US" b="0" i="0" u="none" strike="noStrike" cap="none" spc="0" normalizeH="0" baseline="0" noProof="0" dirty="0">
                <a:ln>
                  <a:noFill/>
                </a:ln>
                <a:solidFill>
                  <a:schemeClr val="tx1"/>
                </a:solidFill>
                <a:effectLst/>
                <a:uLnTx/>
                <a:uFillTx/>
                <a:latin typeface="Garamond" panose="02020404030301010803" pitchFamily="18" charset="0"/>
              </a:rPr>
              <a:t>à la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maison</a:t>
            </a:r>
            <a:endParaRPr kumimoji="0" lang="en-US" b="0" i="0" u="none" strike="noStrike" cap="none" spc="0" normalizeH="0" baseline="0" noProof="0" dirty="0">
              <a:ln>
                <a:noFill/>
              </a:ln>
              <a:solidFill>
                <a:schemeClr val="tx1"/>
              </a:solidFill>
              <a:effectLst/>
              <a:uLnTx/>
              <a:uFillTx/>
              <a:latin typeface="Garamond" panose="02020404030301010803" pitchFamily="18" charset="0"/>
            </a:endParaRP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err="1">
                <a:ln>
                  <a:noFill/>
                </a:ln>
                <a:solidFill>
                  <a:schemeClr val="tx1"/>
                </a:solidFill>
                <a:effectLst/>
                <a:uLnTx/>
                <a:uFillTx/>
                <a:latin typeface="Garamond" panose="02020404030301010803" pitchFamily="18" charset="0"/>
              </a:rPr>
              <a:t>Quand</a:t>
            </a:r>
            <a:r>
              <a:rPr kumimoji="0" lang="en-US" b="0" i="0" u="none" strike="noStrike" cap="none" spc="0" normalizeH="0" baseline="0" noProof="0" dirty="0">
                <a:ln>
                  <a:noFill/>
                </a:ln>
                <a:solidFill>
                  <a:schemeClr val="tx1"/>
                </a:solidFill>
                <a:effectLst/>
                <a:uLnTx/>
                <a:uFillTx/>
                <a:latin typeface="Garamond" panose="02020404030301010803" pitchFamily="18" charset="0"/>
              </a:rPr>
              <a:t> il fait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froid</a:t>
            </a:r>
            <a:endParaRPr kumimoji="0" lang="en-US" b="0" i="0" u="none" strike="noStrike" cap="none" spc="0" normalizeH="0" baseline="0" noProof="0" dirty="0">
              <a:ln>
                <a:noFill/>
              </a:ln>
              <a:solidFill>
                <a:schemeClr val="tx1"/>
              </a:solidFill>
              <a:effectLst/>
              <a:uLnTx/>
              <a:uFillTx/>
              <a:latin typeface="Garamond" panose="02020404030301010803" pitchFamily="18" charset="0"/>
            </a:endParaRP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a:ln>
                  <a:noFill/>
                </a:ln>
                <a:solidFill>
                  <a:schemeClr val="tx1"/>
                </a:solidFill>
                <a:effectLst/>
                <a:uLnTx/>
                <a:uFillTx/>
                <a:latin typeface="Garamond" panose="02020404030301010803" pitchFamily="18" charset="0"/>
              </a:rPr>
              <a:t>Pour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aller</a:t>
            </a:r>
            <a:r>
              <a:rPr kumimoji="0" lang="en-US" b="0" i="0" u="none" strike="noStrike" cap="none" spc="0" normalizeH="0" baseline="0" noProof="0" dirty="0">
                <a:ln>
                  <a:noFill/>
                </a:ln>
                <a:solidFill>
                  <a:schemeClr val="tx1"/>
                </a:solidFill>
                <a:effectLst/>
                <a:uLnTx/>
                <a:uFillTx/>
                <a:latin typeface="Garamond" panose="02020404030301010803" pitchFamily="18" charset="0"/>
              </a:rPr>
              <a:t> à la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plage</a:t>
            </a:r>
            <a:endParaRPr kumimoji="0" lang="en-US" b="0" i="0" u="none" strike="noStrike" cap="none" spc="0" normalizeH="0" baseline="0" noProof="0" dirty="0">
              <a:ln>
                <a:noFill/>
              </a:ln>
              <a:solidFill>
                <a:schemeClr val="tx1"/>
              </a:solidFill>
              <a:effectLst/>
              <a:uLnTx/>
              <a:uFillTx/>
              <a:latin typeface="Garamond" panose="02020404030301010803" pitchFamily="18" charset="0"/>
            </a:endParaRPr>
          </a:p>
          <a:p>
            <a:pPr marL="342900" marR="0" lvl="0" indent="-342900" defTabSz="914400" fontAlgn="auto">
              <a:lnSpc>
                <a:spcPct val="90000"/>
              </a:lnSpc>
              <a:spcBef>
                <a:spcPct val="20000"/>
              </a:spcBef>
              <a:spcAft>
                <a:spcPts val="450"/>
              </a:spcAft>
              <a:buSzPct val="115000"/>
              <a:buFont typeface="+mj-lt"/>
              <a:buAutoNum type="arabicParenR"/>
              <a:tabLst/>
              <a:defRPr/>
            </a:pPr>
            <a:r>
              <a:rPr kumimoji="0" lang="en-US" b="0" i="0" u="none" strike="noStrike" cap="none" spc="0" normalizeH="0" baseline="0" noProof="0" dirty="0">
                <a:ln>
                  <a:noFill/>
                </a:ln>
                <a:solidFill>
                  <a:schemeClr val="tx1"/>
                </a:solidFill>
                <a:effectLst/>
                <a:uLnTx/>
                <a:uFillTx/>
                <a:latin typeface="Garamond" panose="02020404030301010803" pitchFamily="18" charset="0"/>
              </a:rPr>
              <a:t>Pour </a:t>
            </a:r>
            <a:r>
              <a:rPr kumimoji="0" lang="en-US" b="0" i="0" u="none" strike="noStrike" cap="none" spc="0" normalizeH="0" baseline="0" noProof="0" dirty="0" err="1">
                <a:ln>
                  <a:noFill/>
                </a:ln>
                <a:solidFill>
                  <a:schemeClr val="tx1"/>
                </a:solidFill>
                <a:effectLst/>
                <a:uLnTx/>
                <a:uFillTx/>
                <a:latin typeface="Garamond" panose="02020404030301010803" pitchFamily="18" charset="0"/>
              </a:rPr>
              <a:t>chercher</a:t>
            </a:r>
            <a:r>
              <a:rPr kumimoji="0" lang="en-US" b="0" i="0" u="none" strike="noStrike" cap="none" spc="0" normalizeH="0" baseline="0" noProof="0" dirty="0">
                <a:ln>
                  <a:noFill/>
                </a:ln>
                <a:solidFill>
                  <a:schemeClr val="tx1"/>
                </a:solidFill>
                <a:effectLst/>
                <a:uLnTx/>
                <a:uFillTx/>
                <a:latin typeface="Garamond" panose="02020404030301010803" pitchFamily="18" charset="0"/>
              </a:rPr>
              <a:t> du travail</a:t>
            </a:r>
          </a:p>
        </p:txBody>
      </p:sp>
      <p:pic>
        <p:nvPicPr>
          <p:cNvPr id="9" name="Picture 2" descr="Pacco - Photos | Facebook">
            <a:extLst>
              <a:ext uri="{FF2B5EF4-FFF2-40B4-BE49-F238E27FC236}">
                <a16:creationId xmlns:a16="http://schemas.microsoft.com/office/drawing/2014/main" id="{BA8B2265-433B-4408-A0F8-669A17F8314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82347" y="800681"/>
            <a:ext cx="4091940" cy="50440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E70D806-F2CC-4EB6-9270-2F4701517F1F}"/>
              </a:ext>
            </a:extLst>
          </p:cNvPr>
          <p:cNvSpPr txBox="1"/>
          <p:nvPr/>
        </p:nvSpPr>
        <p:spPr>
          <a:xfrm>
            <a:off x="270934" y="5911050"/>
            <a:ext cx="5418665" cy="707886"/>
          </a:xfrm>
          <a:prstGeom prst="rect">
            <a:avLst/>
          </a:prstGeom>
          <a:noFill/>
        </p:spPr>
        <p:txBody>
          <a:bodyPr wrap="square">
            <a:spAutoFit/>
          </a:bodyPr>
          <a:lstStyle/>
          <a:p>
            <a:pPr marL="0" indent="0">
              <a:buNone/>
            </a:pPr>
            <a:r>
              <a:rPr lang="fr-FR" sz="2000" i="1" dirty="0">
                <a:latin typeface="Garamond" panose="02020404030301010803" pitchFamily="18" charset="0"/>
              </a:rPr>
              <a:t>Exemple: pour sortir, ma tenue préférée c’est une robe noire, des bottes rouges, une veste marron, un sac jaune etc.</a:t>
            </a:r>
          </a:p>
        </p:txBody>
      </p:sp>
    </p:spTree>
    <p:extLst>
      <p:ext uri="{BB962C8B-B14F-4D97-AF65-F5344CB8AC3E}">
        <p14:creationId xmlns:p14="http://schemas.microsoft.com/office/powerpoint/2010/main" val="4193656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wo People Woman And Man Wearing Medical Mask Friends Greet Each Other With  Their Elbows Instead Of Shaking Hands Stock Photo - Download Image Now -  iStock">
            <a:extLst>
              <a:ext uri="{FF2B5EF4-FFF2-40B4-BE49-F238E27FC236}">
                <a16:creationId xmlns:a16="http://schemas.microsoft.com/office/drawing/2014/main" id="{C149354B-7A5A-4264-9B64-17EFF5E81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677" y="1921070"/>
            <a:ext cx="2794740" cy="209459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oronavirus : Se faire la bise, s'embrasser… Le Covid-19 chamboule-t-il les  rencontres amoureuses ? Racontez-nous">
            <a:extLst>
              <a:ext uri="{FF2B5EF4-FFF2-40B4-BE49-F238E27FC236}">
                <a16:creationId xmlns:a16="http://schemas.microsoft.com/office/drawing/2014/main" id="{5B1E53DD-642D-4952-B499-0355DEE740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32953">
            <a:off x="5664054" y="3924642"/>
            <a:ext cx="2873895" cy="184206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Mais pourquoi se serre-t-on la main ?">
            <a:extLst>
              <a:ext uri="{FF2B5EF4-FFF2-40B4-BE49-F238E27FC236}">
                <a16:creationId xmlns:a16="http://schemas.microsoft.com/office/drawing/2014/main" id="{612203BD-1600-40DF-9EEC-295E23F448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014" y="2129006"/>
            <a:ext cx="3480834" cy="18866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95737510-5AD1-4888-A458-C1DDDF60E904}"/>
              </a:ext>
            </a:extLst>
          </p:cNvPr>
          <p:cNvSpPr txBox="1">
            <a:spLocks/>
          </p:cNvSpPr>
          <p:nvPr/>
        </p:nvSpPr>
        <p:spPr>
          <a:xfrm>
            <a:off x="717630" y="895300"/>
            <a:ext cx="7820319" cy="576299"/>
          </a:xfrm>
          <a:prstGeom prst="rect">
            <a:avLst/>
          </a:prstGeom>
        </p:spPr>
        <p:txBody>
          <a:bodyPr>
            <a:norm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3200" cap="none" dirty="0">
                <a:latin typeface="Garamond" panose="02020404030301010803" pitchFamily="18" charset="0"/>
              </a:rPr>
              <a:t>Et les français?</a:t>
            </a:r>
            <a:endParaRPr lang="en-US" sz="3200" cap="none" dirty="0">
              <a:latin typeface="Garamond" panose="02020404030301010803" pitchFamily="18" charset="0"/>
            </a:endParaRPr>
          </a:p>
        </p:txBody>
      </p:sp>
      <p:sp>
        <p:nvSpPr>
          <p:cNvPr id="13" name="Text Placeholder 8">
            <a:extLst>
              <a:ext uri="{FF2B5EF4-FFF2-40B4-BE49-F238E27FC236}">
                <a16:creationId xmlns:a16="http://schemas.microsoft.com/office/drawing/2014/main" id="{3233D8A9-124C-4F52-9A67-30B622CA0A3F}"/>
              </a:ext>
            </a:extLst>
          </p:cNvPr>
          <p:cNvSpPr txBox="1">
            <a:spLocks/>
          </p:cNvSpPr>
          <p:nvPr/>
        </p:nvSpPr>
        <p:spPr>
          <a:xfrm>
            <a:off x="2789237" y="5924851"/>
            <a:ext cx="3565525" cy="822325"/>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a:lstStyle>
          <a:p>
            <a:r>
              <a:rPr lang="fr-FR" sz="3600" dirty="0">
                <a:latin typeface="Garamond" panose="02020404030301010803" pitchFamily="18" charset="0"/>
              </a:rPr>
              <a:t>La bise! ♥ </a:t>
            </a:r>
            <a:endParaRPr lang="en-US" dirty="0">
              <a:latin typeface="Garamond" panose="02020404030301010803" pitchFamily="18" charset="0"/>
            </a:endParaRPr>
          </a:p>
        </p:txBody>
      </p:sp>
      <p:pic>
        <p:nvPicPr>
          <p:cNvPr id="4098" name="Picture 2" descr="La bise, un marqueur culturel français">
            <a:extLst>
              <a:ext uri="{FF2B5EF4-FFF2-40B4-BE49-F238E27FC236}">
                <a16:creationId xmlns:a16="http://schemas.microsoft.com/office/drawing/2014/main" id="{77B8492C-81D4-4192-B42F-5DD70870AA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22365">
            <a:off x="545097" y="3945759"/>
            <a:ext cx="3328866" cy="194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37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obile : le numéro de téléphone a-t-il un avenir ? | Les Echos">
            <a:extLst>
              <a:ext uri="{FF2B5EF4-FFF2-40B4-BE49-F238E27FC236}">
                <a16:creationId xmlns:a16="http://schemas.microsoft.com/office/drawing/2014/main" id="{C89A1816-7265-465C-BA2A-39C23D562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90764">
            <a:off x="440993" y="2259574"/>
            <a:ext cx="3693070" cy="20773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FC763AB-8AEF-45F8-A46B-55BE92B13353}"/>
              </a:ext>
            </a:extLst>
          </p:cNvPr>
          <p:cNvSpPr>
            <a:spLocks noGrp="1"/>
          </p:cNvSpPr>
          <p:nvPr>
            <p:ph type="title"/>
          </p:nvPr>
        </p:nvSpPr>
        <p:spPr/>
        <p:txBody>
          <a:bodyPr>
            <a:noAutofit/>
          </a:bodyPr>
          <a:lstStyle/>
          <a:p>
            <a:r>
              <a:rPr lang="fr-FR" sz="2400" cap="none" dirty="0">
                <a:latin typeface="Garamond" panose="02020404030301010803" pitchFamily="18" charset="0"/>
              </a:rPr>
              <a:t>Ok pour les présentations, mais maintenant comment se contacter?</a:t>
            </a:r>
            <a:endParaRPr lang="en-US" sz="2400" cap="none" dirty="0">
              <a:latin typeface="Garamond" panose="02020404030301010803" pitchFamily="18" charset="0"/>
            </a:endParaRPr>
          </a:p>
        </p:txBody>
      </p:sp>
      <p:sp>
        <p:nvSpPr>
          <p:cNvPr id="15" name="TextBox 14">
            <a:extLst>
              <a:ext uri="{FF2B5EF4-FFF2-40B4-BE49-F238E27FC236}">
                <a16:creationId xmlns:a16="http://schemas.microsoft.com/office/drawing/2014/main" id="{2A78BDE7-B294-4C86-A95D-B42FF69562A5}"/>
              </a:ext>
            </a:extLst>
          </p:cNvPr>
          <p:cNvSpPr txBox="1"/>
          <p:nvPr/>
        </p:nvSpPr>
        <p:spPr>
          <a:xfrm>
            <a:off x="4752090" y="1666673"/>
            <a:ext cx="5989899" cy="4944943"/>
          </a:xfrm>
          <a:prstGeom prst="rect">
            <a:avLst/>
          </a:prstGeom>
          <a:noFill/>
        </p:spPr>
        <p:txBody>
          <a:bodyPr wrap="square" numCol="3" spcCol="0" rtlCol="0">
            <a:spAutoFit/>
          </a:bodyPr>
          <a:lstStyle/>
          <a:p>
            <a:pPr>
              <a:spcAft>
                <a:spcPts val="150"/>
              </a:spcAft>
            </a:pPr>
            <a:r>
              <a:rPr lang="fr-FR" sz="2700" b="1" dirty="0">
                <a:solidFill>
                  <a:schemeClr val="accent1"/>
                </a:solidFill>
              </a:rPr>
              <a:t>0</a:t>
            </a:r>
          </a:p>
          <a:p>
            <a:pPr>
              <a:spcAft>
                <a:spcPts val="150"/>
              </a:spcAft>
            </a:pPr>
            <a:r>
              <a:rPr lang="fr-FR" sz="2700" b="1" dirty="0">
                <a:solidFill>
                  <a:schemeClr val="accent1"/>
                </a:solidFill>
              </a:rPr>
              <a:t>1</a:t>
            </a:r>
          </a:p>
          <a:p>
            <a:pPr>
              <a:spcAft>
                <a:spcPts val="150"/>
              </a:spcAft>
            </a:pPr>
            <a:r>
              <a:rPr lang="fr-FR" sz="2700" b="1" dirty="0">
                <a:solidFill>
                  <a:schemeClr val="accent1"/>
                </a:solidFill>
              </a:rPr>
              <a:t>2</a:t>
            </a:r>
          </a:p>
          <a:p>
            <a:pPr>
              <a:spcAft>
                <a:spcPts val="150"/>
              </a:spcAft>
            </a:pPr>
            <a:r>
              <a:rPr lang="fr-FR" sz="2700" b="1" dirty="0">
                <a:solidFill>
                  <a:schemeClr val="accent1"/>
                </a:solidFill>
              </a:rPr>
              <a:t>3</a:t>
            </a:r>
          </a:p>
          <a:p>
            <a:pPr>
              <a:spcAft>
                <a:spcPts val="150"/>
              </a:spcAft>
            </a:pPr>
            <a:r>
              <a:rPr lang="fr-FR" sz="2700" b="1" dirty="0">
                <a:solidFill>
                  <a:schemeClr val="accent1"/>
                </a:solidFill>
              </a:rPr>
              <a:t>4</a:t>
            </a:r>
          </a:p>
          <a:p>
            <a:pPr>
              <a:spcAft>
                <a:spcPts val="150"/>
              </a:spcAft>
            </a:pPr>
            <a:r>
              <a:rPr lang="fr-FR" sz="2700" b="1" dirty="0">
                <a:solidFill>
                  <a:schemeClr val="accent1"/>
                </a:solidFill>
              </a:rPr>
              <a:t>5</a:t>
            </a:r>
          </a:p>
          <a:p>
            <a:pPr>
              <a:spcAft>
                <a:spcPts val="150"/>
              </a:spcAft>
            </a:pPr>
            <a:r>
              <a:rPr lang="fr-FR" sz="2700" b="1" dirty="0">
                <a:solidFill>
                  <a:schemeClr val="accent1"/>
                </a:solidFill>
              </a:rPr>
              <a:t>6</a:t>
            </a:r>
          </a:p>
          <a:p>
            <a:pPr>
              <a:spcAft>
                <a:spcPts val="150"/>
              </a:spcAft>
            </a:pPr>
            <a:r>
              <a:rPr lang="fr-FR" sz="2700" b="1" dirty="0">
                <a:solidFill>
                  <a:schemeClr val="accent1"/>
                </a:solidFill>
              </a:rPr>
              <a:t>7</a:t>
            </a:r>
          </a:p>
          <a:p>
            <a:pPr>
              <a:spcAft>
                <a:spcPts val="150"/>
              </a:spcAft>
            </a:pPr>
            <a:r>
              <a:rPr lang="fr-FR" sz="2700" b="1" dirty="0">
                <a:solidFill>
                  <a:schemeClr val="accent1"/>
                </a:solidFill>
              </a:rPr>
              <a:t>8</a:t>
            </a:r>
          </a:p>
          <a:p>
            <a:pPr>
              <a:spcAft>
                <a:spcPts val="150"/>
              </a:spcAft>
            </a:pPr>
            <a:r>
              <a:rPr lang="fr-FR" sz="2700" b="1" dirty="0">
                <a:solidFill>
                  <a:schemeClr val="accent1"/>
                </a:solidFill>
              </a:rPr>
              <a:t>9</a:t>
            </a:r>
          </a:p>
          <a:p>
            <a:pPr>
              <a:spcAft>
                <a:spcPts val="150"/>
              </a:spcAft>
            </a:pPr>
            <a:r>
              <a:rPr lang="fr-FR" sz="2700" b="1" dirty="0">
                <a:solidFill>
                  <a:schemeClr val="accent1"/>
                </a:solidFill>
              </a:rPr>
              <a:t>10</a:t>
            </a:r>
          </a:p>
        </p:txBody>
      </p:sp>
      <p:sp>
        <p:nvSpPr>
          <p:cNvPr id="19" name="TextBox 18">
            <a:extLst>
              <a:ext uri="{FF2B5EF4-FFF2-40B4-BE49-F238E27FC236}">
                <a16:creationId xmlns:a16="http://schemas.microsoft.com/office/drawing/2014/main" id="{8B6DDC74-C623-470C-861C-8A2CC90A7264}"/>
              </a:ext>
            </a:extLst>
          </p:cNvPr>
          <p:cNvSpPr txBox="1"/>
          <p:nvPr/>
        </p:nvSpPr>
        <p:spPr>
          <a:xfrm>
            <a:off x="5475087" y="1672510"/>
            <a:ext cx="723531" cy="461665"/>
          </a:xfrm>
          <a:prstGeom prst="rect">
            <a:avLst/>
          </a:prstGeom>
          <a:noFill/>
        </p:spPr>
        <p:txBody>
          <a:bodyPr wrap="none" rtlCol="0">
            <a:spAutoFit/>
          </a:bodyPr>
          <a:lstStyle/>
          <a:p>
            <a:r>
              <a:rPr lang="fr-FR" sz="2400" dirty="0"/>
              <a:t>zéro</a:t>
            </a:r>
          </a:p>
        </p:txBody>
      </p:sp>
      <p:sp>
        <p:nvSpPr>
          <p:cNvPr id="20" name="TextBox 19">
            <a:extLst>
              <a:ext uri="{FF2B5EF4-FFF2-40B4-BE49-F238E27FC236}">
                <a16:creationId xmlns:a16="http://schemas.microsoft.com/office/drawing/2014/main" id="{8875DD61-4CF0-47DA-A08E-7030704FB838}"/>
              </a:ext>
            </a:extLst>
          </p:cNvPr>
          <p:cNvSpPr txBox="1"/>
          <p:nvPr/>
        </p:nvSpPr>
        <p:spPr>
          <a:xfrm>
            <a:off x="5486238" y="2114374"/>
            <a:ext cx="453970" cy="461665"/>
          </a:xfrm>
          <a:prstGeom prst="rect">
            <a:avLst/>
          </a:prstGeom>
          <a:noFill/>
        </p:spPr>
        <p:txBody>
          <a:bodyPr wrap="none" rtlCol="0">
            <a:spAutoFit/>
          </a:bodyPr>
          <a:lstStyle/>
          <a:p>
            <a:r>
              <a:rPr lang="fr-FR" sz="2400" dirty="0"/>
              <a:t>un</a:t>
            </a:r>
          </a:p>
        </p:txBody>
      </p:sp>
      <p:sp>
        <p:nvSpPr>
          <p:cNvPr id="21" name="TextBox 20">
            <a:extLst>
              <a:ext uri="{FF2B5EF4-FFF2-40B4-BE49-F238E27FC236}">
                <a16:creationId xmlns:a16="http://schemas.microsoft.com/office/drawing/2014/main" id="{5A8D61EE-85A6-4B5A-BCA0-9B0A1770BE90}"/>
              </a:ext>
            </a:extLst>
          </p:cNvPr>
          <p:cNvSpPr txBox="1"/>
          <p:nvPr/>
        </p:nvSpPr>
        <p:spPr>
          <a:xfrm>
            <a:off x="5486238" y="2584458"/>
            <a:ext cx="797013" cy="461665"/>
          </a:xfrm>
          <a:prstGeom prst="rect">
            <a:avLst/>
          </a:prstGeom>
          <a:noFill/>
        </p:spPr>
        <p:txBody>
          <a:bodyPr wrap="none" rtlCol="0">
            <a:spAutoFit/>
          </a:bodyPr>
          <a:lstStyle/>
          <a:p>
            <a:r>
              <a:rPr lang="fr-FR" sz="2400" dirty="0"/>
              <a:t>deux</a:t>
            </a:r>
          </a:p>
        </p:txBody>
      </p:sp>
      <p:sp>
        <p:nvSpPr>
          <p:cNvPr id="22" name="TextBox 21">
            <a:extLst>
              <a:ext uri="{FF2B5EF4-FFF2-40B4-BE49-F238E27FC236}">
                <a16:creationId xmlns:a16="http://schemas.microsoft.com/office/drawing/2014/main" id="{504E035F-E422-451B-B6C1-AE2BD3A6D596}"/>
              </a:ext>
            </a:extLst>
          </p:cNvPr>
          <p:cNvSpPr txBox="1"/>
          <p:nvPr/>
        </p:nvSpPr>
        <p:spPr>
          <a:xfrm>
            <a:off x="5490223" y="2990636"/>
            <a:ext cx="688265" cy="461665"/>
          </a:xfrm>
          <a:prstGeom prst="rect">
            <a:avLst/>
          </a:prstGeom>
          <a:noFill/>
        </p:spPr>
        <p:txBody>
          <a:bodyPr wrap="none" rtlCol="0">
            <a:spAutoFit/>
          </a:bodyPr>
          <a:lstStyle/>
          <a:p>
            <a:r>
              <a:rPr lang="fr-FR" sz="2400" dirty="0"/>
              <a:t>trois</a:t>
            </a:r>
          </a:p>
        </p:txBody>
      </p:sp>
      <p:sp>
        <p:nvSpPr>
          <p:cNvPr id="23" name="TextBox 22">
            <a:extLst>
              <a:ext uri="{FF2B5EF4-FFF2-40B4-BE49-F238E27FC236}">
                <a16:creationId xmlns:a16="http://schemas.microsoft.com/office/drawing/2014/main" id="{CC96D4C1-FE83-4D85-8502-FBDE3DE48277}"/>
              </a:ext>
            </a:extLst>
          </p:cNvPr>
          <p:cNvSpPr txBox="1"/>
          <p:nvPr/>
        </p:nvSpPr>
        <p:spPr>
          <a:xfrm>
            <a:off x="5501460" y="3453600"/>
            <a:ext cx="998991" cy="461665"/>
          </a:xfrm>
          <a:prstGeom prst="rect">
            <a:avLst/>
          </a:prstGeom>
          <a:noFill/>
        </p:spPr>
        <p:txBody>
          <a:bodyPr wrap="none" rtlCol="0">
            <a:spAutoFit/>
          </a:bodyPr>
          <a:lstStyle/>
          <a:p>
            <a:r>
              <a:rPr lang="fr-FR" sz="2400" dirty="0"/>
              <a:t>quatre</a:t>
            </a:r>
          </a:p>
        </p:txBody>
      </p:sp>
      <p:sp>
        <p:nvSpPr>
          <p:cNvPr id="24" name="TextBox 23">
            <a:extLst>
              <a:ext uri="{FF2B5EF4-FFF2-40B4-BE49-F238E27FC236}">
                <a16:creationId xmlns:a16="http://schemas.microsoft.com/office/drawing/2014/main" id="{88F29920-3EC8-4E36-B56C-ECFC53E9B119}"/>
              </a:ext>
            </a:extLst>
          </p:cNvPr>
          <p:cNvSpPr txBox="1"/>
          <p:nvPr/>
        </p:nvSpPr>
        <p:spPr>
          <a:xfrm>
            <a:off x="5503599" y="3923684"/>
            <a:ext cx="675185" cy="461665"/>
          </a:xfrm>
          <a:prstGeom prst="rect">
            <a:avLst/>
          </a:prstGeom>
          <a:noFill/>
        </p:spPr>
        <p:txBody>
          <a:bodyPr wrap="none" rtlCol="0">
            <a:spAutoFit/>
          </a:bodyPr>
          <a:lstStyle/>
          <a:p>
            <a:r>
              <a:rPr lang="fr-FR" sz="2400" dirty="0"/>
              <a:t>cinq</a:t>
            </a:r>
          </a:p>
        </p:txBody>
      </p:sp>
      <p:sp>
        <p:nvSpPr>
          <p:cNvPr id="25" name="TextBox 24">
            <a:extLst>
              <a:ext uri="{FF2B5EF4-FFF2-40B4-BE49-F238E27FC236}">
                <a16:creationId xmlns:a16="http://schemas.microsoft.com/office/drawing/2014/main" id="{FBCF12B0-D48F-453D-AB70-E4D8F1F658FC}"/>
              </a:ext>
            </a:extLst>
          </p:cNvPr>
          <p:cNvSpPr txBox="1"/>
          <p:nvPr/>
        </p:nvSpPr>
        <p:spPr>
          <a:xfrm>
            <a:off x="5523433" y="4352279"/>
            <a:ext cx="508473" cy="461665"/>
          </a:xfrm>
          <a:prstGeom prst="rect">
            <a:avLst/>
          </a:prstGeom>
          <a:noFill/>
        </p:spPr>
        <p:txBody>
          <a:bodyPr wrap="none" rtlCol="0">
            <a:spAutoFit/>
          </a:bodyPr>
          <a:lstStyle/>
          <a:p>
            <a:r>
              <a:rPr lang="fr-FR" sz="2400" dirty="0"/>
              <a:t>six</a:t>
            </a:r>
          </a:p>
        </p:txBody>
      </p:sp>
      <p:sp>
        <p:nvSpPr>
          <p:cNvPr id="26" name="TextBox 25">
            <a:extLst>
              <a:ext uri="{FF2B5EF4-FFF2-40B4-BE49-F238E27FC236}">
                <a16:creationId xmlns:a16="http://schemas.microsoft.com/office/drawing/2014/main" id="{C2430483-09BF-4663-8336-D022B97E28BB}"/>
              </a:ext>
            </a:extLst>
          </p:cNvPr>
          <p:cNvSpPr txBox="1"/>
          <p:nvPr/>
        </p:nvSpPr>
        <p:spPr>
          <a:xfrm>
            <a:off x="5543267" y="4744964"/>
            <a:ext cx="694421" cy="461665"/>
          </a:xfrm>
          <a:prstGeom prst="rect">
            <a:avLst/>
          </a:prstGeom>
          <a:noFill/>
        </p:spPr>
        <p:txBody>
          <a:bodyPr wrap="none" rtlCol="0">
            <a:spAutoFit/>
          </a:bodyPr>
          <a:lstStyle/>
          <a:p>
            <a:r>
              <a:rPr lang="fr-FR" sz="2400" dirty="0"/>
              <a:t>sept</a:t>
            </a:r>
          </a:p>
        </p:txBody>
      </p:sp>
      <p:sp>
        <p:nvSpPr>
          <p:cNvPr id="27" name="TextBox 26">
            <a:extLst>
              <a:ext uri="{FF2B5EF4-FFF2-40B4-BE49-F238E27FC236}">
                <a16:creationId xmlns:a16="http://schemas.microsoft.com/office/drawing/2014/main" id="{AA4D3A62-1FE8-4E08-A81C-DED445463967}"/>
              </a:ext>
            </a:extLst>
          </p:cNvPr>
          <p:cNvSpPr txBox="1"/>
          <p:nvPr/>
        </p:nvSpPr>
        <p:spPr>
          <a:xfrm>
            <a:off x="5553040" y="5170354"/>
            <a:ext cx="604653" cy="461665"/>
          </a:xfrm>
          <a:prstGeom prst="rect">
            <a:avLst/>
          </a:prstGeom>
          <a:noFill/>
        </p:spPr>
        <p:txBody>
          <a:bodyPr wrap="none" rtlCol="0">
            <a:spAutoFit/>
          </a:bodyPr>
          <a:lstStyle/>
          <a:p>
            <a:r>
              <a:rPr lang="fr-FR" sz="2400" dirty="0"/>
              <a:t>huit</a:t>
            </a:r>
          </a:p>
        </p:txBody>
      </p:sp>
      <p:sp>
        <p:nvSpPr>
          <p:cNvPr id="28" name="TextBox 27">
            <a:extLst>
              <a:ext uri="{FF2B5EF4-FFF2-40B4-BE49-F238E27FC236}">
                <a16:creationId xmlns:a16="http://schemas.microsoft.com/office/drawing/2014/main" id="{6CE243B0-7E10-43DA-A849-8356F6A889BD}"/>
              </a:ext>
            </a:extLst>
          </p:cNvPr>
          <p:cNvSpPr txBox="1"/>
          <p:nvPr/>
        </p:nvSpPr>
        <p:spPr>
          <a:xfrm>
            <a:off x="5572291" y="5629146"/>
            <a:ext cx="710451" cy="461665"/>
          </a:xfrm>
          <a:prstGeom prst="rect">
            <a:avLst/>
          </a:prstGeom>
          <a:noFill/>
        </p:spPr>
        <p:txBody>
          <a:bodyPr wrap="none" rtlCol="0">
            <a:spAutoFit/>
          </a:bodyPr>
          <a:lstStyle/>
          <a:p>
            <a:r>
              <a:rPr lang="fr-FR" sz="2400" dirty="0"/>
              <a:t>neuf</a:t>
            </a:r>
          </a:p>
        </p:txBody>
      </p:sp>
      <p:sp>
        <p:nvSpPr>
          <p:cNvPr id="29" name="TextBox 28">
            <a:extLst>
              <a:ext uri="{FF2B5EF4-FFF2-40B4-BE49-F238E27FC236}">
                <a16:creationId xmlns:a16="http://schemas.microsoft.com/office/drawing/2014/main" id="{8BCE60BD-8575-48E1-9F7F-A89A08C4A405}"/>
              </a:ext>
            </a:extLst>
          </p:cNvPr>
          <p:cNvSpPr txBox="1"/>
          <p:nvPr/>
        </p:nvSpPr>
        <p:spPr>
          <a:xfrm>
            <a:off x="5584982" y="6034104"/>
            <a:ext cx="575799" cy="461665"/>
          </a:xfrm>
          <a:prstGeom prst="rect">
            <a:avLst/>
          </a:prstGeom>
          <a:noFill/>
        </p:spPr>
        <p:txBody>
          <a:bodyPr wrap="none" rtlCol="0">
            <a:spAutoFit/>
          </a:bodyPr>
          <a:lstStyle/>
          <a:p>
            <a:r>
              <a:rPr lang="fr-FR" sz="2400" dirty="0"/>
              <a:t>dix</a:t>
            </a:r>
          </a:p>
        </p:txBody>
      </p:sp>
    </p:spTree>
    <p:extLst>
      <p:ext uri="{BB962C8B-B14F-4D97-AF65-F5344CB8AC3E}">
        <p14:creationId xmlns:p14="http://schemas.microsoft.com/office/powerpoint/2010/main" val="423320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7" grpId="0"/>
      <p:bldP spid="28" grpId="0"/>
      <p:bldP spid="2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23960-7962-4483-8EC8-9584E2AFDD72}"/>
              </a:ext>
            </a:extLst>
          </p:cNvPr>
          <p:cNvSpPr txBox="1"/>
          <p:nvPr/>
        </p:nvSpPr>
        <p:spPr>
          <a:xfrm>
            <a:off x="366399" y="870028"/>
            <a:ext cx="8775229" cy="5117945"/>
          </a:xfrm>
          <a:prstGeom prst="rect">
            <a:avLst/>
          </a:prstGeom>
          <a:noFill/>
        </p:spPr>
        <p:txBody>
          <a:bodyPr wrap="square" numCol="3" spcCol="0" rtlCol="0">
            <a:spAutoFit/>
          </a:bodyPr>
          <a:lstStyle/>
          <a:p>
            <a:pPr>
              <a:spcAft>
                <a:spcPts val="150"/>
              </a:spcAft>
            </a:pPr>
            <a:r>
              <a:rPr lang="fr-FR" sz="2700" b="1" dirty="0">
                <a:solidFill>
                  <a:schemeClr val="accent1"/>
                </a:solidFill>
              </a:rPr>
              <a:t>11</a:t>
            </a:r>
          </a:p>
          <a:p>
            <a:pPr>
              <a:spcAft>
                <a:spcPts val="150"/>
              </a:spcAft>
            </a:pPr>
            <a:r>
              <a:rPr lang="fr-FR" sz="2700" b="1" dirty="0">
                <a:solidFill>
                  <a:schemeClr val="accent1"/>
                </a:solidFill>
              </a:rPr>
              <a:t>12</a:t>
            </a:r>
          </a:p>
          <a:p>
            <a:pPr>
              <a:spcAft>
                <a:spcPts val="150"/>
              </a:spcAft>
            </a:pPr>
            <a:r>
              <a:rPr lang="fr-FR" sz="2700" b="1" dirty="0">
                <a:solidFill>
                  <a:schemeClr val="accent1"/>
                </a:solidFill>
              </a:rPr>
              <a:t>13</a:t>
            </a:r>
          </a:p>
          <a:p>
            <a:pPr>
              <a:spcAft>
                <a:spcPts val="150"/>
              </a:spcAft>
            </a:pPr>
            <a:r>
              <a:rPr lang="fr-FR" sz="2700" b="1" dirty="0">
                <a:solidFill>
                  <a:schemeClr val="accent1"/>
                </a:solidFill>
              </a:rPr>
              <a:t>14</a:t>
            </a:r>
          </a:p>
          <a:p>
            <a:pPr>
              <a:spcAft>
                <a:spcPts val="150"/>
              </a:spcAft>
            </a:pPr>
            <a:r>
              <a:rPr lang="fr-FR" sz="2700" b="1" dirty="0">
                <a:solidFill>
                  <a:schemeClr val="accent1"/>
                </a:solidFill>
              </a:rPr>
              <a:t>15</a:t>
            </a:r>
          </a:p>
          <a:p>
            <a:pPr>
              <a:spcAft>
                <a:spcPts val="150"/>
              </a:spcAft>
            </a:pPr>
            <a:r>
              <a:rPr lang="fr-FR" sz="2700" b="1" dirty="0">
                <a:solidFill>
                  <a:schemeClr val="accent1"/>
                </a:solidFill>
              </a:rPr>
              <a:t>16</a:t>
            </a:r>
          </a:p>
          <a:p>
            <a:pPr>
              <a:spcAft>
                <a:spcPts val="150"/>
              </a:spcAft>
            </a:pPr>
            <a:r>
              <a:rPr lang="fr-FR" sz="2700" b="1" dirty="0">
                <a:solidFill>
                  <a:schemeClr val="accent1"/>
                </a:solidFill>
              </a:rPr>
              <a:t>17</a:t>
            </a:r>
          </a:p>
          <a:p>
            <a:pPr>
              <a:spcAft>
                <a:spcPts val="150"/>
              </a:spcAft>
            </a:pPr>
            <a:r>
              <a:rPr lang="fr-FR" sz="2700" b="1" dirty="0">
                <a:solidFill>
                  <a:schemeClr val="accent1"/>
                </a:solidFill>
              </a:rPr>
              <a:t>20</a:t>
            </a:r>
          </a:p>
          <a:p>
            <a:pPr>
              <a:spcAft>
                <a:spcPts val="150"/>
              </a:spcAft>
            </a:pPr>
            <a:r>
              <a:rPr lang="fr-FR" sz="2700" b="1" dirty="0">
                <a:solidFill>
                  <a:schemeClr val="accent1"/>
                </a:solidFill>
              </a:rPr>
              <a:t>21</a:t>
            </a:r>
          </a:p>
          <a:p>
            <a:pPr>
              <a:spcAft>
                <a:spcPts val="150"/>
              </a:spcAft>
            </a:pPr>
            <a:r>
              <a:rPr lang="fr-FR" sz="2700" b="1" dirty="0">
                <a:solidFill>
                  <a:schemeClr val="accent1"/>
                </a:solidFill>
              </a:rPr>
              <a:t>22</a:t>
            </a:r>
            <a:br>
              <a:rPr lang="fr-FR" sz="2700" b="1" dirty="0">
                <a:solidFill>
                  <a:schemeClr val="accent1"/>
                </a:solidFill>
              </a:rPr>
            </a:br>
            <a:r>
              <a:rPr lang="fr-FR" sz="2700" b="1" dirty="0">
                <a:solidFill>
                  <a:schemeClr val="accent1"/>
                </a:solidFill>
              </a:rPr>
              <a:t>30</a:t>
            </a:r>
          </a:p>
          <a:p>
            <a:pPr>
              <a:spcAft>
                <a:spcPts val="150"/>
              </a:spcAft>
            </a:pPr>
            <a:r>
              <a:rPr lang="fr-FR" sz="2700" b="1" dirty="0">
                <a:solidFill>
                  <a:schemeClr val="accent1"/>
                </a:solidFill>
              </a:rPr>
              <a:t>31</a:t>
            </a:r>
          </a:p>
          <a:p>
            <a:pPr>
              <a:spcAft>
                <a:spcPts val="150"/>
              </a:spcAft>
            </a:pPr>
            <a:r>
              <a:rPr lang="fr-FR" sz="2700" b="1" dirty="0">
                <a:solidFill>
                  <a:schemeClr val="accent1"/>
                </a:solidFill>
              </a:rPr>
              <a:t>40</a:t>
            </a:r>
          </a:p>
          <a:p>
            <a:pPr>
              <a:spcAft>
                <a:spcPts val="150"/>
              </a:spcAft>
            </a:pPr>
            <a:r>
              <a:rPr lang="fr-FR" sz="2700" b="1" dirty="0">
                <a:solidFill>
                  <a:schemeClr val="accent1"/>
                </a:solidFill>
              </a:rPr>
              <a:t>41</a:t>
            </a:r>
          </a:p>
          <a:p>
            <a:pPr>
              <a:spcAft>
                <a:spcPts val="150"/>
              </a:spcAft>
            </a:pPr>
            <a:r>
              <a:rPr lang="fr-FR" sz="2700" b="1" dirty="0">
                <a:solidFill>
                  <a:schemeClr val="accent1"/>
                </a:solidFill>
              </a:rPr>
              <a:t>50</a:t>
            </a:r>
          </a:p>
          <a:p>
            <a:pPr>
              <a:spcAft>
                <a:spcPts val="150"/>
              </a:spcAft>
            </a:pPr>
            <a:r>
              <a:rPr lang="fr-FR" sz="2700" b="1" dirty="0">
                <a:solidFill>
                  <a:schemeClr val="accent1"/>
                </a:solidFill>
              </a:rPr>
              <a:t>60</a:t>
            </a:r>
          </a:p>
          <a:p>
            <a:pPr>
              <a:spcAft>
                <a:spcPts val="150"/>
              </a:spcAft>
            </a:pPr>
            <a:r>
              <a:rPr lang="fr-FR" sz="2700" b="1" dirty="0">
                <a:solidFill>
                  <a:schemeClr val="accent1"/>
                </a:solidFill>
              </a:rPr>
              <a:t>70</a:t>
            </a:r>
          </a:p>
          <a:p>
            <a:pPr>
              <a:spcAft>
                <a:spcPts val="150"/>
              </a:spcAft>
            </a:pPr>
            <a:r>
              <a:rPr lang="fr-FR" sz="2700" b="1" dirty="0">
                <a:solidFill>
                  <a:schemeClr val="accent1"/>
                </a:solidFill>
              </a:rPr>
              <a:t>71</a:t>
            </a:r>
          </a:p>
          <a:p>
            <a:pPr>
              <a:spcAft>
                <a:spcPts val="150"/>
              </a:spcAft>
            </a:pPr>
            <a:r>
              <a:rPr lang="fr-FR" sz="2700" b="1" dirty="0">
                <a:solidFill>
                  <a:schemeClr val="accent1"/>
                </a:solidFill>
              </a:rPr>
              <a:t>72</a:t>
            </a:r>
          </a:p>
          <a:p>
            <a:pPr>
              <a:spcAft>
                <a:spcPts val="150"/>
              </a:spcAft>
            </a:pPr>
            <a:r>
              <a:rPr lang="fr-FR" sz="2700" b="1" dirty="0">
                <a:solidFill>
                  <a:schemeClr val="accent1"/>
                </a:solidFill>
              </a:rPr>
              <a:t>80</a:t>
            </a:r>
          </a:p>
          <a:p>
            <a:pPr>
              <a:spcAft>
                <a:spcPts val="150"/>
              </a:spcAft>
            </a:pPr>
            <a:r>
              <a:rPr lang="fr-FR" sz="2700" b="1" dirty="0">
                <a:solidFill>
                  <a:schemeClr val="accent1"/>
                </a:solidFill>
              </a:rPr>
              <a:t>81</a:t>
            </a:r>
          </a:p>
          <a:p>
            <a:pPr>
              <a:spcAft>
                <a:spcPts val="150"/>
              </a:spcAft>
            </a:pPr>
            <a:r>
              <a:rPr lang="fr-FR" sz="2700" b="1" dirty="0">
                <a:solidFill>
                  <a:schemeClr val="accent1"/>
                </a:solidFill>
              </a:rPr>
              <a:t>90</a:t>
            </a:r>
          </a:p>
          <a:p>
            <a:pPr>
              <a:spcAft>
                <a:spcPts val="150"/>
              </a:spcAft>
            </a:pPr>
            <a:r>
              <a:rPr lang="fr-FR" sz="2700" b="1" dirty="0">
                <a:solidFill>
                  <a:schemeClr val="accent1"/>
                </a:solidFill>
              </a:rPr>
              <a:t>91</a:t>
            </a:r>
          </a:p>
          <a:p>
            <a:pPr>
              <a:spcAft>
                <a:spcPts val="150"/>
              </a:spcAft>
            </a:pPr>
            <a:r>
              <a:rPr lang="fr-FR" sz="2700" b="1" dirty="0">
                <a:solidFill>
                  <a:schemeClr val="accent1"/>
                </a:solidFill>
              </a:rPr>
              <a:t>92</a:t>
            </a:r>
          </a:p>
          <a:p>
            <a:pPr>
              <a:spcAft>
                <a:spcPts val="150"/>
              </a:spcAft>
            </a:pPr>
            <a:r>
              <a:rPr lang="fr-FR" sz="2700" b="1" dirty="0">
                <a:solidFill>
                  <a:schemeClr val="accent1"/>
                </a:solidFill>
              </a:rPr>
              <a:t>98</a:t>
            </a:r>
          </a:p>
          <a:p>
            <a:pPr>
              <a:spcAft>
                <a:spcPts val="150"/>
              </a:spcAft>
            </a:pPr>
            <a:r>
              <a:rPr lang="fr-FR" sz="2700" b="1" dirty="0">
                <a:solidFill>
                  <a:schemeClr val="accent1"/>
                </a:solidFill>
              </a:rPr>
              <a:t>99</a:t>
            </a:r>
          </a:p>
          <a:p>
            <a:pPr>
              <a:spcAft>
                <a:spcPts val="150"/>
              </a:spcAft>
            </a:pPr>
            <a:endParaRPr lang="fr-FR" sz="2700" b="1" dirty="0">
              <a:solidFill>
                <a:schemeClr val="accent1"/>
              </a:solidFill>
            </a:endParaRPr>
          </a:p>
          <a:p>
            <a:pPr>
              <a:spcAft>
                <a:spcPts val="150"/>
              </a:spcAft>
            </a:pPr>
            <a:r>
              <a:rPr lang="fr-FR" sz="2700" b="1" dirty="0">
                <a:solidFill>
                  <a:schemeClr val="accent1"/>
                </a:solidFill>
              </a:rPr>
              <a:t>100</a:t>
            </a:r>
          </a:p>
        </p:txBody>
      </p:sp>
      <p:sp>
        <p:nvSpPr>
          <p:cNvPr id="6" name="TextBox 5">
            <a:extLst>
              <a:ext uri="{FF2B5EF4-FFF2-40B4-BE49-F238E27FC236}">
                <a16:creationId xmlns:a16="http://schemas.microsoft.com/office/drawing/2014/main" id="{82A1F15F-D8A6-451D-9C3F-43C563F0CC8B}"/>
              </a:ext>
            </a:extLst>
          </p:cNvPr>
          <p:cNvSpPr txBox="1"/>
          <p:nvPr/>
        </p:nvSpPr>
        <p:spPr>
          <a:xfrm>
            <a:off x="1384964" y="870027"/>
            <a:ext cx="761747" cy="461665"/>
          </a:xfrm>
          <a:prstGeom prst="rect">
            <a:avLst/>
          </a:prstGeom>
          <a:noFill/>
        </p:spPr>
        <p:txBody>
          <a:bodyPr wrap="none" rtlCol="0">
            <a:spAutoFit/>
          </a:bodyPr>
          <a:lstStyle/>
          <a:p>
            <a:r>
              <a:rPr lang="fr-FR" sz="2400" dirty="0"/>
              <a:t>onze</a:t>
            </a:r>
          </a:p>
        </p:txBody>
      </p:sp>
      <p:sp>
        <p:nvSpPr>
          <p:cNvPr id="7" name="TextBox 6">
            <a:extLst>
              <a:ext uri="{FF2B5EF4-FFF2-40B4-BE49-F238E27FC236}">
                <a16:creationId xmlns:a16="http://schemas.microsoft.com/office/drawing/2014/main" id="{75D23ADD-6A3B-4AE6-895B-ECFEDE63F778}"/>
              </a:ext>
            </a:extLst>
          </p:cNvPr>
          <p:cNvSpPr txBox="1"/>
          <p:nvPr/>
        </p:nvSpPr>
        <p:spPr>
          <a:xfrm>
            <a:off x="1384964" y="1304158"/>
            <a:ext cx="931665" cy="461665"/>
          </a:xfrm>
          <a:prstGeom prst="rect">
            <a:avLst/>
          </a:prstGeom>
          <a:noFill/>
        </p:spPr>
        <p:txBody>
          <a:bodyPr wrap="none" rtlCol="0">
            <a:spAutoFit/>
          </a:bodyPr>
          <a:lstStyle/>
          <a:p>
            <a:r>
              <a:rPr lang="fr-FR" sz="2400" dirty="0"/>
              <a:t>douze</a:t>
            </a:r>
          </a:p>
        </p:txBody>
      </p:sp>
      <p:sp>
        <p:nvSpPr>
          <p:cNvPr id="8" name="TextBox 7">
            <a:extLst>
              <a:ext uri="{FF2B5EF4-FFF2-40B4-BE49-F238E27FC236}">
                <a16:creationId xmlns:a16="http://schemas.microsoft.com/office/drawing/2014/main" id="{7F78F891-E538-4145-B015-AFB56E5017FA}"/>
              </a:ext>
            </a:extLst>
          </p:cNvPr>
          <p:cNvSpPr txBox="1"/>
          <p:nvPr/>
        </p:nvSpPr>
        <p:spPr>
          <a:xfrm>
            <a:off x="1410611" y="1767073"/>
            <a:ext cx="880369" cy="461665"/>
          </a:xfrm>
          <a:prstGeom prst="rect">
            <a:avLst/>
          </a:prstGeom>
          <a:noFill/>
        </p:spPr>
        <p:txBody>
          <a:bodyPr wrap="none" rtlCol="0">
            <a:spAutoFit/>
          </a:bodyPr>
          <a:lstStyle/>
          <a:p>
            <a:r>
              <a:rPr lang="fr-FR" sz="2400" dirty="0"/>
              <a:t>treize</a:t>
            </a:r>
          </a:p>
        </p:txBody>
      </p:sp>
      <p:sp>
        <p:nvSpPr>
          <p:cNvPr id="9" name="TextBox 8">
            <a:extLst>
              <a:ext uri="{FF2B5EF4-FFF2-40B4-BE49-F238E27FC236}">
                <a16:creationId xmlns:a16="http://schemas.microsoft.com/office/drawing/2014/main" id="{1D0117CE-0055-429E-8470-7B605ECFA313}"/>
              </a:ext>
            </a:extLst>
          </p:cNvPr>
          <p:cNvSpPr txBox="1"/>
          <p:nvPr/>
        </p:nvSpPr>
        <p:spPr>
          <a:xfrm>
            <a:off x="1410611" y="2177076"/>
            <a:ext cx="1287532" cy="461665"/>
          </a:xfrm>
          <a:prstGeom prst="rect">
            <a:avLst/>
          </a:prstGeom>
          <a:noFill/>
        </p:spPr>
        <p:txBody>
          <a:bodyPr wrap="none" rtlCol="0">
            <a:spAutoFit/>
          </a:bodyPr>
          <a:lstStyle/>
          <a:p>
            <a:r>
              <a:rPr lang="fr-FR" sz="2400" dirty="0"/>
              <a:t>quatorze</a:t>
            </a:r>
          </a:p>
        </p:txBody>
      </p:sp>
      <p:sp>
        <p:nvSpPr>
          <p:cNvPr id="10" name="TextBox 9">
            <a:extLst>
              <a:ext uri="{FF2B5EF4-FFF2-40B4-BE49-F238E27FC236}">
                <a16:creationId xmlns:a16="http://schemas.microsoft.com/office/drawing/2014/main" id="{8192211A-2EDC-4DE8-862C-66C4E650816F}"/>
              </a:ext>
            </a:extLst>
          </p:cNvPr>
          <p:cNvSpPr txBox="1"/>
          <p:nvPr/>
        </p:nvSpPr>
        <p:spPr>
          <a:xfrm>
            <a:off x="1410611" y="2611207"/>
            <a:ext cx="979755" cy="461665"/>
          </a:xfrm>
          <a:prstGeom prst="rect">
            <a:avLst/>
          </a:prstGeom>
          <a:noFill/>
        </p:spPr>
        <p:txBody>
          <a:bodyPr wrap="none" rtlCol="0">
            <a:spAutoFit/>
          </a:bodyPr>
          <a:lstStyle/>
          <a:p>
            <a:r>
              <a:rPr lang="fr-FR" sz="2400" dirty="0"/>
              <a:t>quinze</a:t>
            </a:r>
          </a:p>
        </p:txBody>
      </p:sp>
      <p:sp>
        <p:nvSpPr>
          <p:cNvPr id="11" name="TextBox 10">
            <a:extLst>
              <a:ext uri="{FF2B5EF4-FFF2-40B4-BE49-F238E27FC236}">
                <a16:creationId xmlns:a16="http://schemas.microsoft.com/office/drawing/2014/main" id="{C7681B8E-C651-45D9-A647-5932D8FCE809}"/>
              </a:ext>
            </a:extLst>
          </p:cNvPr>
          <p:cNvSpPr txBox="1"/>
          <p:nvPr/>
        </p:nvSpPr>
        <p:spPr>
          <a:xfrm>
            <a:off x="1452288" y="3074111"/>
            <a:ext cx="797013" cy="461665"/>
          </a:xfrm>
          <a:prstGeom prst="rect">
            <a:avLst/>
          </a:prstGeom>
          <a:noFill/>
        </p:spPr>
        <p:txBody>
          <a:bodyPr wrap="none" rtlCol="0">
            <a:spAutoFit/>
          </a:bodyPr>
          <a:lstStyle/>
          <a:p>
            <a:r>
              <a:rPr lang="fr-FR" sz="2400" dirty="0"/>
              <a:t>seize</a:t>
            </a:r>
          </a:p>
        </p:txBody>
      </p:sp>
      <p:sp>
        <p:nvSpPr>
          <p:cNvPr id="12" name="TextBox 11">
            <a:extLst>
              <a:ext uri="{FF2B5EF4-FFF2-40B4-BE49-F238E27FC236}">
                <a16:creationId xmlns:a16="http://schemas.microsoft.com/office/drawing/2014/main" id="{B79203BF-00FE-49E2-B01C-C5350A810EE0}"/>
              </a:ext>
            </a:extLst>
          </p:cNvPr>
          <p:cNvSpPr txBox="1"/>
          <p:nvPr/>
        </p:nvSpPr>
        <p:spPr>
          <a:xfrm>
            <a:off x="1460304" y="3525949"/>
            <a:ext cx="1188146" cy="461665"/>
          </a:xfrm>
          <a:prstGeom prst="rect">
            <a:avLst/>
          </a:prstGeom>
          <a:noFill/>
        </p:spPr>
        <p:txBody>
          <a:bodyPr wrap="none" rtlCol="0">
            <a:spAutoFit/>
          </a:bodyPr>
          <a:lstStyle/>
          <a:p>
            <a:r>
              <a:rPr lang="fr-FR" sz="2400" dirty="0"/>
              <a:t>dix-sept</a:t>
            </a:r>
          </a:p>
        </p:txBody>
      </p:sp>
      <p:sp>
        <p:nvSpPr>
          <p:cNvPr id="13" name="TextBox 12">
            <a:extLst>
              <a:ext uri="{FF2B5EF4-FFF2-40B4-BE49-F238E27FC236}">
                <a16:creationId xmlns:a16="http://schemas.microsoft.com/office/drawing/2014/main" id="{1204F0E1-2E81-453B-9E8B-EC28E351B01B}"/>
              </a:ext>
            </a:extLst>
          </p:cNvPr>
          <p:cNvSpPr txBox="1"/>
          <p:nvPr/>
        </p:nvSpPr>
        <p:spPr>
          <a:xfrm>
            <a:off x="1474730" y="3945790"/>
            <a:ext cx="774571" cy="461665"/>
          </a:xfrm>
          <a:prstGeom prst="rect">
            <a:avLst/>
          </a:prstGeom>
          <a:noFill/>
        </p:spPr>
        <p:txBody>
          <a:bodyPr wrap="none" rtlCol="0">
            <a:spAutoFit/>
          </a:bodyPr>
          <a:lstStyle/>
          <a:p>
            <a:r>
              <a:rPr lang="fr-FR" sz="2400" dirty="0"/>
              <a:t>vingt</a:t>
            </a:r>
          </a:p>
        </p:txBody>
      </p:sp>
      <p:sp>
        <p:nvSpPr>
          <p:cNvPr id="14" name="TextBox 13">
            <a:extLst>
              <a:ext uri="{FF2B5EF4-FFF2-40B4-BE49-F238E27FC236}">
                <a16:creationId xmlns:a16="http://schemas.microsoft.com/office/drawing/2014/main" id="{D9928FEF-17DC-4B7E-8C89-C9D682FE7C2C}"/>
              </a:ext>
            </a:extLst>
          </p:cNvPr>
          <p:cNvSpPr txBox="1"/>
          <p:nvPr/>
        </p:nvSpPr>
        <p:spPr>
          <a:xfrm>
            <a:off x="1474730" y="4391372"/>
            <a:ext cx="1451038" cy="461665"/>
          </a:xfrm>
          <a:prstGeom prst="rect">
            <a:avLst/>
          </a:prstGeom>
          <a:noFill/>
        </p:spPr>
        <p:txBody>
          <a:bodyPr wrap="none" rtlCol="0">
            <a:spAutoFit/>
          </a:bodyPr>
          <a:lstStyle/>
          <a:p>
            <a:r>
              <a:rPr lang="fr-FR" sz="2400" dirty="0"/>
              <a:t>vingt et un</a:t>
            </a:r>
          </a:p>
        </p:txBody>
      </p:sp>
      <p:sp>
        <p:nvSpPr>
          <p:cNvPr id="15" name="TextBox 14">
            <a:extLst>
              <a:ext uri="{FF2B5EF4-FFF2-40B4-BE49-F238E27FC236}">
                <a16:creationId xmlns:a16="http://schemas.microsoft.com/office/drawing/2014/main" id="{261F72AD-A5A8-4620-9650-33EC221A254B}"/>
              </a:ext>
            </a:extLst>
          </p:cNvPr>
          <p:cNvSpPr txBox="1"/>
          <p:nvPr/>
        </p:nvSpPr>
        <p:spPr>
          <a:xfrm>
            <a:off x="1474730" y="4795130"/>
            <a:ext cx="1503056" cy="461665"/>
          </a:xfrm>
          <a:prstGeom prst="rect">
            <a:avLst/>
          </a:prstGeom>
          <a:noFill/>
        </p:spPr>
        <p:txBody>
          <a:bodyPr wrap="square" rtlCol="0">
            <a:spAutoFit/>
          </a:bodyPr>
          <a:lstStyle/>
          <a:p>
            <a:r>
              <a:rPr lang="fr-FR" sz="2400" dirty="0"/>
              <a:t>vingt-deux</a:t>
            </a:r>
          </a:p>
        </p:txBody>
      </p:sp>
      <p:sp>
        <p:nvSpPr>
          <p:cNvPr id="16" name="TextBox 15">
            <a:extLst>
              <a:ext uri="{FF2B5EF4-FFF2-40B4-BE49-F238E27FC236}">
                <a16:creationId xmlns:a16="http://schemas.microsoft.com/office/drawing/2014/main" id="{6354CC75-36D6-48FC-A9C7-1536874E915E}"/>
              </a:ext>
            </a:extLst>
          </p:cNvPr>
          <p:cNvSpPr txBox="1"/>
          <p:nvPr/>
        </p:nvSpPr>
        <p:spPr>
          <a:xfrm>
            <a:off x="1520564" y="5200015"/>
            <a:ext cx="896399" cy="461665"/>
          </a:xfrm>
          <a:prstGeom prst="rect">
            <a:avLst/>
          </a:prstGeom>
          <a:noFill/>
        </p:spPr>
        <p:txBody>
          <a:bodyPr wrap="none" rtlCol="0">
            <a:spAutoFit/>
          </a:bodyPr>
          <a:lstStyle/>
          <a:p>
            <a:r>
              <a:rPr lang="fr-FR" sz="2400" dirty="0"/>
              <a:t>trente</a:t>
            </a:r>
          </a:p>
        </p:txBody>
      </p:sp>
      <p:sp>
        <p:nvSpPr>
          <p:cNvPr id="17" name="TextBox 16">
            <a:extLst>
              <a:ext uri="{FF2B5EF4-FFF2-40B4-BE49-F238E27FC236}">
                <a16:creationId xmlns:a16="http://schemas.microsoft.com/office/drawing/2014/main" id="{3A0366EB-60CA-42A1-B46E-9E3CB55E7740}"/>
              </a:ext>
            </a:extLst>
          </p:cNvPr>
          <p:cNvSpPr txBox="1"/>
          <p:nvPr/>
        </p:nvSpPr>
        <p:spPr>
          <a:xfrm>
            <a:off x="4247832" y="1331627"/>
            <a:ext cx="1300549" cy="461665"/>
          </a:xfrm>
          <a:prstGeom prst="rect">
            <a:avLst/>
          </a:prstGeom>
          <a:noFill/>
        </p:spPr>
        <p:txBody>
          <a:bodyPr wrap="none" rtlCol="0">
            <a:spAutoFit/>
          </a:bodyPr>
          <a:lstStyle/>
          <a:p>
            <a:r>
              <a:rPr lang="fr-FR" sz="2400" dirty="0"/>
              <a:t>quarante</a:t>
            </a:r>
          </a:p>
        </p:txBody>
      </p:sp>
      <p:sp>
        <p:nvSpPr>
          <p:cNvPr id="18" name="TextBox 17">
            <a:extLst>
              <a:ext uri="{FF2B5EF4-FFF2-40B4-BE49-F238E27FC236}">
                <a16:creationId xmlns:a16="http://schemas.microsoft.com/office/drawing/2014/main" id="{1839349A-F9F0-4339-A66C-27CAB3F78545}"/>
              </a:ext>
            </a:extLst>
          </p:cNvPr>
          <p:cNvSpPr txBox="1"/>
          <p:nvPr/>
        </p:nvSpPr>
        <p:spPr>
          <a:xfrm>
            <a:off x="4264345" y="1786022"/>
            <a:ext cx="1977016" cy="461665"/>
          </a:xfrm>
          <a:prstGeom prst="rect">
            <a:avLst/>
          </a:prstGeom>
          <a:noFill/>
        </p:spPr>
        <p:txBody>
          <a:bodyPr wrap="none" rtlCol="0">
            <a:spAutoFit/>
          </a:bodyPr>
          <a:lstStyle/>
          <a:p>
            <a:r>
              <a:rPr lang="fr-FR" sz="2400" dirty="0"/>
              <a:t>quarante et un</a:t>
            </a:r>
          </a:p>
        </p:txBody>
      </p:sp>
      <p:sp>
        <p:nvSpPr>
          <p:cNvPr id="20" name="TextBox 19">
            <a:extLst>
              <a:ext uri="{FF2B5EF4-FFF2-40B4-BE49-F238E27FC236}">
                <a16:creationId xmlns:a16="http://schemas.microsoft.com/office/drawing/2014/main" id="{FB88C9E8-E5B9-4AFE-A33A-315AF3E90D40}"/>
              </a:ext>
            </a:extLst>
          </p:cNvPr>
          <p:cNvSpPr txBox="1"/>
          <p:nvPr/>
        </p:nvSpPr>
        <p:spPr>
          <a:xfrm>
            <a:off x="4252123" y="883016"/>
            <a:ext cx="1572866" cy="461665"/>
          </a:xfrm>
          <a:prstGeom prst="rect">
            <a:avLst/>
          </a:prstGeom>
          <a:noFill/>
        </p:spPr>
        <p:txBody>
          <a:bodyPr wrap="none" rtlCol="0">
            <a:spAutoFit/>
          </a:bodyPr>
          <a:lstStyle/>
          <a:p>
            <a:r>
              <a:rPr lang="fr-FR" sz="2400" dirty="0"/>
              <a:t>trente et un</a:t>
            </a:r>
          </a:p>
        </p:txBody>
      </p:sp>
      <p:sp>
        <p:nvSpPr>
          <p:cNvPr id="21" name="TextBox 20">
            <a:extLst>
              <a:ext uri="{FF2B5EF4-FFF2-40B4-BE49-F238E27FC236}">
                <a16:creationId xmlns:a16="http://schemas.microsoft.com/office/drawing/2014/main" id="{1034560A-40D4-435F-ACDA-721FDB8340B3}"/>
              </a:ext>
            </a:extLst>
          </p:cNvPr>
          <p:cNvSpPr txBox="1"/>
          <p:nvPr/>
        </p:nvSpPr>
        <p:spPr>
          <a:xfrm>
            <a:off x="4317439" y="2177076"/>
            <a:ext cx="1351652" cy="461665"/>
          </a:xfrm>
          <a:prstGeom prst="rect">
            <a:avLst/>
          </a:prstGeom>
          <a:noFill/>
        </p:spPr>
        <p:txBody>
          <a:bodyPr wrap="none" rtlCol="0">
            <a:spAutoFit/>
          </a:bodyPr>
          <a:lstStyle/>
          <a:p>
            <a:r>
              <a:rPr lang="fr-FR" sz="2400" dirty="0"/>
              <a:t>cinquante</a:t>
            </a:r>
          </a:p>
        </p:txBody>
      </p:sp>
      <p:sp>
        <p:nvSpPr>
          <p:cNvPr id="22" name="TextBox 21">
            <a:extLst>
              <a:ext uri="{FF2B5EF4-FFF2-40B4-BE49-F238E27FC236}">
                <a16:creationId xmlns:a16="http://schemas.microsoft.com/office/drawing/2014/main" id="{AA56244A-BD92-4980-8E68-5F040E8A299E}"/>
              </a:ext>
            </a:extLst>
          </p:cNvPr>
          <p:cNvSpPr txBox="1"/>
          <p:nvPr/>
        </p:nvSpPr>
        <p:spPr>
          <a:xfrm>
            <a:off x="4317439" y="2555682"/>
            <a:ext cx="1204176" cy="461665"/>
          </a:xfrm>
          <a:prstGeom prst="rect">
            <a:avLst/>
          </a:prstGeom>
          <a:noFill/>
        </p:spPr>
        <p:txBody>
          <a:bodyPr wrap="none" rtlCol="0">
            <a:spAutoFit/>
          </a:bodyPr>
          <a:lstStyle/>
          <a:p>
            <a:r>
              <a:rPr lang="fr-FR" sz="2400" dirty="0"/>
              <a:t>soixante</a:t>
            </a:r>
          </a:p>
        </p:txBody>
      </p:sp>
      <p:sp>
        <p:nvSpPr>
          <p:cNvPr id="24" name="TextBox 23">
            <a:extLst>
              <a:ext uri="{FF2B5EF4-FFF2-40B4-BE49-F238E27FC236}">
                <a16:creationId xmlns:a16="http://schemas.microsoft.com/office/drawing/2014/main" id="{549322C5-DBD0-4EA0-9B97-475813DC237D}"/>
              </a:ext>
            </a:extLst>
          </p:cNvPr>
          <p:cNvSpPr txBox="1"/>
          <p:nvPr/>
        </p:nvSpPr>
        <p:spPr>
          <a:xfrm>
            <a:off x="4308109" y="2997174"/>
            <a:ext cx="1680268" cy="461665"/>
          </a:xfrm>
          <a:prstGeom prst="rect">
            <a:avLst/>
          </a:prstGeom>
          <a:noFill/>
        </p:spPr>
        <p:txBody>
          <a:bodyPr wrap="none" rtlCol="0">
            <a:spAutoFit/>
          </a:bodyPr>
          <a:lstStyle/>
          <a:p>
            <a:r>
              <a:rPr lang="fr-FR" sz="2400" dirty="0"/>
              <a:t>soixante dix</a:t>
            </a:r>
          </a:p>
        </p:txBody>
      </p:sp>
      <p:sp>
        <p:nvSpPr>
          <p:cNvPr id="25" name="TextBox 24">
            <a:extLst>
              <a:ext uri="{FF2B5EF4-FFF2-40B4-BE49-F238E27FC236}">
                <a16:creationId xmlns:a16="http://schemas.microsoft.com/office/drawing/2014/main" id="{412E80F1-00FC-484B-88C2-80C4514FF055}"/>
              </a:ext>
            </a:extLst>
          </p:cNvPr>
          <p:cNvSpPr txBox="1"/>
          <p:nvPr/>
        </p:nvSpPr>
        <p:spPr>
          <a:xfrm>
            <a:off x="4317439" y="3458839"/>
            <a:ext cx="2188420" cy="461665"/>
          </a:xfrm>
          <a:prstGeom prst="rect">
            <a:avLst/>
          </a:prstGeom>
          <a:noFill/>
        </p:spPr>
        <p:txBody>
          <a:bodyPr wrap="none" rtlCol="0">
            <a:spAutoFit/>
          </a:bodyPr>
          <a:lstStyle/>
          <a:p>
            <a:r>
              <a:rPr lang="fr-FR" sz="2400" dirty="0"/>
              <a:t>soixante et onze</a:t>
            </a:r>
          </a:p>
        </p:txBody>
      </p:sp>
      <p:sp>
        <p:nvSpPr>
          <p:cNvPr id="26" name="TextBox 25">
            <a:extLst>
              <a:ext uri="{FF2B5EF4-FFF2-40B4-BE49-F238E27FC236}">
                <a16:creationId xmlns:a16="http://schemas.microsoft.com/office/drawing/2014/main" id="{FFEF91B8-34EF-4216-8BA1-0D7FDF3A26E4}"/>
              </a:ext>
            </a:extLst>
          </p:cNvPr>
          <p:cNvSpPr txBox="1"/>
          <p:nvPr/>
        </p:nvSpPr>
        <p:spPr>
          <a:xfrm>
            <a:off x="4317439" y="3900331"/>
            <a:ext cx="2053767" cy="461665"/>
          </a:xfrm>
          <a:prstGeom prst="rect">
            <a:avLst/>
          </a:prstGeom>
          <a:noFill/>
        </p:spPr>
        <p:txBody>
          <a:bodyPr wrap="none" rtlCol="0">
            <a:spAutoFit/>
          </a:bodyPr>
          <a:lstStyle/>
          <a:p>
            <a:r>
              <a:rPr lang="fr-FR" sz="2400" dirty="0"/>
              <a:t>soixante-douze</a:t>
            </a:r>
          </a:p>
        </p:txBody>
      </p:sp>
      <p:sp>
        <p:nvSpPr>
          <p:cNvPr id="27" name="TextBox 26">
            <a:extLst>
              <a:ext uri="{FF2B5EF4-FFF2-40B4-BE49-F238E27FC236}">
                <a16:creationId xmlns:a16="http://schemas.microsoft.com/office/drawing/2014/main" id="{EF911929-FC9B-4956-AE4D-DD3258F9B739}"/>
              </a:ext>
            </a:extLst>
          </p:cNvPr>
          <p:cNvSpPr txBox="1"/>
          <p:nvPr/>
        </p:nvSpPr>
        <p:spPr>
          <a:xfrm>
            <a:off x="4355812" y="4341823"/>
            <a:ext cx="1794081" cy="461665"/>
          </a:xfrm>
          <a:prstGeom prst="rect">
            <a:avLst/>
          </a:prstGeom>
          <a:noFill/>
        </p:spPr>
        <p:txBody>
          <a:bodyPr wrap="none" rtlCol="0">
            <a:spAutoFit/>
          </a:bodyPr>
          <a:lstStyle/>
          <a:p>
            <a:r>
              <a:rPr lang="fr-FR" sz="2400" dirty="0"/>
              <a:t>quatre-vingts</a:t>
            </a:r>
          </a:p>
        </p:txBody>
      </p:sp>
      <p:sp>
        <p:nvSpPr>
          <p:cNvPr id="28" name="TextBox 27">
            <a:extLst>
              <a:ext uri="{FF2B5EF4-FFF2-40B4-BE49-F238E27FC236}">
                <a16:creationId xmlns:a16="http://schemas.microsoft.com/office/drawing/2014/main" id="{288C3898-A347-4F37-807B-F50BB2EBBDC5}"/>
              </a:ext>
            </a:extLst>
          </p:cNvPr>
          <p:cNvSpPr txBox="1"/>
          <p:nvPr/>
        </p:nvSpPr>
        <p:spPr>
          <a:xfrm>
            <a:off x="4379956" y="4783314"/>
            <a:ext cx="2063385" cy="461665"/>
          </a:xfrm>
          <a:prstGeom prst="rect">
            <a:avLst/>
          </a:prstGeom>
          <a:noFill/>
        </p:spPr>
        <p:txBody>
          <a:bodyPr wrap="none" rtlCol="0">
            <a:spAutoFit/>
          </a:bodyPr>
          <a:lstStyle/>
          <a:p>
            <a:r>
              <a:rPr lang="fr-FR" sz="2400" dirty="0"/>
              <a:t>quatre-vingt-un</a:t>
            </a:r>
          </a:p>
        </p:txBody>
      </p:sp>
      <p:sp>
        <p:nvSpPr>
          <p:cNvPr id="29" name="TextBox 28">
            <a:extLst>
              <a:ext uri="{FF2B5EF4-FFF2-40B4-BE49-F238E27FC236}">
                <a16:creationId xmlns:a16="http://schemas.microsoft.com/office/drawing/2014/main" id="{D60B3D5D-752C-44E9-8C55-F87303801059}"/>
              </a:ext>
            </a:extLst>
          </p:cNvPr>
          <p:cNvSpPr txBox="1"/>
          <p:nvPr/>
        </p:nvSpPr>
        <p:spPr>
          <a:xfrm>
            <a:off x="4379956" y="5224805"/>
            <a:ext cx="2185214" cy="461665"/>
          </a:xfrm>
          <a:prstGeom prst="rect">
            <a:avLst/>
          </a:prstGeom>
          <a:noFill/>
        </p:spPr>
        <p:txBody>
          <a:bodyPr wrap="none" rtlCol="0">
            <a:spAutoFit/>
          </a:bodyPr>
          <a:lstStyle/>
          <a:p>
            <a:r>
              <a:rPr lang="fr-FR" sz="2400" dirty="0"/>
              <a:t>quatre-vingt-dix</a:t>
            </a:r>
          </a:p>
        </p:txBody>
      </p:sp>
      <p:sp>
        <p:nvSpPr>
          <p:cNvPr id="30" name="TextBox 29">
            <a:extLst>
              <a:ext uri="{FF2B5EF4-FFF2-40B4-BE49-F238E27FC236}">
                <a16:creationId xmlns:a16="http://schemas.microsoft.com/office/drawing/2014/main" id="{3F107FC1-54F7-45FF-971A-927C9D701556}"/>
              </a:ext>
            </a:extLst>
          </p:cNvPr>
          <p:cNvSpPr txBox="1"/>
          <p:nvPr/>
        </p:nvSpPr>
        <p:spPr>
          <a:xfrm>
            <a:off x="6609004" y="883015"/>
            <a:ext cx="2371162" cy="461665"/>
          </a:xfrm>
          <a:prstGeom prst="rect">
            <a:avLst/>
          </a:prstGeom>
          <a:noFill/>
        </p:spPr>
        <p:txBody>
          <a:bodyPr wrap="none" rtlCol="0">
            <a:spAutoFit/>
          </a:bodyPr>
          <a:lstStyle/>
          <a:p>
            <a:r>
              <a:rPr lang="fr-FR" sz="2400" dirty="0"/>
              <a:t>quatre-vingt-onze</a:t>
            </a:r>
          </a:p>
        </p:txBody>
      </p:sp>
      <p:sp>
        <p:nvSpPr>
          <p:cNvPr id="31" name="TextBox 30">
            <a:extLst>
              <a:ext uri="{FF2B5EF4-FFF2-40B4-BE49-F238E27FC236}">
                <a16:creationId xmlns:a16="http://schemas.microsoft.com/office/drawing/2014/main" id="{A67BE4CA-2FDE-426A-9704-C71FF4CB20A7}"/>
              </a:ext>
            </a:extLst>
          </p:cNvPr>
          <p:cNvSpPr txBox="1"/>
          <p:nvPr/>
        </p:nvSpPr>
        <p:spPr>
          <a:xfrm>
            <a:off x="6626195" y="1304157"/>
            <a:ext cx="2541080" cy="461665"/>
          </a:xfrm>
          <a:prstGeom prst="rect">
            <a:avLst/>
          </a:prstGeom>
          <a:noFill/>
        </p:spPr>
        <p:txBody>
          <a:bodyPr wrap="none" rtlCol="0">
            <a:spAutoFit/>
          </a:bodyPr>
          <a:lstStyle/>
          <a:p>
            <a:r>
              <a:rPr lang="fr-FR" sz="2400" dirty="0"/>
              <a:t>quatre-vingt-douze</a:t>
            </a:r>
          </a:p>
        </p:txBody>
      </p:sp>
      <p:sp>
        <p:nvSpPr>
          <p:cNvPr id="32" name="TextBox 31">
            <a:extLst>
              <a:ext uri="{FF2B5EF4-FFF2-40B4-BE49-F238E27FC236}">
                <a16:creationId xmlns:a16="http://schemas.microsoft.com/office/drawing/2014/main" id="{742B9214-DB08-4574-80A2-2831D20B21FC}"/>
              </a:ext>
            </a:extLst>
          </p:cNvPr>
          <p:cNvSpPr txBox="1"/>
          <p:nvPr/>
        </p:nvSpPr>
        <p:spPr>
          <a:xfrm>
            <a:off x="5844509" y="4341822"/>
            <a:ext cx="316112" cy="461665"/>
          </a:xfrm>
          <a:prstGeom prst="rect">
            <a:avLst/>
          </a:prstGeom>
          <a:noFill/>
        </p:spPr>
        <p:txBody>
          <a:bodyPr wrap="none" rtlCol="0">
            <a:spAutoFit/>
          </a:bodyPr>
          <a:lstStyle/>
          <a:p>
            <a:r>
              <a:rPr lang="fr-FR" sz="2400" b="1" dirty="0">
                <a:solidFill>
                  <a:srgbClr val="FF0000"/>
                </a:solidFill>
              </a:rPr>
              <a:t>s</a:t>
            </a:r>
          </a:p>
        </p:txBody>
      </p:sp>
      <p:sp>
        <p:nvSpPr>
          <p:cNvPr id="36" name="TextBox 35">
            <a:extLst>
              <a:ext uri="{FF2B5EF4-FFF2-40B4-BE49-F238E27FC236}">
                <a16:creationId xmlns:a16="http://schemas.microsoft.com/office/drawing/2014/main" id="{80776950-6D89-46F9-9F22-A4C1C506348D}"/>
              </a:ext>
            </a:extLst>
          </p:cNvPr>
          <p:cNvSpPr txBox="1"/>
          <p:nvPr/>
        </p:nvSpPr>
        <p:spPr>
          <a:xfrm>
            <a:off x="6531264" y="1754248"/>
            <a:ext cx="2707793" cy="461665"/>
          </a:xfrm>
          <a:prstGeom prst="rect">
            <a:avLst/>
          </a:prstGeom>
          <a:noFill/>
        </p:spPr>
        <p:txBody>
          <a:bodyPr wrap="none" rtlCol="0">
            <a:spAutoFit/>
          </a:bodyPr>
          <a:lstStyle/>
          <a:p>
            <a:r>
              <a:rPr lang="fr-FR" sz="2400" dirty="0"/>
              <a:t>quatre-vingt-dix-huit</a:t>
            </a:r>
          </a:p>
        </p:txBody>
      </p:sp>
      <p:sp>
        <p:nvSpPr>
          <p:cNvPr id="37" name="TextBox 36">
            <a:extLst>
              <a:ext uri="{FF2B5EF4-FFF2-40B4-BE49-F238E27FC236}">
                <a16:creationId xmlns:a16="http://schemas.microsoft.com/office/drawing/2014/main" id="{EB2CE06B-0438-403A-87CE-B122B8996FCF}"/>
              </a:ext>
            </a:extLst>
          </p:cNvPr>
          <p:cNvSpPr txBox="1"/>
          <p:nvPr/>
        </p:nvSpPr>
        <p:spPr>
          <a:xfrm>
            <a:off x="6728163" y="2140183"/>
            <a:ext cx="2439112" cy="830997"/>
          </a:xfrm>
          <a:prstGeom prst="rect">
            <a:avLst/>
          </a:prstGeom>
          <a:noFill/>
        </p:spPr>
        <p:txBody>
          <a:bodyPr wrap="square" rtlCol="0">
            <a:spAutoFit/>
          </a:bodyPr>
          <a:lstStyle/>
          <a:p>
            <a:r>
              <a:rPr lang="fr-FR" sz="2400" dirty="0"/>
              <a:t>quatre-vingt-dix-			neuf</a:t>
            </a:r>
          </a:p>
        </p:txBody>
      </p:sp>
      <p:sp>
        <p:nvSpPr>
          <p:cNvPr id="38" name="TextBox 37">
            <a:extLst>
              <a:ext uri="{FF2B5EF4-FFF2-40B4-BE49-F238E27FC236}">
                <a16:creationId xmlns:a16="http://schemas.microsoft.com/office/drawing/2014/main" id="{04532763-1FA7-475C-A88B-08A6420800C0}"/>
              </a:ext>
            </a:extLst>
          </p:cNvPr>
          <p:cNvSpPr txBox="1"/>
          <p:nvPr/>
        </p:nvSpPr>
        <p:spPr>
          <a:xfrm>
            <a:off x="6811519" y="3042665"/>
            <a:ext cx="2439112" cy="461665"/>
          </a:xfrm>
          <a:prstGeom prst="rect">
            <a:avLst/>
          </a:prstGeom>
          <a:noFill/>
        </p:spPr>
        <p:txBody>
          <a:bodyPr wrap="square" rtlCol="0">
            <a:spAutoFit/>
          </a:bodyPr>
          <a:lstStyle/>
          <a:p>
            <a:r>
              <a:rPr lang="fr-FR" sz="2400" dirty="0"/>
              <a:t>cent</a:t>
            </a:r>
          </a:p>
        </p:txBody>
      </p:sp>
    </p:spTree>
    <p:extLst>
      <p:ext uri="{BB962C8B-B14F-4D97-AF65-F5344CB8AC3E}">
        <p14:creationId xmlns:p14="http://schemas.microsoft.com/office/powerpoint/2010/main" val="4618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7"/>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P spid="14" grpId="0"/>
      <p:bldP spid="17" grpId="0"/>
      <p:bldP spid="22" grpId="0"/>
      <p:bldP spid="24" grpId="0"/>
      <p:bldP spid="25" grpId="0"/>
      <p:bldP spid="26" grpId="0"/>
      <p:bldP spid="27" grpId="0"/>
      <p:bldP spid="28" grpId="0"/>
      <p:bldP spid="29" grpId="0"/>
      <p:bldP spid="30" grpId="0"/>
      <p:bldP spid="31" grpId="0"/>
      <p:bldP spid="32" grpId="0"/>
      <p:bldP spid="36" grpId="0"/>
      <p:bldP spid="37" grpId="0"/>
      <p:bldP spid="3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7D86E-7D42-9DF7-12F5-683FAC05FF6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893076B-1330-DCF1-CEEC-0AA1B63232C5}"/>
              </a:ext>
            </a:extLst>
          </p:cNvPr>
          <p:cNvPicPr>
            <a:picLocks noChangeAspect="1"/>
          </p:cNvPicPr>
          <p:nvPr/>
        </p:nvPicPr>
        <p:blipFill>
          <a:blip r:embed="rId2"/>
          <a:stretch>
            <a:fillRect/>
          </a:stretch>
        </p:blipFill>
        <p:spPr>
          <a:xfrm>
            <a:off x="1836941" y="458830"/>
            <a:ext cx="5470118" cy="5554436"/>
          </a:xfrm>
          <a:prstGeom prst="rect">
            <a:avLst/>
          </a:prstGeom>
        </p:spPr>
      </p:pic>
    </p:spTree>
    <p:extLst>
      <p:ext uri="{BB962C8B-B14F-4D97-AF65-F5344CB8AC3E}">
        <p14:creationId xmlns:p14="http://schemas.microsoft.com/office/powerpoint/2010/main" val="14409888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9F225E-37DB-81A3-C151-31B50DB461EE}"/>
              </a:ext>
            </a:extLst>
          </p:cNvPr>
          <p:cNvPicPr>
            <a:picLocks noChangeAspect="1"/>
          </p:cNvPicPr>
          <p:nvPr/>
        </p:nvPicPr>
        <p:blipFill>
          <a:blip r:embed="rId2"/>
          <a:stretch>
            <a:fillRect/>
          </a:stretch>
        </p:blipFill>
        <p:spPr>
          <a:xfrm>
            <a:off x="1710813" y="210974"/>
            <a:ext cx="5573428" cy="6436051"/>
          </a:xfrm>
          <a:prstGeom prst="rect">
            <a:avLst/>
          </a:prstGeom>
        </p:spPr>
      </p:pic>
    </p:spTree>
    <p:extLst>
      <p:ext uri="{BB962C8B-B14F-4D97-AF65-F5344CB8AC3E}">
        <p14:creationId xmlns:p14="http://schemas.microsoft.com/office/powerpoint/2010/main" val="2233846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164709" y="859551"/>
            <a:ext cx="7200897" cy="977900"/>
          </a:xfrm>
        </p:spPr>
        <p:txBody>
          <a:bodyPr>
            <a:noAutofit/>
          </a:bodyPr>
          <a:lstStyle/>
          <a:p>
            <a:r>
              <a:rPr lang="en-US" sz="3200" cap="none" dirty="0">
                <a:solidFill>
                  <a:srgbClr val="AB0C5F"/>
                </a:solidFill>
                <a:latin typeface="Garamond" panose="02020404030301010803" pitchFamily="18" charset="0"/>
              </a:rPr>
              <a:t>Les </a:t>
            </a:r>
            <a:r>
              <a:rPr lang="en-US" sz="3200" cap="none" dirty="0" err="1">
                <a:solidFill>
                  <a:srgbClr val="AB0C5F"/>
                </a:solidFill>
                <a:latin typeface="Garamond" panose="02020404030301010803" pitchFamily="18" charset="0"/>
              </a:rPr>
              <a:t>numéros</a:t>
            </a:r>
            <a:r>
              <a:rPr lang="en-US" sz="3200" cap="none" dirty="0">
                <a:solidFill>
                  <a:srgbClr val="AB0C5F"/>
                </a:solidFill>
                <a:latin typeface="Garamond" panose="02020404030301010803" pitchFamily="18" charset="0"/>
              </a:rPr>
              <a:t> de </a:t>
            </a:r>
            <a:r>
              <a:rPr lang="en-US" sz="3200" cap="none" dirty="0" err="1">
                <a:solidFill>
                  <a:srgbClr val="AB0C5F"/>
                </a:solidFill>
                <a:latin typeface="Garamond" panose="02020404030301010803" pitchFamily="18" charset="0"/>
              </a:rPr>
              <a:t>téléphone</a:t>
            </a:r>
            <a:endParaRPr lang="en-US" sz="3200" cap="none" dirty="0">
              <a:solidFill>
                <a:srgbClr val="AB0C5F"/>
              </a:solidFill>
              <a:latin typeface="Garamond" panose="02020404030301010803" pitchFamily="18" charset="0"/>
            </a:endParaRPr>
          </a:p>
        </p:txBody>
      </p:sp>
      <p:sp>
        <p:nvSpPr>
          <p:cNvPr id="2" name="Rectangle 1"/>
          <p:cNvSpPr/>
          <p:nvPr/>
        </p:nvSpPr>
        <p:spPr>
          <a:xfrm>
            <a:off x="3739976" y="5268186"/>
            <a:ext cx="1935145" cy="461665"/>
          </a:xfrm>
          <a:prstGeom prst="rect">
            <a:avLst/>
          </a:prstGeom>
        </p:spPr>
        <p:txBody>
          <a:bodyPr wrap="none">
            <a:spAutoFit/>
          </a:bodyPr>
          <a:lstStyle/>
          <a:p>
            <a:r>
              <a:rPr lang="en-US" sz="2400" dirty="0">
                <a:latin typeface="Garamond" panose="02020404030301010803" pitchFamily="18" charset="0"/>
              </a:rPr>
              <a:t>01 42 61 54 33</a:t>
            </a:r>
          </a:p>
        </p:txBody>
      </p:sp>
      <p:sp>
        <p:nvSpPr>
          <p:cNvPr id="4" name="Rectangle 3"/>
          <p:cNvSpPr/>
          <p:nvPr/>
        </p:nvSpPr>
        <p:spPr>
          <a:xfrm>
            <a:off x="1390820" y="5729851"/>
            <a:ext cx="7064485" cy="369332"/>
          </a:xfrm>
          <a:prstGeom prst="rect">
            <a:avLst/>
          </a:prstGeom>
        </p:spPr>
        <p:txBody>
          <a:bodyPr wrap="square">
            <a:spAutoFit/>
          </a:bodyPr>
          <a:lstStyle/>
          <a:p>
            <a:r>
              <a:rPr lang="en-US" b="1" dirty="0" err="1">
                <a:latin typeface="Garamond" panose="02020404030301010803" pitchFamily="18" charset="0"/>
              </a:rPr>
              <a:t>zéro</a:t>
            </a:r>
            <a:r>
              <a:rPr lang="en-US" b="1" dirty="0">
                <a:latin typeface="Garamond" panose="02020404030301010803" pitchFamily="18" charset="0"/>
              </a:rPr>
              <a:t> un, </a:t>
            </a:r>
            <a:r>
              <a:rPr lang="en-US" b="1" dirty="0" err="1">
                <a:latin typeface="Garamond" panose="02020404030301010803" pitchFamily="18" charset="0"/>
              </a:rPr>
              <a:t>quarante-deux</a:t>
            </a:r>
            <a:r>
              <a:rPr lang="en-US" b="1" dirty="0">
                <a:latin typeface="Garamond" panose="02020404030301010803" pitchFamily="18" charset="0"/>
              </a:rPr>
              <a:t>, </a:t>
            </a:r>
            <a:r>
              <a:rPr lang="en-US" b="1" dirty="0" err="1">
                <a:latin typeface="Garamond" panose="02020404030301010803" pitchFamily="18" charset="0"/>
              </a:rPr>
              <a:t>soixante</a:t>
            </a:r>
            <a:r>
              <a:rPr lang="en-US" b="1" dirty="0">
                <a:latin typeface="Garamond" panose="02020404030301010803" pitchFamily="18" charset="0"/>
              </a:rPr>
              <a:t> et un, </a:t>
            </a:r>
            <a:r>
              <a:rPr lang="en-US" b="1" dirty="0" err="1">
                <a:latin typeface="Garamond" panose="02020404030301010803" pitchFamily="18" charset="0"/>
              </a:rPr>
              <a:t>cinquante-quatre</a:t>
            </a:r>
            <a:r>
              <a:rPr lang="en-US" b="1" dirty="0">
                <a:latin typeface="Garamond" panose="02020404030301010803" pitchFamily="18" charset="0"/>
              </a:rPr>
              <a:t>, </a:t>
            </a:r>
            <a:r>
              <a:rPr lang="en-US" b="1" dirty="0" err="1">
                <a:latin typeface="Garamond" panose="02020404030301010803" pitchFamily="18" charset="0"/>
              </a:rPr>
              <a:t>trente-trois</a:t>
            </a:r>
            <a:endParaRPr lang="en-US" b="1" dirty="0">
              <a:latin typeface="Garamond" panose="02020404030301010803" pitchFamily="18" charset="0"/>
            </a:endParaRPr>
          </a:p>
        </p:txBody>
      </p:sp>
      <p:sp>
        <p:nvSpPr>
          <p:cNvPr id="5" name="Rectangle 4"/>
          <p:cNvSpPr/>
          <p:nvPr/>
        </p:nvSpPr>
        <p:spPr>
          <a:xfrm>
            <a:off x="3560440" y="3289107"/>
            <a:ext cx="2114681" cy="461665"/>
          </a:xfrm>
          <a:prstGeom prst="rect">
            <a:avLst/>
          </a:prstGeom>
        </p:spPr>
        <p:txBody>
          <a:bodyPr wrap="none">
            <a:spAutoFit/>
          </a:bodyPr>
          <a:lstStyle/>
          <a:p>
            <a:r>
              <a:rPr lang="en-US" sz="2400" dirty="0">
                <a:latin typeface="Garamond" panose="02020404030301010803" pitchFamily="18" charset="0"/>
              </a:rPr>
              <a:t>(212) 684 37 25 </a:t>
            </a:r>
          </a:p>
        </p:txBody>
      </p:sp>
      <p:sp>
        <p:nvSpPr>
          <p:cNvPr id="7" name="Rectangle 6"/>
          <p:cNvSpPr/>
          <p:nvPr/>
        </p:nvSpPr>
        <p:spPr>
          <a:xfrm>
            <a:off x="1224597" y="4072840"/>
            <a:ext cx="7329094" cy="369332"/>
          </a:xfrm>
          <a:prstGeom prst="rect">
            <a:avLst/>
          </a:prstGeom>
        </p:spPr>
        <p:txBody>
          <a:bodyPr wrap="square">
            <a:spAutoFit/>
          </a:bodyPr>
          <a:lstStyle/>
          <a:p>
            <a:r>
              <a:rPr lang="en-US" b="1" dirty="0">
                <a:latin typeface="Garamond" panose="02020404030301010803" pitchFamily="18" charset="0"/>
              </a:rPr>
              <a:t>deux cent </a:t>
            </a:r>
            <a:r>
              <a:rPr lang="en-US" b="1" dirty="0" err="1">
                <a:latin typeface="Garamond" panose="02020404030301010803" pitchFamily="18" charset="0"/>
              </a:rPr>
              <a:t>douze</a:t>
            </a:r>
            <a:r>
              <a:rPr lang="en-US" b="1" dirty="0">
                <a:latin typeface="Garamond" panose="02020404030301010803" pitchFamily="18" charset="0"/>
              </a:rPr>
              <a:t>, six </a:t>
            </a:r>
            <a:r>
              <a:rPr lang="en-US" b="1" dirty="0" err="1">
                <a:latin typeface="Garamond" panose="02020404030301010803" pitchFamily="18" charset="0"/>
              </a:rPr>
              <a:t>huit</a:t>
            </a:r>
            <a:r>
              <a:rPr lang="en-US" b="1" dirty="0">
                <a:latin typeface="Garamond" panose="02020404030301010803" pitchFamily="18" charset="0"/>
              </a:rPr>
              <a:t> quatre,</a:t>
            </a:r>
            <a:r>
              <a:rPr lang="en-US" dirty="0">
                <a:latin typeface="Garamond" panose="02020404030301010803" pitchFamily="18" charset="0"/>
              </a:rPr>
              <a:t> </a:t>
            </a:r>
            <a:r>
              <a:rPr lang="en-US" b="1" dirty="0" err="1">
                <a:latin typeface="Garamond" panose="02020404030301010803" pitchFamily="18" charset="0"/>
              </a:rPr>
              <a:t>trente</a:t>
            </a:r>
            <a:r>
              <a:rPr lang="en-US" b="1" dirty="0">
                <a:latin typeface="Garamond" panose="02020404030301010803" pitchFamily="18" charset="0"/>
              </a:rPr>
              <a:t>-sept, </a:t>
            </a:r>
            <a:r>
              <a:rPr lang="en-US" b="1" dirty="0" err="1">
                <a:latin typeface="Garamond" panose="02020404030301010803" pitchFamily="18" charset="0"/>
              </a:rPr>
              <a:t>vingt</a:t>
            </a:r>
            <a:r>
              <a:rPr lang="en-US" b="1" dirty="0">
                <a:latin typeface="Garamond" panose="02020404030301010803" pitchFamily="18" charset="0"/>
              </a:rPr>
              <a:t>-cinq</a:t>
            </a:r>
            <a:endParaRPr lang="en-US" dirty="0">
              <a:latin typeface="Garamond" panose="02020404030301010803" pitchFamily="18" charset="0"/>
            </a:endParaRPr>
          </a:p>
        </p:txBody>
      </p:sp>
      <p:pic>
        <p:nvPicPr>
          <p:cNvPr id="1026" name="Picture 2" descr="Image result for téléphone">
            <a:extLst>
              <a:ext uri="{FF2B5EF4-FFF2-40B4-BE49-F238E27FC236}">
                <a16:creationId xmlns:a16="http://schemas.microsoft.com/office/drawing/2014/main" id="{48BFE12A-8CB5-4B72-B4BC-10B34CCCF3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98062">
            <a:off x="723378" y="673264"/>
            <a:ext cx="2167982" cy="162165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Small Cloth American Flags on Wooden Sticks - 6&quot; x 4&quot; | Oriental Trading">
            <a:extLst>
              <a:ext uri="{FF2B5EF4-FFF2-40B4-BE49-F238E27FC236}">
                <a16:creationId xmlns:a16="http://schemas.microsoft.com/office/drawing/2014/main" id="{F8DA8F78-A7AA-4791-9A03-A1B3D66AC1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751" t="11392" r="21392" b="5991"/>
          <a:stretch/>
        </p:blipFill>
        <p:spPr bwMode="auto">
          <a:xfrm>
            <a:off x="2699038" y="2934182"/>
            <a:ext cx="801638" cy="1070674"/>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mini italian flag - Clip Art Library">
            <a:extLst>
              <a:ext uri="{FF2B5EF4-FFF2-40B4-BE49-F238E27FC236}">
                <a16:creationId xmlns:a16="http://schemas.microsoft.com/office/drawing/2014/main" id="{50340795-1C79-41D6-8036-91739386EA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524123">
            <a:off x="2728998" y="4599857"/>
            <a:ext cx="1008960" cy="1008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6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98FD3A-DB1D-4EEC-A53C-26327A38EBB1}"/>
              </a:ext>
            </a:extLst>
          </p:cNvPr>
          <p:cNvSpPr>
            <a:spLocks noGrp="1"/>
          </p:cNvSpPr>
          <p:nvPr>
            <p:ph idx="1"/>
          </p:nvPr>
        </p:nvSpPr>
        <p:spPr>
          <a:xfrm>
            <a:off x="768096" y="2084832"/>
            <a:ext cx="2566775" cy="4224528"/>
          </a:xfrm>
        </p:spPr>
        <p:txBody>
          <a:bodyPr>
            <a:normAutofit fontScale="92500" lnSpcReduction="20000"/>
          </a:bodyPr>
          <a:lstStyle/>
          <a:p>
            <a:r>
              <a:rPr lang="fr-FR" sz="3200" dirty="0">
                <a:solidFill>
                  <a:srgbClr val="FF0000"/>
                </a:solidFill>
              </a:rPr>
              <a:t>A </a:t>
            </a:r>
            <a:endParaRPr lang="fr-FR" sz="3200" dirty="0">
              <a:solidFill>
                <a:schemeClr val="accent3"/>
              </a:solidFill>
            </a:endParaRPr>
          </a:p>
          <a:p>
            <a:r>
              <a:rPr lang="fr-FR" sz="3200" dirty="0">
                <a:solidFill>
                  <a:schemeClr val="accent2">
                    <a:lumMod val="60000"/>
                    <a:lumOff val="40000"/>
                  </a:schemeClr>
                </a:solidFill>
              </a:rPr>
              <a:t>E</a:t>
            </a:r>
            <a:r>
              <a:rPr lang="fr-FR" sz="3200" dirty="0"/>
              <a:t> </a:t>
            </a:r>
          </a:p>
          <a:p>
            <a:r>
              <a:rPr lang="fr-FR" sz="3200" dirty="0">
                <a:solidFill>
                  <a:srgbClr val="FFFF00"/>
                </a:solidFill>
              </a:rPr>
              <a:t>I</a:t>
            </a:r>
            <a:r>
              <a:rPr lang="fr-FR" sz="3200" dirty="0"/>
              <a:t> </a:t>
            </a:r>
          </a:p>
          <a:p>
            <a:r>
              <a:rPr lang="fr-FR" sz="3200" dirty="0">
                <a:solidFill>
                  <a:srgbClr val="FFC000"/>
                </a:solidFill>
              </a:rPr>
              <a:t>O</a:t>
            </a:r>
            <a:r>
              <a:rPr lang="fr-FR" sz="3200" dirty="0"/>
              <a:t> </a:t>
            </a:r>
          </a:p>
          <a:p>
            <a:r>
              <a:rPr lang="fr-FR" sz="3200" dirty="0">
                <a:solidFill>
                  <a:srgbClr val="7030A0"/>
                </a:solidFill>
              </a:rPr>
              <a:t>U</a:t>
            </a:r>
            <a:r>
              <a:rPr lang="fr-FR" sz="3200" dirty="0"/>
              <a:t> </a:t>
            </a:r>
          </a:p>
          <a:p>
            <a:r>
              <a:rPr lang="fr-FR" sz="3200" dirty="0">
                <a:solidFill>
                  <a:schemeClr val="accent4"/>
                </a:solidFill>
              </a:rPr>
              <a:t>Y</a:t>
            </a:r>
            <a:r>
              <a:rPr lang="fr-FR" sz="3200" dirty="0"/>
              <a:t> </a:t>
            </a:r>
          </a:p>
          <a:p>
            <a:r>
              <a:rPr lang="fr-FR" sz="3200" dirty="0"/>
              <a:t>G 	J </a:t>
            </a:r>
          </a:p>
          <a:p>
            <a:r>
              <a:rPr lang="fr-FR" sz="3200" dirty="0">
                <a:solidFill>
                  <a:schemeClr val="tx1">
                    <a:lumMod val="50000"/>
                    <a:lumOff val="50000"/>
                  </a:schemeClr>
                </a:solidFill>
              </a:rPr>
              <a:t>H</a:t>
            </a:r>
            <a:endParaRPr lang="fr-FR" sz="3200" dirty="0"/>
          </a:p>
        </p:txBody>
      </p:sp>
      <p:sp>
        <p:nvSpPr>
          <p:cNvPr id="6" name="TextBox 5">
            <a:extLst>
              <a:ext uri="{FF2B5EF4-FFF2-40B4-BE49-F238E27FC236}">
                <a16:creationId xmlns:a16="http://schemas.microsoft.com/office/drawing/2014/main" id="{46418468-AACA-4B59-BAB2-42AB947FE79A}"/>
              </a:ext>
            </a:extLst>
          </p:cNvPr>
          <p:cNvSpPr txBox="1"/>
          <p:nvPr/>
        </p:nvSpPr>
        <p:spPr>
          <a:xfrm>
            <a:off x="1281291" y="4531650"/>
            <a:ext cx="918841" cy="677108"/>
          </a:xfrm>
          <a:prstGeom prst="rect">
            <a:avLst/>
          </a:prstGeom>
          <a:noFill/>
        </p:spPr>
        <p:txBody>
          <a:bodyPr wrap="none" rtlCol="0">
            <a:spAutoFit/>
          </a:bodyPr>
          <a:lstStyle/>
          <a:p>
            <a:r>
              <a:rPr lang="fr-FR" sz="2000" i="1" dirty="0"/>
              <a:t>(i grec)</a:t>
            </a:r>
          </a:p>
          <a:p>
            <a:endParaRPr lang="fr-FR" dirty="0"/>
          </a:p>
        </p:txBody>
      </p:sp>
      <p:sp>
        <p:nvSpPr>
          <p:cNvPr id="7" name="TextBox 6">
            <a:extLst>
              <a:ext uri="{FF2B5EF4-FFF2-40B4-BE49-F238E27FC236}">
                <a16:creationId xmlns:a16="http://schemas.microsoft.com/office/drawing/2014/main" id="{832711EC-72EA-4680-88F2-FB03D5205531}"/>
              </a:ext>
            </a:extLst>
          </p:cNvPr>
          <p:cNvSpPr txBox="1"/>
          <p:nvPr/>
        </p:nvSpPr>
        <p:spPr>
          <a:xfrm>
            <a:off x="1196559" y="2459182"/>
            <a:ext cx="2387192" cy="800219"/>
          </a:xfrm>
          <a:prstGeom prst="rect">
            <a:avLst/>
          </a:prstGeom>
          <a:noFill/>
        </p:spPr>
        <p:txBody>
          <a:bodyPr wrap="none" rtlCol="0">
            <a:spAutoFit/>
          </a:bodyPr>
          <a:lstStyle/>
          <a:p>
            <a:r>
              <a:rPr lang="fr-FR" sz="2800" dirty="0">
                <a:solidFill>
                  <a:schemeClr val="accent1"/>
                </a:solidFill>
              </a:rPr>
              <a:t>	É </a:t>
            </a:r>
            <a:r>
              <a:rPr lang="fr-FR" sz="2800" dirty="0">
                <a:solidFill>
                  <a:schemeClr val="accent1">
                    <a:lumMod val="75000"/>
                  </a:schemeClr>
                </a:solidFill>
              </a:rPr>
              <a:t> 	   </a:t>
            </a:r>
            <a:r>
              <a:rPr lang="fr-FR" sz="2800" dirty="0">
                <a:solidFill>
                  <a:schemeClr val="accent2">
                    <a:lumMod val="75000"/>
                  </a:schemeClr>
                </a:solidFill>
              </a:rPr>
              <a:t>È </a:t>
            </a:r>
            <a:r>
              <a:rPr lang="fr-FR" sz="2800" dirty="0">
                <a:solidFill>
                  <a:schemeClr val="accent1">
                    <a:lumMod val="75000"/>
                  </a:schemeClr>
                </a:solidFill>
              </a:rPr>
              <a:t> 	  </a:t>
            </a:r>
            <a:r>
              <a:rPr lang="fr-FR" sz="2800" dirty="0">
                <a:solidFill>
                  <a:schemeClr val="accent2">
                    <a:lumMod val="75000"/>
                  </a:schemeClr>
                </a:solidFill>
              </a:rPr>
              <a:t>Ê</a:t>
            </a:r>
          </a:p>
          <a:p>
            <a:endParaRPr lang="fr-FR" dirty="0"/>
          </a:p>
        </p:txBody>
      </p:sp>
      <p:sp>
        <p:nvSpPr>
          <p:cNvPr id="8" name="TextBox 7">
            <a:extLst>
              <a:ext uri="{FF2B5EF4-FFF2-40B4-BE49-F238E27FC236}">
                <a16:creationId xmlns:a16="http://schemas.microsoft.com/office/drawing/2014/main" id="{1FF07C58-79C7-447D-A0ED-837F76F736DF}"/>
              </a:ext>
            </a:extLst>
          </p:cNvPr>
          <p:cNvSpPr txBox="1"/>
          <p:nvPr/>
        </p:nvSpPr>
        <p:spPr>
          <a:xfrm>
            <a:off x="1345841" y="5528173"/>
            <a:ext cx="705642" cy="677108"/>
          </a:xfrm>
          <a:prstGeom prst="rect">
            <a:avLst/>
          </a:prstGeom>
          <a:noFill/>
        </p:spPr>
        <p:txBody>
          <a:bodyPr wrap="none" rtlCol="0">
            <a:spAutoFit/>
          </a:bodyPr>
          <a:lstStyle/>
          <a:p>
            <a:r>
              <a:rPr lang="fr-FR" sz="2000" i="1" dirty="0"/>
              <a:t>Hôtel</a:t>
            </a:r>
          </a:p>
          <a:p>
            <a:endParaRPr lang="fr-FR" dirty="0"/>
          </a:p>
        </p:txBody>
      </p:sp>
      <p:sp>
        <p:nvSpPr>
          <p:cNvPr id="10" name="TextBox 9">
            <a:extLst>
              <a:ext uri="{FF2B5EF4-FFF2-40B4-BE49-F238E27FC236}">
                <a16:creationId xmlns:a16="http://schemas.microsoft.com/office/drawing/2014/main" id="{C5341B7D-E0C5-4EAE-B400-74C605F14E6D}"/>
              </a:ext>
            </a:extLst>
          </p:cNvPr>
          <p:cNvSpPr txBox="1"/>
          <p:nvPr/>
        </p:nvSpPr>
        <p:spPr>
          <a:xfrm>
            <a:off x="4614022" y="2084832"/>
            <a:ext cx="2679326" cy="1015663"/>
          </a:xfrm>
          <a:prstGeom prst="rect">
            <a:avLst/>
          </a:prstGeom>
          <a:noFill/>
        </p:spPr>
        <p:txBody>
          <a:bodyPr wrap="square" rtlCol="0">
            <a:spAutoFit/>
          </a:bodyPr>
          <a:lstStyle/>
          <a:p>
            <a:r>
              <a:rPr lang="fr-FR" sz="2000" dirty="0"/>
              <a:t>Comment ça s’écrit?</a:t>
            </a:r>
          </a:p>
          <a:p>
            <a:endParaRPr lang="fr-FR" sz="2000" dirty="0"/>
          </a:p>
          <a:p>
            <a:endParaRPr lang="fr-FR" sz="2000" dirty="0"/>
          </a:p>
        </p:txBody>
      </p:sp>
      <p:sp>
        <p:nvSpPr>
          <p:cNvPr id="11" name="Oval 10">
            <a:extLst>
              <a:ext uri="{FF2B5EF4-FFF2-40B4-BE49-F238E27FC236}">
                <a16:creationId xmlns:a16="http://schemas.microsoft.com/office/drawing/2014/main" id="{12CCB58C-86F6-44FF-AAAC-6D010AB08AE0}"/>
              </a:ext>
            </a:extLst>
          </p:cNvPr>
          <p:cNvSpPr/>
          <p:nvPr/>
        </p:nvSpPr>
        <p:spPr>
          <a:xfrm>
            <a:off x="5692588" y="2185416"/>
            <a:ext cx="147918" cy="279624"/>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val 11">
            <a:extLst>
              <a:ext uri="{FF2B5EF4-FFF2-40B4-BE49-F238E27FC236}">
                <a16:creationId xmlns:a16="http://schemas.microsoft.com/office/drawing/2014/main" id="{52614DD3-A812-47B2-9BC8-5E16C828D385}"/>
              </a:ext>
            </a:extLst>
          </p:cNvPr>
          <p:cNvSpPr/>
          <p:nvPr/>
        </p:nvSpPr>
        <p:spPr>
          <a:xfrm>
            <a:off x="6053977" y="2094476"/>
            <a:ext cx="147918" cy="279624"/>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Straight Arrow Connector 13">
            <a:extLst>
              <a:ext uri="{FF2B5EF4-FFF2-40B4-BE49-F238E27FC236}">
                <a16:creationId xmlns:a16="http://schemas.microsoft.com/office/drawing/2014/main" id="{1A1588E3-DDD2-4356-8356-2AC11EF28EF6}"/>
              </a:ext>
            </a:extLst>
          </p:cNvPr>
          <p:cNvCxnSpPr>
            <a:cxnSpLocks/>
          </p:cNvCxnSpPr>
          <p:nvPr/>
        </p:nvCxnSpPr>
        <p:spPr>
          <a:xfrm flipV="1">
            <a:off x="5773271" y="1704356"/>
            <a:ext cx="69476" cy="4507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43626FB-CCE1-4629-8D48-47A630909E47}"/>
              </a:ext>
            </a:extLst>
          </p:cNvPr>
          <p:cNvCxnSpPr>
            <a:cxnSpLocks/>
          </p:cNvCxnSpPr>
          <p:nvPr/>
        </p:nvCxnSpPr>
        <p:spPr>
          <a:xfrm flipV="1">
            <a:off x="6306950" y="1936936"/>
            <a:ext cx="522194" cy="209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A2EF009-6127-4464-AC63-5E9541100A79}"/>
              </a:ext>
            </a:extLst>
          </p:cNvPr>
          <p:cNvSpPr txBox="1"/>
          <p:nvPr/>
        </p:nvSpPr>
        <p:spPr>
          <a:xfrm>
            <a:off x="5576548" y="1367781"/>
            <a:ext cx="1202573" cy="369332"/>
          </a:xfrm>
          <a:prstGeom prst="rect">
            <a:avLst/>
          </a:prstGeom>
          <a:noFill/>
        </p:spPr>
        <p:txBody>
          <a:bodyPr wrap="none" rtlCol="0">
            <a:spAutoFit/>
          </a:bodyPr>
          <a:lstStyle/>
          <a:p>
            <a:r>
              <a:rPr lang="fr-FR" dirty="0"/>
              <a:t>un c cédille</a:t>
            </a:r>
          </a:p>
        </p:txBody>
      </p:sp>
      <p:sp>
        <p:nvSpPr>
          <p:cNvPr id="20" name="TextBox 19">
            <a:extLst>
              <a:ext uri="{FF2B5EF4-FFF2-40B4-BE49-F238E27FC236}">
                <a16:creationId xmlns:a16="http://schemas.microsoft.com/office/drawing/2014/main" id="{BD535D36-0255-4ABB-9A2A-C9DF68BE1CFC}"/>
              </a:ext>
            </a:extLst>
          </p:cNvPr>
          <p:cNvSpPr txBox="1"/>
          <p:nvPr/>
        </p:nvSpPr>
        <p:spPr>
          <a:xfrm>
            <a:off x="6795930" y="1720322"/>
            <a:ext cx="1605119" cy="369332"/>
          </a:xfrm>
          <a:prstGeom prst="rect">
            <a:avLst/>
          </a:prstGeom>
          <a:noFill/>
        </p:spPr>
        <p:txBody>
          <a:bodyPr wrap="none" rtlCol="0">
            <a:spAutoFit/>
          </a:bodyPr>
          <a:lstStyle/>
          <a:p>
            <a:r>
              <a:rPr lang="fr-FR" dirty="0"/>
              <a:t>une apostrophe</a:t>
            </a:r>
          </a:p>
        </p:txBody>
      </p:sp>
      <p:sp>
        <p:nvSpPr>
          <p:cNvPr id="21" name="TextBox 20">
            <a:extLst>
              <a:ext uri="{FF2B5EF4-FFF2-40B4-BE49-F238E27FC236}">
                <a16:creationId xmlns:a16="http://schemas.microsoft.com/office/drawing/2014/main" id="{A2EF4CDC-2034-46DA-978E-D63DE8D25FEB}"/>
              </a:ext>
            </a:extLst>
          </p:cNvPr>
          <p:cNvSpPr txBox="1"/>
          <p:nvPr/>
        </p:nvSpPr>
        <p:spPr>
          <a:xfrm>
            <a:off x="1468992" y="1831936"/>
            <a:ext cx="2810128" cy="646331"/>
          </a:xfrm>
          <a:prstGeom prst="rect">
            <a:avLst/>
          </a:prstGeom>
          <a:noFill/>
        </p:spPr>
        <p:txBody>
          <a:bodyPr wrap="none" rtlCol="0">
            <a:spAutoFit/>
          </a:bodyPr>
          <a:lstStyle/>
          <a:p>
            <a:r>
              <a:rPr lang="fr-FR" dirty="0"/>
              <a:t>	Accent…</a:t>
            </a:r>
          </a:p>
          <a:p>
            <a:r>
              <a:rPr lang="fr-FR" dirty="0"/>
              <a:t>aigu	     grave	   circonflexe </a:t>
            </a:r>
          </a:p>
        </p:txBody>
      </p:sp>
      <p:pic>
        <p:nvPicPr>
          <p:cNvPr id="22" name="Picture 21">
            <a:extLst>
              <a:ext uri="{FF2B5EF4-FFF2-40B4-BE49-F238E27FC236}">
                <a16:creationId xmlns:a16="http://schemas.microsoft.com/office/drawing/2014/main" id="{F0DA6841-C2E6-4D7B-904D-37A64E0B3B15}"/>
              </a:ext>
            </a:extLst>
          </p:cNvPr>
          <p:cNvPicPr>
            <a:picLocks noChangeAspect="1"/>
          </p:cNvPicPr>
          <p:nvPr/>
        </p:nvPicPr>
        <p:blipFill>
          <a:blip r:embed="rId3"/>
          <a:stretch>
            <a:fillRect/>
          </a:stretch>
        </p:blipFill>
        <p:spPr>
          <a:xfrm>
            <a:off x="607011" y="549160"/>
            <a:ext cx="4505334" cy="1216257"/>
          </a:xfrm>
          <a:prstGeom prst="rect">
            <a:avLst/>
          </a:prstGeom>
        </p:spPr>
      </p:pic>
      <p:pic>
        <p:nvPicPr>
          <p:cNvPr id="2" name="Picture 1">
            <a:extLst>
              <a:ext uri="{FF2B5EF4-FFF2-40B4-BE49-F238E27FC236}">
                <a16:creationId xmlns:a16="http://schemas.microsoft.com/office/drawing/2014/main" id="{A1D87548-5ED3-44BD-BC56-1612D4A61F1B}"/>
              </a:ext>
            </a:extLst>
          </p:cNvPr>
          <p:cNvPicPr>
            <a:picLocks noChangeAspect="1"/>
          </p:cNvPicPr>
          <p:nvPr/>
        </p:nvPicPr>
        <p:blipFill rotWithShape="1">
          <a:blip r:embed="rId4"/>
          <a:srcRect l="59620" t="43022" r="6899" b="10554"/>
          <a:stretch/>
        </p:blipFill>
        <p:spPr>
          <a:xfrm>
            <a:off x="4223326" y="2608441"/>
            <a:ext cx="4229354" cy="3909555"/>
          </a:xfrm>
          <a:prstGeom prst="rect">
            <a:avLst/>
          </a:prstGeom>
        </p:spPr>
      </p:pic>
      <p:sp>
        <p:nvSpPr>
          <p:cNvPr id="4" name="TextBox 3">
            <a:extLst>
              <a:ext uri="{FF2B5EF4-FFF2-40B4-BE49-F238E27FC236}">
                <a16:creationId xmlns:a16="http://schemas.microsoft.com/office/drawing/2014/main" id="{9C4771D4-94FB-B6EA-E22B-4DB4E1B6CFB1}"/>
              </a:ext>
            </a:extLst>
          </p:cNvPr>
          <p:cNvSpPr txBox="1"/>
          <p:nvPr/>
        </p:nvSpPr>
        <p:spPr>
          <a:xfrm>
            <a:off x="4461528" y="6532266"/>
            <a:ext cx="3752950" cy="307777"/>
          </a:xfrm>
          <a:prstGeom prst="rect">
            <a:avLst/>
          </a:prstGeom>
          <a:noFill/>
        </p:spPr>
        <p:txBody>
          <a:bodyPr wrap="none" rtlCol="0">
            <a:spAutoFit/>
          </a:bodyPr>
          <a:lstStyle/>
          <a:p>
            <a:r>
              <a:rPr lang="fr-FR" sz="1400" dirty="0"/>
              <a:t>+ ton adresse (22 </a:t>
            </a:r>
            <a:r>
              <a:rPr lang="fr-FR" sz="1400" dirty="0" err="1"/>
              <a:t>Catharine</a:t>
            </a:r>
            <a:r>
              <a:rPr lang="fr-FR" sz="1400" dirty="0"/>
              <a:t> St, Philadelphia etc.)</a:t>
            </a:r>
            <a:endParaRPr lang="en-US" sz="1400" dirty="0"/>
          </a:p>
        </p:txBody>
      </p:sp>
    </p:spTree>
    <p:extLst>
      <p:ext uri="{BB962C8B-B14F-4D97-AF65-F5344CB8AC3E}">
        <p14:creationId xmlns:p14="http://schemas.microsoft.com/office/powerpoint/2010/main" val="54816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1" grpId="0" animBg="1"/>
      <p:bldP spid="12" grpId="0" animBg="1"/>
      <p:bldP spid="18" grpId="0"/>
      <p:bldP spid="20" grpId="0"/>
      <p:bldP spid="21" grpId="0"/>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DA15-8103-45D6-8C9C-FC87065D075B}"/>
              </a:ext>
            </a:extLst>
          </p:cNvPr>
          <p:cNvSpPr>
            <a:spLocks noGrp="1"/>
          </p:cNvSpPr>
          <p:nvPr>
            <p:ph type="title"/>
          </p:nvPr>
        </p:nvSpPr>
        <p:spPr/>
        <p:txBody>
          <a:bodyPr/>
          <a:lstStyle/>
          <a:p>
            <a:r>
              <a:rPr lang="fr-FR" cap="none" dirty="0">
                <a:latin typeface="Garamond" panose="02020404030301010803" pitchFamily="18" charset="0"/>
              </a:rPr>
              <a:t>Se décrire! </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A72623C8-BA75-498A-95C5-4E60665467F0}"/>
              </a:ext>
            </a:extLst>
          </p:cNvPr>
          <p:cNvSpPr>
            <a:spLocks noGrp="1"/>
          </p:cNvSpPr>
          <p:nvPr>
            <p:ph type="body" idx="1"/>
          </p:nvPr>
        </p:nvSpPr>
        <p:spPr/>
        <p:txBody>
          <a:bodyPr/>
          <a:lstStyle/>
          <a:p>
            <a:r>
              <a:rPr lang="fr-FR" dirty="0"/>
              <a:t>Les accords</a:t>
            </a:r>
            <a:endParaRPr lang="en-US" dirty="0"/>
          </a:p>
        </p:txBody>
      </p:sp>
    </p:spTree>
    <p:extLst>
      <p:ext uri="{BB962C8B-B14F-4D97-AF65-F5344CB8AC3E}">
        <p14:creationId xmlns:p14="http://schemas.microsoft.com/office/powerpoint/2010/main" val="23685480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58618312"/>
              </p:ext>
            </p:extLst>
          </p:nvPr>
        </p:nvGraphicFramePr>
        <p:xfrm>
          <a:off x="458047" y="1272381"/>
          <a:ext cx="8458200" cy="4160838"/>
        </p:xfrm>
        <a:graphic>
          <a:graphicData uri="http://schemas.openxmlformats.org/drawingml/2006/table">
            <a:tbl>
              <a:tblPr/>
              <a:tblGrid>
                <a:gridCol w="2871788">
                  <a:extLst>
                    <a:ext uri="{9D8B030D-6E8A-4147-A177-3AD203B41FA5}">
                      <a16:colId xmlns:a16="http://schemas.microsoft.com/office/drawing/2014/main" val="20000"/>
                    </a:ext>
                  </a:extLst>
                </a:gridCol>
                <a:gridCol w="2716212">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55562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Garamond" panose="02020404030301010803" pitchFamily="18" charset="0"/>
                          <a:ea typeface="ＭＳ Ｐゴシック" pitchFamily="34" charset="-128"/>
                        </a:rPr>
                        <a:t>singulier</a:t>
                      </a: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800" b="1" i="0" u="none" strike="noStrike" cap="none" normalizeH="0" baseline="0">
                        <a:ln>
                          <a:noFill/>
                        </a:ln>
                        <a:solidFill>
                          <a:srgbClr val="1E0AB6"/>
                        </a:solidFill>
                        <a:effectLst/>
                        <a:latin typeface="Calibri" pitchFamily="34"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8065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Garamond" panose="02020404030301010803" pitchFamily="18" charset="0"/>
                          <a:ea typeface="ＭＳ Ｐゴシック" pitchFamily="34" charset="-128"/>
                        </a:rPr>
                        <a:t>masculin</a:t>
                      </a: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endParaRPr kumimoji="0" lang="en-US"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800" b="1" i="0" u="none" strike="noStrike" cap="none" normalizeH="0" baseline="0">
                        <a:ln>
                          <a:noFill/>
                        </a:ln>
                        <a:solidFill>
                          <a:srgbClr val="1E0AB6"/>
                        </a:solidFill>
                        <a:effectLst/>
                        <a:latin typeface="Calibri" pitchFamily="34"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79863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accent1"/>
                          </a:solidFill>
                          <a:effectLst/>
                          <a:latin typeface="Garamond" panose="02020404030301010803" pitchFamily="18" charset="0"/>
                          <a:ea typeface="ＭＳ Ｐゴシック" pitchFamily="34" charset="-128"/>
                        </a:rPr>
                        <a:t>féminin</a:t>
                      </a:r>
                      <a:endParaRPr kumimoji="0" lang="en-US"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endParaRPr kumimoji="0" lang="fr-FR" altLang="en-US" sz="2800" b="0" i="0" u="none" strike="noStrike" cap="none" normalizeH="0" baseline="0" dirty="0">
                        <a:ln>
                          <a:noFill/>
                        </a:ln>
                        <a:solidFill>
                          <a:schemeClr val="accent1"/>
                        </a:solidFill>
                        <a:effectLst/>
                        <a:latin typeface="Garamond" panose="02020404030301010803" pitchFamily="18"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r>
                        <a:rPr kumimoji="0" lang="fr-FR" altLang="en-US" sz="2800" b="1" i="0" u="none" strike="noStrike" kern="1200" cap="none" normalizeH="0" baseline="0" dirty="0">
                          <a:ln>
                            <a:noFill/>
                          </a:ln>
                          <a:solidFill>
                            <a:schemeClr val="accent1"/>
                          </a:solidFill>
                          <a:effectLst/>
                          <a:latin typeface="Garamond" panose="02020404030301010803" pitchFamily="18" charset="0"/>
                          <a:ea typeface="ＭＳ Ｐゴシック" pitchFamily="34" charset="-128"/>
                          <a:cs typeface="+mn-cs"/>
                        </a:rPr>
                        <a:t>e</a:t>
                      </a:r>
                      <a:endParaRPr kumimoji="0" lang="en-US" altLang="en-US" sz="2800" b="1" i="0" u="none" strike="noStrike" kern="1200" cap="none" normalizeH="0" baseline="0" dirty="0">
                        <a:ln>
                          <a:noFill/>
                        </a:ln>
                        <a:solidFill>
                          <a:schemeClr val="accent1"/>
                        </a:solidFill>
                        <a:effectLst/>
                        <a:latin typeface="Garamond" panose="02020404030301010803" pitchFamily="18" charset="0"/>
                        <a:ea typeface="ＭＳ Ｐゴシック" pitchFamily="34" charset="-128"/>
                        <a:cs typeface="+mn-cs"/>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1E0AB6"/>
                        </a:solidFill>
                        <a:effectLst/>
                        <a:latin typeface="Calibri" pitchFamily="34"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5" name="Sound"/>
          <p:cNvSpPr>
            <a:spLocks noEditPoints="1" noChangeArrowheads="1"/>
          </p:cNvSpPr>
          <p:nvPr/>
        </p:nvSpPr>
        <p:spPr bwMode="auto">
          <a:xfrm>
            <a:off x="1484840" y="4385734"/>
            <a:ext cx="600075" cy="447675"/>
          </a:xfrm>
          <a:custGeom>
            <a:avLst/>
            <a:gdLst>
              <a:gd name="T0" fmla="*/ 310150 w 21600"/>
              <a:gd name="T1" fmla="*/ 438535 h 21600"/>
              <a:gd name="T2" fmla="*/ 310150 w 21600"/>
              <a:gd name="T3" fmla="*/ 0 h 21600"/>
              <a:gd name="T4" fmla="*/ 0 w 21600"/>
              <a:gd name="T5" fmla="*/ 223837 h 21600"/>
              <a:gd name="T6" fmla="*/ 600075 w 21600"/>
              <a:gd name="T7" fmla="*/ 223837 h 21600"/>
              <a:gd name="T8" fmla="*/ 0 60000 65536"/>
              <a:gd name="T9" fmla="*/ 0 60000 65536"/>
              <a:gd name="T10" fmla="*/ 0 60000 65536"/>
              <a:gd name="T11" fmla="*/ 0 60000 65536"/>
              <a:gd name="T12" fmla="*/ 761 w 21600"/>
              <a:gd name="T13" fmla="*/ 22454 h 21600"/>
              <a:gd name="T14" fmla="*/ 21069 w 21600"/>
              <a:gd name="T15" fmla="*/ 28282 h 21600"/>
            </a:gdLst>
            <a:ahLst/>
            <a:cxnLst>
              <a:cxn ang="T8">
                <a:pos x="T0" y="T1"/>
              </a:cxn>
              <a:cxn ang="T9">
                <a:pos x="T2" y="T3"/>
              </a:cxn>
              <a:cxn ang="T10">
                <a:pos x="T4" y="T5"/>
              </a:cxn>
              <a:cxn ang="T11">
                <a:pos x="T6" y="T7"/>
              </a:cxn>
            </a:cxnLst>
            <a:rect l="T12" t="T13" r="T14" b="T15"/>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fr-FR">
              <a:latin typeface="Garamond" panose="02020404030301010803" pitchFamily="18" charset="0"/>
            </a:endParaRPr>
          </a:p>
        </p:txBody>
      </p:sp>
      <p:sp>
        <p:nvSpPr>
          <p:cNvPr id="6" name="Sound"/>
          <p:cNvSpPr>
            <a:spLocks noEditPoints="1" noChangeArrowheads="1"/>
          </p:cNvSpPr>
          <p:nvPr/>
        </p:nvSpPr>
        <p:spPr bwMode="auto">
          <a:xfrm>
            <a:off x="1375515" y="2710656"/>
            <a:ext cx="600075" cy="447675"/>
          </a:xfrm>
          <a:custGeom>
            <a:avLst/>
            <a:gdLst>
              <a:gd name="T0" fmla="*/ 310150 w 21600"/>
              <a:gd name="T1" fmla="*/ 438535 h 21600"/>
              <a:gd name="T2" fmla="*/ 310150 w 21600"/>
              <a:gd name="T3" fmla="*/ 0 h 21600"/>
              <a:gd name="T4" fmla="*/ 0 w 21600"/>
              <a:gd name="T5" fmla="*/ 223837 h 21600"/>
              <a:gd name="T6" fmla="*/ 600075 w 21600"/>
              <a:gd name="T7" fmla="*/ 223837 h 21600"/>
              <a:gd name="T8" fmla="*/ 0 60000 65536"/>
              <a:gd name="T9" fmla="*/ 0 60000 65536"/>
              <a:gd name="T10" fmla="*/ 0 60000 65536"/>
              <a:gd name="T11" fmla="*/ 0 60000 65536"/>
              <a:gd name="T12" fmla="*/ 761 w 21600"/>
              <a:gd name="T13" fmla="*/ 22454 h 21600"/>
              <a:gd name="T14" fmla="*/ 21069 w 21600"/>
              <a:gd name="T15" fmla="*/ 28282 h 21600"/>
            </a:gdLst>
            <a:ahLst/>
            <a:cxnLst>
              <a:cxn ang="T8">
                <a:pos x="T0" y="T1"/>
              </a:cxn>
              <a:cxn ang="T9">
                <a:pos x="T2" y="T3"/>
              </a:cxn>
              <a:cxn ang="T10">
                <a:pos x="T4" y="T5"/>
              </a:cxn>
              <a:cxn ang="T11">
                <a:pos x="T6" y="T7"/>
              </a:cxn>
            </a:cxnLst>
            <a:rect l="T12" t="T13" r="T14" b="T15"/>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fr-FR">
              <a:latin typeface="Garamond" panose="02020404030301010803" pitchFamily="18" charset="0"/>
            </a:endParaRPr>
          </a:p>
        </p:txBody>
      </p:sp>
      <p:cxnSp>
        <p:nvCxnSpPr>
          <p:cNvPr id="7" name="Straight Connector 6"/>
          <p:cNvCxnSpPr/>
          <p:nvPr/>
        </p:nvCxnSpPr>
        <p:spPr>
          <a:xfrm flipV="1">
            <a:off x="1142152" y="2590800"/>
            <a:ext cx="1066800" cy="7620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6377E13-724D-4F10-8062-424BB7705DFB}"/>
              </a:ext>
            </a:extLst>
          </p:cNvPr>
          <p:cNvSpPr/>
          <p:nvPr/>
        </p:nvSpPr>
        <p:spPr>
          <a:xfrm>
            <a:off x="3414606" y="3732107"/>
            <a:ext cx="1462195" cy="447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402847-9D52-4BAB-A380-906A96B5516A}"/>
              </a:ext>
            </a:extLst>
          </p:cNvPr>
          <p:cNvSpPr/>
          <p:nvPr/>
        </p:nvSpPr>
        <p:spPr>
          <a:xfrm>
            <a:off x="3373540" y="4179147"/>
            <a:ext cx="1462195" cy="447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577D7A-B4AC-4724-983D-DED7DFAE1F6E}"/>
              </a:ext>
            </a:extLst>
          </p:cNvPr>
          <p:cNvSpPr/>
          <p:nvPr/>
        </p:nvSpPr>
        <p:spPr>
          <a:xfrm>
            <a:off x="3414605" y="4578773"/>
            <a:ext cx="1462195" cy="3747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CD3355-7334-4A0C-8120-9DECA47AFC31}"/>
              </a:ext>
            </a:extLst>
          </p:cNvPr>
          <p:cNvSpPr/>
          <p:nvPr/>
        </p:nvSpPr>
        <p:spPr>
          <a:xfrm>
            <a:off x="3407407" y="4995333"/>
            <a:ext cx="1733553" cy="3747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70810642"/>
              </p:ext>
            </p:extLst>
          </p:nvPr>
        </p:nvGraphicFramePr>
        <p:xfrm>
          <a:off x="431800" y="1272381"/>
          <a:ext cx="8458200" cy="4160838"/>
        </p:xfrm>
        <a:graphic>
          <a:graphicData uri="http://schemas.openxmlformats.org/drawingml/2006/table">
            <a:tbl>
              <a:tblPr/>
              <a:tblGrid>
                <a:gridCol w="2871788">
                  <a:extLst>
                    <a:ext uri="{9D8B030D-6E8A-4147-A177-3AD203B41FA5}">
                      <a16:colId xmlns:a16="http://schemas.microsoft.com/office/drawing/2014/main" val="20000"/>
                    </a:ext>
                  </a:extLst>
                </a:gridCol>
                <a:gridCol w="2716212">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55562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Garamond" panose="02020404030301010803" pitchFamily="18" charset="0"/>
                          <a:ea typeface="ＭＳ Ｐゴシック" pitchFamily="34" charset="-128"/>
                        </a:rPr>
                        <a:t>singulier</a:t>
                      </a: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Garamond" panose="02020404030301010803" pitchFamily="18" charset="0"/>
                          <a:ea typeface="ＭＳ Ｐゴシック" pitchFamily="34" charset="-128"/>
                        </a:rPr>
                        <a:t>pluriel</a:t>
                      </a:r>
                      <a:endParaRPr kumimoji="0" lang="en-US" altLang="en-US" sz="2800" b="1"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8065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Garamond" panose="02020404030301010803" pitchFamily="18" charset="0"/>
                          <a:ea typeface="ＭＳ Ｐゴシック" pitchFamily="34" charset="-128"/>
                        </a:rPr>
                        <a:t>masculin</a:t>
                      </a:r>
                      <a:endParaRPr kumimoji="0" lang="en-US" altLang="en-US" sz="2800" b="1"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endParaRPr kumimoji="0" lang="en-US"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endParaRPr kumimoji="0" lang="en-US"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79863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accent1"/>
                          </a:solidFill>
                          <a:effectLst/>
                          <a:latin typeface="Garamond" panose="02020404030301010803" pitchFamily="18" charset="0"/>
                          <a:ea typeface="ＭＳ Ｐゴシック" pitchFamily="34" charset="-128"/>
                        </a:rPr>
                        <a:t>féminin</a:t>
                      </a:r>
                      <a:endParaRPr kumimoji="0" lang="en-US"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endParaRPr kumimoji="0" lang="fr-FR" altLang="en-US" sz="2800" b="0" i="0" u="none" strike="noStrike" cap="none" normalizeH="0" baseline="0" dirty="0">
                        <a:ln>
                          <a:noFill/>
                        </a:ln>
                        <a:solidFill>
                          <a:schemeClr val="accent1"/>
                        </a:solidFill>
                        <a:effectLst/>
                        <a:latin typeface="Garamond" panose="02020404030301010803" pitchFamily="18"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r>
                        <a:rPr kumimoji="0" lang="fr-FR" altLang="en-US" sz="2800" b="1" i="0" u="none" strike="noStrike" kern="1200" cap="none" normalizeH="0" baseline="0" dirty="0">
                          <a:ln>
                            <a:noFill/>
                          </a:ln>
                          <a:solidFill>
                            <a:schemeClr val="accent1"/>
                          </a:solidFill>
                          <a:effectLst/>
                          <a:latin typeface="Garamond" panose="02020404030301010803" pitchFamily="18" charset="0"/>
                          <a:ea typeface="ＭＳ Ｐゴシック" pitchFamily="34" charset="-128"/>
                          <a:cs typeface="+mn-cs"/>
                        </a:rPr>
                        <a:t>e</a:t>
                      </a:r>
                      <a:endParaRPr kumimoji="0" lang="en-US" altLang="en-US" sz="2800" b="1" i="0" u="none" strike="noStrike" kern="1200" cap="none" normalizeH="0" baseline="0" dirty="0">
                        <a:ln>
                          <a:noFill/>
                        </a:ln>
                        <a:solidFill>
                          <a:schemeClr val="accent1"/>
                        </a:solidFill>
                        <a:effectLst/>
                        <a:latin typeface="Garamond" panose="02020404030301010803" pitchFamily="18" charset="0"/>
                        <a:ea typeface="ＭＳ Ｐゴシック" pitchFamily="34" charset="-128"/>
                        <a:cs typeface="+mn-cs"/>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amusant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petit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endParaRPr kumimoji="0" lang="fr-FR" altLang="en-US" sz="2800" b="0" i="0" u="none" strike="noStrike" cap="none" normalizeH="0" baseline="0" dirty="0">
                        <a:ln>
                          <a:noFill/>
                        </a:ln>
                        <a:solidFill>
                          <a:srgbClr val="FFC000"/>
                        </a:solidFill>
                        <a:effectLst/>
                        <a:latin typeface="Garamond" panose="02020404030301010803" pitchFamily="18"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grand</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2800" b="0" i="0" u="none" strike="noStrike" cap="none" normalizeH="0" baseline="0" dirty="0">
                          <a:ln>
                            <a:noFill/>
                          </a:ln>
                          <a:solidFill>
                            <a:schemeClr val="tx1"/>
                          </a:solidFill>
                          <a:effectLst/>
                          <a:latin typeface="Garamond" panose="02020404030301010803" pitchFamily="18" charset="0"/>
                          <a:ea typeface="ＭＳ Ｐゴシック" pitchFamily="34" charset="-128"/>
                        </a:rPr>
                        <a:t>intelligent</a:t>
                      </a:r>
                      <a:r>
                        <a:rPr kumimoji="0" lang="fr-FR" altLang="en-US" sz="2800" b="1" i="0" u="none" strike="noStrike" cap="none" normalizeH="0" baseline="0" dirty="0">
                          <a:ln>
                            <a:noFill/>
                          </a:ln>
                          <a:solidFill>
                            <a:schemeClr val="accent1"/>
                          </a:solidFill>
                          <a:effectLst/>
                          <a:latin typeface="Garamond" panose="02020404030301010803" pitchFamily="18" charset="0"/>
                          <a:ea typeface="ＭＳ Ｐゴシック" pitchFamily="34" charset="-128"/>
                        </a:rPr>
                        <a:t>e</a:t>
                      </a:r>
                      <a:r>
                        <a:rPr kumimoji="0" lang="fr-FR" altLang="en-US" sz="2800" b="1" i="0" u="none" strike="noStrike" cap="none" normalizeH="0" baseline="0" dirty="0">
                          <a:ln>
                            <a:noFill/>
                          </a:ln>
                          <a:solidFill>
                            <a:srgbClr val="FFC000"/>
                          </a:solidFill>
                          <a:effectLst/>
                          <a:latin typeface="Garamond" panose="02020404030301010803" pitchFamily="18" charset="0"/>
                          <a:ea typeface="ＭＳ Ｐゴシック" pitchFamily="34" charset="-128"/>
                        </a:rPr>
                        <a:t>s</a:t>
                      </a:r>
                      <a:endParaRPr kumimoji="0" lang="en-US" altLang="en-US" sz="2800" b="0" i="0" u="none" strike="noStrike" cap="none" normalizeH="0" baseline="0" dirty="0">
                        <a:ln>
                          <a:noFill/>
                        </a:ln>
                        <a:solidFill>
                          <a:srgbClr val="FFC000"/>
                        </a:solidFill>
                        <a:effectLst/>
                        <a:latin typeface="Garamond" panose="02020404030301010803" pitchFamily="18" charset="0"/>
                        <a:ea typeface="ＭＳ Ｐゴシック" pitchFamily="34" charset="-128"/>
                      </a:endParaRPr>
                    </a:p>
                  </a:txBody>
                  <a:tcPr marT="45723" marB="4572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5" name="Sound"/>
          <p:cNvSpPr>
            <a:spLocks noEditPoints="1" noChangeArrowheads="1"/>
          </p:cNvSpPr>
          <p:nvPr/>
        </p:nvSpPr>
        <p:spPr bwMode="auto">
          <a:xfrm>
            <a:off x="1285239" y="4439497"/>
            <a:ext cx="600075" cy="447675"/>
          </a:xfrm>
          <a:custGeom>
            <a:avLst/>
            <a:gdLst>
              <a:gd name="T0" fmla="*/ 310150 w 21600"/>
              <a:gd name="T1" fmla="*/ 438535 h 21600"/>
              <a:gd name="T2" fmla="*/ 310150 w 21600"/>
              <a:gd name="T3" fmla="*/ 0 h 21600"/>
              <a:gd name="T4" fmla="*/ 0 w 21600"/>
              <a:gd name="T5" fmla="*/ 223837 h 21600"/>
              <a:gd name="T6" fmla="*/ 600075 w 21600"/>
              <a:gd name="T7" fmla="*/ 223837 h 21600"/>
              <a:gd name="T8" fmla="*/ 0 60000 65536"/>
              <a:gd name="T9" fmla="*/ 0 60000 65536"/>
              <a:gd name="T10" fmla="*/ 0 60000 65536"/>
              <a:gd name="T11" fmla="*/ 0 60000 65536"/>
              <a:gd name="T12" fmla="*/ 761 w 21600"/>
              <a:gd name="T13" fmla="*/ 22454 h 21600"/>
              <a:gd name="T14" fmla="*/ 21069 w 21600"/>
              <a:gd name="T15" fmla="*/ 28282 h 21600"/>
            </a:gdLst>
            <a:ahLst/>
            <a:cxnLst>
              <a:cxn ang="T8">
                <a:pos x="T0" y="T1"/>
              </a:cxn>
              <a:cxn ang="T9">
                <a:pos x="T2" y="T3"/>
              </a:cxn>
              <a:cxn ang="T10">
                <a:pos x="T4" y="T5"/>
              </a:cxn>
              <a:cxn ang="T11">
                <a:pos x="T6" y="T7"/>
              </a:cxn>
            </a:cxnLst>
            <a:rect l="T12" t="T13" r="T14" b="T15"/>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fr-FR"/>
          </a:p>
        </p:txBody>
      </p:sp>
      <p:sp>
        <p:nvSpPr>
          <p:cNvPr id="6" name="Sound"/>
          <p:cNvSpPr>
            <a:spLocks noEditPoints="1" noChangeArrowheads="1"/>
          </p:cNvSpPr>
          <p:nvPr/>
        </p:nvSpPr>
        <p:spPr bwMode="auto">
          <a:xfrm>
            <a:off x="1285240" y="2640409"/>
            <a:ext cx="600075" cy="447675"/>
          </a:xfrm>
          <a:custGeom>
            <a:avLst/>
            <a:gdLst>
              <a:gd name="T0" fmla="*/ 310150 w 21600"/>
              <a:gd name="T1" fmla="*/ 438535 h 21600"/>
              <a:gd name="T2" fmla="*/ 310150 w 21600"/>
              <a:gd name="T3" fmla="*/ 0 h 21600"/>
              <a:gd name="T4" fmla="*/ 0 w 21600"/>
              <a:gd name="T5" fmla="*/ 223837 h 21600"/>
              <a:gd name="T6" fmla="*/ 600075 w 21600"/>
              <a:gd name="T7" fmla="*/ 223837 h 21600"/>
              <a:gd name="T8" fmla="*/ 0 60000 65536"/>
              <a:gd name="T9" fmla="*/ 0 60000 65536"/>
              <a:gd name="T10" fmla="*/ 0 60000 65536"/>
              <a:gd name="T11" fmla="*/ 0 60000 65536"/>
              <a:gd name="T12" fmla="*/ 761 w 21600"/>
              <a:gd name="T13" fmla="*/ 22454 h 21600"/>
              <a:gd name="T14" fmla="*/ 21069 w 21600"/>
              <a:gd name="T15" fmla="*/ 28282 h 21600"/>
            </a:gdLst>
            <a:ahLst/>
            <a:cxnLst>
              <a:cxn ang="T8">
                <a:pos x="T0" y="T1"/>
              </a:cxn>
              <a:cxn ang="T9">
                <a:pos x="T2" y="T3"/>
              </a:cxn>
              <a:cxn ang="T10">
                <a:pos x="T4" y="T5"/>
              </a:cxn>
              <a:cxn ang="T11">
                <a:pos x="T6" y="T7"/>
              </a:cxn>
            </a:cxnLst>
            <a:rect l="T12" t="T13" r="T14" b="T15"/>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fr-FR"/>
          </a:p>
        </p:txBody>
      </p:sp>
      <p:cxnSp>
        <p:nvCxnSpPr>
          <p:cNvPr id="7" name="Straight Connector 6"/>
          <p:cNvCxnSpPr/>
          <p:nvPr/>
        </p:nvCxnSpPr>
        <p:spPr>
          <a:xfrm flipV="1">
            <a:off x="981075" y="2483247"/>
            <a:ext cx="1066800" cy="7620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933C7BD-FD23-44A5-9AD5-B2B4FCC6774B}"/>
              </a:ext>
            </a:extLst>
          </p:cNvPr>
          <p:cNvSpPr/>
          <p:nvPr/>
        </p:nvSpPr>
        <p:spPr>
          <a:xfrm>
            <a:off x="6090072" y="1937173"/>
            <a:ext cx="1768688" cy="16526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5E28854-6E94-4796-9DFB-AD5E00A1D0A1}"/>
              </a:ext>
            </a:extLst>
          </p:cNvPr>
          <p:cNvSpPr/>
          <p:nvPr/>
        </p:nvSpPr>
        <p:spPr>
          <a:xfrm>
            <a:off x="6090072" y="3742267"/>
            <a:ext cx="1768688" cy="16526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22319A-9F06-433D-8468-A3FA2022F1F4}"/>
              </a:ext>
            </a:extLst>
          </p:cNvPr>
          <p:cNvSpPr/>
          <p:nvPr/>
        </p:nvSpPr>
        <p:spPr>
          <a:xfrm>
            <a:off x="2138679" y="5697603"/>
            <a:ext cx="5223933" cy="1569660"/>
          </a:xfrm>
          <a:prstGeom prst="rect">
            <a:avLst/>
          </a:prstGeom>
        </p:spPr>
        <p:txBody>
          <a:bodyPr wrap="square">
            <a:spAutoFit/>
          </a:bodyPr>
          <a:lstStyle/>
          <a:p>
            <a:pPr algn="ctr"/>
            <a:r>
              <a:rPr lang="en-US" sz="2400" dirty="0">
                <a:latin typeface="Garamond" panose="02020404030301010803" pitchFamily="18" charset="0"/>
              </a:rPr>
              <a:t>Pour les </a:t>
            </a:r>
            <a:r>
              <a:rPr lang="en-US" sz="2400" dirty="0" err="1">
                <a:latin typeface="Garamond" panose="02020404030301010803" pitchFamily="18" charset="0"/>
              </a:rPr>
              <a:t>adjectifs</a:t>
            </a:r>
            <a:r>
              <a:rPr lang="en-US" sz="2400" dirty="0">
                <a:latin typeface="Garamond" panose="02020404030301010803" pitchFamily="18" charset="0"/>
              </a:rPr>
              <a:t> </a:t>
            </a:r>
            <a:r>
              <a:rPr lang="en-US" sz="2400" dirty="0" err="1">
                <a:latin typeface="Garamond" panose="02020404030301010803" pitchFamily="18" charset="0"/>
              </a:rPr>
              <a:t>réguliers</a:t>
            </a:r>
            <a:r>
              <a:rPr lang="en-US" sz="2400" dirty="0">
                <a:latin typeface="Garamond" panose="02020404030301010803" pitchFamily="18" charset="0"/>
              </a:rPr>
              <a:t>, </a:t>
            </a:r>
            <a:r>
              <a:rPr lang="en-US" sz="2400" dirty="0" err="1">
                <a:latin typeface="Garamond" panose="02020404030301010803" pitchFamily="18" charset="0"/>
              </a:rPr>
              <a:t>ajoutez</a:t>
            </a:r>
            <a:r>
              <a:rPr lang="en-US" sz="2400" dirty="0">
                <a:latin typeface="Garamond" panose="02020404030301010803" pitchFamily="18" charset="0"/>
              </a:rPr>
              <a:t> </a:t>
            </a:r>
            <a:r>
              <a:rPr lang="en-US" sz="2400" b="1" dirty="0">
                <a:solidFill>
                  <a:schemeClr val="accent1"/>
                </a:solidFill>
                <a:latin typeface="Garamond" panose="02020404030301010803" pitchFamily="18" charset="0"/>
              </a:rPr>
              <a:t>e</a:t>
            </a:r>
            <a:r>
              <a:rPr lang="en-US" sz="2400" dirty="0">
                <a:latin typeface="Garamond" panose="02020404030301010803" pitchFamily="18" charset="0"/>
              </a:rPr>
              <a:t> pour le </a:t>
            </a:r>
            <a:r>
              <a:rPr lang="en-US" sz="2400" dirty="0" err="1">
                <a:latin typeface="Garamond" panose="02020404030301010803" pitchFamily="18" charset="0"/>
              </a:rPr>
              <a:t>féminin</a:t>
            </a:r>
            <a:r>
              <a:rPr lang="en-US" sz="2400" dirty="0">
                <a:latin typeface="Garamond" panose="02020404030301010803" pitchFamily="18" charset="0"/>
              </a:rPr>
              <a:t>, et </a:t>
            </a:r>
            <a:r>
              <a:rPr lang="en-US" sz="2400" dirty="0" err="1">
                <a:latin typeface="Garamond" panose="02020404030301010803" pitchFamily="18" charset="0"/>
              </a:rPr>
              <a:t>ajoutez</a:t>
            </a:r>
            <a:r>
              <a:rPr lang="en-US" sz="2400" dirty="0">
                <a:latin typeface="Garamond" panose="02020404030301010803" pitchFamily="18" charset="0"/>
              </a:rPr>
              <a:t> </a:t>
            </a:r>
            <a:r>
              <a:rPr lang="en-US" sz="2400" b="1" dirty="0">
                <a:solidFill>
                  <a:srgbClr val="FFC000"/>
                </a:solidFill>
                <a:latin typeface="Garamond" panose="02020404030301010803" pitchFamily="18" charset="0"/>
              </a:rPr>
              <a:t>s</a:t>
            </a:r>
            <a:r>
              <a:rPr lang="en-US" sz="2400" b="1" dirty="0">
                <a:latin typeface="Garamond" panose="02020404030301010803" pitchFamily="18" charset="0"/>
              </a:rPr>
              <a:t> </a:t>
            </a:r>
            <a:r>
              <a:rPr lang="en-US" sz="2400" dirty="0">
                <a:latin typeface="Garamond" panose="02020404030301010803" pitchFamily="18" charset="0"/>
              </a:rPr>
              <a:t>pour le </a:t>
            </a:r>
            <a:r>
              <a:rPr lang="en-US" sz="2400" dirty="0" err="1">
                <a:latin typeface="Garamond" panose="02020404030301010803" pitchFamily="18" charset="0"/>
              </a:rPr>
              <a:t>pluriel</a:t>
            </a:r>
            <a:r>
              <a:rPr lang="en-US" sz="2400" dirty="0">
                <a:latin typeface="Garamond" panose="02020404030301010803" pitchFamily="18" charset="0"/>
              </a:rPr>
              <a:t> !</a:t>
            </a:r>
          </a:p>
          <a:p>
            <a:endParaRPr lang="en-US" sz="2400" dirty="0">
              <a:latin typeface="Garamond" panose="02020404030301010803" pitchFamily="18" charset="0"/>
            </a:endParaRPr>
          </a:p>
          <a:p>
            <a:endParaRPr lang="en-US" sz="2400" b="1" dirty="0">
              <a:latin typeface="Garamond" panose="020204040303010108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3F440C-F6D9-4428-9F27-D8DD918C16F5}"/>
              </a:ext>
            </a:extLst>
          </p:cNvPr>
          <p:cNvSpPr>
            <a:spLocks noGrp="1"/>
          </p:cNvSpPr>
          <p:nvPr>
            <p:ph type="title"/>
          </p:nvPr>
        </p:nvSpPr>
        <p:spPr/>
        <p:txBody>
          <a:bodyPr>
            <a:normAutofit/>
          </a:bodyPr>
          <a:lstStyle/>
          <a:p>
            <a:r>
              <a:rPr lang="fr-FR" cap="none" dirty="0">
                <a:latin typeface="Garamond" panose="02020404030301010803" pitchFamily="18" charset="0"/>
              </a:rPr>
              <a:t>Masculin ou féminin ?</a:t>
            </a:r>
            <a:br>
              <a:rPr lang="fr-FR" cap="none" dirty="0">
                <a:latin typeface="Garamond" panose="02020404030301010803" pitchFamily="18" charset="0"/>
              </a:rPr>
            </a:br>
            <a:r>
              <a:rPr lang="fr-FR" sz="2400" cap="none" dirty="0">
                <a:latin typeface="Garamond" panose="02020404030301010803" pitchFamily="18" charset="0"/>
              </a:rPr>
              <a:t>levez la main si c’est féminin ! </a:t>
            </a:r>
            <a:endParaRPr lang="fr-FR" cap="none" dirty="0">
              <a:latin typeface="Garamond" panose="02020404030301010803" pitchFamily="18" charset="0"/>
            </a:endParaRPr>
          </a:p>
        </p:txBody>
      </p:sp>
      <p:pic>
        <p:nvPicPr>
          <p:cNvPr id="2050" name="Picture 2" descr="Image result for masculine feminine">
            <a:extLst>
              <a:ext uri="{FF2B5EF4-FFF2-40B4-BE49-F238E27FC236}">
                <a16:creationId xmlns:a16="http://schemas.microsoft.com/office/drawing/2014/main" id="{C910D23A-9F48-4CF2-B6CF-09F34EB5CA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2434590"/>
            <a:ext cx="7543800" cy="3026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610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3C76-9689-47F2-BDC2-0701B1DFD165}"/>
              </a:ext>
            </a:extLst>
          </p:cNvPr>
          <p:cNvSpPr>
            <a:spLocks noGrp="1"/>
          </p:cNvSpPr>
          <p:nvPr>
            <p:ph type="title"/>
          </p:nvPr>
        </p:nvSpPr>
        <p:spPr/>
        <p:txBody>
          <a:bodyPr>
            <a:normAutofit/>
          </a:bodyPr>
          <a:lstStyle/>
          <a:p>
            <a:r>
              <a:rPr lang="fr-FR" sz="4800" dirty="0"/>
              <a:t>Strasbourg</a:t>
            </a:r>
          </a:p>
        </p:txBody>
      </p:sp>
      <p:pic>
        <p:nvPicPr>
          <p:cNvPr id="5122" name="Picture 2" descr="Image result for strasbourg">
            <a:extLst>
              <a:ext uri="{FF2B5EF4-FFF2-40B4-BE49-F238E27FC236}">
                <a16:creationId xmlns:a16="http://schemas.microsoft.com/office/drawing/2014/main" id="{9623B76D-7095-4FD1-997D-B7B2683662C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21179349">
            <a:off x="257507" y="2605521"/>
            <a:ext cx="4314493" cy="287484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strasbourg carte">
            <a:extLst>
              <a:ext uri="{FF2B5EF4-FFF2-40B4-BE49-F238E27FC236}">
                <a16:creationId xmlns:a16="http://schemas.microsoft.com/office/drawing/2014/main" id="{42BE472B-7E1F-4435-8855-45FC6C4970C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rot="197313">
            <a:off x="4827475" y="2214747"/>
            <a:ext cx="3852886" cy="3656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8648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C2411-6023-4D43-B857-81986849B0E0}"/>
              </a:ext>
            </a:extLst>
          </p:cNvPr>
          <p:cNvSpPr>
            <a:spLocks noGrp="1"/>
          </p:cNvSpPr>
          <p:nvPr>
            <p:ph type="title"/>
          </p:nvPr>
        </p:nvSpPr>
        <p:spPr>
          <a:xfrm>
            <a:off x="1044215" y="1075397"/>
            <a:ext cx="7200897" cy="977900"/>
          </a:xfrm>
        </p:spPr>
        <p:txBody>
          <a:bodyPr/>
          <a:lstStyle/>
          <a:p>
            <a:r>
              <a:rPr lang="fr-FR" dirty="0"/>
              <a:t>Quelques adjectifs irréguliers…</a:t>
            </a:r>
          </a:p>
        </p:txBody>
      </p:sp>
      <p:sp>
        <p:nvSpPr>
          <p:cNvPr id="3" name="Content Placeholder 2">
            <a:extLst>
              <a:ext uri="{FF2B5EF4-FFF2-40B4-BE49-F238E27FC236}">
                <a16:creationId xmlns:a16="http://schemas.microsoft.com/office/drawing/2014/main" id="{1925A9B2-55EF-482E-B936-0D15C2220918}"/>
              </a:ext>
            </a:extLst>
          </p:cNvPr>
          <p:cNvSpPr>
            <a:spLocks noGrp="1"/>
          </p:cNvSpPr>
          <p:nvPr>
            <p:ph idx="1"/>
          </p:nvPr>
        </p:nvSpPr>
        <p:spPr>
          <a:xfrm>
            <a:off x="626172" y="2958370"/>
            <a:ext cx="8036981" cy="2937028"/>
          </a:xfrm>
        </p:spPr>
        <p:txBody>
          <a:bodyPr>
            <a:normAutofit/>
          </a:bodyPr>
          <a:lstStyle/>
          <a:p>
            <a:pPr marL="0" indent="0">
              <a:buNone/>
            </a:pPr>
            <a:r>
              <a:rPr lang="fr-FR" dirty="0"/>
              <a:t>Le jeune homme est beau mais… la femme est </a:t>
            </a:r>
            <a:r>
              <a:rPr lang="fr-FR" u="sng" dirty="0"/>
              <a:t>            </a:t>
            </a:r>
            <a:r>
              <a:rPr lang="fr-FR" dirty="0"/>
              <a:t> et les hommes sont </a:t>
            </a:r>
            <a:r>
              <a:rPr lang="fr-FR" u="sng" dirty="0"/>
              <a:t>           !</a:t>
            </a:r>
            <a:r>
              <a:rPr lang="fr-FR" dirty="0"/>
              <a:t> 											</a:t>
            </a:r>
          </a:p>
          <a:p>
            <a:pPr marL="0" indent="0">
              <a:buNone/>
            </a:pPr>
            <a:r>
              <a:rPr lang="fr-FR" dirty="0"/>
              <a:t>Le chemisier est blanc mais…la robe est </a:t>
            </a:r>
            <a:r>
              <a:rPr lang="fr-FR" u="sng" dirty="0"/>
              <a:t>                </a:t>
            </a:r>
            <a:r>
              <a:rPr lang="fr-FR" dirty="0"/>
              <a:t>.</a:t>
            </a:r>
            <a:br>
              <a:rPr lang="fr-FR" dirty="0"/>
            </a:br>
            <a:r>
              <a:rPr lang="fr-FR" dirty="0"/>
              <a:t>												</a:t>
            </a:r>
          </a:p>
          <a:p>
            <a:pPr marL="0" indent="0">
              <a:buNone/>
            </a:pPr>
            <a:r>
              <a:rPr lang="fr-FR" dirty="0"/>
              <a:t>C’est un vieux T-shirt mais…c’est une </a:t>
            </a:r>
            <a:r>
              <a:rPr lang="fr-FR" u="sng" dirty="0"/>
              <a:t>          </a:t>
            </a:r>
            <a:r>
              <a:rPr lang="fr-FR" dirty="0"/>
              <a:t>  jupe.</a:t>
            </a:r>
          </a:p>
          <a:p>
            <a:pPr marL="0" indent="0">
              <a:spcBef>
                <a:spcPts val="0"/>
              </a:spcBef>
              <a:buNone/>
            </a:pPr>
            <a:endParaRPr lang="fr-FR" dirty="0"/>
          </a:p>
          <a:p>
            <a:pPr marL="0" indent="0">
              <a:buNone/>
            </a:pPr>
            <a:r>
              <a:rPr lang="fr-FR" dirty="0"/>
              <a:t>Le professeur est gentil… mais la professeure est </a:t>
            </a:r>
            <a:r>
              <a:rPr lang="fr-FR" u="sng" dirty="0"/>
              <a:t>                .</a:t>
            </a:r>
            <a:br>
              <a:rPr lang="fr-FR" dirty="0"/>
            </a:br>
            <a:r>
              <a:rPr lang="fr-FR" dirty="0"/>
              <a:t>												</a:t>
            </a:r>
          </a:p>
        </p:txBody>
      </p:sp>
      <p:sp>
        <p:nvSpPr>
          <p:cNvPr id="4" name="TextBox 3">
            <a:extLst>
              <a:ext uri="{FF2B5EF4-FFF2-40B4-BE49-F238E27FC236}">
                <a16:creationId xmlns:a16="http://schemas.microsoft.com/office/drawing/2014/main" id="{CD764418-BCF8-438F-8EC0-DF280D8AEEC1}"/>
              </a:ext>
            </a:extLst>
          </p:cNvPr>
          <p:cNvSpPr txBox="1"/>
          <p:nvPr/>
        </p:nvSpPr>
        <p:spPr>
          <a:xfrm>
            <a:off x="4955373" y="2958370"/>
            <a:ext cx="649537" cy="369332"/>
          </a:xfrm>
          <a:prstGeom prst="rect">
            <a:avLst/>
          </a:prstGeom>
          <a:noFill/>
        </p:spPr>
        <p:txBody>
          <a:bodyPr wrap="none" rtlCol="0">
            <a:spAutoFit/>
          </a:bodyPr>
          <a:lstStyle/>
          <a:p>
            <a:pPr defTabSz="342900"/>
            <a:r>
              <a:rPr lang="fr-FR" b="1" dirty="0">
                <a:solidFill>
                  <a:srgbClr val="DEB340"/>
                </a:solidFill>
                <a:latin typeface="Garamond" panose="02020404030301010803"/>
              </a:rPr>
              <a:t>belle</a:t>
            </a:r>
          </a:p>
        </p:txBody>
      </p:sp>
      <p:sp>
        <p:nvSpPr>
          <p:cNvPr id="6" name="TextBox 5">
            <a:extLst>
              <a:ext uri="{FF2B5EF4-FFF2-40B4-BE49-F238E27FC236}">
                <a16:creationId xmlns:a16="http://schemas.microsoft.com/office/drawing/2014/main" id="{57C72A1E-794A-4A31-AF90-749F5982CD6D}"/>
              </a:ext>
            </a:extLst>
          </p:cNvPr>
          <p:cNvSpPr txBox="1"/>
          <p:nvPr/>
        </p:nvSpPr>
        <p:spPr>
          <a:xfrm>
            <a:off x="4338661" y="3625550"/>
            <a:ext cx="957313" cy="369332"/>
          </a:xfrm>
          <a:prstGeom prst="rect">
            <a:avLst/>
          </a:prstGeom>
          <a:noFill/>
        </p:spPr>
        <p:txBody>
          <a:bodyPr wrap="none" rtlCol="0">
            <a:spAutoFit/>
          </a:bodyPr>
          <a:lstStyle/>
          <a:p>
            <a:pPr defTabSz="342900"/>
            <a:r>
              <a:rPr lang="fr-FR" b="1" dirty="0">
                <a:solidFill>
                  <a:srgbClr val="DEB340"/>
                </a:solidFill>
                <a:latin typeface="Garamond" panose="02020404030301010803"/>
              </a:rPr>
              <a:t>blanche</a:t>
            </a:r>
          </a:p>
        </p:txBody>
      </p:sp>
      <p:sp>
        <p:nvSpPr>
          <p:cNvPr id="9" name="TextBox 8">
            <a:extLst>
              <a:ext uri="{FF2B5EF4-FFF2-40B4-BE49-F238E27FC236}">
                <a16:creationId xmlns:a16="http://schemas.microsoft.com/office/drawing/2014/main" id="{DDE71B9D-501E-4855-97FB-ABC0E8220899}"/>
              </a:ext>
            </a:extLst>
          </p:cNvPr>
          <p:cNvSpPr txBox="1"/>
          <p:nvPr/>
        </p:nvSpPr>
        <p:spPr>
          <a:xfrm>
            <a:off x="4045195" y="4292730"/>
            <a:ext cx="758541" cy="369332"/>
          </a:xfrm>
          <a:prstGeom prst="rect">
            <a:avLst/>
          </a:prstGeom>
          <a:noFill/>
        </p:spPr>
        <p:txBody>
          <a:bodyPr wrap="none" rtlCol="0">
            <a:spAutoFit/>
          </a:bodyPr>
          <a:lstStyle/>
          <a:p>
            <a:pPr defTabSz="342900"/>
            <a:r>
              <a:rPr lang="fr-FR" b="1" dirty="0">
                <a:solidFill>
                  <a:srgbClr val="DEB340"/>
                </a:solidFill>
                <a:latin typeface="Garamond" panose="02020404030301010803"/>
              </a:rPr>
              <a:t>vieille</a:t>
            </a:r>
          </a:p>
        </p:txBody>
      </p:sp>
      <p:sp>
        <p:nvSpPr>
          <p:cNvPr id="15" name="TextBox 14">
            <a:extLst>
              <a:ext uri="{FF2B5EF4-FFF2-40B4-BE49-F238E27FC236}">
                <a16:creationId xmlns:a16="http://schemas.microsoft.com/office/drawing/2014/main" id="{8C64853F-2684-4C0F-9C91-7AC90824149D}"/>
              </a:ext>
            </a:extLst>
          </p:cNvPr>
          <p:cNvSpPr txBox="1"/>
          <p:nvPr/>
        </p:nvSpPr>
        <p:spPr>
          <a:xfrm>
            <a:off x="5057808" y="4972051"/>
            <a:ext cx="912429" cy="369332"/>
          </a:xfrm>
          <a:prstGeom prst="rect">
            <a:avLst/>
          </a:prstGeom>
          <a:noFill/>
        </p:spPr>
        <p:txBody>
          <a:bodyPr wrap="none" rtlCol="0">
            <a:spAutoFit/>
          </a:bodyPr>
          <a:lstStyle/>
          <a:p>
            <a:pPr defTabSz="342900"/>
            <a:r>
              <a:rPr lang="fr-FR" b="1" dirty="0">
                <a:solidFill>
                  <a:srgbClr val="DEB340"/>
                </a:solidFill>
                <a:latin typeface="Garamond" panose="02020404030301010803"/>
              </a:rPr>
              <a:t>gentille</a:t>
            </a:r>
          </a:p>
        </p:txBody>
      </p:sp>
      <p:sp>
        <p:nvSpPr>
          <p:cNvPr id="16" name="TextBox 15">
            <a:extLst>
              <a:ext uri="{FF2B5EF4-FFF2-40B4-BE49-F238E27FC236}">
                <a16:creationId xmlns:a16="http://schemas.microsoft.com/office/drawing/2014/main" id="{4F11A1F6-2FDA-49A6-9EAC-B0BBABB14FE4}"/>
              </a:ext>
            </a:extLst>
          </p:cNvPr>
          <p:cNvSpPr txBox="1"/>
          <p:nvPr/>
        </p:nvSpPr>
        <p:spPr>
          <a:xfrm>
            <a:off x="7369715" y="2958579"/>
            <a:ext cx="776175" cy="369332"/>
          </a:xfrm>
          <a:prstGeom prst="rect">
            <a:avLst/>
          </a:prstGeom>
          <a:noFill/>
        </p:spPr>
        <p:txBody>
          <a:bodyPr wrap="none" rtlCol="0">
            <a:spAutoFit/>
          </a:bodyPr>
          <a:lstStyle/>
          <a:p>
            <a:pPr defTabSz="342900"/>
            <a:r>
              <a:rPr lang="fr-FR" b="1" dirty="0">
                <a:solidFill>
                  <a:srgbClr val="DEB340"/>
                </a:solidFill>
                <a:latin typeface="Garamond" panose="02020404030301010803"/>
              </a:rPr>
              <a:t>beaux</a:t>
            </a:r>
          </a:p>
        </p:txBody>
      </p:sp>
    </p:spTree>
    <p:extLst>
      <p:ext uri="{BB962C8B-B14F-4D97-AF65-F5344CB8AC3E}">
        <p14:creationId xmlns:p14="http://schemas.microsoft.com/office/powerpoint/2010/main" val="146211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A9C9-97E0-491E-83DF-0150D3CD6505}"/>
              </a:ext>
            </a:extLst>
          </p:cNvPr>
          <p:cNvSpPr>
            <a:spLocks noGrp="1"/>
          </p:cNvSpPr>
          <p:nvPr>
            <p:ph type="title"/>
          </p:nvPr>
        </p:nvSpPr>
        <p:spPr/>
        <p:txBody>
          <a:bodyPr>
            <a:normAutofit/>
          </a:bodyPr>
          <a:lstStyle/>
          <a:p>
            <a:r>
              <a:rPr lang="fr-FR" sz="3600" cap="none" dirty="0">
                <a:latin typeface="Garamond" panose="02020404030301010803" pitchFamily="18" charset="0"/>
              </a:rPr>
              <a:t>Accordez les adjectifs suivants. Attention c’est une fille qui parle!</a:t>
            </a:r>
            <a:endParaRPr lang="en-US" sz="3600" cap="none" dirty="0">
              <a:latin typeface="Garamond" panose="02020404030301010803" pitchFamily="18" charset="0"/>
            </a:endParaRPr>
          </a:p>
        </p:txBody>
      </p:sp>
      <p:sp>
        <p:nvSpPr>
          <p:cNvPr id="6" name="TextBox 5">
            <a:extLst>
              <a:ext uri="{FF2B5EF4-FFF2-40B4-BE49-F238E27FC236}">
                <a16:creationId xmlns:a16="http://schemas.microsoft.com/office/drawing/2014/main" id="{8AE1BC1A-49B9-4E5E-BD70-FAA850DFBF94}"/>
              </a:ext>
            </a:extLst>
          </p:cNvPr>
          <p:cNvSpPr txBox="1"/>
          <p:nvPr/>
        </p:nvSpPr>
        <p:spPr>
          <a:xfrm>
            <a:off x="504946" y="2179564"/>
            <a:ext cx="8408761" cy="3792705"/>
          </a:xfrm>
          <a:prstGeom prst="rect">
            <a:avLst/>
          </a:prstGeom>
          <a:noFill/>
        </p:spPr>
        <p:txBody>
          <a:bodyPr wrap="square" rtlCol="0">
            <a:spAutoFit/>
          </a:bodyPr>
          <a:lstStyle/>
          <a:p>
            <a:pPr>
              <a:lnSpc>
                <a:spcPct val="150000"/>
              </a:lnSpc>
            </a:pPr>
            <a:r>
              <a:rPr lang="fr-FR" dirty="0">
                <a:latin typeface="Garamond" panose="02020404030301010803" pitchFamily="18" charset="0"/>
              </a:rPr>
              <a:t>Salut, je m’appelle Alice! C’est ma première année à l’université. Je suis </a:t>
            </a:r>
            <a:r>
              <a:rPr lang="fr-FR" u="sng" dirty="0">
                <a:latin typeface="Garamond" panose="02020404030301010803" pitchFamily="18" charset="0"/>
              </a:rPr>
              <a:t>                 </a:t>
            </a:r>
            <a:r>
              <a:rPr lang="fr-FR" dirty="0">
                <a:latin typeface="Garamond" panose="02020404030301010803" pitchFamily="18" charset="0"/>
              </a:rPr>
              <a:t>(content) car les autres étudiants sont très</a:t>
            </a:r>
            <a:r>
              <a:rPr lang="fr-FR" u="sng" dirty="0">
                <a:latin typeface="Garamond" panose="02020404030301010803" pitchFamily="18" charset="0"/>
              </a:rPr>
              <a:t>               </a:t>
            </a:r>
            <a:r>
              <a:rPr lang="fr-FR" dirty="0">
                <a:latin typeface="Garamond" panose="02020404030301010803" pitchFamily="18" charset="0"/>
              </a:rPr>
              <a:t> (gentil) et </a:t>
            </a:r>
            <a:r>
              <a:rPr lang="fr-FR" u="sng" dirty="0">
                <a:latin typeface="Garamond" panose="02020404030301010803" pitchFamily="18" charset="0"/>
              </a:rPr>
              <a:t>                         </a:t>
            </a:r>
            <a:r>
              <a:rPr lang="fr-FR" dirty="0">
                <a:latin typeface="Garamond" panose="02020404030301010803" pitchFamily="18" charset="0"/>
              </a:rPr>
              <a:t>(sympathique). La fille avec qui j’habite s’appelle Myriam, elle est vraiment </a:t>
            </a:r>
            <a:r>
              <a:rPr lang="fr-FR" u="sng" dirty="0">
                <a:latin typeface="Garamond" panose="02020404030301010803" pitchFamily="18" charset="0"/>
              </a:rPr>
              <a:t>                    </a:t>
            </a:r>
            <a:r>
              <a:rPr lang="fr-FR" dirty="0">
                <a:latin typeface="Garamond" panose="02020404030301010803" pitchFamily="18" charset="0"/>
              </a:rPr>
              <a:t>(intelligent) et comme je suis assez </a:t>
            </a:r>
            <a:r>
              <a:rPr lang="fr-FR" u="sng" dirty="0">
                <a:latin typeface="Garamond" panose="02020404030301010803" pitchFamily="18" charset="0"/>
              </a:rPr>
              <a:t>                </a:t>
            </a:r>
            <a:r>
              <a:rPr lang="fr-FR" dirty="0">
                <a:latin typeface="Garamond" panose="02020404030301010803" pitchFamily="18" charset="0"/>
              </a:rPr>
              <a:t> (sociable) je pense qu’on s’entendra bien. Elle est très </a:t>
            </a:r>
            <a:r>
              <a:rPr lang="fr-FR" u="sng" dirty="0">
                <a:latin typeface="Garamond" panose="02020404030301010803" pitchFamily="18" charset="0"/>
              </a:rPr>
              <a:t>               </a:t>
            </a:r>
            <a:r>
              <a:rPr lang="fr-FR" dirty="0">
                <a:latin typeface="Garamond" panose="02020404030301010803" pitchFamily="18" charset="0"/>
              </a:rPr>
              <a:t>(petit), toute </a:t>
            </a:r>
            <a:r>
              <a:rPr lang="fr-FR" u="sng" dirty="0">
                <a:latin typeface="Garamond" panose="02020404030301010803" pitchFamily="18" charset="0"/>
              </a:rPr>
              <a:t>             </a:t>
            </a:r>
            <a:r>
              <a:rPr lang="fr-FR" dirty="0">
                <a:latin typeface="Garamond" panose="02020404030301010803" pitchFamily="18" charset="0"/>
              </a:rPr>
              <a:t> (blond) et assez </a:t>
            </a:r>
            <a:r>
              <a:rPr lang="fr-FR" u="sng" dirty="0">
                <a:latin typeface="Garamond" panose="02020404030301010803" pitchFamily="18" charset="0"/>
              </a:rPr>
              <a:t>            </a:t>
            </a:r>
            <a:r>
              <a:rPr lang="fr-FR" dirty="0">
                <a:latin typeface="Garamond" panose="02020404030301010803" pitchFamily="18" charset="0"/>
              </a:rPr>
              <a:t>(mince). C’est tout le contraire de moi, car je suis</a:t>
            </a:r>
          </a:p>
          <a:p>
            <a:pPr>
              <a:lnSpc>
                <a:spcPct val="150000"/>
              </a:lnSpc>
            </a:pPr>
            <a:r>
              <a:rPr lang="fr-FR" dirty="0">
                <a:latin typeface="Garamond" panose="02020404030301010803" pitchFamily="18" charset="0"/>
              </a:rPr>
              <a:t> </a:t>
            </a:r>
            <a:r>
              <a:rPr lang="fr-FR" u="sng" dirty="0">
                <a:latin typeface="Garamond" panose="02020404030301010803" pitchFamily="18" charset="0"/>
              </a:rPr>
              <a:t>               </a:t>
            </a:r>
            <a:r>
              <a:rPr lang="fr-FR" dirty="0">
                <a:latin typeface="Garamond" panose="02020404030301010803" pitchFamily="18" charset="0"/>
              </a:rPr>
              <a:t> (grand), </a:t>
            </a:r>
            <a:r>
              <a:rPr lang="fr-FR" u="sng" dirty="0">
                <a:latin typeface="Garamond" panose="02020404030301010803" pitchFamily="18" charset="0"/>
              </a:rPr>
              <a:t>             </a:t>
            </a:r>
            <a:r>
              <a:rPr lang="fr-FR" dirty="0">
                <a:latin typeface="Garamond" panose="02020404030301010803" pitchFamily="18" charset="0"/>
              </a:rPr>
              <a:t>(brun) et assez </a:t>
            </a:r>
            <a:r>
              <a:rPr lang="fr-FR" u="sng" dirty="0">
                <a:latin typeface="Garamond" panose="02020404030301010803" pitchFamily="18" charset="0"/>
              </a:rPr>
              <a:t>             </a:t>
            </a:r>
            <a:r>
              <a:rPr lang="fr-FR" dirty="0">
                <a:latin typeface="Garamond" panose="02020404030301010803" pitchFamily="18" charset="0"/>
              </a:rPr>
              <a:t> (fort)! Je crois qu’elle est aussi un peu plus </a:t>
            </a:r>
            <a:r>
              <a:rPr lang="fr-FR" u="sng" dirty="0">
                <a:latin typeface="Garamond" panose="02020404030301010803" pitchFamily="18" charset="0"/>
              </a:rPr>
              <a:t>             </a:t>
            </a:r>
            <a:r>
              <a:rPr lang="fr-FR" dirty="0">
                <a:latin typeface="Garamond" panose="02020404030301010803" pitchFamily="18" charset="0"/>
              </a:rPr>
              <a:t>(âgé) que moi. Si nous sommes toutes les deux </a:t>
            </a:r>
            <a:r>
              <a:rPr lang="fr-FR" u="sng" dirty="0">
                <a:latin typeface="Garamond" panose="02020404030301010803" pitchFamily="18" charset="0"/>
              </a:rPr>
              <a:t>                  </a:t>
            </a:r>
            <a:r>
              <a:rPr lang="fr-FR" dirty="0">
                <a:latin typeface="Garamond" panose="02020404030301010803" pitchFamily="18" charset="0"/>
              </a:rPr>
              <a:t>(patient) on apprendra à se connaître. Sinon, les étudiants de ma classe sont très </a:t>
            </a:r>
            <a:r>
              <a:rPr lang="fr-FR" u="sng" dirty="0">
                <a:latin typeface="Garamond" panose="02020404030301010803" pitchFamily="18" charset="0"/>
              </a:rPr>
              <a:t>                 </a:t>
            </a:r>
            <a:r>
              <a:rPr lang="fr-FR" dirty="0">
                <a:latin typeface="Garamond" panose="02020404030301010803" pitchFamily="18" charset="0"/>
              </a:rPr>
              <a:t>(beau), et ils sont très </a:t>
            </a:r>
            <a:r>
              <a:rPr lang="fr-FR" u="sng" dirty="0">
                <a:latin typeface="Garamond" panose="02020404030301010803" pitchFamily="18" charset="0"/>
              </a:rPr>
              <a:t>             </a:t>
            </a:r>
            <a:r>
              <a:rPr lang="fr-FR" dirty="0">
                <a:latin typeface="Garamond" panose="02020404030301010803" pitchFamily="18" charset="0"/>
              </a:rPr>
              <a:t>(jeune) aussi. Je suis la plus </a:t>
            </a:r>
            <a:r>
              <a:rPr lang="fr-FR" u="sng" dirty="0">
                <a:latin typeface="Garamond" panose="02020404030301010803" pitchFamily="18" charset="0"/>
              </a:rPr>
              <a:t>            </a:t>
            </a:r>
            <a:r>
              <a:rPr lang="fr-FR" dirty="0">
                <a:latin typeface="Garamond" panose="02020404030301010803" pitchFamily="18" charset="0"/>
              </a:rPr>
              <a:t>(vieux)! </a:t>
            </a:r>
            <a:endParaRPr lang="en-US" dirty="0">
              <a:latin typeface="Garamond" panose="02020404030301010803" pitchFamily="18" charset="0"/>
            </a:endParaRPr>
          </a:p>
        </p:txBody>
      </p:sp>
      <p:sp>
        <p:nvSpPr>
          <p:cNvPr id="7" name="TextBox 6">
            <a:extLst>
              <a:ext uri="{FF2B5EF4-FFF2-40B4-BE49-F238E27FC236}">
                <a16:creationId xmlns:a16="http://schemas.microsoft.com/office/drawing/2014/main" id="{35722AFE-EE83-4161-A545-7609569FF76B}"/>
              </a:ext>
            </a:extLst>
          </p:cNvPr>
          <p:cNvSpPr txBox="1"/>
          <p:nvPr/>
        </p:nvSpPr>
        <p:spPr>
          <a:xfrm>
            <a:off x="6872227" y="2250883"/>
            <a:ext cx="1032655" cy="369332"/>
          </a:xfrm>
          <a:prstGeom prst="rect">
            <a:avLst/>
          </a:prstGeom>
          <a:noFill/>
        </p:spPr>
        <p:txBody>
          <a:bodyPr wrap="none" rtlCol="0">
            <a:spAutoFit/>
          </a:bodyPr>
          <a:lstStyle/>
          <a:p>
            <a:pPr defTabSz="342900"/>
            <a:r>
              <a:rPr lang="fr-FR" b="1" dirty="0">
                <a:solidFill>
                  <a:srgbClr val="C00000"/>
                </a:solidFill>
                <a:latin typeface="Garamond" panose="02020404030301010803"/>
              </a:rPr>
              <a:t>contente</a:t>
            </a:r>
          </a:p>
        </p:txBody>
      </p:sp>
      <p:sp>
        <p:nvSpPr>
          <p:cNvPr id="8" name="TextBox 7">
            <a:extLst>
              <a:ext uri="{FF2B5EF4-FFF2-40B4-BE49-F238E27FC236}">
                <a16:creationId xmlns:a16="http://schemas.microsoft.com/office/drawing/2014/main" id="{2495E840-F52B-4ACE-AAB4-DD174953956C}"/>
              </a:ext>
            </a:extLst>
          </p:cNvPr>
          <p:cNvSpPr txBox="1"/>
          <p:nvPr/>
        </p:nvSpPr>
        <p:spPr>
          <a:xfrm>
            <a:off x="3427987" y="2667445"/>
            <a:ext cx="840295" cy="369332"/>
          </a:xfrm>
          <a:prstGeom prst="rect">
            <a:avLst/>
          </a:prstGeom>
          <a:noFill/>
        </p:spPr>
        <p:txBody>
          <a:bodyPr wrap="none" rtlCol="0">
            <a:spAutoFit/>
          </a:bodyPr>
          <a:lstStyle/>
          <a:p>
            <a:pPr defTabSz="342900"/>
            <a:r>
              <a:rPr lang="fr-FR" b="1" dirty="0">
                <a:solidFill>
                  <a:srgbClr val="C00000"/>
                </a:solidFill>
                <a:latin typeface="Garamond" panose="02020404030301010803"/>
              </a:rPr>
              <a:t>gentils</a:t>
            </a:r>
          </a:p>
        </p:txBody>
      </p:sp>
      <p:sp>
        <p:nvSpPr>
          <p:cNvPr id="9" name="TextBox 8">
            <a:extLst>
              <a:ext uri="{FF2B5EF4-FFF2-40B4-BE49-F238E27FC236}">
                <a16:creationId xmlns:a16="http://schemas.microsoft.com/office/drawing/2014/main" id="{31122ED3-FBFE-4345-AE72-D3AD05BA1C08}"/>
              </a:ext>
            </a:extLst>
          </p:cNvPr>
          <p:cNvSpPr txBox="1"/>
          <p:nvPr/>
        </p:nvSpPr>
        <p:spPr>
          <a:xfrm>
            <a:off x="5184925" y="2684916"/>
            <a:ext cx="1552028" cy="369332"/>
          </a:xfrm>
          <a:prstGeom prst="rect">
            <a:avLst/>
          </a:prstGeom>
          <a:noFill/>
        </p:spPr>
        <p:txBody>
          <a:bodyPr wrap="none" rtlCol="0">
            <a:spAutoFit/>
          </a:bodyPr>
          <a:lstStyle/>
          <a:p>
            <a:pPr defTabSz="342900"/>
            <a:r>
              <a:rPr lang="fr-FR" b="1" dirty="0">
                <a:solidFill>
                  <a:srgbClr val="C00000"/>
                </a:solidFill>
                <a:latin typeface="Garamond" panose="02020404030301010803"/>
              </a:rPr>
              <a:t>sympathiques</a:t>
            </a:r>
          </a:p>
        </p:txBody>
      </p:sp>
      <p:sp>
        <p:nvSpPr>
          <p:cNvPr id="10" name="TextBox 9">
            <a:extLst>
              <a:ext uri="{FF2B5EF4-FFF2-40B4-BE49-F238E27FC236}">
                <a16:creationId xmlns:a16="http://schemas.microsoft.com/office/drawing/2014/main" id="{E112962D-16ED-4F71-9DD5-706B20F3D08A}"/>
              </a:ext>
            </a:extLst>
          </p:cNvPr>
          <p:cNvSpPr txBox="1"/>
          <p:nvPr/>
        </p:nvSpPr>
        <p:spPr>
          <a:xfrm>
            <a:off x="5124372" y="3091625"/>
            <a:ext cx="1287532" cy="369332"/>
          </a:xfrm>
          <a:prstGeom prst="rect">
            <a:avLst/>
          </a:prstGeom>
          <a:noFill/>
        </p:spPr>
        <p:txBody>
          <a:bodyPr wrap="none" rtlCol="0">
            <a:spAutoFit/>
          </a:bodyPr>
          <a:lstStyle/>
          <a:p>
            <a:pPr defTabSz="342900"/>
            <a:r>
              <a:rPr lang="fr-FR" b="1" dirty="0">
                <a:solidFill>
                  <a:srgbClr val="C00000"/>
                </a:solidFill>
                <a:latin typeface="Garamond" panose="02020404030301010803"/>
              </a:rPr>
              <a:t>intelligente</a:t>
            </a:r>
          </a:p>
        </p:txBody>
      </p:sp>
      <p:sp>
        <p:nvSpPr>
          <p:cNvPr id="11" name="TextBox 10">
            <a:extLst>
              <a:ext uri="{FF2B5EF4-FFF2-40B4-BE49-F238E27FC236}">
                <a16:creationId xmlns:a16="http://schemas.microsoft.com/office/drawing/2014/main" id="{F4766B96-2E2D-41E3-8A80-8760500ADA6D}"/>
              </a:ext>
            </a:extLst>
          </p:cNvPr>
          <p:cNvSpPr txBox="1"/>
          <p:nvPr/>
        </p:nvSpPr>
        <p:spPr>
          <a:xfrm>
            <a:off x="1530463" y="3507614"/>
            <a:ext cx="978538" cy="369332"/>
          </a:xfrm>
          <a:prstGeom prst="rect">
            <a:avLst/>
          </a:prstGeom>
          <a:noFill/>
        </p:spPr>
        <p:txBody>
          <a:bodyPr wrap="none" rtlCol="0">
            <a:spAutoFit/>
          </a:bodyPr>
          <a:lstStyle/>
          <a:p>
            <a:pPr defTabSz="342900"/>
            <a:r>
              <a:rPr lang="fr-FR" b="1" dirty="0">
                <a:solidFill>
                  <a:srgbClr val="C00000"/>
                </a:solidFill>
                <a:latin typeface="Garamond" panose="02020404030301010803"/>
              </a:rPr>
              <a:t>sociable</a:t>
            </a:r>
          </a:p>
        </p:txBody>
      </p:sp>
      <p:sp>
        <p:nvSpPr>
          <p:cNvPr id="12" name="TextBox 11">
            <a:extLst>
              <a:ext uri="{FF2B5EF4-FFF2-40B4-BE49-F238E27FC236}">
                <a16:creationId xmlns:a16="http://schemas.microsoft.com/office/drawing/2014/main" id="{D85E3785-35FA-489E-BCC7-70BEA68E212A}"/>
              </a:ext>
            </a:extLst>
          </p:cNvPr>
          <p:cNvSpPr txBox="1"/>
          <p:nvPr/>
        </p:nvSpPr>
        <p:spPr>
          <a:xfrm>
            <a:off x="7317242" y="3460957"/>
            <a:ext cx="740908" cy="369332"/>
          </a:xfrm>
          <a:prstGeom prst="rect">
            <a:avLst/>
          </a:prstGeom>
          <a:noFill/>
        </p:spPr>
        <p:txBody>
          <a:bodyPr wrap="none" rtlCol="0">
            <a:spAutoFit/>
          </a:bodyPr>
          <a:lstStyle/>
          <a:p>
            <a:pPr defTabSz="342900"/>
            <a:r>
              <a:rPr lang="fr-FR" b="1" dirty="0">
                <a:solidFill>
                  <a:srgbClr val="C00000"/>
                </a:solidFill>
                <a:latin typeface="Garamond" panose="02020404030301010803"/>
              </a:rPr>
              <a:t>petite</a:t>
            </a:r>
          </a:p>
        </p:txBody>
      </p:sp>
      <p:sp>
        <p:nvSpPr>
          <p:cNvPr id="13" name="TextBox 12">
            <a:extLst>
              <a:ext uri="{FF2B5EF4-FFF2-40B4-BE49-F238E27FC236}">
                <a16:creationId xmlns:a16="http://schemas.microsoft.com/office/drawing/2014/main" id="{0E560CCC-5CF1-4E48-B658-E779BD96171D}"/>
              </a:ext>
            </a:extLst>
          </p:cNvPr>
          <p:cNvSpPr txBox="1"/>
          <p:nvPr/>
        </p:nvSpPr>
        <p:spPr>
          <a:xfrm>
            <a:off x="1101500" y="3914647"/>
            <a:ext cx="857927" cy="369332"/>
          </a:xfrm>
          <a:prstGeom prst="rect">
            <a:avLst/>
          </a:prstGeom>
          <a:noFill/>
        </p:spPr>
        <p:txBody>
          <a:bodyPr wrap="none" rtlCol="0">
            <a:spAutoFit/>
          </a:bodyPr>
          <a:lstStyle/>
          <a:p>
            <a:pPr defTabSz="342900"/>
            <a:r>
              <a:rPr lang="fr-FR" b="1" dirty="0">
                <a:solidFill>
                  <a:srgbClr val="C00000"/>
                </a:solidFill>
                <a:latin typeface="Garamond" panose="02020404030301010803"/>
              </a:rPr>
              <a:t>blonde</a:t>
            </a:r>
          </a:p>
        </p:txBody>
      </p:sp>
      <p:sp>
        <p:nvSpPr>
          <p:cNvPr id="14" name="TextBox 13">
            <a:extLst>
              <a:ext uri="{FF2B5EF4-FFF2-40B4-BE49-F238E27FC236}">
                <a16:creationId xmlns:a16="http://schemas.microsoft.com/office/drawing/2014/main" id="{8720ABA7-53C7-4BDD-995B-64B214925AA1}"/>
              </a:ext>
            </a:extLst>
          </p:cNvPr>
          <p:cNvSpPr txBox="1"/>
          <p:nvPr/>
        </p:nvSpPr>
        <p:spPr>
          <a:xfrm>
            <a:off x="3276949" y="3932798"/>
            <a:ext cx="792205" cy="369332"/>
          </a:xfrm>
          <a:prstGeom prst="rect">
            <a:avLst/>
          </a:prstGeom>
          <a:noFill/>
        </p:spPr>
        <p:txBody>
          <a:bodyPr wrap="none" rtlCol="0">
            <a:spAutoFit/>
          </a:bodyPr>
          <a:lstStyle/>
          <a:p>
            <a:pPr defTabSz="342900"/>
            <a:r>
              <a:rPr lang="fr-FR" b="1" dirty="0">
                <a:solidFill>
                  <a:srgbClr val="C00000"/>
                </a:solidFill>
                <a:latin typeface="Garamond" panose="02020404030301010803"/>
              </a:rPr>
              <a:t>mince</a:t>
            </a:r>
          </a:p>
        </p:txBody>
      </p:sp>
      <p:sp>
        <p:nvSpPr>
          <p:cNvPr id="15" name="TextBox 14">
            <a:extLst>
              <a:ext uri="{FF2B5EF4-FFF2-40B4-BE49-F238E27FC236}">
                <a16:creationId xmlns:a16="http://schemas.microsoft.com/office/drawing/2014/main" id="{BD2B32FF-BFD7-4133-BD66-EF0F13123CC0}"/>
              </a:ext>
            </a:extLst>
          </p:cNvPr>
          <p:cNvSpPr txBox="1"/>
          <p:nvPr/>
        </p:nvSpPr>
        <p:spPr>
          <a:xfrm>
            <a:off x="768096" y="4302130"/>
            <a:ext cx="869662" cy="369332"/>
          </a:xfrm>
          <a:prstGeom prst="rect">
            <a:avLst/>
          </a:prstGeom>
          <a:noFill/>
        </p:spPr>
        <p:txBody>
          <a:bodyPr wrap="none" rtlCol="0">
            <a:spAutoFit/>
          </a:bodyPr>
          <a:lstStyle/>
          <a:p>
            <a:pPr defTabSz="342900"/>
            <a:r>
              <a:rPr lang="fr-FR" b="1" dirty="0">
                <a:solidFill>
                  <a:srgbClr val="C00000"/>
                </a:solidFill>
                <a:latin typeface="Garamond" panose="02020404030301010803"/>
              </a:rPr>
              <a:t>grande</a:t>
            </a:r>
          </a:p>
        </p:txBody>
      </p:sp>
      <p:sp>
        <p:nvSpPr>
          <p:cNvPr id="16" name="TextBox 15">
            <a:extLst>
              <a:ext uri="{FF2B5EF4-FFF2-40B4-BE49-F238E27FC236}">
                <a16:creationId xmlns:a16="http://schemas.microsoft.com/office/drawing/2014/main" id="{91A504AE-F1C3-495F-8853-446A99585426}"/>
              </a:ext>
            </a:extLst>
          </p:cNvPr>
          <p:cNvSpPr txBox="1"/>
          <p:nvPr/>
        </p:nvSpPr>
        <p:spPr>
          <a:xfrm>
            <a:off x="2310662" y="4315676"/>
            <a:ext cx="766235" cy="369332"/>
          </a:xfrm>
          <a:prstGeom prst="rect">
            <a:avLst/>
          </a:prstGeom>
          <a:noFill/>
        </p:spPr>
        <p:txBody>
          <a:bodyPr wrap="none" rtlCol="0">
            <a:spAutoFit/>
          </a:bodyPr>
          <a:lstStyle/>
          <a:p>
            <a:pPr defTabSz="342900"/>
            <a:r>
              <a:rPr lang="fr-FR" b="1" dirty="0">
                <a:solidFill>
                  <a:srgbClr val="C00000"/>
                </a:solidFill>
                <a:latin typeface="Garamond" panose="02020404030301010803"/>
              </a:rPr>
              <a:t>brune</a:t>
            </a:r>
          </a:p>
        </p:txBody>
      </p:sp>
      <p:sp>
        <p:nvSpPr>
          <p:cNvPr id="17" name="TextBox 16">
            <a:extLst>
              <a:ext uri="{FF2B5EF4-FFF2-40B4-BE49-F238E27FC236}">
                <a16:creationId xmlns:a16="http://schemas.microsoft.com/office/drawing/2014/main" id="{C2BC1CF1-1BC2-4355-9BB3-A1FA4DD78C16}"/>
              </a:ext>
            </a:extLst>
          </p:cNvPr>
          <p:cNvSpPr txBox="1"/>
          <p:nvPr/>
        </p:nvSpPr>
        <p:spPr>
          <a:xfrm>
            <a:off x="4447587" y="4302130"/>
            <a:ext cx="646652" cy="369332"/>
          </a:xfrm>
          <a:prstGeom prst="rect">
            <a:avLst/>
          </a:prstGeom>
          <a:noFill/>
        </p:spPr>
        <p:txBody>
          <a:bodyPr wrap="none" rtlCol="0">
            <a:spAutoFit/>
          </a:bodyPr>
          <a:lstStyle/>
          <a:p>
            <a:pPr defTabSz="342900"/>
            <a:r>
              <a:rPr lang="fr-FR" b="1" dirty="0">
                <a:solidFill>
                  <a:srgbClr val="C00000"/>
                </a:solidFill>
                <a:latin typeface="Garamond" panose="02020404030301010803"/>
              </a:rPr>
              <a:t>forte</a:t>
            </a:r>
          </a:p>
        </p:txBody>
      </p:sp>
      <p:sp>
        <p:nvSpPr>
          <p:cNvPr id="18" name="TextBox 17">
            <a:extLst>
              <a:ext uri="{FF2B5EF4-FFF2-40B4-BE49-F238E27FC236}">
                <a16:creationId xmlns:a16="http://schemas.microsoft.com/office/drawing/2014/main" id="{6CF6C874-CEBA-4291-8C47-2F7E79F8A398}"/>
              </a:ext>
            </a:extLst>
          </p:cNvPr>
          <p:cNvSpPr txBox="1"/>
          <p:nvPr/>
        </p:nvSpPr>
        <p:spPr>
          <a:xfrm>
            <a:off x="966155" y="4734416"/>
            <a:ext cx="638316" cy="369332"/>
          </a:xfrm>
          <a:prstGeom prst="rect">
            <a:avLst/>
          </a:prstGeom>
          <a:noFill/>
        </p:spPr>
        <p:txBody>
          <a:bodyPr wrap="none" rtlCol="0">
            <a:spAutoFit/>
          </a:bodyPr>
          <a:lstStyle/>
          <a:p>
            <a:pPr defTabSz="342900"/>
            <a:r>
              <a:rPr lang="fr-FR" b="1" dirty="0">
                <a:solidFill>
                  <a:srgbClr val="C00000"/>
                </a:solidFill>
                <a:latin typeface="Garamond" panose="02020404030301010803"/>
              </a:rPr>
              <a:t>âgée</a:t>
            </a:r>
          </a:p>
        </p:txBody>
      </p:sp>
      <p:sp>
        <p:nvSpPr>
          <p:cNvPr id="19" name="TextBox 18">
            <a:extLst>
              <a:ext uri="{FF2B5EF4-FFF2-40B4-BE49-F238E27FC236}">
                <a16:creationId xmlns:a16="http://schemas.microsoft.com/office/drawing/2014/main" id="{5821F0B2-42AA-4FD9-93B6-C44DA5CED757}"/>
              </a:ext>
            </a:extLst>
          </p:cNvPr>
          <p:cNvSpPr txBox="1"/>
          <p:nvPr/>
        </p:nvSpPr>
        <p:spPr>
          <a:xfrm>
            <a:off x="5905944" y="4734416"/>
            <a:ext cx="1075936" cy="369332"/>
          </a:xfrm>
          <a:prstGeom prst="rect">
            <a:avLst/>
          </a:prstGeom>
          <a:noFill/>
        </p:spPr>
        <p:txBody>
          <a:bodyPr wrap="none" rtlCol="0">
            <a:spAutoFit/>
          </a:bodyPr>
          <a:lstStyle/>
          <a:p>
            <a:pPr defTabSz="342900"/>
            <a:r>
              <a:rPr lang="fr-FR" b="1" dirty="0">
                <a:solidFill>
                  <a:srgbClr val="C00000"/>
                </a:solidFill>
                <a:latin typeface="Garamond" panose="02020404030301010803"/>
              </a:rPr>
              <a:t>patientes</a:t>
            </a:r>
          </a:p>
        </p:txBody>
      </p:sp>
      <p:sp>
        <p:nvSpPr>
          <p:cNvPr id="20" name="TextBox 19">
            <a:extLst>
              <a:ext uri="{FF2B5EF4-FFF2-40B4-BE49-F238E27FC236}">
                <a16:creationId xmlns:a16="http://schemas.microsoft.com/office/drawing/2014/main" id="{A7C44169-9AB4-4D29-9451-50A97C630F3D}"/>
              </a:ext>
            </a:extLst>
          </p:cNvPr>
          <p:cNvSpPr txBox="1"/>
          <p:nvPr/>
        </p:nvSpPr>
        <p:spPr>
          <a:xfrm>
            <a:off x="6681845" y="5147975"/>
            <a:ext cx="776175" cy="369332"/>
          </a:xfrm>
          <a:prstGeom prst="rect">
            <a:avLst/>
          </a:prstGeom>
          <a:noFill/>
        </p:spPr>
        <p:txBody>
          <a:bodyPr wrap="none" rtlCol="0">
            <a:spAutoFit/>
          </a:bodyPr>
          <a:lstStyle/>
          <a:p>
            <a:pPr defTabSz="342900"/>
            <a:r>
              <a:rPr lang="fr-FR" b="1" dirty="0">
                <a:solidFill>
                  <a:srgbClr val="C00000"/>
                </a:solidFill>
                <a:latin typeface="Garamond" panose="02020404030301010803"/>
              </a:rPr>
              <a:t>beaux</a:t>
            </a:r>
          </a:p>
        </p:txBody>
      </p:sp>
      <p:sp>
        <p:nvSpPr>
          <p:cNvPr id="21" name="TextBox 20">
            <a:extLst>
              <a:ext uri="{FF2B5EF4-FFF2-40B4-BE49-F238E27FC236}">
                <a16:creationId xmlns:a16="http://schemas.microsoft.com/office/drawing/2014/main" id="{3D2D4E57-CAD7-45A4-A722-13EC1661CC52}"/>
              </a:ext>
            </a:extLst>
          </p:cNvPr>
          <p:cNvSpPr txBox="1"/>
          <p:nvPr/>
        </p:nvSpPr>
        <p:spPr>
          <a:xfrm>
            <a:off x="1368165" y="5541977"/>
            <a:ext cx="814647" cy="369332"/>
          </a:xfrm>
          <a:prstGeom prst="rect">
            <a:avLst/>
          </a:prstGeom>
          <a:noFill/>
        </p:spPr>
        <p:txBody>
          <a:bodyPr wrap="none" rtlCol="0">
            <a:spAutoFit/>
          </a:bodyPr>
          <a:lstStyle/>
          <a:p>
            <a:pPr defTabSz="342900"/>
            <a:r>
              <a:rPr lang="fr-FR" b="1" dirty="0">
                <a:solidFill>
                  <a:srgbClr val="C00000"/>
                </a:solidFill>
                <a:latin typeface="Garamond" panose="02020404030301010803"/>
              </a:rPr>
              <a:t>jeunes</a:t>
            </a:r>
          </a:p>
        </p:txBody>
      </p:sp>
      <p:sp>
        <p:nvSpPr>
          <p:cNvPr id="22" name="TextBox 21">
            <a:extLst>
              <a:ext uri="{FF2B5EF4-FFF2-40B4-BE49-F238E27FC236}">
                <a16:creationId xmlns:a16="http://schemas.microsoft.com/office/drawing/2014/main" id="{6ED0D98B-E5C8-42C6-AA82-2D32D2B9D89B}"/>
              </a:ext>
            </a:extLst>
          </p:cNvPr>
          <p:cNvSpPr txBox="1"/>
          <p:nvPr/>
        </p:nvSpPr>
        <p:spPr>
          <a:xfrm>
            <a:off x="4572000" y="5541977"/>
            <a:ext cx="758541" cy="369332"/>
          </a:xfrm>
          <a:prstGeom prst="rect">
            <a:avLst/>
          </a:prstGeom>
          <a:noFill/>
        </p:spPr>
        <p:txBody>
          <a:bodyPr wrap="none" rtlCol="0">
            <a:spAutoFit/>
          </a:bodyPr>
          <a:lstStyle/>
          <a:p>
            <a:pPr defTabSz="342900"/>
            <a:r>
              <a:rPr lang="fr-FR" b="1" dirty="0">
                <a:solidFill>
                  <a:srgbClr val="C00000"/>
                </a:solidFill>
                <a:latin typeface="Garamond" panose="02020404030301010803"/>
              </a:rPr>
              <a:t>vieille</a:t>
            </a:r>
          </a:p>
        </p:txBody>
      </p:sp>
    </p:spTree>
    <p:extLst>
      <p:ext uri="{BB962C8B-B14F-4D97-AF65-F5344CB8AC3E}">
        <p14:creationId xmlns:p14="http://schemas.microsoft.com/office/powerpoint/2010/main" val="2400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DA15-8103-45D6-8C9C-FC87065D075B}"/>
              </a:ext>
            </a:extLst>
          </p:cNvPr>
          <p:cNvSpPr>
            <a:spLocks noGrp="1"/>
          </p:cNvSpPr>
          <p:nvPr>
            <p:ph type="title"/>
          </p:nvPr>
        </p:nvSpPr>
        <p:spPr/>
        <p:txBody>
          <a:bodyPr/>
          <a:lstStyle/>
          <a:p>
            <a:r>
              <a:rPr lang="fr-FR" cap="none" dirty="0">
                <a:latin typeface="Garamond" panose="02020404030301010803" pitchFamily="18" charset="0"/>
              </a:rPr>
              <a:t>Se décrire</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A72623C8-BA75-498A-95C5-4E60665467F0}"/>
              </a:ext>
            </a:extLst>
          </p:cNvPr>
          <p:cNvSpPr>
            <a:spLocks noGrp="1"/>
          </p:cNvSpPr>
          <p:nvPr>
            <p:ph type="body" idx="1"/>
          </p:nvPr>
        </p:nvSpPr>
        <p:spPr/>
        <p:txBody>
          <a:bodyPr/>
          <a:lstStyle/>
          <a:p>
            <a:r>
              <a:rPr lang="fr-FR" dirty="0"/>
              <a:t>Vocabulaire les adjectifs</a:t>
            </a:r>
          </a:p>
          <a:p>
            <a:r>
              <a:rPr lang="fr-FR" dirty="0"/>
              <a:t>Le verbe être</a:t>
            </a:r>
            <a:endParaRPr lang="en-US" dirty="0"/>
          </a:p>
        </p:txBody>
      </p:sp>
    </p:spTree>
    <p:extLst>
      <p:ext uri="{BB962C8B-B14F-4D97-AF65-F5344CB8AC3E}">
        <p14:creationId xmlns:p14="http://schemas.microsoft.com/office/powerpoint/2010/main" val="24144844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E35972-074E-4E5D-8DD3-B8E51EF44DBC}"/>
              </a:ext>
            </a:extLst>
          </p:cNvPr>
          <p:cNvSpPr txBox="1"/>
          <p:nvPr/>
        </p:nvSpPr>
        <p:spPr>
          <a:xfrm>
            <a:off x="5557905" y="5455995"/>
            <a:ext cx="2114938" cy="738664"/>
          </a:xfrm>
          <a:prstGeom prst="rect">
            <a:avLst/>
          </a:prstGeom>
          <a:noFill/>
        </p:spPr>
        <p:txBody>
          <a:bodyPr wrap="none" rtlCol="0">
            <a:spAutoFit/>
          </a:bodyPr>
          <a:lstStyle/>
          <a:p>
            <a:pPr algn="ctr"/>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nerveuse</a:t>
            </a:r>
            <a:endParaRPr lang="en-US" sz="2100" b="1" dirty="0">
              <a:latin typeface="Garamond" panose="02020404030301010803" pitchFamily="18" charset="0"/>
            </a:endParaRPr>
          </a:p>
          <a:p>
            <a:pPr algn="ctr"/>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nerveux</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CA3A5097-DCBC-47D9-9331-00ADA1BD4187}"/>
              </a:ext>
            </a:extLst>
          </p:cNvPr>
          <p:cNvSpPr txBox="1"/>
          <p:nvPr/>
        </p:nvSpPr>
        <p:spPr>
          <a:xfrm>
            <a:off x="2280105" y="5266640"/>
            <a:ext cx="920445" cy="415498"/>
          </a:xfrm>
          <a:prstGeom prst="rect">
            <a:avLst/>
          </a:prstGeom>
          <a:noFill/>
        </p:spPr>
        <p:txBody>
          <a:bodyPr wrap="none" rtlCol="0">
            <a:spAutoFit/>
          </a:bodyPr>
          <a:lstStyle/>
          <a:p>
            <a:r>
              <a:rPr lang="en-US" sz="2100" b="1" dirty="0" err="1">
                <a:latin typeface="Garamond" panose="02020404030301010803" pitchFamily="18" charset="0"/>
              </a:rPr>
              <a:t>Calme</a:t>
            </a:r>
            <a:endParaRPr lang="en-US" sz="2100" b="1" dirty="0">
              <a:latin typeface="Garamond" panose="02020404030301010803" pitchFamily="18" charset="0"/>
            </a:endParaRPr>
          </a:p>
        </p:txBody>
      </p:sp>
      <p:pic>
        <p:nvPicPr>
          <p:cNvPr id="2050" name="Picture 2" descr="Image result for calme">
            <a:extLst>
              <a:ext uri="{FF2B5EF4-FFF2-40B4-BE49-F238E27FC236}">
                <a16:creationId xmlns:a16="http://schemas.microsoft.com/office/drawing/2014/main" id="{8C76B6E3-3710-4B53-AEDE-D475C016D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085" y="2416673"/>
            <a:ext cx="3680915" cy="27422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nerveuse">
            <a:extLst>
              <a:ext uri="{FF2B5EF4-FFF2-40B4-BE49-F238E27FC236}">
                <a16:creationId xmlns:a16="http://schemas.microsoft.com/office/drawing/2014/main" id="{C39B0E55-6AD0-4500-A6F1-B9DC6C8300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6074" y="2198066"/>
            <a:ext cx="2018599" cy="302895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a:extLst>
              <a:ext uri="{FF2B5EF4-FFF2-40B4-BE49-F238E27FC236}">
                <a16:creationId xmlns:a16="http://schemas.microsoft.com/office/drawing/2014/main" id="{A549C520-3089-4BA9-ABBA-F612C78BFF99}"/>
              </a:ext>
            </a:extLst>
          </p:cNvPr>
          <p:cNvSpPr txBox="1">
            <a:spLocks/>
          </p:cNvSpPr>
          <p:nvPr/>
        </p:nvSpPr>
        <p:spPr>
          <a:xfrm>
            <a:off x="801964" y="798202"/>
            <a:ext cx="8127904" cy="1057651"/>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2800">
                <a:latin typeface="Garamond" panose="02020404030301010803" pitchFamily="18" charset="0"/>
              </a:rPr>
              <a:t>Comment est-il ? Comment est-elle ?</a:t>
            </a:r>
            <a:endParaRPr lang="fr-FR" sz="2800" dirty="0">
              <a:latin typeface="Garamond" panose="02020404030301010803" pitchFamily="18" charset="0"/>
            </a:endParaRPr>
          </a:p>
        </p:txBody>
      </p:sp>
    </p:spTree>
    <p:extLst>
      <p:ext uri="{BB962C8B-B14F-4D97-AF65-F5344CB8AC3E}">
        <p14:creationId xmlns:p14="http://schemas.microsoft.com/office/powerpoint/2010/main" val="68172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80B55C-2711-463E-9678-63ABFE326175}"/>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
        <p:nvSpPr>
          <p:cNvPr id="7" name="TextBox 6">
            <a:extLst>
              <a:ext uri="{FF2B5EF4-FFF2-40B4-BE49-F238E27FC236}">
                <a16:creationId xmlns:a16="http://schemas.microsoft.com/office/drawing/2014/main" id="{EC102353-3D64-4FEC-A8B3-DE10D0B7F3C7}"/>
              </a:ext>
            </a:extLst>
          </p:cNvPr>
          <p:cNvSpPr txBox="1"/>
          <p:nvPr/>
        </p:nvSpPr>
        <p:spPr>
          <a:xfrm>
            <a:off x="942630" y="4489338"/>
            <a:ext cx="2242922" cy="415498"/>
          </a:xfrm>
          <a:prstGeom prst="rect">
            <a:avLst/>
          </a:prstGeom>
          <a:noFill/>
        </p:spPr>
        <p:txBody>
          <a:bodyPr wrap="none" rtlCol="0">
            <a:spAutoFit/>
          </a:bodyPr>
          <a:lstStyle/>
          <a:p>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énergique</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CA3A5097-DCBC-47D9-9331-00ADA1BD4187}"/>
              </a:ext>
            </a:extLst>
          </p:cNvPr>
          <p:cNvSpPr txBox="1"/>
          <p:nvPr/>
        </p:nvSpPr>
        <p:spPr>
          <a:xfrm>
            <a:off x="5423183" y="4513307"/>
            <a:ext cx="1955407" cy="415498"/>
          </a:xfrm>
          <a:prstGeom prst="rect">
            <a:avLst/>
          </a:prstGeom>
          <a:noFill/>
        </p:spPr>
        <p:txBody>
          <a:bodyPr wrap="none" rtlCol="0">
            <a:spAutoFit/>
          </a:bodyPr>
          <a:lstStyle/>
          <a:p>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paresseux</a:t>
            </a:r>
            <a:endParaRPr lang="en-US" sz="2100" b="1" dirty="0">
              <a:latin typeface="Garamond" panose="02020404030301010803" pitchFamily="18" charset="0"/>
            </a:endParaRPr>
          </a:p>
        </p:txBody>
      </p:sp>
      <p:sp>
        <p:nvSpPr>
          <p:cNvPr id="9" name="TextBox 8">
            <a:extLst>
              <a:ext uri="{FF2B5EF4-FFF2-40B4-BE49-F238E27FC236}">
                <a16:creationId xmlns:a16="http://schemas.microsoft.com/office/drawing/2014/main" id="{4B8466DC-7785-4823-8D8C-1534E8D2E188}"/>
              </a:ext>
            </a:extLst>
          </p:cNvPr>
          <p:cNvSpPr txBox="1"/>
          <p:nvPr/>
        </p:nvSpPr>
        <p:spPr>
          <a:xfrm>
            <a:off x="5231423" y="4831068"/>
            <a:ext cx="2340128" cy="415498"/>
          </a:xfrm>
          <a:prstGeom prst="rect">
            <a:avLst/>
          </a:prstGeom>
          <a:noFill/>
        </p:spPr>
        <p:txBody>
          <a:bodyPr wrap="none" rtlCol="0">
            <a:spAutoFit/>
          </a:bodyPr>
          <a:lstStyle/>
          <a:p>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paresseuse</a:t>
            </a:r>
            <a:endParaRPr lang="en-US" sz="2100" b="1" dirty="0">
              <a:latin typeface="Garamond" panose="02020404030301010803" pitchFamily="18" charset="0"/>
            </a:endParaRPr>
          </a:p>
        </p:txBody>
      </p:sp>
      <p:pic>
        <p:nvPicPr>
          <p:cNvPr id="1026" name="Picture 2" descr="Image result for paresseux">
            <a:extLst>
              <a:ext uri="{FF2B5EF4-FFF2-40B4-BE49-F238E27FC236}">
                <a16:creationId xmlns:a16="http://schemas.microsoft.com/office/drawing/2014/main" id="{9E66C68F-C278-415A-9B70-685C79969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4404" y="2299546"/>
            <a:ext cx="3892964" cy="21897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a:extLst>
              <a:ext uri="{FF2B5EF4-FFF2-40B4-BE49-F238E27FC236}">
                <a16:creationId xmlns:a16="http://schemas.microsoft.com/office/drawing/2014/main" id="{DDABD228-CA7C-4C67-9133-89E61FEE48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80252">
            <a:off x="851704" y="2026932"/>
            <a:ext cx="2376631" cy="245077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022BFC4B-6AE9-442A-B6AE-474FAAF4671B}"/>
              </a:ext>
            </a:extLst>
          </p:cNvPr>
          <p:cNvSpPr txBox="1"/>
          <p:nvPr/>
        </p:nvSpPr>
        <p:spPr>
          <a:xfrm>
            <a:off x="3331005" y="6175130"/>
            <a:ext cx="2006960" cy="415498"/>
          </a:xfrm>
          <a:prstGeom prst="rect">
            <a:avLst/>
          </a:prstGeom>
          <a:noFill/>
        </p:spPr>
        <p:txBody>
          <a:bodyPr wrap="none" rtlCol="0">
            <a:spAutoFit/>
          </a:bodyPr>
          <a:lstStyle/>
          <a:p>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sportive</a:t>
            </a:r>
          </a:p>
        </p:txBody>
      </p:sp>
      <p:sp>
        <p:nvSpPr>
          <p:cNvPr id="12" name="TextBox 11">
            <a:extLst>
              <a:ext uri="{FF2B5EF4-FFF2-40B4-BE49-F238E27FC236}">
                <a16:creationId xmlns:a16="http://schemas.microsoft.com/office/drawing/2014/main" id="{0D23A69B-8D3D-44FF-B6CE-390BFE1940F4}"/>
              </a:ext>
            </a:extLst>
          </p:cNvPr>
          <p:cNvSpPr txBox="1"/>
          <p:nvPr/>
        </p:nvSpPr>
        <p:spPr>
          <a:xfrm>
            <a:off x="3471473" y="6467165"/>
            <a:ext cx="1567352" cy="415498"/>
          </a:xfrm>
          <a:prstGeom prst="rect">
            <a:avLst/>
          </a:prstGeom>
          <a:noFill/>
        </p:spPr>
        <p:txBody>
          <a:bodyPr wrap="none" rtlCol="0">
            <a:spAutoFit/>
          </a:bodyPr>
          <a:lstStyle/>
          <a:p>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sportif</a:t>
            </a:r>
          </a:p>
        </p:txBody>
      </p:sp>
      <p:pic>
        <p:nvPicPr>
          <p:cNvPr id="13" name="Picture 8" descr="http://api.ning.com/files/OIXuDAclQ*HmDLv8fX1ysGe8BaBivHR0czOZJKr0YuspFDGSZrLG9V7xb*XAyRsJ7RWdUITBkTYEdX4l4fPiAVADIhcmIDFH/RunningWoman.jpg">
            <a:extLst>
              <a:ext uri="{FF2B5EF4-FFF2-40B4-BE49-F238E27FC236}">
                <a16:creationId xmlns:a16="http://schemas.microsoft.com/office/drawing/2014/main" id="{13A0B049-3BB8-4190-90AA-24DEB4DBC4B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247762" y="3549104"/>
            <a:ext cx="1790700" cy="2686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54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 calcmode="lin" valueType="num">
                                      <p:cBhvr additive="base">
                                        <p:cTn id="3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 calcmode="lin" valueType="num">
                                      <p:cBhvr additive="base">
                                        <p:cTn id="3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E35972-074E-4E5D-8DD3-B8E51EF44DBC}"/>
              </a:ext>
            </a:extLst>
          </p:cNvPr>
          <p:cNvSpPr txBox="1"/>
          <p:nvPr/>
        </p:nvSpPr>
        <p:spPr>
          <a:xfrm>
            <a:off x="5972059" y="5321134"/>
            <a:ext cx="1527983" cy="738664"/>
          </a:xfrm>
          <a:prstGeom prst="rect">
            <a:avLst/>
          </a:prstGeom>
          <a:noFill/>
        </p:spPr>
        <p:txBody>
          <a:bodyPr wrap="none" rtlCol="0">
            <a:spAutoFit/>
          </a:bodyPr>
          <a:lstStyle/>
          <a:p>
            <a:pPr algn="ctr"/>
            <a:r>
              <a:rPr lang="fr-FR" sz="2100" b="1" dirty="0">
                <a:latin typeface="Garamond" panose="02020404030301010803" pitchFamily="18" charset="0"/>
              </a:rPr>
              <a:t>Comique</a:t>
            </a:r>
          </a:p>
          <a:p>
            <a:pPr algn="ctr"/>
            <a:r>
              <a:rPr lang="fr-FR" sz="2100" b="1" dirty="0">
                <a:latin typeface="Garamond" panose="02020404030301010803" pitchFamily="18" charset="0"/>
              </a:rPr>
              <a:t>Amusant(e)</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CA3A5097-DCBC-47D9-9331-00ADA1BD4187}"/>
              </a:ext>
            </a:extLst>
          </p:cNvPr>
          <p:cNvSpPr txBox="1"/>
          <p:nvPr/>
        </p:nvSpPr>
        <p:spPr>
          <a:xfrm>
            <a:off x="1743591" y="5321134"/>
            <a:ext cx="2023311" cy="738664"/>
          </a:xfrm>
          <a:prstGeom prst="rect">
            <a:avLst/>
          </a:prstGeom>
          <a:noFill/>
        </p:spPr>
        <p:txBody>
          <a:bodyPr wrap="none" rtlCol="0">
            <a:spAutoFit/>
          </a:bodyPr>
          <a:lstStyle/>
          <a:p>
            <a:pPr algn="ctr"/>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sérieux</a:t>
            </a:r>
            <a:endParaRPr lang="en-US" sz="2100" b="1" dirty="0">
              <a:latin typeface="Garamond" panose="02020404030301010803" pitchFamily="18" charset="0"/>
            </a:endParaRPr>
          </a:p>
          <a:p>
            <a:pPr algn="ctr"/>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sérieuse</a:t>
            </a:r>
            <a:endParaRPr lang="en-US" sz="2100" b="1" dirty="0">
              <a:latin typeface="Garamond" panose="02020404030301010803" pitchFamily="18" charset="0"/>
            </a:endParaRPr>
          </a:p>
        </p:txBody>
      </p:sp>
      <p:pic>
        <p:nvPicPr>
          <p:cNvPr id="7" name="Picture 173">
            <a:extLst>
              <a:ext uri="{FF2B5EF4-FFF2-40B4-BE49-F238E27FC236}">
                <a16:creationId xmlns:a16="http://schemas.microsoft.com/office/drawing/2014/main" id="{F85ACEA0-F1F5-479D-85C8-69A9C3F0AD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97378" y="2796514"/>
            <a:ext cx="2859530" cy="21446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54" name="Picture 10" descr="RÃ©sultats de recherche d'images pour Â«Â homme Ã  lunettes sÃ©rieuxÂ Â»">
            <a:extLst>
              <a:ext uri="{FF2B5EF4-FFF2-40B4-BE49-F238E27FC236}">
                <a16:creationId xmlns:a16="http://schemas.microsoft.com/office/drawing/2014/main" id="{7FD4F97E-5202-4D28-B7C0-F0C54E190F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481" y="2250971"/>
            <a:ext cx="2859530" cy="286393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BFB9DBB6-F4DE-429A-884C-88D952D3C392}"/>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Tree>
    <p:extLst>
      <p:ext uri="{BB962C8B-B14F-4D97-AF65-F5344CB8AC3E}">
        <p14:creationId xmlns:p14="http://schemas.microsoft.com/office/powerpoint/2010/main" val="18309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E35972-074E-4E5D-8DD3-B8E51EF44DBC}"/>
              </a:ext>
            </a:extLst>
          </p:cNvPr>
          <p:cNvSpPr txBox="1"/>
          <p:nvPr/>
        </p:nvSpPr>
        <p:spPr>
          <a:xfrm>
            <a:off x="4995117" y="4963611"/>
            <a:ext cx="2414122" cy="415498"/>
          </a:xfrm>
          <a:prstGeom prst="rect">
            <a:avLst/>
          </a:prstGeom>
          <a:noFill/>
        </p:spPr>
        <p:txBody>
          <a:bodyPr wrap="none" rtlCol="0">
            <a:spAutoFit/>
          </a:bodyPr>
          <a:lstStyle/>
          <a:p>
            <a:r>
              <a:rPr lang="en-US" sz="2100" b="1" dirty="0" err="1">
                <a:latin typeface="Garamond" panose="02020404030301010803" pitchFamily="18" charset="0"/>
              </a:rPr>
              <a:t>Elles</a:t>
            </a:r>
            <a:r>
              <a:rPr lang="en-US" sz="2100" b="1" dirty="0">
                <a:latin typeface="Garamond" panose="02020404030301010803" pitchFamily="18" charset="0"/>
              </a:rPr>
              <a:t> </a:t>
            </a:r>
            <a:r>
              <a:rPr lang="en-US" sz="2100" b="1" dirty="0" err="1">
                <a:latin typeface="Garamond" panose="02020404030301010803" pitchFamily="18" charset="0"/>
              </a:rPr>
              <a:t>sont</a:t>
            </a:r>
            <a:r>
              <a:rPr lang="en-US" sz="2100" b="1" dirty="0">
                <a:latin typeface="Garamond" panose="02020404030301010803" pitchFamily="18" charset="0"/>
              </a:rPr>
              <a:t> </a:t>
            </a:r>
            <a:r>
              <a:rPr lang="en-US" sz="2100" b="1" dirty="0" err="1">
                <a:latin typeface="Garamond" panose="02020404030301010803" pitchFamily="18" charset="0"/>
              </a:rPr>
              <a:t>sociables</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CA3A5097-DCBC-47D9-9331-00ADA1BD4187}"/>
              </a:ext>
            </a:extLst>
          </p:cNvPr>
          <p:cNvSpPr txBox="1"/>
          <p:nvPr/>
        </p:nvSpPr>
        <p:spPr>
          <a:xfrm>
            <a:off x="1734761" y="5156274"/>
            <a:ext cx="1560042" cy="415498"/>
          </a:xfrm>
          <a:prstGeom prst="rect">
            <a:avLst/>
          </a:prstGeom>
          <a:noFill/>
        </p:spPr>
        <p:txBody>
          <a:bodyPr wrap="none" rtlCol="0">
            <a:spAutoFit/>
          </a:bodyPr>
          <a:lstStyle/>
          <a:p>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timide</a:t>
            </a:r>
            <a:endParaRPr lang="en-US" sz="2100" b="1" dirty="0">
              <a:latin typeface="Garamond" panose="02020404030301010803" pitchFamily="18" charset="0"/>
            </a:endParaRPr>
          </a:p>
        </p:txBody>
      </p:sp>
      <p:pic>
        <p:nvPicPr>
          <p:cNvPr id="9218" name="Picture 2" descr="Image result for timide">
            <a:extLst>
              <a:ext uri="{FF2B5EF4-FFF2-40B4-BE49-F238E27FC236}">
                <a16:creationId xmlns:a16="http://schemas.microsoft.com/office/drawing/2014/main" id="{9ED9CA5C-287C-4FC7-A33F-44CBAA8E26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053" y="2865571"/>
            <a:ext cx="1843088" cy="207883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Ã©sultats de recherche d'images pour Â«Â sociableÂ Â»">
            <a:extLst>
              <a:ext uri="{FF2B5EF4-FFF2-40B4-BE49-F238E27FC236}">
                <a16:creationId xmlns:a16="http://schemas.microsoft.com/office/drawing/2014/main" id="{EDED088F-E88A-4396-85F0-3017B7AA2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1125" y="2923317"/>
            <a:ext cx="3926682" cy="1963341"/>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ED3CF7A7-8616-482E-AC11-AF07DF25993A}"/>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Tree>
    <p:extLst>
      <p:ext uri="{BB962C8B-B14F-4D97-AF65-F5344CB8AC3E}">
        <p14:creationId xmlns:p14="http://schemas.microsoft.com/office/powerpoint/2010/main" val="236727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E35972-074E-4E5D-8DD3-B8E51EF44DBC}"/>
              </a:ext>
            </a:extLst>
          </p:cNvPr>
          <p:cNvSpPr txBox="1"/>
          <p:nvPr/>
        </p:nvSpPr>
        <p:spPr>
          <a:xfrm>
            <a:off x="1109421" y="3237088"/>
            <a:ext cx="1096775" cy="415498"/>
          </a:xfrm>
          <a:prstGeom prst="rect">
            <a:avLst/>
          </a:prstGeom>
          <a:noFill/>
        </p:spPr>
        <p:txBody>
          <a:bodyPr wrap="none" rtlCol="0">
            <a:spAutoFit/>
          </a:bodyPr>
          <a:lstStyle/>
          <a:p>
            <a:r>
              <a:rPr lang="en-US" sz="2100" b="1" dirty="0" err="1">
                <a:latin typeface="Garamond" panose="02020404030301010803" pitchFamily="18" charset="0"/>
              </a:rPr>
              <a:t>Réaliste</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CA3A5097-DCBC-47D9-9331-00ADA1BD4187}"/>
              </a:ext>
            </a:extLst>
          </p:cNvPr>
          <p:cNvSpPr txBox="1"/>
          <p:nvPr/>
        </p:nvSpPr>
        <p:spPr>
          <a:xfrm>
            <a:off x="6383587" y="3237088"/>
            <a:ext cx="1165704" cy="415498"/>
          </a:xfrm>
          <a:prstGeom prst="rect">
            <a:avLst/>
          </a:prstGeom>
          <a:noFill/>
        </p:spPr>
        <p:txBody>
          <a:bodyPr wrap="none" rtlCol="0">
            <a:spAutoFit/>
          </a:bodyPr>
          <a:lstStyle/>
          <a:p>
            <a:r>
              <a:rPr lang="en-US" sz="2100" b="1" dirty="0" err="1">
                <a:latin typeface="Garamond" panose="02020404030301010803" pitchFamily="18" charset="0"/>
              </a:rPr>
              <a:t>Idéaliste</a:t>
            </a:r>
            <a:endParaRPr lang="en-US" sz="2100" b="1" dirty="0">
              <a:latin typeface="Garamond" panose="02020404030301010803" pitchFamily="18" charset="0"/>
            </a:endParaRPr>
          </a:p>
        </p:txBody>
      </p:sp>
      <p:sp>
        <p:nvSpPr>
          <p:cNvPr id="5" name="TextBox 4">
            <a:extLst>
              <a:ext uri="{FF2B5EF4-FFF2-40B4-BE49-F238E27FC236}">
                <a16:creationId xmlns:a16="http://schemas.microsoft.com/office/drawing/2014/main" id="{40247FBC-69ED-481C-8BFD-8C2188D35519}"/>
              </a:ext>
            </a:extLst>
          </p:cNvPr>
          <p:cNvSpPr txBox="1"/>
          <p:nvPr/>
        </p:nvSpPr>
        <p:spPr>
          <a:xfrm>
            <a:off x="1020004" y="2759434"/>
            <a:ext cx="1465145" cy="415498"/>
          </a:xfrm>
          <a:prstGeom prst="rect">
            <a:avLst/>
          </a:prstGeom>
          <a:noFill/>
        </p:spPr>
        <p:txBody>
          <a:bodyPr wrap="none" rtlCol="0">
            <a:spAutoFit/>
          </a:bodyPr>
          <a:lstStyle/>
          <a:p>
            <a:r>
              <a:rPr lang="en-US" sz="2100" b="1" dirty="0" err="1">
                <a:latin typeface="Garamond" panose="02020404030301010803" pitchFamily="18" charset="0"/>
              </a:rPr>
              <a:t>Pessimiste</a:t>
            </a:r>
            <a:r>
              <a:rPr lang="en-US" sz="2100" b="1" dirty="0">
                <a:latin typeface="Garamond" panose="02020404030301010803" pitchFamily="18" charset="0"/>
              </a:rPr>
              <a:t> </a:t>
            </a:r>
          </a:p>
        </p:txBody>
      </p:sp>
      <p:sp>
        <p:nvSpPr>
          <p:cNvPr id="7" name="TextBox 6">
            <a:extLst>
              <a:ext uri="{FF2B5EF4-FFF2-40B4-BE49-F238E27FC236}">
                <a16:creationId xmlns:a16="http://schemas.microsoft.com/office/drawing/2014/main" id="{94CF4F2D-EE46-4625-9F4A-357683E39E1B}"/>
              </a:ext>
            </a:extLst>
          </p:cNvPr>
          <p:cNvSpPr txBox="1"/>
          <p:nvPr/>
        </p:nvSpPr>
        <p:spPr>
          <a:xfrm>
            <a:off x="6323024" y="2759434"/>
            <a:ext cx="1334020" cy="415498"/>
          </a:xfrm>
          <a:prstGeom prst="rect">
            <a:avLst/>
          </a:prstGeom>
          <a:noFill/>
        </p:spPr>
        <p:txBody>
          <a:bodyPr wrap="none" rtlCol="0">
            <a:spAutoFit/>
          </a:bodyPr>
          <a:lstStyle/>
          <a:p>
            <a:r>
              <a:rPr lang="en-US" sz="2100" b="1" dirty="0" err="1">
                <a:latin typeface="Garamond" panose="02020404030301010803" pitchFamily="18" charset="0"/>
              </a:rPr>
              <a:t>Optimiste</a:t>
            </a:r>
            <a:endParaRPr lang="en-US" sz="2100" b="1" dirty="0">
              <a:latin typeface="Garamond" panose="02020404030301010803" pitchFamily="18" charset="0"/>
            </a:endParaRPr>
          </a:p>
        </p:txBody>
      </p:sp>
      <p:sp>
        <p:nvSpPr>
          <p:cNvPr id="3" name="AutoShape 4" descr="Image result for positive cartoon">
            <a:extLst>
              <a:ext uri="{FF2B5EF4-FFF2-40B4-BE49-F238E27FC236}">
                <a16:creationId xmlns:a16="http://schemas.microsoft.com/office/drawing/2014/main" id="{223E1369-6780-417D-B82E-04AD05C27963}"/>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pic>
        <p:nvPicPr>
          <p:cNvPr id="12" name="Picture 11">
            <a:extLst>
              <a:ext uri="{FF2B5EF4-FFF2-40B4-BE49-F238E27FC236}">
                <a16:creationId xmlns:a16="http://schemas.microsoft.com/office/drawing/2014/main" id="{2A0DD8E9-6247-4E01-A0B9-3D2972E37BB5}"/>
              </a:ext>
            </a:extLst>
          </p:cNvPr>
          <p:cNvPicPr>
            <a:picLocks noChangeAspect="1"/>
          </p:cNvPicPr>
          <p:nvPr/>
        </p:nvPicPr>
        <p:blipFill>
          <a:blip r:embed="rId2"/>
          <a:stretch>
            <a:fillRect/>
          </a:stretch>
        </p:blipFill>
        <p:spPr>
          <a:xfrm>
            <a:off x="2832846" y="1872853"/>
            <a:ext cx="3249709" cy="3505473"/>
          </a:xfrm>
          <a:prstGeom prst="rect">
            <a:avLst/>
          </a:prstGeom>
        </p:spPr>
      </p:pic>
      <p:sp>
        <p:nvSpPr>
          <p:cNvPr id="11" name="Title 3">
            <a:extLst>
              <a:ext uri="{FF2B5EF4-FFF2-40B4-BE49-F238E27FC236}">
                <a16:creationId xmlns:a16="http://schemas.microsoft.com/office/drawing/2014/main" id="{03F7E1B7-D0DD-4B00-AC78-86F6AFE67E63}"/>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Tree>
    <p:extLst>
      <p:ext uri="{BB962C8B-B14F-4D97-AF65-F5344CB8AC3E}">
        <p14:creationId xmlns:p14="http://schemas.microsoft.com/office/powerpoint/2010/main" val="129129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102353-3D64-4FEC-A8B3-DE10D0B7F3C7}"/>
              </a:ext>
            </a:extLst>
          </p:cNvPr>
          <p:cNvSpPr txBox="1"/>
          <p:nvPr/>
        </p:nvSpPr>
        <p:spPr>
          <a:xfrm>
            <a:off x="5622244" y="4808993"/>
            <a:ext cx="2220480" cy="738664"/>
          </a:xfrm>
          <a:prstGeom prst="rect">
            <a:avLst/>
          </a:prstGeom>
          <a:noFill/>
        </p:spPr>
        <p:txBody>
          <a:bodyPr wrap="none" rtlCol="0">
            <a:spAutoFit/>
          </a:bodyPr>
          <a:lstStyle/>
          <a:p>
            <a:pPr algn="ctr"/>
            <a:r>
              <a:rPr lang="en-US" sz="2100" b="1" dirty="0" err="1">
                <a:latin typeface="Garamond" panose="02020404030301010803" pitchFamily="18" charset="0"/>
              </a:rPr>
              <a:t>Méchant</a:t>
            </a:r>
            <a:endParaRPr lang="en-US" sz="2100" b="1" dirty="0">
              <a:latin typeface="Garamond" panose="02020404030301010803" pitchFamily="18" charset="0"/>
            </a:endParaRPr>
          </a:p>
          <a:p>
            <a:pPr algn="ctr"/>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méchante</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E403FBFC-7074-4C98-833B-B1E8DD7D8C91}"/>
              </a:ext>
            </a:extLst>
          </p:cNvPr>
          <p:cNvSpPr txBox="1"/>
          <p:nvPr/>
        </p:nvSpPr>
        <p:spPr>
          <a:xfrm>
            <a:off x="2266074" y="4709210"/>
            <a:ext cx="2218406" cy="738664"/>
          </a:xfrm>
          <a:prstGeom prst="rect">
            <a:avLst/>
          </a:prstGeom>
          <a:noFill/>
        </p:spPr>
        <p:txBody>
          <a:bodyPr wrap="square" rtlCol="0">
            <a:spAutoFit/>
          </a:bodyPr>
          <a:lstStyle/>
          <a:p>
            <a:pPr algn="ctr"/>
            <a:r>
              <a:rPr lang="en-US" sz="2100" b="1" dirty="0" err="1">
                <a:latin typeface="Garamond" panose="02020404030301010803" pitchFamily="18" charset="0"/>
              </a:rPr>
              <a:t>Sympa</a:t>
            </a:r>
            <a:r>
              <a:rPr lang="en-US" sz="2100" b="1" dirty="0">
                <a:latin typeface="Garamond" panose="02020404030301010803" pitchFamily="18" charset="0"/>
              </a:rPr>
              <a:t>(</a:t>
            </a:r>
            <a:r>
              <a:rPr lang="en-US" sz="2100" b="1" dirty="0" err="1">
                <a:latin typeface="Garamond" panose="02020404030301010803" pitchFamily="18" charset="0"/>
              </a:rPr>
              <a:t>thique</a:t>
            </a:r>
            <a:r>
              <a:rPr lang="en-US" sz="2100" b="1" dirty="0">
                <a:latin typeface="Garamond" panose="02020404030301010803" pitchFamily="18" charset="0"/>
              </a:rPr>
              <a:t>)</a:t>
            </a:r>
          </a:p>
          <a:p>
            <a:pPr algn="ctr"/>
            <a:r>
              <a:rPr lang="en-US" sz="2100" b="1" dirty="0">
                <a:latin typeface="Garamond" panose="02020404030301010803" pitchFamily="18" charset="0"/>
              </a:rPr>
              <a:t>Gentil(le)</a:t>
            </a:r>
          </a:p>
        </p:txBody>
      </p:sp>
      <p:pic>
        <p:nvPicPr>
          <p:cNvPr id="11266" name="Picture 2" descr="RÃ©sultats de recherche d'images pour Â«Â flanders simpsonÂ Â»">
            <a:extLst>
              <a:ext uri="{FF2B5EF4-FFF2-40B4-BE49-F238E27FC236}">
                <a16:creationId xmlns:a16="http://schemas.microsoft.com/office/drawing/2014/main" id="{855137C1-C2F0-4413-84C1-87A31B3F5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559" y="2263151"/>
            <a:ext cx="2331698" cy="233169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Ã©sultats de recherche d'images pour Â«Â mr burns simpsonÂ Â»">
            <a:extLst>
              <a:ext uri="{FF2B5EF4-FFF2-40B4-BE49-F238E27FC236}">
                <a16:creationId xmlns:a16="http://schemas.microsoft.com/office/drawing/2014/main" id="{07F82EC5-AE13-404C-9FF2-277F3CB7F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1976" y="2324205"/>
            <a:ext cx="2331698" cy="233169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3DF9AB43-D21A-4B7B-A081-9422F7F32770}"/>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Tree>
    <p:extLst>
      <p:ext uri="{BB962C8B-B14F-4D97-AF65-F5344CB8AC3E}">
        <p14:creationId xmlns:p14="http://schemas.microsoft.com/office/powerpoint/2010/main" val="191859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 calcmode="lin" valueType="num">
                                      <p:cBhvr additive="base">
                                        <p:cTn id="2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102353-3D64-4FEC-A8B3-DE10D0B7F3C7}"/>
              </a:ext>
            </a:extLst>
          </p:cNvPr>
          <p:cNvSpPr txBox="1"/>
          <p:nvPr/>
        </p:nvSpPr>
        <p:spPr>
          <a:xfrm>
            <a:off x="1736419" y="4687313"/>
            <a:ext cx="2292615" cy="415498"/>
          </a:xfrm>
          <a:prstGeom prst="rect">
            <a:avLst/>
          </a:prstGeom>
          <a:noFill/>
        </p:spPr>
        <p:txBody>
          <a:bodyPr wrap="none" rtlCol="0">
            <a:spAutoFit/>
          </a:bodyPr>
          <a:lstStyle/>
          <a:p>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bête, stupide</a:t>
            </a:r>
          </a:p>
        </p:txBody>
      </p:sp>
      <p:sp>
        <p:nvSpPr>
          <p:cNvPr id="8" name="TextBox 7">
            <a:extLst>
              <a:ext uri="{FF2B5EF4-FFF2-40B4-BE49-F238E27FC236}">
                <a16:creationId xmlns:a16="http://schemas.microsoft.com/office/drawing/2014/main" id="{E403FBFC-7074-4C98-833B-B1E8DD7D8C91}"/>
              </a:ext>
            </a:extLst>
          </p:cNvPr>
          <p:cNvSpPr txBox="1"/>
          <p:nvPr/>
        </p:nvSpPr>
        <p:spPr>
          <a:xfrm>
            <a:off x="5636150" y="4677089"/>
            <a:ext cx="2387192" cy="738664"/>
          </a:xfrm>
          <a:prstGeom prst="rect">
            <a:avLst/>
          </a:prstGeom>
          <a:noFill/>
        </p:spPr>
        <p:txBody>
          <a:bodyPr wrap="none" rtlCol="0">
            <a:spAutoFit/>
          </a:bodyPr>
          <a:lstStyle/>
          <a:p>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intelligente</a:t>
            </a:r>
            <a:endParaRPr lang="en-US" sz="2100" b="1" dirty="0">
              <a:latin typeface="Garamond" panose="02020404030301010803" pitchFamily="18" charset="0"/>
            </a:endParaRPr>
          </a:p>
          <a:p>
            <a:pPr algn="ctr"/>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intelligent</a:t>
            </a:r>
          </a:p>
        </p:txBody>
      </p:sp>
      <p:pic>
        <p:nvPicPr>
          <p:cNvPr id="5" name="Picture 4" descr="http://z.about.com/d/chemistry/1/0/5/b/chemist.jpg">
            <a:extLst>
              <a:ext uri="{FF2B5EF4-FFF2-40B4-BE49-F238E27FC236}">
                <a16:creationId xmlns:a16="http://schemas.microsoft.com/office/drawing/2014/main" id="{54F452DF-A111-4230-A237-6DA9B08ED9A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521625" y="2338388"/>
            <a:ext cx="2743200" cy="218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C32B6BF-FDBE-469A-ABB8-617AFE6BE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112" y="2357460"/>
            <a:ext cx="2993231" cy="2162153"/>
          </a:xfrm>
          <a:prstGeom prst="rect">
            <a:avLst/>
          </a:prstGeom>
        </p:spPr>
      </p:pic>
      <p:sp>
        <p:nvSpPr>
          <p:cNvPr id="9" name="Title 3">
            <a:extLst>
              <a:ext uri="{FF2B5EF4-FFF2-40B4-BE49-F238E27FC236}">
                <a16:creationId xmlns:a16="http://schemas.microsoft.com/office/drawing/2014/main" id="{8ED34212-D058-4380-A40A-DFBC314250DF}"/>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spTree>
    <p:extLst>
      <p:ext uri="{BB962C8B-B14F-4D97-AF65-F5344CB8AC3E}">
        <p14:creationId xmlns:p14="http://schemas.microsoft.com/office/powerpoint/2010/main" val="355311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51D1-4A6B-4C29-B564-064EF7D14163}"/>
              </a:ext>
            </a:extLst>
          </p:cNvPr>
          <p:cNvSpPr>
            <a:spLocks noGrp="1"/>
          </p:cNvSpPr>
          <p:nvPr>
            <p:ph type="title"/>
          </p:nvPr>
        </p:nvSpPr>
        <p:spPr>
          <a:xfrm>
            <a:off x="617625" y="358816"/>
            <a:ext cx="5007671" cy="1885979"/>
          </a:xfrm>
        </p:spPr>
        <p:txBody>
          <a:bodyPr>
            <a:normAutofit/>
          </a:bodyPr>
          <a:lstStyle/>
          <a:p>
            <a:r>
              <a:rPr lang="fr-FR" sz="3200" cap="none" dirty="0">
                <a:latin typeface="Garamond" panose="02020404030301010803" pitchFamily="18" charset="0"/>
              </a:rPr>
              <a:t>Présentez-vous en groupe de deux ! </a:t>
            </a:r>
          </a:p>
        </p:txBody>
      </p:sp>
      <p:sp>
        <p:nvSpPr>
          <p:cNvPr id="3" name="TextBox 2">
            <a:extLst>
              <a:ext uri="{FF2B5EF4-FFF2-40B4-BE49-F238E27FC236}">
                <a16:creationId xmlns:a16="http://schemas.microsoft.com/office/drawing/2014/main" id="{5B85F94C-779F-44BC-82CD-6530C1B01239}"/>
              </a:ext>
            </a:extLst>
          </p:cNvPr>
          <p:cNvSpPr txBox="1"/>
          <p:nvPr/>
        </p:nvSpPr>
        <p:spPr>
          <a:xfrm>
            <a:off x="162067" y="1992008"/>
            <a:ext cx="8640687" cy="4893647"/>
          </a:xfrm>
          <a:prstGeom prst="rect">
            <a:avLst/>
          </a:prstGeom>
          <a:noFill/>
        </p:spPr>
        <p:txBody>
          <a:bodyPr wrap="square" rtlCol="0">
            <a:spAutoFit/>
          </a:bodyPr>
          <a:lstStyle/>
          <a:p>
            <a:r>
              <a:rPr lang="fr-FR" sz="2400" b="1" dirty="0">
                <a:latin typeface="Garamond" panose="02020404030301010803" pitchFamily="18" charset="0"/>
              </a:rPr>
              <a:t>Exemple: </a:t>
            </a:r>
          </a:p>
          <a:p>
            <a:r>
              <a:rPr lang="fr-FR" sz="2400" dirty="0">
                <a:latin typeface="Garamond" panose="02020404030301010803" pitchFamily="18" charset="0"/>
              </a:rPr>
              <a:t>- Salut/bonjour/coucou! Ça va/comment ça va?</a:t>
            </a:r>
            <a:endParaRPr lang="fr-FR" sz="2400" i="1" dirty="0">
              <a:latin typeface="Garamond" panose="02020404030301010803" pitchFamily="18" charset="0"/>
            </a:endParaRPr>
          </a:p>
          <a:p>
            <a:r>
              <a:rPr lang="fr-FR" sz="2400" dirty="0">
                <a:latin typeface="Garamond" panose="02020404030301010803" pitchFamily="18" charset="0"/>
              </a:rPr>
              <a:t>- Salut! (etc.) Ça va/ça va bien/très bien/pas du tout! Et toi, comment ça va?</a:t>
            </a:r>
          </a:p>
          <a:p>
            <a:r>
              <a:rPr lang="fr-FR" sz="2400" dirty="0">
                <a:latin typeface="Garamond" panose="02020404030301010803" pitchFamily="18" charset="0"/>
              </a:rPr>
              <a:t>- Ça va (etc.), merci! Comment tu t’appelles?</a:t>
            </a:r>
          </a:p>
          <a:p>
            <a:r>
              <a:rPr lang="fr-FR" sz="2400" dirty="0">
                <a:latin typeface="Garamond" panose="02020404030301010803" pitchFamily="18" charset="0"/>
              </a:rPr>
              <a:t>- Je m’appelle </a:t>
            </a:r>
            <a:r>
              <a:rPr lang="en-US" sz="2400" dirty="0">
                <a:latin typeface="Garamond" panose="02020404030301010803" pitchFamily="18" charset="0"/>
              </a:rPr>
              <a:t>_______! Tu es </a:t>
            </a:r>
            <a:r>
              <a:rPr lang="en-US" sz="2400" dirty="0" err="1">
                <a:latin typeface="Garamond" panose="02020404030301010803" pitchFamily="18" charset="0"/>
              </a:rPr>
              <a:t>d’où</a:t>
            </a:r>
            <a:r>
              <a:rPr lang="en-US" sz="2400" dirty="0">
                <a:latin typeface="Garamond" panose="02020404030301010803" pitchFamily="18" charset="0"/>
              </a:rPr>
              <a:t>?</a:t>
            </a:r>
          </a:p>
          <a:p>
            <a:r>
              <a:rPr lang="en-US" sz="2400" dirty="0">
                <a:latin typeface="Garamond" panose="02020404030301010803" pitchFamily="18" charset="0"/>
              </a:rPr>
              <a:t>- Je </a:t>
            </a:r>
            <a:r>
              <a:rPr lang="en-US" sz="2400" dirty="0" err="1">
                <a:latin typeface="Garamond" panose="02020404030301010803" pitchFamily="18" charset="0"/>
              </a:rPr>
              <a:t>suis</a:t>
            </a:r>
            <a:r>
              <a:rPr lang="en-US" sz="2400" dirty="0">
                <a:latin typeface="Garamond" panose="02020404030301010803" pitchFamily="18" charset="0"/>
              </a:rPr>
              <a:t> de _______! Et </a:t>
            </a:r>
            <a:r>
              <a:rPr lang="en-US" sz="2400" dirty="0" err="1">
                <a:latin typeface="Garamond" panose="02020404030301010803" pitchFamily="18" charset="0"/>
              </a:rPr>
              <a:t>toi</a:t>
            </a:r>
            <a:r>
              <a:rPr lang="en-US" sz="2400" dirty="0">
                <a:latin typeface="Garamond" panose="02020404030301010803" pitchFamily="18" charset="0"/>
              </a:rPr>
              <a:t>, </a:t>
            </a:r>
            <a:r>
              <a:rPr lang="en-US" sz="2400" dirty="0" err="1">
                <a:latin typeface="Garamond" panose="02020404030301010803" pitchFamily="18" charset="0"/>
              </a:rPr>
              <a:t>tu</a:t>
            </a:r>
            <a:r>
              <a:rPr lang="en-US" sz="2400" dirty="0">
                <a:latin typeface="Garamond" panose="02020404030301010803" pitchFamily="18" charset="0"/>
              </a:rPr>
              <a:t> es </a:t>
            </a:r>
            <a:r>
              <a:rPr lang="en-US" sz="2400" dirty="0" err="1">
                <a:latin typeface="Garamond" panose="02020404030301010803" pitchFamily="18" charset="0"/>
              </a:rPr>
              <a:t>d’où</a:t>
            </a:r>
            <a:r>
              <a:rPr lang="en-US" sz="2400" dirty="0">
                <a:latin typeface="Garamond" panose="02020404030301010803" pitchFamily="18" charset="0"/>
              </a:rPr>
              <a:t>?</a:t>
            </a:r>
          </a:p>
          <a:p>
            <a:r>
              <a:rPr lang="en-US" sz="2400" dirty="0">
                <a:latin typeface="Garamond" panose="02020404030301010803" pitchFamily="18" charset="0"/>
              </a:rPr>
              <a:t>- Je </a:t>
            </a:r>
            <a:r>
              <a:rPr lang="en-US" sz="2400" dirty="0" err="1">
                <a:latin typeface="Garamond" panose="02020404030301010803" pitchFamily="18" charset="0"/>
              </a:rPr>
              <a:t>suis</a:t>
            </a:r>
            <a:r>
              <a:rPr lang="en-US" sz="2400" dirty="0">
                <a:latin typeface="Garamond" panose="02020404030301010803" pitchFamily="18" charset="0"/>
              </a:rPr>
              <a:t> de _______.</a:t>
            </a:r>
          </a:p>
          <a:p>
            <a:r>
              <a:rPr lang="en-US" sz="2400" dirty="0">
                <a:latin typeface="Garamond" panose="02020404030301010803" pitchFamily="18" charset="0"/>
              </a:rPr>
              <a:t>- Super! À la </a:t>
            </a:r>
            <a:r>
              <a:rPr lang="en-US" sz="2400" dirty="0" err="1">
                <a:latin typeface="Garamond" panose="02020404030301010803" pitchFamily="18" charset="0"/>
              </a:rPr>
              <a:t>prochaine</a:t>
            </a:r>
            <a:r>
              <a:rPr lang="en-US" sz="2400" dirty="0">
                <a:latin typeface="Garamond" panose="02020404030301010803" pitchFamily="18" charset="0"/>
              </a:rPr>
              <a:t>/à plus/à la </a:t>
            </a:r>
            <a:r>
              <a:rPr lang="en-US" sz="2400" dirty="0" err="1">
                <a:latin typeface="Garamond" panose="02020404030301010803" pitchFamily="18" charset="0"/>
              </a:rPr>
              <a:t>prochaine</a:t>
            </a:r>
            <a:r>
              <a:rPr lang="en-US" sz="2400" dirty="0">
                <a:latin typeface="Garamond" panose="02020404030301010803" pitchFamily="18" charset="0"/>
              </a:rPr>
              <a:t>/</a:t>
            </a:r>
            <a:r>
              <a:rPr lang="en-US" sz="2400" dirty="0" err="1">
                <a:latin typeface="Garamond" panose="02020404030301010803" pitchFamily="18" charset="0"/>
              </a:rPr>
              <a:t>bisous</a:t>
            </a:r>
            <a:r>
              <a:rPr lang="en-US" sz="2400" dirty="0">
                <a:latin typeface="Garamond" panose="02020404030301010803" pitchFamily="18" charset="0"/>
              </a:rPr>
              <a:t> etc.!</a:t>
            </a:r>
          </a:p>
          <a:p>
            <a:pPr marL="342900" indent="-342900">
              <a:buFontTx/>
              <a:buChar char="-"/>
            </a:pPr>
            <a:endParaRPr lang="en-US" sz="2400" dirty="0">
              <a:latin typeface="Garamond" panose="02020404030301010803" pitchFamily="18" charset="0"/>
            </a:endParaRPr>
          </a:p>
          <a:p>
            <a:r>
              <a:rPr lang="en-US" sz="2400" b="1" dirty="0">
                <a:latin typeface="Garamond" panose="02020404030301010803" pitchFamily="18" charset="0"/>
              </a:rPr>
              <a:t>Attention, après </a:t>
            </a:r>
            <a:r>
              <a:rPr lang="en-US" sz="2400" b="1" dirty="0" err="1">
                <a:latin typeface="Garamond" panose="02020404030301010803" pitchFamily="18" charset="0"/>
              </a:rPr>
              <a:t>vous</a:t>
            </a:r>
            <a:r>
              <a:rPr lang="en-US" sz="2400" b="1" dirty="0">
                <a:latin typeface="Garamond" panose="02020404030301010803" pitchFamily="18" charset="0"/>
              </a:rPr>
              <a:t> </a:t>
            </a:r>
            <a:r>
              <a:rPr lang="en-US" sz="2400" b="1" dirty="0" err="1">
                <a:latin typeface="Garamond" panose="02020404030301010803" pitchFamily="18" charset="0"/>
              </a:rPr>
              <a:t>devrez</a:t>
            </a:r>
            <a:r>
              <a:rPr lang="en-US" sz="2400" b="1" dirty="0">
                <a:latin typeface="Garamond" panose="02020404030301010803" pitchFamily="18" charset="0"/>
              </a:rPr>
              <a:t> </a:t>
            </a:r>
            <a:r>
              <a:rPr lang="en-US" sz="2400" b="1" dirty="0" err="1">
                <a:latin typeface="Garamond" panose="02020404030301010803" pitchFamily="18" charset="0"/>
              </a:rPr>
              <a:t>présenter</a:t>
            </a:r>
            <a:r>
              <a:rPr lang="en-US" sz="2400" b="1" dirty="0">
                <a:latin typeface="Garamond" panose="02020404030301010803" pitchFamily="18" charset="0"/>
              </a:rPr>
              <a:t> </a:t>
            </a:r>
            <a:r>
              <a:rPr lang="en-US" sz="2400" b="1" dirty="0" err="1">
                <a:latin typeface="Garamond" panose="02020404030301010803" pitchFamily="18" charset="0"/>
              </a:rPr>
              <a:t>votre</a:t>
            </a:r>
            <a:r>
              <a:rPr lang="en-US" sz="2400" b="1" dirty="0">
                <a:latin typeface="Garamond" panose="02020404030301010803" pitchFamily="18" charset="0"/>
              </a:rPr>
              <a:t> </a:t>
            </a:r>
            <a:r>
              <a:rPr lang="en-US" sz="2400" b="1" dirty="0" err="1">
                <a:latin typeface="Garamond" panose="02020404030301010803" pitchFamily="18" charset="0"/>
              </a:rPr>
              <a:t>camarade</a:t>
            </a:r>
            <a:r>
              <a:rPr lang="en-US" sz="2400" b="1" dirty="0">
                <a:latin typeface="Garamond" panose="02020404030301010803" pitchFamily="18" charset="0"/>
              </a:rPr>
              <a:t> à la </a:t>
            </a:r>
            <a:r>
              <a:rPr lang="en-US" sz="2400" b="1" dirty="0" err="1">
                <a:latin typeface="Garamond" panose="02020404030301010803" pitchFamily="18" charset="0"/>
              </a:rPr>
              <a:t>classe</a:t>
            </a:r>
            <a:r>
              <a:rPr lang="en-US" sz="2400" b="1" dirty="0">
                <a:latin typeface="Garamond" panose="02020404030301010803" pitchFamily="18" charset="0"/>
              </a:rPr>
              <a:t>!</a:t>
            </a:r>
          </a:p>
          <a:p>
            <a:r>
              <a:rPr lang="en-US" sz="2400" dirty="0">
                <a:latin typeface="Garamond" panose="02020404030301010803" pitchFamily="18" charset="0"/>
              </a:rPr>
              <a:t>Je </a:t>
            </a:r>
            <a:r>
              <a:rPr lang="en-US" sz="2400" dirty="0" err="1">
                <a:latin typeface="Garamond" panose="02020404030301010803" pitchFamily="18" charset="0"/>
              </a:rPr>
              <a:t>vous</a:t>
            </a:r>
            <a:r>
              <a:rPr lang="en-US" sz="2400" dirty="0">
                <a:latin typeface="Garamond" panose="02020404030301010803" pitchFamily="18" charset="0"/>
              </a:rPr>
              <a:t> </a:t>
            </a:r>
            <a:r>
              <a:rPr lang="en-US" sz="2400" dirty="0" err="1">
                <a:latin typeface="Garamond" panose="02020404030301010803" pitchFamily="18" charset="0"/>
              </a:rPr>
              <a:t>présente</a:t>
            </a:r>
            <a:r>
              <a:rPr lang="en-US" sz="2400" dirty="0">
                <a:latin typeface="Garamond" panose="02020404030301010803" pitchFamily="18" charset="0"/>
              </a:rPr>
              <a:t> _______. Il/</a:t>
            </a:r>
            <a:r>
              <a:rPr lang="en-US" sz="2400" dirty="0" err="1">
                <a:latin typeface="Garamond" panose="02020404030301010803" pitchFamily="18" charset="0"/>
              </a:rPr>
              <a:t>elle</a:t>
            </a:r>
            <a:r>
              <a:rPr lang="en-US" sz="2400" dirty="0">
                <a:latin typeface="Garamond" panose="02020404030301010803" pitchFamily="18" charset="0"/>
              </a:rPr>
              <a:t> </a:t>
            </a:r>
            <a:r>
              <a:rPr lang="en-US" sz="2400" dirty="0" err="1">
                <a:latin typeface="Garamond" panose="02020404030301010803" pitchFamily="18" charset="0"/>
              </a:rPr>
              <a:t>est</a:t>
            </a:r>
            <a:r>
              <a:rPr lang="en-US" sz="2400" dirty="0">
                <a:latin typeface="Garamond" panose="02020404030301010803" pitchFamily="18" charset="0"/>
              </a:rPr>
              <a:t> de </a:t>
            </a:r>
            <a:r>
              <a:rPr lang="fr-FR" sz="2400" dirty="0">
                <a:latin typeface="Garamond" panose="02020404030301010803" pitchFamily="18" charset="0"/>
              </a:rPr>
              <a:t> </a:t>
            </a:r>
            <a:r>
              <a:rPr lang="en-US" sz="2400" dirty="0">
                <a:latin typeface="Garamond" panose="02020404030301010803" pitchFamily="18" charset="0"/>
              </a:rPr>
              <a:t>_______. Il/</a:t>
            </a:r>
            <a:r>
              <a:rPr lang="en-US" sz="2400" dirty="0" err="1">
                <a:latin typeface="Garamond" panose="02020404030301010803" pitchFamily="18" charset="0"/>
              </a:rPr>
              <a:t>elle</a:t>
            </a:r>
            <a:r>
              <a:rPr lang="en-US" sz="2400" dirty="0">
                <a:latin typeface="Garamond" panose="02020404030301010803" pitchFamily="18" charset="0"/>
              </a:rPr>
              <a:t> </a:t>
            </a:r>
            <a:r>
              <a:rPr lang="en-US" sz="2400" dirty="0" err="1">
                <a:latin typeface="Garamond" panose="02020404030301010803" pitchFamily="18" charset="0"/>
              </a:rPr>
              <a:t>est</a:t>
            </a:r>
            <a:r>
              <a:rPr lang="en-US" sz="2400" dirty="0">
                <a:latin typeface="Garamond" panose="02020404030301010803" pitchFamily="18" charset="0"/>
              </a:rPr>
              <a:t> </a:t>
            </a:r>
            <a:r>
              <a:rPr lang="en-US" sz="2400" dirty="0" err="1">
                <a:latin typeface="Garamond" panose="02020404030301010803" pitchFamily="18" charset="0"/>
              </a:rPr>
              <a:t>américain</a:t>
            </a:r>
            <a:r>
              <a:rPr lang="en-US" sz="2400" dirty="0">
                <a:latin typeface="Garamond" panose="02020404030301010803" pitchFamily="18" charset="0"/>
              </a:rPr>
              <a:t>(e)/chinois(e)/</a:t>
            </a:r>
            <a:r>
              <a:rPr lang="en-US" sz="2400" dirty="0" err="1">
                <a:latin typeface="Garamond" panose="02020404030301010803" pitchFamily="18" charset="0"/>
              </a:rPr>
              <a:t>indien</a:t>
            </a:r>
            <a:r>
              <a:rPr lang="en-US" sz="2400" dirty="0">
                <a:latin typeface="Garamond" panose="02020404030301010803" pitchFamily="18" charset="0"/>
              </a:rPr>
              <a:t>(ne)/</a:t>
            </a:r>
            <a:r>
              <a:rPr lang="en-US" sz="2400" dirty="0" err="1">
                <a:latin typeface="Garamond" panose="02020404030301010803" pitchFamily="18" charset="0"/>
              </a:rPr>
              <a:t>mexicain</a:t>
            </a:r>
            <a:r>
              <a:rPr lang="en-US" sz="2400" dirty="0">
                <a:latin typeface="Garamond" panose="02020404030301010803" pitchFamily="18" charset="0"/>
              </a:rPr>
              <a:t>(e) etc. </a:t>
            </a:r>
          </a:p>
        </p:txBody>
      </p:sp>
      <p:pic>
        <p:nvPicPr>
          <p:cNvPr id="1026" name="Picture 2" descr="Caucasian boy and black boy greet each other Vector Image">
            <a:extLst>
              <a:ext uri="{FF2B5EF4-FFF2-40B4-BE49-F238E27FC236}">
                <a16:creationId xmlns:a16="http://schemas.microsoft.com/office/drawing/2014/main" id="{D2036812-CE25-44CE-B25A-F820C51A88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8" t="-177" b="7797"/>
          <a:stretch/>
        </p:blipFill>
        <p:spPr bwMode="auto">
          <a:xfrm rot="518105">
            <a:off x="6260871" y="297453"/>
            <a:ext cx="2118181" cy="2122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30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102353-3D64-4FEC-A8B3-DE10D0B7F3C7}"/>
              </a:ext>
            </a:extLst>
          </p:cNvPr>
          <p:cNvSpPr txBox="1"/>
          <p:nvPr/>
        </p:nvSpPr>
        <p:spPr>
          <a:xfrm>
            <a:off x="1739075" y="4839134"/>
            <a:ext cx="2329484" cy="738664"/>
          </a:xfrm>
          <a:prstGeom prst="rect">
            <a:avLst/>
          </a:prstGeom>
          <a:noFill/>
        </p:spPr>
        <p:txBody>
          <a:bodyPr wrap="none" rtlCol="0">
            <a:spAutoFit/>
          </a:bodyPr>
          <a:lstStyle/>
          <a:p>
            <a:pPr algn="ctr"/>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impatiente</a:t>
            </a:r>
            <a:endParaRPr lang="en-US" sz="2100" b="1" dirty="0">
              <a:latin typeface="Garamond" panose="02020404030301010803" pitchFamily="18" charset="0"/>
            </a:endParaRPr>
          </a:p>
          <a:p>
            <a:pPr algn="ctr"/>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impatient</a:t>
            </a:r>
          </a:p>
        </p:txBody>
      </p:sp>
      <p:sp>
        <p:nvSpPr>
          <p:cNvPr id="8" name="TextBox 7">
            <a:extLst>
              <a:ext uri="{FF2B5EF4-FFF2-40B4-BE49-F238E27FC236}">
                <a16:creationId xmlns:a16="http://schemas.microsoft.com/office/drawing/2014/main" id="{E403FBFC-7074-4C98-833B-B1E8DD7D8C91}"/>
              </a:ext>
            </a:extLst>
          </p:cNvPr>
          <p:cNvSpPr txBox="1"/>
          <p:nvPr/>
        </p:nvSpPr>
        <p:spPr>
          <a:xfrm>
            <a:off x="5781883" y="4839134"/>
            <a:ext cx="2026517" cy="738664"/>
          </a:xfrm>
          <a:prstGeom prst="rect">
            <a:avLst/>
          </a:prstGeom>
          <a:noFill/>
        </p:spPr>
        <p:txBody>
          <a:bodyPr wrap="none" rtlCol="0">
            <a:spAutoFit/>
          </a:bodyPr>
          <a:lstStyle/>
          <a:p>
            <a:pPr algn="ctr"/>
            <a:r>
              <a:rPr lang="en-US" sz="2100" b="1" dirty="0">
                <a:latin typeface="Garamond" panose="02020404030301010803" pitchFamily="18" charset="0"/>
              </a:rPr>
              <a:t>Elle </a:t>
            </a:r>
            <a:r>
              <a:rPr lang="en-US" sz="2100" b="1" dirty="0" err="1">
                <a:latin typeface="Garamond" panose="02020404030301010803" pitchFamily="18" charset="0"/>
              </a:rPr>
              <a:t>est</a:t>
            </a:r>
            <a:r>
              <a:rPr lang="en-US" sz="2100" b="1" dirty="0">
                <a:latin typeface="Garamond" panose="02020404030301010803" pitchFamily="18" charset="0"/>
              </a:rPr>
              <a:t> </a:t>
            </a:r>
            <a:r>
              <a:rPr lang="en-US" sz="2100" b="1" dirty="0" err="1">
                <a:latin typeface="Garamond" panose="02020404030301010803" pitchFamily="18" charset="0"/>
              </a:rPr>
              <a:t>patiente</a:t>
            </a:r>
            <a:endParaRPr lang="en-US" sz="2100" b="1" dirty="0">
              <a:latin typeface="Garamond" panose="02020404030301010803" pitchFamily="18" charset="0"/>
            </a:endParaRPr>
          </a:p>
          <a:p>
            <a:pPr algn="ctr"/>
            <a:r>
              <a:rPr lang="en-US" sz="2100" b="1" dirty="0">
                <a:latin typeface="Garamond" panose="02020404030301010803" pitchFamily="18" charset="0"/>
              </a:rPr>
              <a:t>Il </a:t>
            </a:r>
            <a:r>
              <a:rPr lang="en-US" sz="2100" b="1" dirty="0" err="1">
                <a:latin typeface="Garamond" panose="02020404030301010803" pitchFamily="18" charset="0"/>
              </a:rPr>
              <a:t>est</a:t>
            </a:r>
            <a:r>
              <a:rPr lang="en-US" sz="2100" b="1" dirty="0">
                <a:latin typeface="Garamond" panose="02020404030301010803" pitchFamily="18" charset="0"/>
              </a:rPr>
              <a:t> patient</a:t>
            </a:r>
          </a:p>
        </p:txBody>
      </p:sp>
      <p:sp>
        <p:nvSpPr>
          <p:cNvPr id="9" name="Title 3">
            <a:extLst>
              <a:ext uri="{FF2B5EF4-FFF2-40B4-BE49-F238E27FC236}">
                <a16:creationId xmlns:a16="http://schemas.microsoft.com/office/drawing/2014/main" id="{8ED34212-D058-4380-A40A-DFBC314250DF}"/>
              </a:ext>
            </a:extLst>
          </p:cNvPr>
          <p:cNvSpPr>
            <a:spLocks noGrp="1"/>
          </p:cNvSpPr>
          <p:nvPr>
            <p:ph type="title"/>
          </p:nvPr>
        </p:nvSpPr>
        <p:spPr>
          <a:xfrm>
            <a:off x="801964" y="798202"/>
            <a:ext cx="8127904" cy="1057651"/>
          </a:xfrm>
        </p:spPr>
        <p:txBody>
          <a:bodyPr>
            <a:noAutofit/>
          </a:bodyPr>
          <a:lstStyle/>
          <a:p>
            <a:r>
              <a:rPr lang="fr-FR" sz="2800" dirty="0">
                <a:latin typeface="Garamond" panose="02020404030301010803" pitchFamily="18" charset="0"/>
              </a:rPr>
              <a:t>Comment est-il ? Comment est-elle ?</a:t>
            </a:r>
          </a:p>
        </p:txBody>
      </p:sp>
      <p:pic>
        <p:nvPicPr>
          <p:cNvPr id="18434" name="Picture 2" descr="Patience is a virtue! Impatient young women may age faster, says study |  Lifestyle News,The Indian Express">
            <a:extLst>
              <a:ext uri="{FF2B5EF4-FFF2-40B4-BE49-F238E27FC236}">
                <a16:creationId xmlns:a16="http://schemas.microsoft.com/office/drawing/2014/main" id="{D024CAC7-F34C-4EBD-BF34-8A7AE0B1F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845" y="2309812"/>
            <a:ext cx="4025892" cy="2238375"/>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How to Become a More Patient Person | How To">
            <a:extLst>
              <a:ext uri="{FF2B5EF4-FFF2-40B4-BE49-F238E27FC236}">
                <a16:creationId xmlns:a16="http://schemas.microsoft.com/office/drawing/2014/main" id="{E654A45A-CC18-4EFE-888E-A8024108E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791" y="2371603"/>
            <a:ext cx="3262957" cy="217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3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2B996-BE1B-4104-800A-E3DBD7626868}"/>
              </a:ext>
            </a:extLst>
          </p:cNvPr>
          <p:cNvSpPr>
            <a:spLocks noGrp="1"/>
          </p:cNvSpPr>
          <p:nvPr>
            <p:ph type="title"/>
          </p:nvPr>
        </p:nvSpPr>
        <p:spPr>
          <a:xfrm>
            <a:off x="718476" y="-97474"/>
            <a:ext cx="2941590" cy="5079354"/>
          </a:xfrm>
        </p:spPr>
        <p:txBody>
          <a:bodyPr>
            <a:normAutofit/>
          </a:bodyPr>
          <a:lstStyle/>
          <a:p>
            <a:br>
              <a:rPr lang="fr-FR" sz="3000" cap="none" dirty="0">
                <a:latin typeface="Garamond" panose="02020404030301010803" pitchFamily="18" charset="0"/>
              </a:rPr>
            </a:br>
            <a:r>
              <a:rPr lang="fr-FR" sz="3000" cap="none" dirty="0">
                <a:latin typeface="Garamond" panose="02020404030301010803" pitchFamily="18" charset="0"/>
              </a:rPr>
              <a:t>Ex. C1-17</a:t>
            </a:r>
            <a:br>
              <a:rPr lang="fr-FR" sz="3000" cap="none" dirty="0">
                <a:latin typeface="Garamond" panose="02020404030301010803" pitchFamily="18" charset="0"/>
              </a:rPr>
            </a:br>
            <a:br>
              <a:rPr lang="fr-FR" sz="3000" cap="none" dirty="0">
                <a:latin typeface="Garamond" panose="02020404030301010803" pitchFamily="18" charset="0"/>
              </a:rPr>
            </a:br>
            <a:r>
              <a:rPr lang="fr-FR" sz="3000" cap="none" dirty="0">
                <a:latin typeface="Garamond" panose="02020404030301010803" pitchFamily="18" charset="0"/>
              </a:rPr>
              <a:t>En petit groupe, posez des questions sur vos personnalités chacun à son tour </a:t>
            </a:r>
            <a:r>
              <a:rPr lang="fr-FR" sz="3000" i="1" cap="none" dirty="0">
                <a:latin typeface="Garamond" panose="02020404030301010803" pitchFamily="18" charset="0"/>
              </a:rPr>
              <a:t>(</a:t>
            </a:r>
            <a:r>
              <a:rPr lang="fr-FR" sz="3000" i="1" cap="none" dirty="0" err="1">
                <a:latin typeface="Garamond" panose="02020404030301010803" pitchFamily="18" charset="0"/>
              </a:rPr>
              <a:t>taking</a:t>
            </a:r>
            <a:r>
              <a:rPr lang="fr-FR" sz="3000" i="1" cap="none" dirty="0">
                <a:latin typeface="Garamond" panose="02020404030301010803" pitchFamily="18" charset="0"/>
              </a:rPr>
              <a:t> </a:t>
            </a:r>
            <a:r>
              <a:rPr lang="fr-FR" sz="3000" i="1" cap="none" dirty="0" err="1">
                <a:latin typeface="Garamond" panose="02020404030301010803" pitchFamily="18" charset="0"/>
              </a:rPr>
              <a:t>turns</a:t>
            </a:r>
            <a:r>
              <a:rPr lang="fr-FR" sz="3000" i="1" cap="none" dirty="0">
                <a:latin typeface="Garamond" panose="02020404030301010803" pitchFamily="18" charset="0"/>
              </a:rPr>
              <a:t>)</a:t>
            </a:r>
            <a:endParaRPr lang="en-US" sz="3000" cap="none" dirty="0">
              <a:latin typeface="Garamond" panose="02020404030301010803" pitchFamily="18" charset="0"/>
            </a:endParaRPr>
          </a:p>
        </p:txBody>
      </p:sp>
      <p:pic>
        <p:nvPicPr>
          <p:cNvPr id="5" name="Picture 4">
            <a:extLst>
              <a:ext uri="{FF2B5EF4-FFF2-40B4-BE49-F238E27FC236}">
                <a16:creationId xmlns:a16="http://schemas.microsoft.com/office/drawing/2014/main" id="{FC962F75-16A2-4016-902D-F700B3C566C9}"/>
              </a:ext>
            </a:extLst>
          </p:cNvPr>
          <p:cNvPicPr>
            <a:picLocks noChangeAspect="1"/>
          </p:cNvPicPr>
          <p:nvPr/>
        </p:nvPicPr>
        <p:blipFill rotWithShape="1">
          <a:blip r:embed="rId3"/>
          <a:srcRect l="59932" t="20047" r="8400" b="8814"/>
          <a:stretch/>
        </p:blipFill>
        <p:spPr>
          <a:xfrm>
            <a:off x="4290512" y="60957"/>
            <a:ext cx="4494501" cy="6730907"/>
          </a:xfrm>
          <a:prstGeom prst="rect">
            <a:avLst/>
          </a:prstGeom>
        </p:spPr>
      </p:pic>
    </p:spTree>
    <p:extLst>
      <p:ext uri="{BB962C8B-B14F-4D97-AF65-F5344CB8AC3E}">
        <p14:creationId xmlns:p14="http://schemas.microsoft.com/office/powerpoint/2010/main" val="16707125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102353-3D64-4FEC-A8B3-DE10D0B7F3C7}"/>
              </a:ext>
            </a:extLst>
          </p:cNvPr>
          <p:cNvSpPr txBox="1"/>
          <p:nvPr/>
        </p:nvSpPr>
        <p:spPr>
          <a:xfrm>
            <a:off x="1432345" y="5170146"/>
            <a:ext cx="3262432" cy="738664"/>
          </a:xfrm>
          <a:prstGeom prst="rect">
            <a:avLst/>
          </a:prstGeom>
          <a:noFill/>
        </p:spPr>
        <p:txBody>
          <a:bodyPr wrap="none" rtlCol="0">
            <a:spAutoFit/>
          </a:bodyPr>
          <a:lstStyle/>
          <a:p>
            <a:pPr algn="ctr"/>
            <a:r>
              <a:rPr lang="fr-FR" sz="2100" b="1" dirty="0">
                <a:latin typeface="Garamond" panose="02020404030301010803" pitchFamily="18" charset="0"/>
              </a:rPr>
              <a:t>Elle est âgée, elle est vieille</a:t>
            </a:r>
          </a:p>
          <a:p>
            <a:pPr algn="ctr"/>
            <a:r>
              <a:rPr lang="fr-FR" sz="2100" b="1" dirty="0">
                <a:latin typeface="Garamond" panose="02020404030301010803" pitchFamily="18" charset="0"/>
              </a:rPr>
              <a:t>Il est âgé, il est vieux</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E403FBFC-7074-4C98-833B-B1E8DD7D8C91}"/>
              </a:ext>
            </a:extLst>
          </p:cNvPr>
          <p:cNvSpPr txBox="1"/>
          <p:nvPr/>
        </p:nvSpPr>
        <p:spPr>
          <a:xfrm>
            <a:off x="6166140" y="5233888"/>
            <a:ext cx="1443024" cy="415498"/>
          </a:xfrm>
          <a:prstGeom prst="rect">
            <a:avLst/>
          </a:prstGeom>
          <a:noFill/>
        </p:spPr>
        <p:txBody>
          <a:bodyPr wrap="none" rtlCol="0">
            <a:spAutoFit/>
          </a:bodyPr>
          <a:lstStyle/>
          <a:p>
            <a:pPr algn="just"/>
            <a:r>
              <a:rPr lang="fr-FR" sz="2100" b="1" dirty="0">
                <a:latin typeface="Garamond" panose="02020404030301010803" pitchFamily="18" charset="0"/>
              </a:rPr>
              <a:t>Il est jeune</a:t>
            </a:r>
            <a:endParaRPr lang="en-US" sz="2100" b="1" dirty="0">
              <a:latin typeface="Garamond" panose="02020404030301010803" pitchFamily="18" charset="0"/>
            </a:endParaRPr>
          </a:p>
        </p:txBody>
      </p:sp>
      <p:pic>
        <p:nvPicPr>
          <p:cNvPr id="10242" name="Picture 2" descr="ᐈ Grandmas stock pictures, Royalty Free grandma images | download on  Depositphotos®">
            <a:extLst>
              <a:ext uri="{FF2B5EF4-FFF2-40B4-BE49-F238E27FC236}">
                <a16:creationId xmlns:a16="http://schemas.microsoft.com/office/drawing/2014/main" id="{705E71BA-B906-4A8D-B464-C7BC773CCD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964" y="2116120"/>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ute kid. #cute #cutekid #kid | Kids outfits, Stylish kids, Kids fashion">
            <a:extLst>
              <a:ext uri="{FF2B5EF4-FFF2-40B4-BE49-F238E27FC236}">
                <a16:creationId xmlns:a16="http://schemas.microsoft.com/office/drawing/2014/main" id="{50973345-EB56-4442-AA4B-47E99D344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825" y="2385691"/>
            <a:ext cx="2582582" cy="271189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3">
            <a:extLst>
              <a:ext uri="{FF2B5EF4-FFF2-40B4-BE49-F238E27FC236}">
                <a16:creationId xmlns:a16="http://schemas.microsoft.com/office/drawing/2014/main" id="{96864789-D226-46B8-950F-6C63406B887E}"/>
              </a:ext>
            </a:extLst>
          </p:cNvPr>
          <p:cNvSpPr txBox="1">
            <a:spLocks/>
          </p:cNvSpPr>
          <p:nvPr/>
        </p:nvSpPr>
        <p:spPr>
          <a:xfrm>
            <a:off x="801964" y="798202"/>
            <a:ext cx="8127904" cy="1057651"/>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2800">
                <a:latin typeface="Garamond" panose="02020404030301010803" pitchFamily="18" charset="0"/>
              </a:rPr>
              <a:t>Comment est-il ? Comment est-elle ?</a:t>
            </a:r>
            <a:endParaRPr lang="fr-FR" sz="2800" dirty="0">
              <a:latin typeface="Garamond" panose="02020404030301010803" pitchFamily="18" charset="0"/>
            </a:endParaRPr>
          </a:p>
        </p:txBody>
      </p:sp>
    </p:spTree>
    <p:extLst>
      <p:ext uri="{BB962C8B-B14F-4D97-AF65-F5344CB8AC3E}">
        <p14:creationId xmlns:p14="http://schemas.microsoft.com/office/powerpoint/2010/main" val="399601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C102353-3D64-4FEC-A8B3-DE10D0B7F3C7}"/>
              </a:ext>
            </a:extLst>
          </p:cNvPr>
          <p:cNvSpPr txBox="1"/>
          <p:nvPr/>
        </p:nvSpPr>
        <p:spPr>
          <a:xfrm>
            <a:off x="1279264" y="5170146"/>
            <a:ext cx="3568606" cy="738664"/>
          </a:xfrm>
          <a:prstGeom prst="rect">
            <a:avLst/>
          </a:prstGeom>
          <a:noFill/>
        </p:spPr>
        <p:txBody>
          <a:bodyPr wrap="none" rtlCol="0">
            <a:spAutoFit/>
          </a:bodyPr>
          <a:lstStyle/>
          <a:p>
            <a:pPr algn="ctr"/>
            <a:r>
              <a:rPr lang="fr-FR" sz="2100" b="1" dirty="0">
                <a:latin typeface="Garamond" panose="02020404030301010803" pitchFamily="18" charset="0"/>
              </a:rPr>
              <a:t>Elle est belle, jolie, mignonne</a:t>
            </a:r>
          </a:p>
          <a:p>
            <a:pPr algn="ctr"/>
            <a:r>
              <a:rPr lang="fr-FR" sz="2100" b="1" dirty="0">
                <a:latin typeface="Garamond" panose="02020404030301010803" pitchFamily="18" charset="0"/>
              </a:rPr>
              <a:t>Il est beau, joli, mignon</a:t>
            </a:r>
            <a:endParaRPr lang="en-US" sz="2100" b="1" dirty="0">
              <a:latin typeface="Garamond" panose="02020404030301010803" pitchFamily="18" charset="0"/>
            </a:endParaRPr>
          </a:p>
        </p:txBody>
      </p:sp>
      <p:sp>
        <p:nvSpPr>
          <p:cNvPr id="8" name="TextBox 7">
            <a:extLst>
              <a:ext uri="{FF2B5EF4-FFF2-40B4-BE49-F238E27FC236}">
                <a16:creationId xmlns:a16="http://schemas.microsoft.com/office/drawing/2014/main" id="{E403FBFC-7074-4C98-833B-B1E8DD7D8C91}"/>
              </a:ext>
            </a:extLst>
          </p:cNvPr>
          <p:cNvSpPr txBox="1"/>
          <p:nvPr/>
        </p:nvSpPr>
        <p:spPr>
          <a:xfrm>
            <a:off x="6091602" y="5233888"/>
            <a:ext cx="1592103" cy="415498"/>
          </a:xfrm>
          <a:prstGeom prst="rect">
            <a:avLst/>
          </a:prstGeom>
          <a:noFill/>
        </p:spPr>
        <p:txBody>
          <a:bodyPr wrap="none" rtlCol="0">
            <a:spAutoFit/>
          </a:bodyPr>
          <a:lstStyle/>
          <a:p>
            <a:pPr algn="just"/>
            <a:r>
              <a:rPr lang="fr-FR" sz="2100" b="1" dirty="0">
                <a:latin typeface="Garamond" panose="02020404030301010803" pitchFamily="18" charset="0"/>
              </a:rPr>
              <a:t>Il est moche</a:t>
            </a:r>
            <a:endParaRPr lang="en-US" sz="2100" b="1" dirty="0">
              <a:latin typeface="Garamond" panose="02020404030301010803" pitchFamily="18" charset="0"/>
            </a:endParaRPr>
          </a:p>
        </p:txBody>
      </p:sp>
      <p:sp>
        <p:nvSpPr>
          <p:cNvPr id="9" name="Title 3">
            <a:extLst>
              <a:ext uri="{FF2B5EF4-FFF2-40B4-BE49-F238E27FC236}">
                <a16:creationId xmlns:a16="http://schemas.microsoft.com/office/drawing/2014/main" id="{96864789-D226-46B8-950F-6C63406B887E}"/>
              </a:ext>
            </a:extLst>
          </p:cNvPr>
          <p:cNvSpPr txBox="1">
            <a:spLocks/>
          </p:cNvSpPr>
          <p:nvPr/>
        </p:nvSpPr>
        <p:spPr>
          <a:xfrm>
            <a:off x="801964" y="798202"/>
            <a:ext cx="8127904" cy="1057651"/>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2800">
                <a:latin typeface="Garamond" panose="02020404030301010803" pitchFamily="18" charset="0"/>
              </a:rPr>
              <a:t>Comment est-il ? Comment est-elle ?</a:t>
            </a:r>
            <a:endParaRPr lang="fr-FR" sz="2800" dirty="0">
              <a:latin typeface="Garamond" panose="02020404030301010803" pitchFamily="18" charset="0"/>
            </a:endParaRPr>
          </a:p>
        </p:txBody>
      </p:sp>
      <p:pic>
        <p:nvPicPr>
          <p:cNvPr id="15362" name="Picture 2" descr="C'est OK (feat. Jacquouille la Fripouille)">
            <a:extLst>
              <a:ext uri="{FF2B5EF4-FFF2-40B4-BE49-F238E27FC236}">
                <a16:creationId xmlns:a16="http://schemas.microsoft.com/office/drawing/2014/main" id="{3D7EF8A6-09A1-420F-86F4-DE8208369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914" y="2642887"/>
            <a:ext cx="2463478" cy="2463478"/>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Beyonce Knowles - Family, Age &amp; Songs - Biography">
            <a:extLst>
              <a:ext uri="{FF2B5EF4-FFF2-40B4-BE49-F238E27FC236}">
                <a16:creationId xmlns:a16="http://schemas.microsoft.com/office/drawing/2014/main" id="{8056A0F6-042A-4D3D-9979-D64A4EF439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754" y="2527139"/>
            <a:ext cx="3585162" cy="2313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65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3639" y="1390362"/>
            <a:ext cx="7543800" cy="3347596"/>
          </a:xfrm>
        </p:spPr>
        <p:txBody>
          <a:bodyPr>
            <a:normAutofit/>
          </a:bodyPr>
          <a:lstStyle/>
          <a:p>
            <a:pPr marL="33338" indent="0">
              <a:buNone/>
            </a:pPr>
            <a:r>
              <a:rPr lang="en-US" sz="2100" b="1" dirty="0">
                <a:latin typeface="Garamond" panose="02020404030301010803" pitchFamily="18" charset="0"/>
              </a:rPr>
              <a:t>Blonde</a:t>
            </a:r>
          </a:p>
          <a:p>
            <a:pPr marL="33338" indent="0">
              <a:buNone/>
            </a:pPr>
            <a:r>
              <a:rPr lang="en-US" sz="2100" b="1" dirty="0">
                <a:latin typeface="Garamond" panose="02020404030301010803" pitchFamily="18" charset="0"/>
              </a:rPr>
              <a:t>Grande</a:t>
            </a:r>
          </a:p>
          <a:p>
            <a:pPr marL="33338" indent="0">
              <a:buNone/>
            </a:pPr>
            <a:r>
              <a:rPr lang="en-US" sz="2100" b="1" dirty="0">
                <a:latin typeface="Garamond" panose="02020404030301010803" pitchFamily="18" charset="0"/>
              </a:rPr>
              <a:t>Mince</a:t>
            </a:r>
          </a:p>
          <a:p>
            <a:pPr marL="33338" indent="0">
              <a:buNone/>
            </a:pPr>
            <a:endParaRPr lang="en-US" sz="2100" b="1" dirty="0">
              <a:latin typeface="Garamond" panose="02020404030301010803" pitchFamily="18" charset="0"/>
            </a:endParaRPr>
          </a:p>
        </p:txBody>
      </p:sp>
      <p:pic>
        <p:nvPicPr>
          <p:cNvPr id="5122" name="Picture 2" descr="RÃ©sultats de recherche d'images pour Â«Â petit grosÂ Â»">
            <a:extLst>
              <a:ext uri="{FF2B5EF4-FFF2-40B4-BE49-F238E27FC236}">
                <a16:creationId xmlns:a16="http://schemas.microsoft.com/office/drawing/2014/main" id="{47E9D766-5F1F-4CD4-B99A-801E436AE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1836" y="2618929"/>
            <a:ext cx="2212365" cy="284870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Ã©sultats de recherche d'images pour Â«Â totally spies rougeÂ Â»">
            <a:extLst>
              <a:ext uri="{FF2B5EF4-FFF2-40B4-BE49-F238E27FC236}">
                <a16:creationId xmlns:a16="http://schemas.microsoft.com/office/drawing/2014/main" id="{AE912424-DBF5-46F9-9ACF-1A9804258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0804" y="1390362"/>
            <a:ext cx="1781199" cy="407727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1">
            <a:extLst>
              <a:ext uri="{FF2B5EF4-FFF2-40B4-BE49-F238E27FC236}">
                <a16:creationId xmlns:a16="http://schemas.microsoft.com/office/drawing/2014/main" id="{90704734-E60A-479C-9C11-9963B65B7B5A}"/>
              </a:ext>
            </a:extLst>
          </p:cNvPr>
          <p:cNvSpPr txBox="1">
            <a:spLocks/>
          </p:cNvSpPr>
          <p:nvPr/>
        </p:nvSpPr>
        <p:spPr>
          <a:xfrm>
            <a:off x="7485935" y="4249027"/>
            <a:ext cx="1612905" cy="1982997"/>
          </a:xfrm>
          <a:prstGeom prst="rect">
            <a:avLst/>
          </a:prstGeom>
        </p:spPr>
        <p:txBody>
          <a:bodyPr vert="horz" lIns="68580" tIns="34290" rIns="68580" bIns="3429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33338" indent="0">
              <a:buNone/>
            </a:pPr>
            <a:r>
              <a:rPr lang="en-US" sz="2100" b="1" dirty="0">
                <a:latin typeface="Garamond" panose="02020404030301010803" pitchFamily="18" charset="0"/>
              </a:rPr>
              <a:t>Brun</a:t>
            </a:r>
          </a:p>
          <a:p>
            <a:pPr marL="33338" indent="0">
              <a:buNone/>
            </a:pPr>
            <a:r>
              <a:rPr lang="en-US" sz="2100" b="1" dirty="0">
                <a:latin typeface="Garamond" panose="02020404030301010803" pitchFamily="18" charset="0"/>
              </a:rPr>
              <a:t>Petit</a:t>
            </a:r>
          </a:p>
          <a:p>
            <a:pPr marL="33338" indent="0">
              <a:buNone/>
            </a:pPr>
            <a:r>
              <a:rPr lang="en-US" sz="2100" b="1" dirty="0">
                <a:latin typeface="Garamond" panose="02020404030301010803" pitchFamily="18" charset="0"/>
              </a:rPr>
              <a:t>Gros</a:t>
            </a:r>
          </a:p>
        </p:txBody>
      </p:sp>
    </p:spTree>
    <p:extLst>
      <p:ext uri="{BB962C8B-B14F-4D97-AF65-F5344CB8AC3E}">
        <p14:creationId xmlns:p14="http://schemas.microsoft.com/office/powerpoint/2010/main" val="186938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FEDB3-C882-4540-84AC-73C539B24A93}"/>
              </a:ext>
            </a:extLst>
          </p:cNvPr>
          <p:cNvSpPr>
            <a:spLocks noGrp="1"/>
          </p:cNvSpPr>
          <p:nvPr>
            <p:ph type="title"/>
          </p:nvPr>
        </p:nvSpPr>
        <p:spPr/>
        <p:txBody>
          <a:bodyPr>
            <a:normAutofit/>
          </a:bodyPr>
          <a:lstStyle/>
          <a:p>
            <a:r>
              <a:rPr lang="fr-FR" sz="3600" cap="none" dirty="0">
                <a:latin typeface="Garamond" panose="02020404030301010803" pitchFamily="18" charset="0"/>
              </a:rPr>
              <a:t>Elle/il a des cheveux…</a:t>
            </a:r>
            <a:endParaRPr lang="en-US" sz="3600" cap="none" dirty="0">
              <a:latin typeface="Garamond" panose="02020404030301010803" pitchFamily="18" charset="0"/>
            </a:endParaRPr>
          </a:p>
        </p:txBody>
      </p:sp>
      <p:pic>
        <p:nvPicPr>
          <p:cNvPr id="17410" name="Picture 2" descr="Hair Color: Solid Color - TCC HAIR">
            <a:extLst>
              <a:ext uri="{FF2B5EF4-FFF2-40B4-BE49-F238E27FC236}">
                <a16:creationId xmlns:a16="http://schemas.microsoft.com/office/drawing/2014/main" id="{7354BC17-DA8A-464A-B3A4-1235B6ABC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976" y="2704077"/>
            <a:ext cx="4675790" cy="3112323"/>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050F3C54-F56D-4CFB-99A5-065482A58DA8}"/>
              </a:ext>
            </a:extLst>
          </p:cNvPr>
          <p:cNvCxnSpPr/>
          <p:nvPr/>
        </p:nvCxnSpPr>
        <p:spPr>
          <a:xfrm flipH="1">
            <a:off x="1854950" y="3275635"/>
            <a:ext cx="746567" cy="520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19D89F2-5B3E-48B0-9826-6F2485D12210}"/>
              </a:ext>
            </a:extLst>
          </p:cNvPr>
          <p:cNvSpPr txBox="1"/>
          <p:nvPr/>
        </p:nvSpPr>
        <p:spPr>
          <a:xfrm>
            <a:off x="907255" y="3596440"/>
            <a:ext cx="947695" cy="400110"/>
          </a:xfrm>
          <a:prstGeom prst="rect">
            <a:avLst/>
          </a:prstGeom>
          <a:noFill/>
        </p:spPr>
        <p:txBody>
          <a:bodyPr wrap="none" rtlCol="0">
            <a:spAutoFit/>
          </a:bodyPr>
          <a:lstStyle/>
          <a:p>
            <a:r>
              <a:rPr lang="fr-FR" sz="2000" b="1" dirty="0">
                <a:latin typeface="Garamond" panose="02020404030301010803" pitchFamily="18" charset="0"/>
              </a:rPr>
              <a:t>Blonds</a:t>
            </a:r>
            <a:endParaRPr lang="en-US" sz="2000" b="1" dirty="0">
              <a:latin typeface="Garamond" panose="02020404030301010803" pitchFamily="18" charset="0"/>
            </a:endParaRPr>
          </a:p>
        </p:txBody>
      </p:sp>
      <p:cxnSp>
        <p:nvCxnSpPr>
          <p:cNvPr id="6" name="Straight Arrow Connector 5">
            <a:extLst>
              <a:ext uri="{FF2B5EF4-FFF2-40B4-BE49-F238E27FC236}">
                <a16:creationId xmlns:a16="http://schemas.microsoft.com/office/drawing/2014/main" id="{D7D25520-B5F9-4578-B914-3ECDF80A4E94}"/>
              </a:ext>
            </a:extLst>
          </p:cNvPr>
          <p:cNvCxnSpPr>
            <a:cxnSpLocks/>
          </p:cNvCxnSpPr>
          <p:nvPr/>
        </p:nvCxnSpPr>
        <p:spPr>
          <a:xfrm flipV="1">
            <a:off x="3688849" y="2380121"/>
            <a:ext cx="724274" cy="698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5C1D754-C035-4618-B28F-69D3128DBBFA}"/>
              </a:ext>
            </a:extLst>
          </p:cNvPr>
          <p:cNvSpPr txBox="1"/>
          <p:nvPr/>
        </p:nvSpPr>
        <p:spPr>
          <a:xfrm>
            <a:off x="4468400" y="2180066"/>
            <a:ext cx="806183" cy="400110"/>
          </a:xfrm>
          <a:prstGeom prst="rect">
            <a:avLst/>
          </a:prstGeom>
          <a:noFill/>
        </p:spPr>
        <p:txBody>
          <a:bodyPr wrap="none" rtlCol="0">
            <a:spAutoFit/>
          </a:bodyPr>
          <a:lstStyle/>
          <a:p>
            <a:r>
              <a:rPr lang="fr-FR" sz="2000" b="1" dirty="0">
                <a:latin typeface="Garamond" panose="02020404030301010803" pitchFamily="18" charset="0"/>
              </a:rPr>
              <a:t>Noirs</a:t>
            </a:r>
            <a:endParaRPr lang="en-US" sz="2000" b="1" dirty="0">
              <a:latin typeface="Garamond" panose="02020404030301010803" pitchFamily="18" charset="0"/>
            </a:endParaRPr>
          </a:p>
        </p:txBody>
      </p:sp>
      <p:cxnSp>
        <p:nvCxnSpPr>
          <p:cNvPr id="11" name="Straight Arrow Connector 10">
            <a:extLst>
              <a:ext uri="{FF2B5EF4-FFF2-40B4-BE49-F238E27FC236}">
                <a16:creationId xmlns:a16="http://schemas.microsoft.com/office/drawing/2014/main" id="{182BF0E1-4F37-43E6-8339-03C48DCC4996}"/>
              </a:ext>
            </a:extLst>
          </p:cNvPr>
          <p:cNvCxnSpPr>
            <a:cxnSpLocks/>
          </p:cNvCxnSpPr>
          <p:nvPr/>
        </p:nvCxnSpPr>
        <p:spPr>
          <a:xfrm>
            <a:off x="6468702" y="3240505"/>
            <a:ext cx="832090" cy="295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8975739-915A-42D9-84AB-9C67763E6D74}"/>
              </a:ext>
            </a:extLst>
          </p:cNvPr>
          <p:cNvSpPr txBox="1"/>
          <p:nvPr/>
        </p:nvSpPr>
        <p:spPr>
          <a:xfrm>
            <a:off x="7364000" y="3396385"/>
            <a:ext cx="764055" cy="400110"/>
          </a:xfrm>
          <a:prstGeom prst="rect">
            <a:avLst/>
          </a:prstGeom>
          <a:noFill/>
        </p:spPr>
        <p:txBody>
          <a:bodyPr wrap="none" rtlCol="0">
            <a:spAutoFit/>
          </a:bodyPr>
          <a:lstStyle/>
          <a:p>
            <a:r>
              <a:rPr lang="fr-FR" sz="2000" b="1" dirty="0">
                <a:latin typeface="Garamond" panose="02020404030301010803" pitchFamily="18" charset="0"/>
              </a:rPr>
              <a:t>Roux</a:t>
            </a:r>
            <a:endParaRPr lang="en-US" sz="2000" b="1" dirty="0">
              <a:latin typeface="Garamond" panose="02020404030301010803" pitchFamily="18" charset="0"/>
            </a:endParaRPr>
          </a:p>
        </p:txBody>
      </p:sp>
      <p:cxnSp>
        <p:nvCxnSpPr>
          <p:cNvPr id="16" name="Straight Arrow Connector 15">
            <a:extLst>
              <a:ext uri="{FF2B5EF4-FFF2-40B4-BE49-F238E27FC236}">
                <a16:creationId xmlns:a16="http://schemas.microsoft.com/office/drawing/2014/main" id="{719FC466-4EDB-4883-A2A0-F795B6ECB811}"/>
              </a:ext>
            </a:extLst>
          </p:cNvPr>
          <p:cNvCxnSpPr>
            <a:cxnSpLocks/>
          </p:cNvCxnSpPr>
          <p:nvPr/>
        </p:nvCxnSpPr>
        <p:spPr>
          <a:xfrm>
            <a:off x="6487979" y="4260238"/>
            <a:ext cx="832090" cy="295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22E2659-77AB-410D-A698-E4E96FA58231}"/>
              </a:ext>
            </a:extLst>
          </p:cNvPr>
          <p:cNvSpPr txBox="1"/>
          <p:nvPr/>
        </p:nvSpPr>
        <p:spPr>
          <a:xfrm>
            <a:off x="7320069" y="4373059"/>
            <a:ext cx="844014" cy="400110"/>
          </a:xfrm>
          <a:prstGeom prst="rect">
            <a:avLst/>
          </a:prstGeom>
          <a:noFill/>
        </p:spPr>
        <p:txBody>
          <a:bodyPr wrap="none" rtlCol="0">
            <a:spAutoFit/>
          </a:bodyPr>
          <a:lstStyle/>
          <a:p>
            <a:r>
              <a:rPr lang="fr-FR" sz="2000" b="1" dirty="0">
                <a:latin typeface="Garamond" panose="02020404030301010803" pitchFamily="18" charset="0"/>
              </a:rPr>
              <a:t>Bruns</a:t>
            </a:r>
            <a:endParaRPr lang="en-US" sz="2000" b="1" dirty="0">
              <a:latin typeface="Garamond" panose="02020404030301010803" pitchFamily="18" charset="0"/>
            </a:endParaRPr>
          </a:p>
        </p:txBody>
      </p:sp>
      <p:cxnSp>
        <p:nvCxnSpPr>
          <p:cNvPr id="20" name="Straight Arrow Connector 19">
            <a:extLst>
              <a:ext uri="{FF2B5EF4-FFF2-40B4-BE49-F238E27FC236}">
                <a16:creationId xmlns:a16="http://schemas.microsoft.com/office/drawing/2014/main" id="{3C963C86-8144-4C5E-8E0F-9AC626FA75EC}"/>
              </a:ext>
            </a:extLst>
          </p:cNvPr>
          <p:cNvCxnSpPr>
            <a:cxnSpLocks/>
          </p:cNvCxnSpPr>
          <p:nvPr/>
        </p:nvCxnSpPr>
        <p:spPr>
          <a:xfrm flipH="1">
            <a:off x="4797706" y="5286527"/>
            <a:ext cx="673630" cy="695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3DBCBA8-B745-4987-B409-FC2562C6F9A8}"/>
              </a:ext>
            </a:extLst>
          </p:cNvPr>
          <p:cNvSpPr txBox="1"/>
          <p:nvPr/>
        </p:nvSpPr>
        <p:spPr>
          <a:xfrm>
            <a:off x="3924288" y="5781882"/>
            <a:ext cx="639919" cy="400110"/>
          </a:xfrm>
          <a:prstGeom prst="rect">
            <a:avLst/>
          </a:prstGeom>
          <a:noFill/>
        </p:spPr>
        <p:txBody>
          <a:bodyPr wrap="none" rtlCol="0">
            <a:spAutoFit/>
          </a:bodyPr>
          <a:lstStyle/>
          <a:p>
            <a:r>
              <a:rPr lang="fr-FR" sz="2000" b="1" dirty="0">
                <a:latin typeface="Garamond" panose="02020404030301010803" pitchFamily="18" charset="0"/>
              </a:rPr>
              <a:t>Gris</a:t>
            </a:r>
            <a:endParaRPr lang="en-US" sz="2000" b="1" dirty="0">
              <a:latin typeface="Garamond" panose="02020404030301010803" pitchFamily="18" charset="0"/>
            </a:endParaRPr>
          </a:p>
        </p:txBody>
      </p:sp>
    </p:spTree>
    <p:extLst>
      <p:ext uri="{BB962C8B-B14F-4D97-AF65-F5344CB8AC3E}">
        <p14:creationId xmlns:p14="http://schemas.microsoft.com/office/powerpoint/2010/main" val="48819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4" grpId="0"/>
      <p:bldP spid="18" grpId="0"/>
      <p:bldP spid="2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3C0D-9769-4000-B9A4-059AF74E4249}"/>
              </a:ext>
            </a:extLst>
          </p:cNvPr>
          <p:cNvSpPr>
            <a:spLocks noGrp="1"/>
          </p:cNvSpPr>
          <p:nvPr>
            <p:ph type="title"/>
          </p:nvPr>
        </p:nvSpPr>
        <p:spPr>
          <a:xfrm>
            <a:off x="1303692" y="-57262"/>
            <a:ext cx="7290054" cy="1499616"/>
          </a:xfrm>
        </p:spPr>
        <p:txBody>
          <a:bodyPr>
            <a:noAutofit/>
          </a:bodyPr>
          <a:lstStyle/>
          <a:p>
            <a:r>
              <a:rPr lang="fr-FR" sz="3200" cap="none" dirty="0">
                <a:latin typeface="Garamond" panose="02020404030301010803" pitchFamily="18" charset="0"/>
              </a:rPr>
              <a:t>Décrivez une célébrité, la classe doit deviner </a:t>
            </a:r>
            <a:r>
              <a:rPr lang="fr-FR" sz="3200" i="1" cap="none" dirty="0">
                <a:latin typeface="Garamond" panose="02020404030301010803" pitchFamily="18" charset="0"/>
              </a:rPr>
              <a:t>(</a:t>
            </a:r>
            <a:r>
              <a:rPr lang="fr-FR" sz="3200" i="1" cap="none" dirty="0" err="1">
                <a:latin typeface="Garamond" panose="02020404030301010803" pitchFamily="18" charset="0"/>
              </a:rPr>
              <a:t>guess</a:t>
            </a:r>
            <a:r>
              <a:rPr lang="fr-FR" sz="3200" i="1" cap="none" dirty="0">
                <a:latin typeface="Garamond" panose="02020404030301010803" pitchFamily="18" charset="0"/>
              </a:rPr>
              <a:t>)</a:t>
            </a:r>
            <a:r>
              <a:rPr lang="fr-FR" sz="3200" cap="none" dirty="0">
                <a:latin typeface="Garamond" panose="02020404030301010803" pitchFamily="18" charset="0"/>
              </a:rPr>
              <a:t> comment il/elle s’appelle!</a:t>
            </a:r>
            <a:endParaRPr lang="en-US" sz="3200" cap="none" dirty="0">
              <a:latin typeface="Garamond" panose="02020404030301010803" pitchFamily="18" charset="0"/>
            </a:endParaRPr>
          </a:p>
        </p:txBody>
      </p:sp>
      <p:pic>
        <p:nvPicPr>
          <p:cNvPr id="1026" name="Picture 2" descr="George Clooney">
            <a:extLst>
              <a:ext uri="{FF2B5EF4-FFF2-40B4-BE49-F238E27FC236}">
                <a16:creationId xmlns:a16="http://schemas.microsoft.com/office/drawing/2014/main" id="{DB7F9A73-1F3A-44D4-8D24-7C05F6DC1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83335">
            <a:off x="-33255" y="1372437"/>
            <a:ext cx="2589180" cy="2589180"/>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descr="Michael Jordan By Ben">
            <a:extLst>
              <a:ext uri="{FF2B5EF4-FFF2-40B4-BE49-F238E27FC236}">
                <a16:creationId xmlns:a16="http://schemas.microsoft.com/office/drawing/2014/main" id="{A34CED7C-DC31-482B-942E-70B017341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52736">
            <a:off x="5785540" y="1480938"/>
            <a:ext cx="2307492" cy="2905382"/>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Emma Watson - Rotten Tomatoes">
            <a:extLst>
              <a:ext uri="{FF2B5EF4-FFF2-40B4-BE49-F238E27FC236}">
                <a16:creationId xmlns:a16="http://schemas.microsoft.com/office/drawing/2014/main" id="{6DED2DAB-30AC-4F49-BD10-6D5296BA7B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9216" y="1409135"/>
            <a:ext cx="3354383" cy="2515787"/>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descr="Jennifer Lopez fun facts and things you didn't know - Insider">
            <a:extLst>
              <a:ext uri="{FF2B5EF4-FFF2-40B4-BE49-F238E27FC236}">
                <a16:creationId xmlns:a16="http://schemas.microsoft.com/office/drawing/2014/main" id="{0A0A2595-C5F3-462A-8834-96B6A6CFA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4201" y="3325681"/>
            <a:ext cx="2920409" cy="2190307"/>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Justin Bieber introduced us to 'Tony Bieber' in his latest Instagram -  Business Insider">
            <a:extLst>
              <a:ext uri="{FF2B5EF4-FFF2-40B4-BE49-F238E27FC236}">
                <a16:creationId xmlns:a16="http://schemas.microsoft.com/office/drawing/2014/main" id="{CA83D84C-4337-4870-9C4F-7DD1D90444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4201" y="5055565"/>
            <a:ext cx="2497745" cy="1873309"/>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10/6/15 - Aretha Franklin - I Say A Little Prayer - 1970 - In Deep Music  Archive">
            <a:extLst>
              <a:ext uri="{FF2B5EF4-FFF2-40B4-BE49-F238E27FC236}">
                <a16:creationId xmlns:a16="http://schemas.microsoft.com/office/drawing/2014/main" id="{8ED4A105-D71F-4496-AD89-0B9CC2C68D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163626">
            <a:off x="-170921" y="3917958"/>
            <a:ext cx="291465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descr="Guy Fieri opens burger restaurant concept at Gexa Energy Pavillion - Dallas  Business Journal">
            <a:extLst>
              <a:ext uri="{FF2B5EF4-FFF2-40B4-BE49-F238E27FC236}">
                <a16:creationId xmlns:a16="http://schemas.microsoft.com/office/drawing/2014/main" id="{13A79A76-469D-4DB6-93E5-CD14C944D0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77260">
            <a:off x="7082591" y="3175374"/>
            <a:ext cx="2820286" cy="3760381"/>
          </a:xfrm>
          <a:prstGeom prst="rect">
            <a:avLst/>
          </a:prstGeom>
          <a:noFill/>
          <a:extLst>
            <a:ext uri="{909E8E84-426E-40DD-AFC4-6F175D3DCCD1}">
              <a14:hiddenFill xmlns:a14="http://schemas.microsoft.com/office/drawing/2010/main">
                <a:solidFill>
                  <a:srgbClr val="FFFFFF"/>
                </a:solidFill>
              </a14:hiddenFill>
            </a:ext>
          </a:extLst>
        </p:spPr>
      </p:pic>
      <p:pic>
        <p:nvPicPr>
          <p:cNvPr id="25602" name="Picture 2" descr="Elizabeth II - Wikipedia">
            <a:extLst>
              <a:ext uri="{FF2B5EF4-FFF2-40B4-BE49-F238E27FC236}">
                <a16:creationId xmlns:a16="http://schemas.microsoft.com/office/drawing/2014/main" id="{ECC435E6-CAC2-409F-BACE-DFD0DA0AF1A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8301" y="3771924"/>
            <a:ext cx="2313615" cy="3053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5276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523E8-3ED5-D29D-426A-8EB609A2FD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394651-8CCC-0833-B61D-5A442CB0D7EB}"/>
              </a:ext>
            </a:extLst>
          </p:cNvPr>
          <p:cNvSpPr>
            <a:spLocks noGrp="1"/>
          </p:cNvSpPr>
          <p:nvPr>
            <p:ph type="title"/>
          </p:nvPr>
        </p:nvSpPr>
        <p:spPr>
          <a:xfrm>
            <a:off x="570220" y="591376"/>
            <a:ext cx="7543800" cy="1028700"/>
          </a:xfrm>
        </p:spPr>
        <p:txBody>
          <a:bodyPr>
            <a:normAutofit/>
          </a:bodyPr>
          <a:lstStyle/>
          <a:p>
            <a:pPr algn="ctr"/>
            <a:r>
              <a:rPr lang="fr-FR" sz="3200" dirty="0">
                <a:latin typeface="Garamond" panose="02020404030301010803" pitchFamily="18" charset="0"/>
              </a:rPr>
              <a:t>Tu es COMMENT?</a:t>
            </a:r>
          </a:p>
        </p:txBody>
      </p:sp>
      <p:sp>
        <p:nvSpPr>
          <p:cNvPr id="5" name="Content Placeholder 4">
            <a:extLst>
              <a:ext uri="{FF2B5EF4-FFF2-40B4-BE49-F238E27FC236}">
                <a16:creationId xmlns:a16="http://schemas.microsoft.com/office/drawing/2014/main" id="{0640B5A1-2C77-26DA-F5FC-A647D45B480E}"/>
              </a:ext>
            </a:extLst>
          </p:cNvPr>
          <p:cNvSpPr>
            <a:spLocks noGrp="1"/>
          </p:cNvSpPr>
          <p:nvPr>
            <p:ph idx="1"/>
          </p:nvPr>
        </p:nvSpPr>
        <p:spPr>
          <a:xfrm>
            <a:off x="2193575" y="2389994"/>
            <a:ext cx="7543800" cy="2948940"/>
          </a:xfrm>
        </p:spPr>
        <p:txBody>
          <a:bodyPr>
            <a:normAutofit/>
          </a:bodyPr>
          <a:lstStyle/>
          <a:p>
            <a:r>
              <a:rPr lang="fr-FR" sz="2100" b="1" dirty="0">
                <a:latin typeface="Garamond" panose="02020404030301010803" pitchFamily="18" charset="0"/>
              </a:rPr>
              <a:t>Je</a:t>
            </a:r>
            <a:r>
              <a:rPr lang="fr-FR" sz="2100" u="sng" dirty="0">
                <a:latin typeface="Garamond" panose="02020404030301010803" pitchFamily="18" charset="0"/>
              </a:rPr>
              <a:t>          </a:t>
            </a:r>
            <a:r>
              <a:rPr lang="fr-FR" sz="2100" dirty="0">
                <a:latin typeface="Garamond" panose="02020404030301010803" pitchFamily="18" charset="0"/>
              </a:rPr>
              <a:t>sympa</a:t>
            </a:r>
          </a:p>
          <a:p>
            <a:r>
              <a:rPr lang="fr-FR" sz="2100" b="1" dirty="0">
                <a:latin typeface="Garamond" panose="02020404030301010803" pitchFamily="18" charset="0"/>
              </a:rPr>
              <a:t>Tu</a:t>
            </a:r>
            <a:r>
              <a:rPr lang="fr-FR" sz="2100" u="sng" dirty="0">
                <a:latin typeface="Garamond" panose="02020404030301010803" pitchFamily="18" charset="0"/>
              </a:rPr>
              <a:t>       </a:t>
            </a:r>
            <a:r>
              <a:rPr lang="fr-FR" sz="2100" dirty="0">
                <a:latin typeface="Garamond" panose="02020404030301010803" pitchFamily="18" charset="0"/>
              </a:rPr>
              <a:t>gentil</a:t>
            </a:r>
          </a:p>
          <a:p>
            <a:r>
              <a:rPr lang="fr-FR" sz="2100" b="1" dirty="0">
                <a:latin typeface="Garamond" panose="02020404030301010803" pitchFamily="18" charset="0"/>
              </a:rPr>
              <a:t>Elle/Il/On</a:t>
            </a:r>
            <a:r>
              <a:rPr lang="fr-FR" sz="2100" u="sng" dirty="0">
                <a:latin typeface="Garamond" panose="02020404030301010803" pitchFamily="18" charset="0"/>
              </a:rPr>
              <a:t>       </a:t>
            </a:r>
            <a:r>
              <a:rPr lang="fr-FR" sz="2100" dirty="0" err="1">
                <a:latin typeface="Garamond" panose="02020404030301010803" pitchFamily="18" charset="0"/>
              </a:rPr>
              <a:t>fatigué.e</a:t>
            </a:r>
            <a:endParaRPr lang="fr-FR" sz="2100" dirty="0">
              <a:latin typeface="Garamond" panose="02020404030301010803" pitchFamily="18" charset="0"/>
            </a:endParaRPr>
          </a:p>
          <a:p>
            <a:r>
              <a:rPr lang="fr-FR" sz="2100" b="1" dirty="0">
                <a:latin typeface="Garamond" panose="02020404030301010803" pitchFamily="18" charset="0"/>
              </a:rPr>
              <a:t>Nous</a:t>
            </a:r>
            <a:r>
              <a:rPr lang="fr-FR" sz="2100" u="sng" dirty="0">
                <a:latin typeface="Garamond" panose="02020404030301010803" pitchFamily="18" charset="0"/>
              </a:rPr>
              <a:t>                 </a:t>
            </a:r>
            <a:r>
              <a:rPr lang="fr-FR" sz="2100" dirty="0">
                <a:latin typeface="Garamond" panose="02020404030301010803" pitchFamily="18" charset="0"/>
              </a:rPr>
              <a:t>contents (d’apprendre le français)</a:t>
            </a:r>
          </a:p>
          <a:p>
            <a:r>
              <a:rPr lang="fr-FR" sz="2100" b="1" dirty="0">
                <a:latin typeface="Garamond" panose="02020404030301010803" pitchFamily="18" charset="0"/>
              </a:rPr>
              <a:t>Vous</a:t>
            </a:r>
            <a:r>
              <a:rPr lang="fr-FR" sz="2100" u="sng" dirty="0">
                <a:latin typeface="Garamond" panose="02020404030301010803" pitchFamily="18" charset="0"/>
              </a:rPr>
              <a:t>         </a:t>
            </a:r>
            <a:r>
              <a:rPr lang="fr-FR" sz="2100" dirty="0">
                <a:latin typeface="Garamond" panose="02020404030301010803" pitchFamily="18" charset="0"/>
              </a:rPr>
              <a:t>intelligent.es</a:t>
            </a:r>
          </a:p>
          <a:p>
            <a:r>
              <a:rPr lang="fr-FR" sz="2100" b="1" dirty="0">
                <a:latin typeface="Garamond" panose="02020404030301010803" pitchFamily="18" charset="0"/>
              </a:rPr>
              <a:t>Ils/Elles</a:t>
            </a:r>
            <a:r>
              <a:rPr lang="fr-FR" sz="2100" u="sng" dirty="0">
                <a:latin typeface="Garamond" panose="02020404030301010803" pitchFamily="18" charset="0"/>
              </a:rPr>
              <a:t>         </a:t>
            </a:r>
            <a:r>
              <a:rPr lang="fr-FR" sz="2100" dirty="0">
                <a:latin typeface="Garamond" panose="02020404030301010803" pitchFamily="18" charset="0"/>
              </a:rPr>
              <a:t>idéalistes</a:t>
            </a:r>
          </a:p>
          <a:p>
            <a:endParaRPr lang="fr-FR" sz="2100" dirty="0">
              <a:latin typeface="Garamond" panose="02020404030301010803" pitchFamily="18" charset="0"/>
            </a:endParaRPr>
          </a:p>
        </p:txBody>
      </p:sp>
      <p:sp>
        <p:nvSpPr>
          <p:cNvPr id="6" name="TextBox 5">
            <a:extLst>
              <a:ext uri="{FF2B5EF4-FFF2-40B4-BE49-F238E27FC236}">
                <a16:creationId xmlns:a16="http://schemas.microsoft.com/office/drawing/2014/main" id="{FAE606C1-6C83-FCA5-82A7-A2C132D67F20}"/>
              </a:ext>
            </a:extLst>
          </p:cNvPr>
          <p:cNvSpPr txBox="1"/>
          <p:nvPr/>
        </p:nvSpPr>
        <p:spPr>
          <a:xfrm>
            <a:off x="2519079" y="2375958"/>
            <a:ext cx="628698"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suis</a:t>
            </a:r>
          </a:p>
        </p:txBody>
      </p:sp>
      <p:sp>
        <p:nvSpPr>
          <p:cNvPr id="8" name="TextBox 7">
            <a:extLst>
              <a:ext uri="{FF2B5EF4-FFF2-40B4-BE49-F238E27FC236}">
                <a16:creationId xmlns:a16="http://schemas.microsoft.com/office/drawing/2014/main" id="{22A48CA4-3568-1F06-390A-3BAF5C46A56C}"/>
              </a:ext>
            </a:extLst>
          </p:cNvPr>
          <p:cNvSpPr txBox="1"/>
          <p:nvPr/>
        </p:nvSpPr>
        <p:spPr>
          <a:xfrm>
            <a:off x="2619267" y="2824169"/>
            <a:ext cx="428322"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es</a:t>
            </a:r>
          </a:p>
        </p:txBody>
      </p:sp>
      <p:sp>
        <p:nvSpPr>
          <p:cNvPr id="9" name="TextBox 8">
            <a:extLst>
              <a:ext uri="{FF2B5EF4-FFF2-40B4-BE49-F238E27FC236}">
                <a16:creationId xmlns:a16="http://schemas.microsoft.com/office/drawing/2014/main" id="{41903F9B-5C4B-1150-26C8-EE454C023800}"/>
              </a:ext>
            </a:extLst>
          </p:cNvPr>
          <p:cNvSpPr txBox="1"/>
          <p:nvPr/>
        </p:nvSpPr>
        <p:spPr>
          <a:xfrm>
            <a:off x="3628986" y="3286099"/>
            <a:ext cx="503789" cy="415498"/>
          </a:xfrm>
          <a:prstGeom prst="rect">
            <a:avLst/>
          </a:prstGeom>
          <a:noFill/>
        </p:spPr>
        <p:txBody>
          <a:bodyPr wrap="square" rtlCol="0">
            <a:spAutoFit/>
          </a:bodyPr>
          <a:lstStyle/>
          <a:p>
            <a:r>
              <a:rPr lang="fr-FR" sz="2100" b="1" dirty="0">
                <a:solidFill>
                  <a:schemeClr val="accent1"/>
                </a:solidFill>
                <a:latin typeface="Garamond" panose="02020404030301010803" pitchFamily="18" charset="0"/>
              </a:rPr>
              <a:t>est</a:t>
            </a:r>
          </a:p>
        </p:txBody>
      </p:sp>
      <p:sp>
        <p:nvSpPr>
          <p:cNvPr id="10" name="TextBox 9">
            <a:extLst>
              <a:ext uri="{FF2B5EF4-FFF2-40B4-BE49-F238E27FC236}">
                <a16:creationId xmlns:a16="http://schemas.microsoft.com/office/drawing/2014/main" id="{E702A0D7-B2F8-D1B3-D926-3DA80BFA5A2C}"/>
              </a:ext>
            </a:extLst>
          </p:cNvPr>
          <p:cNvSpPr txBox="1"/>
          <p:nvPr/>
        </p:nvSpPr>
        <p:spPr>
          <a:xfrm>
            <a:off x="2940053" y="3736327"/>
            <a:ext cx="1132041"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sommes</a:t>
            </a:r>
          </a:p>
        </p:txBody>
      </p:sp>
      <p:sp>
        <p:nvSpPr>
          <p:cNvPr id="11" name="TextBox 10">
            <a:extLst>
              <a:ext uri="{FF2B5EF4-FFF2-40B4-BE49-F238E27FC236}">
                <a16:creationId xmlns:a16="http://schemas.microsoft.com/office/drawing/2014/main" id="{817B2DB9-31E3-3342-A1BD-1234E4F57D24}"/>
              </a:ext>
            </a:extLst>
          </p:cNvPr>
          <p:cNvSpPr txBox="1"/>
          <p:nvPr/>
        </p:nvSpPr>
        <p:spPr>
          <a:xfrm>
            <a:off x="2870963" y="4232987"/>
            <a:ext cx="635110"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êtes</a:t>
            </a:r>
          </a:p>
        </p:txBody>
      </p:sp>
      <p:sp>
        <p:nvSpPr>
          <p:cNvPr id="12" name="TextBox 11">
            <a:extLst>
              <a:ext uri="{FF2B5EF4-FFF2-40B4-BE49-F238E27FC236}">
                <a16:creationId xmlns:a16="http://schemas.microsoft.com/office/drawing/2014/main" id="{6716C817-D7DA-E019-8496-9AA7E3389312}"/>
              </a:ext>
            </a:extLst>
          </p:cNvPr>
          <p:cNvSpPr txBox="1"/>
          <p:nvPr/>
        </p:nvSpPr>
        <p:spPr>
          <a:xfrm>
            <a:off x="3292996" y="4676608"/>
            <a:ext cx="671979" cy="415498"/>
          </a:xfrm>
          <a:prstGeom prst="rect">
            <a:avLst/>
          </a:prstGeom>
          <a:noFill/>
        </p:spPr>
        <p:txBody>
          <a:bodyPr wrap="none" rtlCol="0">
            <a:spAutoFit/>
          </a:bodyPr>
          <a:lstStyle/>
          <a:p>
            <a:r>
              <a:rPr lang="fr-FR" sz="2100" b="1" dirty="0">
                <a:solidFill>
                  <a:schemeClr val="accent1"/>
                </a:solidFill>
                <a:latin typeface="Garamond" panose="02020404030301010803" pitchFamily="18" charset="0"/>
              </a:rPr>
              <a:t>sont</a:t>
            </a:r>
          </a:p>
        </p:txBody>
      </p:sp>
      <p:sp>
        <p:nvSpPr>
          <p:cNvPr id="13" name="Title 3">
            <a:extLst>
              <a:ext uri="{FF2B5EF4-FFF2-40B4-BE49-F238E27FC236}">
                <a16:creationId xmlns:a16="http://schemas.microsoft.com/office/drawing/2014/main" id="{BA38B6BF-6859-ECFB-9F4C-79503A015CDC}"/>
              </a:ext>
            </a:extLst>
          </p:cNvPr>
          <p:cNvSpPr txBox="1">
            <a:spLocks/>
          </p:cNvSpPr>
          <p:nvPr/>
        </p:nvSpPr>
        <p:spPr>
          <a:xfrm>
            <a:off x="570220" y="1057748"/>
            <a:ext cx="7543800" cy="1028700"/>
          </a:xfrm>
          <a:prstGeom prst="rect">
            <a:avLst/>
          </a:prstGeom>
        </p:spPr>
        <p:txBody>
          <a:bodyPr vert="horz" lIns="91440" tIns="45720" rIns="91440" bIns="45720" rtlCol="0" anchor="ctr">
            <a:normAutofit fontScale="97500"/>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pPr algn="ctr"/>
            <a:r>
              <a:rPr lang="fr-FR" sz="3200" cap="none" dirty="0">
                <a:latin typeface="Garamond" panose="02020404030301010803" pitchFamily="18" charset="0"/>
              </a:rPr>
              <a:t>Le verbe </a:t>
            </a:r>
            <a:r>
              <a:rPr lang="fr-FR" sz="3200" b="1" cap="none" dirty="0">
                <a:solidFill>
                  <a:schemeClr val="accent3"/>
                </a:solidFill>
                <a:latin typeface="Garamond" panose="02020404030301010803" pitchFamily="18" charset="0"/>
              </a:rPr>
              <a:t>être </a:t>
            </a:r>
            <a:r>
              <a:rPr lang="fr-FR" sz="3200" cap="none" dirty="0">
                <a:solidFill>
                  <a:schemeClr val="tx1"/>
                </a:solidFill>
                <a:latin typeface="Garamond" panose="02020404030301010803" pitchFamily="18" charset="0"/>
              </a:rPr>
              <a:t>et les </a:t>
            </a:r>
            <a:r>
              <a:rPr lang="fr-FR" sz="3200" b="1" cap="none" dirty="0">
                <a:solidFill>
                  <a:schemeClr val="tx1"/>
                </a:solidFill>
                <a:latin typeface="Garamond" panose="02020404030301010803" pitchFamily="18" charset="0"/>
              </a:rPr>
              <a:t>pronoms sujet</a:t>
            </a:r>
            <a:r>
              <a:rPr lang="fr-FR" sz="3200" cap="none" dirty="0">
                <a:latin typeface="Garamond" panose="02020404030301010803" pitchFamily="18" charset="0"/>
              </a:rPr>
              <a:t>!</a:t>
            </a:r>
          </a:p>
        </p:txBody>
      </p:sp>
    </p:spTree>
    <p:extLst>
      <p:ext uri="{BB962C8B-B14F-4D97-AF65-F5344CB8AC3E}">
        <p14:creationId xmlns:p14="http://schemas.microsoft.com/office/powerpoint/2010/main" val="107611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773" y="824432"/>
            <a:ext cx="7543800" cy="1028700"/>
          </a:xfrm>
        </p:spPr>
        <p:txBody>
          <a:bodyPr/>
          <a:lstStyle/>
          <a:p>
            <a:r>
              <a:rPr lang="fr-FR" cap="none" dirty="0">
                <a:latin typeface="Garamond" panose="02020404030301010803" pitchFamily="18" charset="0"/>
              </a:rPr>
              <a:t>Le monde idéal</a:t>
            </a:r>
            <a:endParaRPr lang="en-US" cap="none" dirty="0">
              <a:latin typeface="Garamond" panose="02020404030301010803" pitchFamily="18" charset="0"/>
            </a:endParaRPr>
          </a:p>
        </p:txBody>
      </p:sp>
      <p:sp>
        <p:nvSpPr>
          <p:cNvPr id="3" name="Content Placeholder 2"/>
          <p:cNvSpPr>
            <a:spLocks noGrp="1"/>
          </p:cNvSpPr>
          <p:nvPr>
            <p:ph idx="1"/>
          </p:nvPr>
        </p:nvSpPr>
        <p:spPr>
          <a:xfrm>
            <a:off x="424888" y="1929765"/>
            <a:ext cx="8204340" cy="4227195"/>
          </a:xfrm>
        </p:spPr>
        <p:txBody>
          <a:bodyPr>
            <a:normAutofit fontScale="92500" lnSpcReduction="10000"/>
          </a:bodyPr>
          <a:lstStyle/>
          <a:p>
            <a:pPr>
              <a:spcBef>
                <a:spcPts val="0"/>
              </a:spcBef>
              <a:buNone/>
              <a:defRPr/>
            </a:pPr>
            <a:r>
              <a:rPr lang="fr-FR" dirty="0">
                <a:latin typeface="Garamond" panose="02020404030301010803" pitchFamily="18" charset="0"/>
              </a:rPr>
              <a:t>Parlez de votre idéal avec un/une partenaire. Utilisez au moins </a:t>
            </a:r>
            <a:r>
              <a:rPr lang="fr-FR" b="1" dirty="0">
                <a:latin typeface="Garamond" panose="02020404030301010803" pitchFamily="18" charset="0"/>
              </a:rPr>
              <a:t>2 caractéristiques physiques </a:t>
            </a:r>
            <a:r>
              <a:rPr lang="fr-FR" dirty="0">
                <a:latin typeface="Garamond" panose="02020404030301010803" pitchFamily="18" charset="0"/>
              </a:rPr>
              <a:t>et </a:t>
            </a:r>
            <a:r>
              <a:rPr lang="fr-FR" b="1" dirty="0">
                <a:latin typeface="Garamond" panose="02020404030301010803" pitchFamily="18" charset="0"/>
              </a:rPr>
              <a:t>2 traits de la personnalité</a:t>
            </a:r>
            <a:r>
              <a:rPr lang="fr-FR" dirty="0">
                <a:latin typeface="Garamond" panose="02020404030301010803" pitchFamily="18" charset="0"/>
              </a:rPr>
              <a:t>. </a:t>
            </a:r>
            <a:r>
              <a:rPr lang="fr-FR" b="1" dirty="0">
                <a:solidFill>
                  <a:srgbClr val="C00000"/>
                </a:solidFill>
                <a:latin typeface="Garamond" panose="02020404030301010803" pitchFamily="18" charset="0"/>
              </a:rPr>
              <a:t>Attention aux accords! </a:t>
            </a:r>
            <a:endParaRPr lang="fr-FR" dirty="0">
              <a:solidFill>
                <a:srgbClr val="C00000"/>
              </a:solidFill>
              <a:latin typeface="Garamond" panose="02020404030301010803" pitchFamily="18" charset="0"/>
            </a:endParaRPr>
          </a:p>
          <a:p>
            <a:pPr>
              <a:spcBef>
                <a:spcPts val="0"/>
              </a:spcBef>
              <a:buNone/>
              <a:defRPr/>
            </a:pPr>
            <a:endParaRPr lang="fr-FR" dirty="0">
              <a:latin typeface="Garamond" panose="02020404030301010803" pitchFamily="18" charset="0"/>
            </a:endParaRPr>
          </a:p>
          <a:p>
            <a:pPr>
              <a:spcBef>
                <a:spcPts val="0"/>
              </a:spcBef>
              <a:buNone/>
              <a:defRPr/>
            </a:pPr>
            <a:r>
              <a:rPr lang="fr-FR" b="1" u="sng" dirty="0">
                <a:latin typeface="Garamond" panose="02020404030301010803" pitchFamily="18" charset="0"/>
              </a:rPr>
              <a:t>Exemple</a:t>
            </a:r>
            <a:r>
              <a:rPr lang="fr-FR" dirty="0">
                <a:latin typeface="Garamond" panose="02020404030301010803" pitchFamily="18" charset="0"/>
              </a:rPr>
              <a:t> : le chien idéal</a:t>
            </a:r>
          </a:p>
          <a:p>
            <a:pPr marL="0" indent="0">
              <a:spcBef>
                <a:spcPts val="0"/>
              </a:spcBef>
              <a:buNone/>
              <a:defRPr/>
            </a:pPr>
            <a:r>
              <a:rPr lang="fr-FR" dirty="0">
                <a:latin typeface="Garamond" panose="02020404030301010803" pitchFamily="18" charset="0"/>
              </a:rPr>
              <a:t>	Etudiant 1: Pour moi, le chien idéal est </a:t>
            </a:r>
            <a:r>
              <a:rPr lang="fr-FR" b="1" dirty="0">
                <a:latin typeface="Garamond" panose="02020404030301010803" pitchFamily="18" charset="0"/>
              </a:rPr>
              <a:t>petit</a:t>
            </a:r>
            <a:r>
              <a:rPr lang="fr-FR" dirty="0">
                <a:latin typeface="Garamond" panose="02020404030301010803" pitchFamily="18" charset="0"/>
              </a:rPr>
              <a:t>,</a:t>
            </a:r>
            <a:r>
              <a:rPr lang="fr-FR" b="1" dirty="0">
                <a:latin typeface="Garamond" panose="02020404030301010803" pitchFamily="18" charset="0"/>
              </a:rPr>
              <a:t> brun,</a:t>
            </a:r>
            <a:r>
              <a:rPr lang="fr-FR" dirty="0">
                <a:latin typeface="Garamond" panose="02020404030301010803" pitchFamily="18" charset="0"/>
              </a:rPr>
              <a:t> </a:t>
            </a:r>
            <a:r>
              <a:rPr lang="fr-FR" b="1" dirty="0">
                <a:latin typeface="Garamond" panose="02020404030301010803" pitchFamily="18" charset="0"/>
              </a:rPr>
              <a:t>gentil</a:t>
            </a:r>
            <a:r>
              <a:rPr lang="fr-FR" dirty="0">
                <a:latin typeface="Garamond" panose="02020404030301010803" pitchFamily="18" charset="0"/>
              </a:rPr>
              <a:t> et </a:t>
            </a:r>
            <a:r>
              <a:rPr lang="fr-FR" b="1" dirty="0">
                <a:latin typeface="Garamond" panose="02020404030301010803" pitchFamily="18" charset="0"/>
              </a:rPr>
              <a:t>intelligent</a:t>
            </a:r>
            <a:r>
              <a:rPr lang="fr-FR" dirty="0">
                <a:latin typeface="Garamond" panose="02020404030301010803" pitchFamily="18" charset="0"/>
              </a:rPr>
              <a:t>. </a:t>
            </a:r>
          </a:p>
          <a:p>
            <a:pPr marL="0" indent="0">
              <a:spcBef>
                <a:spcPts val="0"/>
              </a:spcBef>
              <a:buNone/>
              <a:defRPr/>
            </a:pPr>
            <a:r>
              <a:rPr lang="fr-FR" dirty="0">
                <a:latin typeface="Garamond" panose="02020404030301010803" pitchFamily="18" charset="0"/>
              </a:rPr>
              <a:t>	Etudiant 2: Pour moi aussi il est </a:t>
            </a:r>
            <a:r>
              <a:rPr lang="fr-FR" b="1" dirty="0">
                <a:latin typeface="Garamond" panose="02020404030301010803" pitchFamily="18" charset="0"/>
              </a:rPr>
              <a:t>gentil</a:t>
            </a:r>
            <a:r>
              <a:rPr lang="fr-FR" dirty="0">
                <a:latin typeface="Garamond" panose="02020404030301010803" pitchFamily="18" charset="0"/>
              </a:rPr>
              <a:t> et </a:t>
            </a:r>
            <a:r>
              <a:rPr lang="fr-FR" b="1" dirty="0">
                <a:latin typeface="Garamond" panose="02020404030301010803" pitchFamily="18" charset="0"/>
              </a:rPr>
              <a:t>intelligent</a:t>
            </a:r>
            <a:r>
              <a:rPr lang="fr-FR" dirty="0">
                <a:latin typeface="Garamond" panose="02020404030301010803" pitchFamily="18" charset="0"/>
              </a:rPr>
              <a:t>, mais il est </a:t>
            </a:r>
            <a:r>
              <a:rPr lang="fr-FR" b="1" dirty="0">
                <a:latin typeface="Garamond" panose="02020404030301010803" pitchFamily="18" charset="0"/>
              </a:rPr>
              <a:t>grand</a:t>
            </a:r>
            <a:r>
              <a:rPr lang="fr-FR" dirty="0">
                <a:latin typeface="Garamond" panose="02020404030301010803" pitchFamily="18" charset="0"/>
              </a:rPr>
              <a:t> et 	</a:t>
            </a:r>
            <a:r>
              <a:rPr lang="fr-FR" b="1" dirty="0">
                <a:latin typeface="Garamond" panose="02020404030301010803" pitchFamily="18" charset="0"/>
              </a:rPr>
              <a:t>noir! </a:t>
            </a:r>
            <a:endParaRPr lang="fr-FR" dirty="0">
              <a:latin typeface="Garamond" panose="02020404030301010803" pitchFamily="18" charset="0"/>
            </a:endParaRPr>
          </a:p>
          <a:p>
            <a:pPr marL="0" indent="0">
              <a:spcBef>
                <a:spcPts val="0"/>
              </a:spcBef>
              <a:buNone/>
              <a:defRPr/>
            </a:pPr>
            <a:endParaRPr lang="fr-FR" dirty="0">
              <a:latin typeface="Garamond" panose="02020404030301010803" pitchFamily="18" charset="0"/>
            </a:endParaRPr>
          </a:p>
          <a:p>
            <a:pPr marL="0" indent="0">
              <a:spcBef>
                <a:spcPts val="0"/>
              </a:spcBef>
              <a:buNone/>
              <a:defRPr/>
            </a:pPr>
            <a:endParaRPr lang="fr-FR" dirty="0">
              <a:latin typeface="Garamond" panose="02020404030301010803" pitchFamily="18" charset="0"/>
            </a:endParaRPr>
          </a:p>
          <a:p>
            <a:pPr marL="385763" indent="-385763">
              <a:spcBef>
                <a:spcPts val="0"/>
              </a:spcBef>
              <a:buFont typeface="+mj-lt"/>
              <a:buAutoNum type="arabicPeriod"/>
              <a:defRPr/>
            </a:pPr>
            <a:r>
              <a:rPr lang="fr-FR" dirty="0">
                <a:latin typeface="Garamond" panose="02020404030301010803" pitchFamily="18" charset="0"/>
              </a:rPr>
              <a:t>L’amie  idéale</a:t>
            </a:r>
          </a:p>
          <a:p>
            <a:pPr marL="385763" indent="-385763">
              <a:spcBef>
                <a:spcPts val="0"/>
              </a:spcBef>
              <a:buFont typeface="+mj-lt"/>
              <a:buAutoNum type="arabicPeriod"/>
              <a:defRPr/>
            </a:pPr>
            <a:r>
              <a:rPr lang="fr-FR" dirty="0">
                <a:latin typeface="Garamond" panose="02020404030301010803" pitchFamily="18" charset="0"/>
              </a:rPr>
              <a:t>L’étudiant idéal</a:t>
            </a:r>
          </a:p>
          <a:p>
            <a:pPr marL="385763" indent="-385763">
              <a:spcBef>
                <a:spcPts val="0"/>
              </a:spcBef>
              <a:buFont typeface="+mj-lt"/>
              <a:buAutoNum type="arabicPeriod"/>
              <a:defRPr/>
            </a:pPr>
            <a:r>
              <a:rPr lang="fr-FR" dirty="0">
                <a:latin typeface="Garamond" panose="02020404030301010803" pitchFamily="18" charset="0"/>
              </a:rPr>
              <a:t>Les parents idéaux </a:t>
            </a:r>
          </a:p>
          <a:p>
            <a:pPr marL="385763" indent="-385763">
              <a:spcBef>
                <a:spcPts val="0"/>
              </a:spcBef>
              <a:buFont typeface="+mj-lt"/>
              <a:buAutoNum type="arabicPeriod"/>
              <a:defRPr/>
            </a:pPr>
            <a:r>
              <a:rPr lang="fr-FR" dirty="0">
                <a:latin typeface="Garamond" panose="02020404030301010803" pitchFamily="18" charset="0"/>
              </a:rPr>
              <a:t>Le ou la partenaire idéal(e)</a:t>
            </a:r>
          </a:p>
          <a:p>
            <a:pPr marL="385763" indent="-385763">
              <a:spcBef>
                <a:spcPts val="0"/>
              </a:spcBef>
              <a:buFont typeface="+mj-lt"/>
              <a:buAutoNum type="arabicPeriod"/>
              <a:defRPr/>
            </a:pPr>
            <a:r>
              <a:rPr lang="fr-FR" dirty="0">
                <a:latin typeface="Garamond" panose="02020404030301010803" pitchFamily="18" charset="0"/>
              </a:rPr>
              <a:t>Les colocs </a:t>
            </a:r>
            <a:r>
              <a:rPr lang="fr-FR" i="1" dirty="0">
                <a:latin typeface="Garamond" panose="02020404030301010803" pitchFamily="18" charset="0"/>
              </a:rPr>
              <a:t>(</a:t>
            </a:r>
            <a:r>
              <a:rPr lang="fr-FR" i="1" dirty="0" err="1">
                <a:latin typeface="Garamond" panose="02020404030301010803" pitchFamily="18" charset="0"/>
              </a:rPr>
              <a:t>roommates</a:t>
            </a:r>
            <a:r>
              <a:rPr lang="fr-FR" i="1" dirty="0">
                <a:latin typeface="Garamond" panose="02020404030301010803" pitchFamily="18" charset="0"/>
              </a:rPr>
              <a:t>) </a:t>
            </a:r>
            <a:r>
              <a:rPr lang="fr-FR" dirty="0">
                <a:latin typeface="Garamond" panose="02020404030301010803" pitchFamily="18" charset="0"/>
              </a:rPr>
              <a:t>idéaux </a:t>
            </a:r>
          </a:p>
          <a:p>
            <a:pPr marL="385763" indent="-385763">
              <a:spcBef>
                <a:spcPts val="0"/>
              </a:spcBef>
              <a:buFont typeface="+mj-lt"/>
              <a:buAutoNum type="arabicPeriod"/>
              <a:defRPr/>
            </a:pPr>
            <a:r>
              <a:rPr lang="fr-FR" dirty="0">
                <a:latin typeface="Garamond" panose="02020404030301010803" pitchFamily="18" charset="0"/>
              </a:rPr>
              <a:t>Le ou la présidente idéal(e)</a:t>
            </a:r>
          </a:p>
        </p:txBody>
      </p:sp>
      <p:pic>
        <p:nvPicPr>
          <p:cNvPr id="4" name="Picture 3"/>
          <p:cNvPicPr>
            <a:picLocks noChangeAspect="1"/>
          </p:cNvPicPr>
          <p:nvPr/>
        </p:nvPicPr>
        <p:blipFill>
          <a:blip r:embed="rId3"/>
          <a:stretch>
            <a:fillRect/>
          </a:stretch>
        </p:blipFill>
        <p:spPr>
          <a:xfrm rot="273580">
            <a:off x="4650929" y="4036918"/>
            <a:ext cx="3390900" cy="21206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55FB2-9E88-4F60-B64A-D22666D7AF3C}"/>
              </a:ext>
            </a:extLst>
          </p:cNvPr>
          <p:cNvSpPr>
            <a:spLocks noGrp="1"/>
          </p:cNvSpPr>
          <p:nvPr>
            <p:ph type="title"/>
          </p:nvPr>
        </p:nvSpPr>
        <p:spPr/>
        <p:txBody>
          <a:bodyPr>
            <a:normAutofit/>
          </a:bodyPr>
          <a:lstStyle/>
          <a:p>
            <a:r>
              <a:rPr lang="fr-FR" sz="4000" i="1" cap="none" dirty="0">
                <a:latin typeface="Garamond" panose="02020404030301010803" pitchFamily="18" charset="0"/>
              </a:rPr>
              <a:t>Des descriptions</a:t>
            </a:r>
          </a:p>
        </p:txBody>
      </p:sp>
      <p:sp>
        <p:nvSpPr>
          <p:cNvPr id="3" name="Content Placeholder 2">
            <a:extLst>
              <a:ext uri="{FF2B5EF4-FFF2-40B4-BE49-F238E27FC236}">
                <a16:creationId xmlns:a16="http://schemas.microsoft.com/office/drawing/2014/main" id="{82F91F41-DEF8-434D-BE85-619EA48A3FD6}"/>
              </a:ext>
            </a:extLst>
          </p:cNvPr>
          <p:cNvSpPr>
            <a:spLocks noGrp="1"/>
          </p:cNvSpPr>
          <p:nvPr>
            <p:ph idx="1"/>
          </p:nvPr>
        </p:nvSpPr>
        <p:spPr>
          <a:xfrm>
            <a:off x="768096" y="2180841"/>
            <a:ext cx="7495116" cy="4083051"/>
          </a:xfrm>
        </p:spPr>
        <p:txBody>
          <a:bodyPr>
            <a:normAutofit/>
          </a:bodyPr>
          <a:lstStyle/>
          <a:p>
            <a:pPr marL="0" indent="0">
              <a:buNone/>
            </a:pPr>
            <a:r>
              <a:rPr lang="fr-FR" dirty="0">
                <a:latin typeface="Garamond" panose="02020404030301010803" pitchFamily="18" charset="0"/>
              </a:rPr>
              <a:t>Complétez les phrases suivantes avec des adjectifs.</a:t>
            </a:r>
          </a:p>
          <a:p>
            <a:pPr marL="342900" indent="-342900">
              <a:buFont typeface="+mj-lt"/>
              <a:buAutoNum type="arabicParenR"/>
            </a:pPr>
            <a:r>
              <a:rPr lang="fr-FR" dirty="0">
                <a:latin typeface="Garamond" panose="02020404030301010803" pitchFamily="18" charset="0"/>
              </a:rPr>
              <a:t>Je suis plutôt…</a:t>
            </a:r>
          </a:p>
          <a:p>
            <a:pPr marL="342900" indent="-342900">
              <a:buFont typeface="+mj-lt"/>
              <a:buAutoNum type="arabicParenR"/>
            </a:pPr>
            <a:r>
              <a:rPr lang="fr-FR" dirty="0">
                <a:latin typeface="Garamond" panose="02020404030301010803" pitchFamily="18" charset="0"/>
              </a:rPr>
              <a:t>Mes colocs sont…</a:t>
            </a:r>
          </a:p>
          <a:p>
            <a:pPr marL="342900" indent="-342900">
              <a:buFont typeface="+mj-lt"/>
              <a:buAutoNum type="arabicParenR"/>
            </a:pPr>
            <a:r>
              <a:rPr lang="fr-FR" dirty="0">
                <a:latin typeface="Garamond" panose="02020404030301010803" pitchFamily="18" charset="0"/>
              </a:rPr>
              <a:t>Ma famille est…</a:t>
            </a:r>
          </a:p>
          <a:p>
            <a:pPr marL="342900" indent="-342900">
              <a:buFont typeface="+mj-lt"/>
              <a:buAutoNum type="arabicParenR"/>
            </a:pPr>
            <a:r>
              <a:rPr lang="fr-FR" dirty="0">
                <a:latin typeface="Garamond" panose="02020404030301010803" pitchFamily="18" charset="0"/>
              </a:rPr>
              <a:t>En général, je trouve mes professeurs…</a:t>
            </a:r>
          </a:p>
          <a:p>
            <a:pPr marL="342900" indent="-342900">
              <a:buFont typeface="+mj-lt"/>
              <a:buAutoNum type="arabicParenR"/>
            </a:pPr>
            <a:r>
              <a:rPr lang="fr-FR" dirty="0">
                <a:latin typeface="Garamond" panose="02020404030301010803" pitchFamily="18" charset="0"/>
              </a:rPr>
              <a:t>Mon meilleur ami/ma meilleure amie est plutôt…</a:t>
            </a:r>
          </a:p>
          <a:p>
            <a:pPr marL="342900" indent="-342900">
              <a:buFont typeface="+mj-lt"/>
              <a:buAutoNum type="arabicParenR"/>
            </a:pPr>
            <a:r>
              <a:rPr lang="fr-FR" dirty="0">
                <a:latin typeface="Garamond" panose="02020404030301010803" pitchFamily="18" charset="0"/>
              </a:rPr>
              <a:t>J’ai des amis qui sont…</a:t>
            </a:r>
          </a:p>
          <a:p>
            <a:pPr marL="342900" indent="-342900">
              <a:buFont typeface="+mj-lt"/>
              <a:buAutoNum type="arabicParenR"/>
            </a:pPr>
            <a:r>
              <a:rPr lang="fr-FR" dirty="0">
                <a:latin typeface="Garamond" panose="02020404030301010803" pitchFamily="18" charset="0"/>
              </a:rPr>
              <a:t>Je déteste les personnes qui sont…</a:t>
            </a:r>
          </a:p>
          <a:p>
            <a:pPr marL="342900" indent="-342900">
              <a:buFont typeface="+mj-lt"/>
              <a:buAutoNum type="arabicParenR"/>
            </a:pPr>
            <a:r>
              <a:rPr lang="fr-FR" dirty="0">
                <a:latin typeface="Garamond" panose="02020404030301010803" pitchFamily="18" charset="0"/>
              </a:rPr>
              <a:t>J’adore les personnes qui sont…</a:t>
            </a:r>
          </a:p>
        </p:txBody>
      </p:sp>
    </p:spTree>
    <p:extLst>
      <p:ext uri="{BB962C8B-B14F-4D97-AF65-F5344CB8AC3E}">
        <p14:creationId xmlns:p14="http://schemas.microsoft.com/office/powerpoint/2010/main" val="213493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DA15-8103-45D6-8C9C-FC87065D075B}"/>
              </a:ext>
            </a:extLst>
          </p:cNvPr>
          <p:cNvSpPr>
            <a:spLocks noGrp="1"/>
          </p:cNvSpPr>
          <p:nvPr>
            <p:ph type="title"/>
          </p:nvPr>
        </p:nvSpPr>
        <p:spPr/>
        <p:txBody>
          <a:bodyPr/>
          <a:lstStyle/>
          <a:p>
            <a:r>
              <a:rPr lang="fr-FR" cap="none" dirty="0">
                <a:latin typeface="Garamond" panose="02020404030301010803" pitchFamily="18" charset="0"/>
              </a:rPr>
              <a:t>Communiquer en français</a:t>
            </a:r>
            <a:endParaRPr lang="en-US" cap="none" dirty="0">
              <a:latin typeface="Garamond" panose="02020404030301010803" pitchFamily="18" charset="0"/>
            </a:endParaRPr>
          </a:p>
        </p:txBody>
      </p:sp>
      <p:sp>
        <p:nvSpPr>
          <p:cNvPr id="3" name="Text Placeholder 2">
            <a:extLst>
              <a:ext uri="{FF2B5EF4-FFF2-40B4-BE49-F238E27FC236}">
                <a16:creationId xmlns:a16="http://schemas.microsoft.com/office/drawing/2014/main" id="{A72623C8-BA75-498A-95C5-4E60665467F0}"/>
              </a:ext>
            </a:extLst>
          </p:cNvPr>
          <p:cNvSpPr>
            <a:spLocks noGrp="1"/>
          </p:cNvSpPr>
          <p:nvPr>
            <p:ph type="body" idx="1"/>
          </p:nvPr>
        </p:nvSpPr>
        <p:spPr/>
        <p:txBody>
          <a:bodyPr/>
          <a:lstStyle/>
          <a:p>
            <a:r>
              <a:rPr lang="fr-FR" dirty="0"/>
              <a:t>Formel et informel</a:t>
            </a:r>
            <a:endParaRPr lang="en-US" dirty="0"/>
          </a:p>
        </p:txBody>
      </p:sp>
    </p:spTree>
    <p:extLst>
      <p:ext uri="{BB962C8B-B14F-4D97-AF65-F5344CB8AC3E}">
        <p14:creationId xmlns:p14="http://schemas.microsoft.com/office/powerpoint/2010/main" val="9886827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2512</Words>
  <Application>Microsoft Office PowerPoint</Application>
  <PresentationFormat>On-screen Show (4:3)</PresentationFormat>
  <Paragraphs>575</Paragraphs>
  <Slides>89</Slides>
  <Notes>13</Notes>
  <HiddenSlides>1</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89</vt:i4>
      </vt:variant>
    </vt:vector>
  </HeadingPairs>
  <TitlesOfParts>
    <vt:vector size="99" baseType="lpstr">
      <vt:lpstr>ＭＳ Ｐゴシック</vt:lpstr>
      <vt:lpstr>Arial</vt:lpstr>
      <vt:lpstr>Calibri</vt:lpstr>
      <vt:lpstr>Calisto MT</vt:lpstr>
      <vt:lpstr>Garamond</vt:lpstr>
      <vt:lpstr>Tw Cen MT</vt:lpstr>
      <vt:lpstr>Tw Cen MT Condensed</vt:lpstr>
      <vt:lpstr>Wingdings 3</vt:lpstr>
      <vt:lpstr>Integral</vt:lpstr>
      <vt:lpstr>Organic</vt:lpstr>
      <vt:lpstr>BONJOUR ET BIENVENUE EN cours de français!</vt:lpstr>
      <vt:lpstr>Expressions pour la classe</vt:lpstr>
      <vt:lpstr>Présentations</vt:lpstr>
      <vt:lpstr>PowerPoint Presentation</vt:lpstr>
      <vt:lpstr>Comment les américains se disent bonjour?</vt:lpstr>
      <vt:lpstr>PowerPoint Presentation</vt:lpstr>
      <vt:lpstr>Strasbourg</vt:lpstr>
      <vt:lpstr>Présentez-vous en groupe de deux ! </vt:lpstr>
      <vt:lpstr>Communiquer en français</vt:lpstr>
      <vt:lpstr>Différences ?</vt:lpstr>
      <vt:lpstr>Différences ?</vt:lpstr>
      <vt:lpstr>Tu ou vous ? (informel ou formel ?)</vt:lpstr>
      <vt:lpstr>Tu ou vous ? (informel ou formel ?)</vt:lpstr>
      <vt:lpstr>Tu ou vous ? (informel ou formel ?)</vt:lpstr>
      <vt:lpstr>Tu ou vous ? (informel ou formel ?)</vt:lpstr>
      <vt:lpstr>Tu ou vous ? (informel ou formel ?)</vt:lpstr>
      <vt:lpstr>Ecoutez: familier ou non familier?</vt:lpstr>
      <vt:lpstr>Communiquer en français</vt:lpstr>
      <vt:lpstr>Formel ou informel ? Identifier les erreurs ou maladresses dans le texte ci-dessous, et réécrivez l’email :</vt:lpstr>
      <vt:lpstr>LES PRESENTATIONS: REVISIONS Créez deux dialogues: un avec « tu » et un avec « vous »! </vt:lpstr>
      <vt:lpstr>Tu es d’où?</vt:lpstr>
      <vt:lpstr>A p.23 D’où sont-ils ?</vt:lpstr>
      <vt:lpstr>Qu’est-ce que c’est?</vt:lpstr>
      <vt:lpstr>Quelles questions est-ce-que j’ai posées?</vt:lpstr>
      <vt:lpstr>PowerPoint Presentation</vt:lpstr>
      <vt:lpstr>Les articles indéfinis</vt:lpstr>
      <vt:lpstr>PowerPoint Presentation</vt:lpstr>
      <vt:lpstr>PowerPoint Presentation</vt:lpstr>
      <vt:lpstr>PowerPoint Presentation</vt:lpstr>
      <vt:lpstr>PowerPoint Presentation</vt:lpstr>
      <vt:lpstr>PowerPoint Presentation</vt:lpstr>
      <vt:lpstr>Les vêtements et les couleurs</vt:lpstr>
      <vt:lpstr>Qu’est-ce que c’est?</vt:lpstr>
      <vt:lpstr>Les articles indéfinis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Quelles questions est-ce-que j’ai posées?</vt:lpstr>
      <vt:lpstr>Posez les bonnes questions!</vt:lpstr>
      <vt:lpstr>PowerPoint Presentation</vt:lpstr>
      <vt:lpstr>PowerPoint Presentation</vt:lpstr>
      <vt:lpstr>PowerPoint Presentation</vt:lpstr>
      <vt:lpstr>PowerPoint Presentation</vt:lpstr>
      <vt:lpstr>PowerPoint Presentation</vt:lpstr>
      <vt:lpstr>PowerPoint Presentation</vt:lpstr>
      <vt:lpstr>Décrivons les personnes sur la photo! </vt:lpstr>
      <vt:lpstr>Préparez votre valise (suitcase) !</vt:lpstr>
      <vt:lpstr>Cyprien – le style vestimentaire</vt:lpstr>
      <vt:lpstr>PowerPoint Presentation</vt:lpstr>
      <vt:lpstr>PowerPoint Presentation</vt:lpstr>
      <vt:lpstr>Se présenter</vt:lpstr>
      <vt:lpstr>PowerPoint Presentation</vt:lpstr>
      <vt:lpstr>Ok pour les présentations, mais maintenant comment se contacter?</vt:lpstr>
      <vt:lpstr>PowerPoint Presentation</vt:lpstr>
      <vt:lpstr>PowerPoint Presentation</vt:lpstr>
      <vt:lpstr>PowerPoint Presentation</vt:lpstr>
      <vt:lpstr>Les numéros de téléphone</vt:lpstr>
      <vt:lpstr>PowerPoint Presentation</vt:lpstr>
      <vt:lpstr>Se décrire! </vt:lpstr>
      <vt:lpstr>PowerPoint Presentation</vt:lpstr>
      <vt:lpstr>PowerPoint Presentation</vt:lpstr>
      <vt:lpstr>Masculin ou féminin ? levez la main si c’est féminin ! </vt:lpstr>
      <vt:lpstr>Quelques adjectifs irréguliers…</vt:lpstr>
      <vt:lpstr>Accordez les adjectifs suivants. Attention c’est une fille qui parle!</vt:lpstr>
      <vt:lpstr>Se décrire</vt:lpstr>
      <vt:lpstr>PowerPoint Presentation</vt:lpstr>
      <vt:lpstr>Comment est-il ? Comment est-elle ?</vt:lpstr>
      <vt:lpstr>Comment est-il ? Comment est-elle ?</vt:lpstr>
      <vt:lpstr>Comment est-il ? Comment est-elle ?</vt:lpstr>
      <vt:lpstr>Comment est-il ? Comment est-elle ?</vt:lpstr>
      <vt:lpstr>Comment est-il ? Comment est-elle ?</vt:lpstr>
      <vt:lpstr>Comment est-il ? Comment est-elle ?</vt:lpstr>
      <vt:lpstr>Comment est-il ? Comment est-elle ?</vt:lpstr>
      <vt:lpstr> Ex. C1-17  En petit groupe, posez des questions sur vos personnalités chacun à son tour (taking turns)</vt:lpstr>
      <vt:lpstr>PowerPoint Presentation</vt:lpstr>
      <vt:lpstr>PowerPoint Presentation</vt:lpstr>
      <vt:lpstr>PowerPoint Presentation</vt:lpstr>
      <vt:lpstr>Elle/il a des cheveux…</vt:lpstr>
      <vt:lpstr>Décrivez une célébrité, la classe doit deviner (guess) comment il/elle s’appelle!</vt:lpstr>
      <vt:lpstr>Tu es COMMENT?</vt:lpstr>
      <vt:lpstr>Le monde idéal</vt:lpstr>
      <vt:lpstr>Des descriptions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BONJOUR ET BIENVENUE EN cours de français!</dc:title>
  <dc:creator>Manali Allen</dc:creator>
  <cp:lastModifiedBy>Manali Allen</cp:lastModifiedBy>
  <cp:revision>48</cp:revision>
  <dcterms:created xsi:type="dcterms:W3CDTF">2020-09-08T19:46:53Z</dcterms:created>
  <dcterms:modified xsi:type="dcterms:W3CDTF">2026-09-09T00:12:45Z</dcterms:modified>
</cp:coreProperties>
</file>