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3"/>
  </p:notesMasterIdLst>
  <p:sldIdLst>
    <p:sldId id="754" r:id="rId2"/>
    <p:sldId id="1440" r:id="rId3"/>
    <p:sldId id="1457" r:id="rId4"/>
    <p:sldId id="1446" r:id="rId5"/>
    <p:sldId id="1449" r:id="rId6"/>
    <p:sldId id="1448" r:id="rId7"/>
    <p:sldId id="1447" r:id="rId8"/>
    <p:sldId id="1450" r:id="rId9"/>
    <p:sldId id="1280" r:id="rId10"/>
    <p:sldId id="1456" r:id="rId11"/>
    <p:sldId id="1451" r:id="rId12"/>
    <p:sldId id="1452" r:id="rId13"/>
    <p:sldId id="1455" r:id="rId14"/>
    <p:sldId id="1454" r:id="rId15"/>
    <p:sldId id="1459" r:id="rId16"/>
    <p:sldId id="1309" r:id="rId17"/>
    <p:sldId id="1319" r:id="rId18"/>
    <p:sldId id="1315" r:id="rId19"/>
    <p:sldId id="1290" r:id="rId20"/>
    <p:sldId id="1568" r:id="rId21"/>
    <p:sldId id="1453" r:id="rId22"/>
    <p:sldId id="1458" r:id="rId23"/>
    <p:sldId id="1567" r:id="rId24"/>
    <p:sldId id="1572" r:id="rId25"/>
    <p:sldId id="1569" r:id="rId26"/>
    <p:sldId id="1460" r:id="rId27"/>
    <p:sldId id="1573" r:id="rId28"/>
    <p:sldId id="1574" r:id="rId29"/>
    <p:sldId id="1491" r:id="rId30"/>
    <p:sldId id="1575" r:id="rId31"/>
    <p:sldId id="1285" r:id="rId32"/>
    <p:sldId id="1262" r:id="rId33"/>
    <p:sldId id="1570" r:id="rId34"/>
    <p:sldId id="1462" r:id="rId35"/>
    <p:sldId id="1571" r:id="rId36"/>
    <p:sldId id="1282" r:id="rId37"/>
    <p:sldId id="426" r:id="rId38"/>
    <p:sldId id="1287" r:id="rId39"/>
    <p:sldId id="1576" r:id="rId40"/>
    <p:sldId id="1064" r:id="rId41"/>
    <p:sldId id="1577"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0" autoAdjust="0"/>
    <p:restoredTop sz="94660"/>
  </p:normalViewPr>
  <p:slideViewPr>
    <p:cSldViewPr snapToGrid="0">
      <p:cViewPr varScale="1">
        <p:scale>
          <a:sx n="74" d="100"/>
          <a:sy n="74" d="100"/>
        </p:scale>
        <p:origin x="542"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6FA984-3687-468F-ABC1-F7F1E7121D7F}" type="datetimeFigureOut">
              <a:rPr lang="en-US" smtClean="0"/>
              <a:t>9/9/2026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A716AD-6ECC-40CA-A1F6-6A283A50F1BB}" type="slidenum">
              <a:rPr lang="en-US" smtClean="0"/>
              <a:t>‹#›</a:t>
            </a:fld>
            <a:endParaRPr lang="en-US"/>
          </a:p>
        </p:txBody>
      </p:sp>
    </p:spTree>
    <p:extLst>
      <p:ext uri="{BB962C8B-B14F-4D97-AF65-F5344CB8AC3E}">
        <p14:creationId xmlns:p14="http://schemas.microsoft.com/office/powerpoint/2010/main" val="3991380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DD6844A-1625-4A19-B9DC-529A05C8C6F8}"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6644440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D6844A-1625-4A19-B9DC-529A05C8C6F8}"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140785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D6844A-1625-4A19-B9DC-529A05C8C6F8}"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671860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D6844A-1625-4A19-B9DC-529A05C8C6F8}"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406692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D6844A-1625-4A19-B9DC-529A05C8C6F8}" type="datetimeFigureOut">
              <a:rPr lang="en-US" smtClean="0"/>
              <a:t>9/9/2026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3380297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DD6844A-1625-4A19-B9DC-529A05C8C6F8}"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594970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DD6844A-1625-4A19-B9DC-529A05C8C6F8}" type="datetimeFigureOut">
              <a:rPr lang="en-US" smtClean="0"/>
              <a:t>9/9/2026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284193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DD6844A-1625-4A19-B9DC-529A05C8C6F8}" type="datetimeFigureOut">
              <a:rPr lang="en-US" smtClean="0"/>
              <a:t>9/9/2026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700935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D6844A-1625-4A19-B9DC-529A05C8C6F8}" type="datetimeFigureOut">
              <a:rPr lang="en-US" smtClean="0"/>
              <a:t>9/9/2026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93358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DD6844A-1625-4A19-B9DC-529A05C8C6F8}"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3438613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DD6844A-1625-4A19-B9DC-529A05C8C6F8}" type="datetimeFigureOut">
              <a:rPr lang="en-US" smtClean="0"/>
              <a:t>9/9/2026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C9CF69-7706-469D-8252-7BB7EB665F48}" type="slidenum">
              <a:rPr lang="en-US" smtClean="0"/>
              <a:t>‹#›</a:t>
            </a:fld>
            <a:endParaRPr lang="en-US"/>
          </a:p>
        </p:txBody>
      </p:sp>
    </p:spTree>
    <p:extLst>
      <p:ext uri="{BB962C8B-B14F-4D97-AF65-F5344CB8AC3E}">
        <p14:creationId xmlns:p14="http://schemas.microsoft.com/office/powerpoint/2010/main" val="2790464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bg1"/>
                </a:solidFill>
                <a:latin typeface="Candara" panose="020E0502030303020204" pitchFamily="34" charset="0"/>
              </a:defRPr>
            </a:lvl1pPr>
          </a:lstStyle>
          <a:p>
            <a:fld id="{5DD6844A-1625-4A19-B9DC-529A05C8C6F8}" type="datetimeFigureOut">
              <a:rPr lang="en-US" smtClean="0"/>
              <a:t>9/9/2026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bg1"/>
                </a:solidFill>
                <a:latin typeface="Candara" panose="020E0502030303020204" pitchFamily="34" charset="0"/>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bg1"/>
                </a:solidFill>
                <a:latin typeface="Candara" panose="020E0502030303020204" pitchFamily="34" charset="0"/>
              </a:defRPr>
            </a:lvl1pPr>
          </a:lstStyle>
          <a:p>
            <a:fld id="{42C9CF69-7706-469D-8252-7BB7EB665F48}" type="slidenum">
              <a:rPr lang="en-US" smtClean="0"/>
              <a:t>‹#›</a:t>
            </a:fld>
            <a:endParaRPr lang="en-US"/>
          </a:p>
        </p:txBody>
      </p:sp>
    </p:spTree>
    <p:extLst>
      <p:ext uri="{BB962C8B-B14F-4D97-AF65-F5344CB8AC3E}">
        <p14:creationId xmlns:p14="http://schemas.microsoft.com/office/powerpoint/2010/main" val="22564336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b="1" kern="1200" cap="small" baseline="0">
          <a:solidFill>
            <a:schemeClr val="bg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bg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bg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bg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bg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bg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4.xml"/><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gif"/><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4.xml"/><Relationship Id="rId5" Type="http://schemas.openxmlformats.org/officeDocument/2006/relationships/image" Target="../media/image28.jpeg"/><Relationship Id="rId4" Type="http://schemas.openxmlformats.org/officeDocument/2006/relationships/image" Target="../media/image27.jpeg"/></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31.jpeg"/><Relationship Id="rId1" Type="http://schemas.openxmlformats.org/officeDocument/2006/relationships/slideLayout" Target="../slideLayouts/slideLayout4.xml"/><Relationship Id="rId4" Type="http://schemas.openxmlformats.org/officeDocument/2006/relationships/image" Target="../media/image30.jpg"/></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4.xml"/><Relationship Id="rId5" Type="http://schemas.openxmlformats.org/officeDocument/2006/relationships/image" Target="../media/image36.png"/><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41.tiff"/><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87CF2582-C2BA-BB9C-9F3D-5B08DD67A24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112" t="30297" r="61651" b="45588"/>
          <a:stretch>
            <a:fillRect/>
          </a:stretch>
        </p:blipFill>
        <p:spPr bwMode="auto">
          <a:xfrm>
            <a:off x="10675621" y="129956"/>
            <a:ext cx="1211578" cy="101505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5BD692F-FEBE-4581-B4E8-94789F25F28F}"/>
              </a:ext>
            </a:extLst>
          </p:cNvPr>
          <p:cNvSpPr>
            <a:spLocks noGrp="1"/>
          </p:cNvSpPr>
          <p:nvPr>
            <p:ph type="ctrTitle"/>
          </p:nvPr>
        </p:nvSpPr>
        <p:spPr/>
        <p:txBody>
          <a:bodyPr/>
          <a:lstStyle/>
          <a:p>
            <a:r>
              <a:rPr lang="en-US" dirty="0"/>
              <a:t>The Successor to Alexander</a:t>
            </a:r>
            <a:endParaRPr lang="en-US" b="0" dirty="0"/>
          </a:p>
        </p:txBody>
      </p:sp>
      <p:sp>
        <p:nvSpPr>
          <p:cNvPr id="3" name="Subtitle 2">
            <a:extLst>
              <a:ext uri="{FF2B5EF4-FFF2-40B4-BE49-F238E27FC236}">
                <a16:creationId xmlns:a16="http://schemas.microsoft.com/office/drawing/2014/main" id="{02FB65C5-1C4D-49DE-9542-FF719C25B2D2}"/>
              </a:ext>
            </a:extLst>
          </p:cNvPr>
          <p:cNvSpPr>
            <a:spLocks noGrp="1"/>
          </p:cNvSpPr>
          <p:nvPr>
            <p:ph type="subTitle" idx="1"/>
          </p:nvPr>
        </p:nvSpPr>
        <p:spPr/>
        <p:txBody>
          <a:bodyPr/>
          <a:lstStyle/>
          <a:p>
            <a:r>
              <a:rPr lang="en-US" dirty="0">
                <a:solidFill>
                  <a:schemeClr val="bg1"/>
                </a:solidFill>
              </a:rPr>
              <a:t>September 9</a:t>
            </a:r>
          </a:p>
        </p:txBody>
      </p:sp>
      <p:sp>
        <p:nvSpPr>
          <p:cNvPr id="5" name="Title 3">
            <a:extLst>
              <a:ext uri="{FF2B5EF4-FFF2-40B4-BE49-F238E27FC236}">
                <a16:creationId xmlns:a16="http://schemas.microsoft.com/office/drawing/2014/main" id="{71B01575-313D-4768-A515-031E3EFF9EFB}"/>
              </a:ext>
            </a:extLst>
          </p:cNvPr>
          <p:cNvSpPr txBox="1">
            <a:spLocks/>
          </p:cNvSpPr>
          <p:nvPr/>
        </p:nvSpPr>
        <p:spPr>
          <a:xfrm>
            <a:off x="304801" y="139853"/>
            <a:ext cx="8490154" cy="868362"/>
          </a:xfrm>
          <a:prstGeom prst="rect">
            <a:avLst/>
          </a:prstGeom>
          <a:ln w="3175">
            <a:noFill/>
          </a:ln>
        </p:spPr>
        <p:txBody>
          <a:bodyPr vert="horz" lIns="91440" tIns="45720" rIns="91440" bIns="45720" rtlCol="0" anchor="t">
            <a:normAutofit/>
          </a:bodyPr>
          <a:lstStyle>
            <a:lvl1pPr algn="ctr" defTabSz="914400" rtl="0" eaLnBrk="1" latinLnBrk="0" hangingPunct="1">
              <a:spcBef>
                <a:spcPct val="0"/>
              </a:spcBef>
              <a:buNone/>
              <a:defRPr sz="4400" b="1" kern="1200" cap="small" baseline="0">
                <a:solidFill>
                  <a:schemeClr val="bg1"/>
                </a:solidFill>
                <a:latin typeface="Candara" panose="020E0502030303020204" pitchFamily="34" charset="0"/>
                <a:ea typeface="+mj-ea"/>
                <a:cs typeface="+mj-cs"/>
              </a:defRPr>
            </a:lvl1pPr>
          </a:lstStyle>
          <a:p>
            <a:pPr algn="l"/>
            <a:r>
              <a:rPr lang="en-US" sz="2400"/>
              <a:t>ARCH B222 </a:t>
            </a:r>
            <a:r>
              <a:rPr lang="en-US" sz="2400" dirty="0"/>
              <a:t>– The Age of Alexander</a:t>
            </a:r>
            <a:br>
              <a:rPr lang="en-US" sz="2400" dirty="0"/>
            </a:br>
            <a:r>
              <a:rPr lang="en-US" sz="2400" dirty="0"/>
              <a:t>Fall 2026</a:t>
            </a:r>
          </a:p>
        </p:txBody>
      </p:sp>
      <p:cxnSp>
        <p:nvCxnSpPr>
          <p:cNvPr id="6" name="Straight Connector 5">
            <a:extLst>
              <a:ext uri="{FF2B5EF4-FFF2-40B4-BE49-F238E27FC236}">
                <a16:creationId xmlns:a16="http://schemas.microsoft.com/office/drawing/2014/main" id="{ECE755CD-7421-45A2-BB79-62B6ECFB96E8}"/>
              </a:ext>
            </a:extLst>
          </p:cNvPr>
          <p:cNvCxnSpPr>
            <a:cxnSpLocks/>
          </p:cNvCxnSpPr>
          <p:nvPr/>
        </p:nvCxnSpPr>
        <p:spPr>
          <a:xfrm>
            <a:off x="304801" y="1115376"/>
            <a:ext cx="11582399" cy="2963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708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1B1B20-23D1-C29F-39A9-443C64663A23}"/>
              </a:ext>
            </a:extLst>
          </p:cNvPr>
          <p:cNvSpPr>
            <a:spLocks noGrp="1"/>
          </p:cNvSpPr>
          <p:nvPr>
            <p:ph type="title"/>
          </p:nvPr>
        </p:nvSpPr>
        <p:spPr/>
        <p:txBody>
          <a:bodyPr/>
          <a:lstStyle/>
          <a:p>
            <a:r>
              <a:rPr lang="en-US" dirty="0"/>
              <a:t>Philip III Arrhidaeus (and Perdiccas)</a:t>
            </a:r>
          </a:p>
        </p:txBody>
      </p:sp>
      <p:pic>
        <p:nvPicPr>
          <p:cNvPr id="14" name="Content Placeholder 13" descr="A close-up of a coin&#10;&#10;AI-generated content may be incorrect.">
            <a:extLst>
              <a:ext uri="{FF2B5EF4-FFF2-40B4-BE49-F238E27FC236}">
                <a16:creationId xmlns:a16="http://schemas.microsoft.com/office/drawing/2014/main" id="{ED9E2EC2-BAE1-47ED-82C6-D837BDDF4C7E}"/>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09600" y="2137773"/>
            <a:ext cx="2757134" cy="2860249"/>
          </a:xfrm>
        </p:spPr>
      </p:pic>
      <p:pic>
        <p:nvPicPr>
          <p:cNvPr id="3074" name="Picture 2">
            <a:extLst>
              <a:ext uri="{FF2B5EF4-FFF2-40B4-BE49-F238E27FC236}">
                <a16:creationId xmlns:a16="http://schemas.microsoft.com/office/drawing/2014/main" id="{E3DF4238-E340-B55C-2B91-C95F9B13CA84}"/>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197600" y="2420048"/>
            <a:ext cx="5384800" cy="257797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ADC485F-F57B-73C5-DD7E-94A29640D86E}"/>
              </a:ext>
            </a:extLst>
          </p:cNvPr>
          <p:cNvSpPr txBox="1"/>
          <p:nvPr/>
        </p:nvSpPr>
        <p:spPr>
          <a:xfrm>
            <a:off x="6218358" y="4998022"/>
            <a:ext cx="5364042" cy="891821"/>
          </a:xfrm>
          <a:prstGeom prst="rect">
            <a:avLst/>
          </a:prstGeom>
          <a:noFill/>
        </p:spPr>
        <p:txBody>
          <a:bodyPr wrap="square" rtlCol="0" anchor="t">
            <a:noAutofit/>
          </a:bodyPr>
          <a:lstStyle/>
          <a:p>
            <a:pPr algn="ctr"/>
            <a:r>
              <a:rPr lang="en-US" dirty="0">
                <a:solidFill>
                  <a:schemeClr val="bg1"/>
                </a:solidFill>
                <a:latin typeface="Candara" panose="020E0502030303020204" pitchFamily="34" charset="0"/>
              </a:rPr>
              <a:t>Gold coin minted by Philip III at Babylon, ca. 323-317 BCE; </a:t>
            </a:r>
            <a:r>
              <a:rPr lang="en-US" dirty="0" err="1">
                <a:solidFill>
                  <a:schemeClr val="bg1"/>
                </a:solidFill>
                <a:latin typeface="Candara" panose="020E0502030303020204" pitchFamily="34" charset="0"/>
              </a:rPr>
              <a:t>obv</a:t>
            </a:r>
            <a:r>
              <a:rPr lang="en-US" dirty="0">
                <a:solidFill>
                  <a:schemeClr val="bg1"/>
                </a:solidFill>
                <a:latin typeface="Candara" panose="020E0502030303020204" pitchFamily="34" charset="0"/>
              </a:rPr>
              <a:t>.: head of Athena; rev.: Nike; legend: “of King Philip”</a:t>
            </a:r>
          </a:p>
        </p:txBody>
      </p:sp>
      <p:sp>
        <p:nvSpPr>
          <p:cNvPr id="6" name="TextBox 5">
            <a:extLst>
              <a:ext uri="{FF2B5EF4-FFF2-40B4-BE49-F238E27FC236}">
                <a16:creationId xmlns:a16="http://schemas.microsoft.com/office/drawing/2014/main" id="{8D1F96A4-6B24-EB11-8923-A70E98281E78}"/>
              </a:ext>
            </a:extLst>
          </p:cNvPr>
          <p:cNvSpPr txBox="1"/>
          <p:nvPr/>
        </p:nvSpPr>
        <p:spPr>
          <a:xfrm>
            <a:off x="11734800" y="2420048"/>
            <a:ext cx="457200" cy="461665"/>
          </a:xfrm>
          <a:prstGeom prst="rect">
            <a:avLst/>
          </a:prstGeom>
          <a:noFill/>
        </p:spPr>
        <p:txBody>
          <a:bodyPr wrap="square" rtlCol="0">
            <a:spAutoFit/>
          </a:bodyPr>
          <a:lstStyle/>
          <a:p>
            <a:r>
              <a:rPr lang="en-US" sz="2400" b="1" dirty="0">
                <a:solidFill>
                  <a:schemeClr val="bg1"/>
                </a:solidFill>
                <a:latin typeface="Candara" panose="020E0502030303020204" pitchFamily="34" charset="0"/>
              </a:rPr>
              <a:t>*</a:t>
            </a:r>
          </a:p>
        </p:txBody>
      </p:sp>
      <p:pic>
        <p:nvPicPr>
          <p:cNvPr id="16" name="Picture 15" descr="A close-up of a coin&#10;&#10;AI-generated content may be incorrect.">
            <a:extLst>
              <a:ext uri="{FF2B5EF4-FFF2-40B4-BE49-F238E27FC236}">
                <a16:creationId xmlns:a16="http://schemas.microsoft.com/office/drawing/2014/main" id="{F5FACCD1-5D05-C227-1082-68BA3AD7F1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66733" y="2137774"/>
            <a:ext cx="2851625" cy="2860248"/>
          </a:xfrm>
          <a:prstGeom prst="rect">
            <a:avLst/>
          </a:prstGeom>
        </p:spPr>
      </p:pic>
      <p:sp>
        <p:nvSpPr>
          <p:cNvPr id="17" name="TextBox 16">
            <a:extLst>
              <a:ext uri="{FF2B5EF4-FFF2-40B4-BE49-F238E27FC236}">
                <a16:creationId xmlns:a16="http://schemas.microsoft.com/office/drawing/2014/main" id="{725C5C8E-D635-92C0-FFA7-6170DD0DE0EF}"/>
              </a:ext>
            </a:extLst>
          </p:cNvPr>
          <p:cNvSpPr txBox="1"/>
          <p:nvPr/>
        </p:nvSpPr>
        <p:spPr>
          <a:xfrm>
            <a:off x="609599" y="4998022"/>
            <a:ext cx="5588000" cy="891821"/>
          </a:xfrm>
          <a:prstGeom prst="rect">
            <a:avLst/>
          </a:prstGeom>
          <a:noFill/>
        </p:spPr>
        <p:txBody>
          <a:bodyPr wrap="square" rtlCol="0" anchor="t">
            <a:noAutofit/>
          </a:bodyPr>
          <a:lstStyle/>
          <a:p>
            <a:pPr algn="ctr"/>
            <a:r>
              <a:rPr lang="en-US" dirty="0">
                <a:solidFill>
                  <a:schemeClr val="bg1"/>
                </a:solidFill>
                <a:latin typeface="Candara" panose="020E0502030303020204" pitchFamily="34" charset="0"/>
              </a:rPr>
              <a:t>Silver tetradrachm coin minted by Philip III at Ecbatana, ca. 323-317 BCE; </a:t>
            </a:r>
            <a:r>
              <a:rPr lang="en-US" dirty="0" err="1">
                <a:solidFill>
                  <a:schemeClr val="bg1"/>
                </a:solidFill>
                <a:latin typeface="Candara" panose="020E0502030303020204" pitchFamily="34" charset="0"/>
              </a:rPr>
              <a:t>obv</a:t>
            </a:r>
            <a:r>
              <a:rPr lang="en-US" dirty="0">
                <a:solidFill>
                  <a:schemeClr val="bg1"/>
                </a:solidFill>
                <a:latin typeface="Candara" panose="020E0502030303020204" pitchFamily="34" charset="0"/>
              </a:rPr>
              <a:t>.: head of Heracles; rev.: Zeus enthroned; legend: “of King Philip”</a:t>
            </a:r>
          </a:p>
        </p:txBody>
      </p:sp>
    </p:spTree>
    <p:extLst>
      <p:ext uri="{BB962C8B-B14F-4D97-AF65-F5344CB8AC3E}">
        <p14:creationId xmlns:p14="http://schemas.microsoft.com/office/powerpoint/2010/main" val="14209446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1D98263B-F8C6-5E81-7171-FCEB97555C8F}"/>
              </a:ext>
            </a:extLst>
          </p:cNvPr>
          <p:cNvSpPr>
            <a:spLocks noGrp="1"/>
          </p:cNvSpPr>
          <p:nvPr>
            <p:ph type="title"/>
          </p:nvPr>
        </p:nvSpPr>
        <p:spPr>
          <a:xfrm>
            <a:off x="609600" y="274638"/>
            <a:ext cx="10972800" cy="1143000"/>
          </a:xfrm>
        </p:spPr>
        <p:txBody>
          <a:bodyPr/>
          <a:lstStyle/>
          <a:p>
            <a:r>
              <a:rPr lang="en-US" dirty="0"/>
              <a:t>Alexander’s Corpse</a:t>
            </a:r>
          </a:p>
        </p:txBody>
      </p:sp>
      <p:pic>
        <p:nvPicPr>
          <p:cNvPr id="4" name="Picture 4" descr="A drawing of a chariot&#10;&#10;AI-generated content may be incorrect.">
            <a:extLst>
              <a:ext uri="{FF2B5EF4-FFF2-40B4-BE49-F238E27FC236}">
                <a16:creationId xmlns:a16="http://schemas.microsoft.com/office/drawing/2014/main" id="{7BF67D20-C1DF-F671-1950-6A143D5D208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9600" y="1709770"/>
            <a:ext cx="10972800" cy="4306824"/>
          </a:xfrm>
          <a:prstGeom prst="rect">
            <a:avLst/>
          </a:prstGeom>
          <a:solidFill>
            <a:srgbClr val="FFFFFF"/>
          </a:solidFill>
        </p:spPr>
      </p:pic>
      <p:sp>
        <p:nvSpPr>
          <p:cNvPr id="5" name="TextBox 4">
            <a:extLst>
              <a:ext uri="{FF2B5EF4-FFF2-40B4-BE49-F238E27FC236}">
                <a16:creationId xmlns:a16="http://schemas.microsoft.com/office/drawing/2014/main" id="{07A607E3-9850-8AD4-925C-F4D4D1733EDC}"/>
              </a:ext>
            </a:extLst>
          </p:cNvPr>
          <p:cNvSpPr txBox="1"/>
          <p:nvPr/>
        </p:nvSpPr>
        <p:spPr>
          <a:xfrm>
            <a:off x="609600" y="6016594"/>
            <a:ext cx="10972800" cy="381643"/>
          </a:xfrm>
          <a:prstGeom prst="rect">
            <a:avLst/>
          </a:prstGeom>
          <a:noFill/>
        </p:spPr>
        <p:txBody>
          <a:bodyPr wrap="square" rtlCol="0" anchor="ctr">
            <a:normAutofit/>
          </a:bodyPr>
          <a:lstStyle/>
          <a:p>
            <a:pPr algn="ctr"/>
            <a:r>
              <a:rPr lang="en-US" dirty="0">
                <a:solidFill>
                  <a:schemeClr val="bg1"/>
                </a:solidFill>
                <a:latin typeface="Candara" panose="020E0502030303020204" pitchFamily="34" charset="0"/>
              </a:rPr>
              <a:t>Alexander’s funerary procession, as imagined by a 19</a:t>
            </a:r>
            <a:r>
              <a:rPr lang="en-US" baseline="30000" dirty="0">
                <a:solidFill>
                  <a:schemeClr val="bg1"/>
                </a:solidFill>
                <a:latin typeface="Candara" panose="020E0502030303020204" pitchFamily="34" charset="0"/>
              </a:rPr>
              <a:t>th</a:t>
            </a:r>
            <a:r>
              <a:rPr lang="en-US" dirty="0">
                <a:solidFill>
                  <a:schemeClr val="bg1"/>
                </a:solidFill>
                <a:latin typeface="Candara" panose="020E0502030303020204" pitchFamily="34" charset="0"/>
              </a:rPr>
              <a:t> century artist</a:t>
            </a:r>
          </a:p>
        </p:txBody>
      </p:sp>
    </p:spTree>
    <p:extLst>
      <p:ext uri="{BB962C8B-B14F-4D97-AF65-F5344CB8AC3E}">
        <p14:creationId xmlns:p14="http://schemas.microsoft.com/office/powerpoint/2010/main" val="34927417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large stone rectangular object in a museum&#10;&#10;AI-generated content may be incorrect.">
            <a:extLst>
              <a:ext uri="{FF2B5EF4-FFF2-40B4-BE49-F238E27FC236}">
                <a16:creationId xmlns:a16="http://schemas.microsoft.com/office/drawing/2014/main" id="{C3622EE2-5A50-A22F-A0F6-F5384D6D4FF1}"/>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09600" y="659105"/>
            <a:ext cx="5791641" cy="4640262"/>
          </a:xfrm>
        </p:spPr>
      </p:pic>
      <p:sp>
        <p:nvSpPr>
          <p:cNvPr id="4" name="Content Placeholder 3">
            <a:extLst>
              <a:ext uri="{FF2B5EF4-FFF2-40B4-BE49-F238E27FC236}">
                <a16:creationId xmlns:a16="http://schemas.microsoft.com/office/drawing/2014/main" id="{03F54564-EA88-CA3B-E387-0B785B07ED01}"/>
              </a:ext>
            </a:extLst>
          </p:cNvPr>
          <p:cNvSpPr>
            <a:spLocks noGrp="1"/>
          </p:cNvSpPr>
          <p:nvPr>
            <p:ph sz="half" idx="2"/>
          </p:nvPr>
        </p:nvSpPr>
        <p:spPr>
          <a:xfrm>
            <a:off x="6764482" y="659105"/>
            <a:ext cx="4817918" cy="2551690"/>
          </a:xfrm>
        </p:spPr>
        <p:txBody>
          <a:bodyPr>
            <a:normAutofit fontScale="92500" lnSpcReduction="20000"/>
          </a:bodyPr>
          <a:lstStyle/>
          <a:p>
            <a:r>
              <a:rPr lang="en-US" dirty="0"/>
              <a:t>Very likely buried in Alexandria</a:t>
            </a:r>
          </a:p>
          <a:p>
            <a:r>
              <a:rPr lang="en-US" dirty="0"/>
              <a:t>Possibly in the sarcophagus of </a:t>
            </a:r>
            <a:r>
              <a:rPr lang="en-US" dirty="0" err="1"/>
              <a:t>Nectanebo</a:t>
            </a:r>
            <a:r>
              <a:rPr lang="en-US" dirty="0"/>
              <a:t> II</a:t>
            </a:r>
          </a:p>
          <a:p>
            <a:pPr lvl="1"/>
            <a:r>
              <a:rPr lang="en-US" dirty="0"/>
              <a:t>Last king of the 30</a:t>
            </a:r>
            <a:r>
              <a:rPr lang="en-US" baseline="30000" dirty="0"/>
              <a:t>th</a:t>
            </a:r>
            <a:r>
              <a:rPr lang="en-US" dirty="0"/>
              <a:t> Dynasty</a:t>
            </a:r>
          </a:p>
          <a:p>
            <a:pPr lvl="1"/>
            <a:r>
              <a:rPr lang="en-US" dirty="0"/>
              <a:t>Fled to Nubia during the Persian invasion in 340 BCE, leaving his sarcophagus </a:t>
            </a:r>
          </a:p>
        </p:txBody>
      </p:sp>
      <p:pic>
        <p:nvPicPr>
          <p:cNvPr id="2050" name="Picture 2">
            <a:extLst>
              <a:ext uri="{FF2B5EF4-FFF2-40B4-BE49-F238E27FC236}">
                <a16:creationId xmlns:a16="http://schemas.microsoft.com/office/drawing/2014/main" id="{CD67746A-DDAF-0E82-D272-8AE9F2D2CB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4483" y="3389238"/>
            <a:ext cx="4817918" cy="301556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7995BC0D-BCA4-1A21-2F8F-903434FD2F87}"/>
              </a:ext>
            </a:extLst>
          </p:cNvPr>
          <p:cNvSpPr txBox="1"/>
          <p:nvPr/>
        </p:nvSpPr>
        <p:spPr>
          <a:xfrm>
            <a:off x="3013365" y="5512978"/>
            <a:ext cx="3751118" cy="891821"/>
          </a:xfrm>
          <a:prstGeom prst="rect">
            <a:avLst/>
          </a:prstGeom>
          <a:noFill/>
        </p:spPr>
        <p:txBody>
          <a:bodyPr wrap="square" rtlCol="0" anchor="t">
            <a:noAutofit/>
          </a:bodyPr>
          <a:lstStyle/>
          <a:p>
            <a:pPr algn="r"/>
            <a:r>
              <a:rPr lang="en-US" dirty="0">
                <a:solidFill>
                  <a:schemeClr val="bg1"/>
                </a:solidFill>
                <a:latin typeface="Candara" panose="020E0502030303020204" pitchFamily="34" charset="0"/>
              </a:rPr>
              <a:t>The </a:t>
            </a:r>
            <a:r>
              <a:rPr lang="en-US" dirty="0" err="1">
                <a:solidFill>
                  <a:schemeClr val="bg1"/>
                </a:solidFill>
                <a:latin typeface="Candara" panose="020E0502030303020204" pitchFamily="34" charset="0"/>
              </a:rPr>
              <a:t>Attarine</a:t>
            </a:r>
            <a:r>
              <a:rPr lang="en-US" dirty="0">
                <a:solidFill>
                  <a:schemeClr val="bg1"/>
                </a:solidFill>
                <a:latin typeface="Candara" panose="020E0502030303020204" pitchFamily="34" charset="0"/>
              </a:rPr>
              <a:t> Mosque in Alexandria, where the sarcophagus was found repurposed as a basin</a:t>
            </a:r>
          </a:p>
        </p:txBody>
      </p:sp>
    </p:spTree>
    <p:extLst>
      <p:ext uri="{BB962C8B-B14F-4D97-AF65-F5344CB8AC3E}">
        <p14:creationId xmlns:p14="http://schemas.microsoft.com/office/powerpoint/2010/main" val="15521007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EBC8F-D0A4-483A-F6D1-8F96D54CD1D5}"/>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25F94E35-A96F-540A-E9D5-938ECE83C6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9063"/>
            <a:ext cx="12192000" cy="661828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74A3723-A73A-19D4-023B-5EAFC3D92377}"/>
              </a:ext>
            </a:extLst>
          </p:cNvPr>
          <p:cNvSpPr txBox="1"/>
          <p:nvPr/>
        </p:nvSpPr>
        <p:spPr>
          <a:xfrm>
            <a:off x="1047404" y="4463935"/>
            <a:ext cx="1284326" cy="461665"/>
          </a:xfrm>
          <a:prstGeom prst="rect">
            <a:avLst/>
          </a:prstGeom>
          <a:solidFill>
            <a:schemeClr val="bg1">
              <a:alpha val="50000"/>
            </a:schemeClr>
          </a:solidFill>
        </p:spPr>
        <p:txBody>
          <a:bodyPr wrap="none" rtlCol="0">
            <a:spAutoFit/>
          </a:bodyPr>
          <a:lstStyle/>
          <a:p>
            <a:pPr algn="ctr"/>
            <a:r>
              <a:rPr lang="en-US" sz="2400" b="1" dirty="0">
                <a:solidFill>
                  <a:srgbClr val="FF0000"/>
                </a:solidFill>
                <a:latin typeface="Candara" panose="020E0502030303020204" pitchFamily="34" charset="0"/>
              </a:rPr>
              <a:t>Ptolemy</a:t>
            </a:r>
          </a:p>
        </p:txBody>
      </p:sp>
      <p:sp>
        <p:nvSpPr>
          <p:cNvPr id="3" name="TextBox 2">
            <a:extLst>
              <a:ext uri="{FF2B5EF4-FFF2-40B4-BE49-F238E27FC236}">
                <a16:creationId xmlns:a16="http://schemas.microsoft.com/office/drawing/2014/main" id="{2C45A481-9DE1-8F39-6CF8-9343DC3303BA}"/>
              </a:ext>
            </a:extLst>
          </p:cNvPr>
          <p:cNvSpPr txBox="1"/>
          <p:nvPr/>
        </p:nvSpPr>
        <p:spPr>
          <a:xfrm>
            <a:off x="1558923" y="2394065"/>
            <a:ext cx="1545616" cy="461665"/>
          </a:xfrm>
          <a:prstGeom prst="rect">
            <a:avLst/>
          </a:prstGeom>
          <a:solidFill>
            <a:schemeClr val="bg1">
              <a:alpha val="50000"/>
            </a:schemeClr>
          </a:solidFill>
        </p:spPr>
        <p:txBody>
          <a:bodyPr wrap="none" rtlCol="0">
            <a:spAutoFit/>
          </a:bodyPr>
          <a:lstStyle/>
          <a:p>
            <a:pPr algn="ctr"/>
            <a:r>
              <a:rPr lang="en-US" sz="2400" b="1" dirty="0">
                <a:solidFill>
                  <a:srgbClr val="FF0000"/>
                </a:solidFill>
                <a:latin typeface="Candara" panose="020E0502030303020204" pitchFamily="34" charset="0"/>
              </a:rPr>
              <a:t>Antigonus</a:t>
            </a:r>
          </a:p>
        </p:txBody>
      </p:sp>
      <p:sp>
        <p:nvSpPr>
          <p:cNvPr id="4" name="TextBox 3">
            <a:extLst>
              <a:ext uri="{FF2B5EF4-FFF2-40B4-BE49-F238E27FC236}">
                <a16:creationId xmlns:a16="http://schemas.microsoft.com/office/drawing/2014/main" id="{9161102B-7E8C-A26B-F33C-D8CEEFEEBC8F}"/>
              </a:ext>
            </a:extLst>
          </p:cNvPr>
          <p:cNvSpPr txBox="1"/>
          <p:nvPr/>
        </p:nvSpPr>
        <p:spPr>
          <a:xfrm>
            <a:off x="192843" y="1449185"/>
            <a:ext cx="1447833" cy="461665"/>
          </a:xfrm>
          <a:prstGeom prst="rect">
            <a:avLst/>
          </a:prstGeom>
          <a:solidFill>
            <a:schemeClr val="bg1">
              <a:alpha val="50000"/>
            </a:schemeClr>
          </a:solidFill>
        </p:spPr>
        <p:txBody>
          <a:bodyPr wrap="none" rtlCol="0">
            <a:spAutoFit/>
          </a:bodyPr>
          <a:lstStyle/>
          <a:p>
            <a:pPr algn="ctr"/>
            <a:r>
              <a:rPr lang="en-US" sz="2400" b="1" dirty="0">
                <a:solidFill>
                  <a:srgbClr val="FF0000"/>
                </a:solidFill>
                <a:latin typeface="Candara" panose="020E0502030303020204" pitchFamily="34" charset="0"/>
              </a:rPr>
              <a:t>Antipater</a:t>
            </a:r>
          </a:p>
        </p:txBody>
      </p:sp>
      <p:sp>
        <p:nvSpPr>
          <p:cNvPr id="5" name="TextBox 4">
            <a:extLst>
              <a:ext uri="{FF2B5EF4-FFF2-40B4-BE49-F238E27FC236}">
                <a16:creationId xmlns:a16="http://schemas.microsoft.com/office/drawing/2014/main" id="{A9465E86-85C3-6E45-07F3-A4B93B46F47E}"/>
              </a:ext>
            </a:extLst>
          </p:cNvPr>
          <p:cNvSpPr txBox="1"/>
          <p:nvPr/>
        </p:nvSpPr>
        <p:spPr>
          <a:xfrm>
            <a:off x="646487" y="3197373"/>
            <a:ext cx="1435009" cy="461665"/>
          </a:xfrm>
          <a:prstGeom prst="rect">
            <a:avLst/>
          </a:prstGeom>
          <a:solidFill>
            <a:schemeClr val="bg1">
              <a:alpha val="50000"/>
            </a:schemeClr>
          </a:solidFill>
        </p:spPr>
        <p:txBody>
          <a:bodyPr wrap="none" rtlCol="0">
            <a:spAutoFit/>
          </a:bodyPr>
          <a:lstStyle/>
          <a:p>
            <a:pPr algn="ctr"/>
            <a:r>
              <a:rPr lang="en-US" sz="2400" b="1" dirty="0">
                <a:solidFill>
                  <a:srgbClr val="0070C0"/>
                </a:solidFill>
                <a:latin typeface="Candara" panose="020E0502030303020204" pitchFamily="34" charset="0"/>
              </a:rPr>
              <a:t>Perdiccas</a:t>
            </a:r>
          </a:p>
        </p:txBody>
      </p:sp>
    </p:spTree>
    <p:extLst>
      <p:ext uri="{BB962C8B-B14F-4D97-AF65-F5344CB8AC3E}">
        <p14:creationId xmlns:p14="http://schemas.microsoft.com/office/powerpoint/2010/main" val="27879083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676FC-B05A-E93F-610A-E8B41502C7D5}"/>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2B607B17-4DB6-B1EF-A17B-634E04C8D805}"/>
              </a:ext>
            </a:extLst>
          </p:cNvPr>
          <p:cNvGraphicFramePr>
            <a:graphicFrameLocks noGrp="1"/>
          </p:cNvGraphicFramePr>
          <p:nvPr>
            <p:extLst>
              <p:ext uri="{D42A27DB-BD31-4B8C-83A1-F6EECF244321}">
                <p14:modId xmlns:p14="http://schemas.microsoft.com/office/powerpoint/2010/main" val="2047190209"/>
              </p:ext>
            </p:extLst>
          </p:nvPr>
        </p:nvGraphicFramePr>
        <p:xfrm>
          <a:off x="521277" y="317754"/>
          <a:ext cx="11149446" cy="6326124"/>
        </p:xfrm>
        <a:graphic>
          <a:graphicData uri="http://schemas.openxmlformats.org/drawingml/2006/table">
            <a:tbl>
              <a:tblPr firstRow="1" bandRow="1">
                <a:tableStyleId>{5C22544A-7EE6-4342-B048-85BDC9FD1C3A}</a:tableStyleId>
              </a:tblPr>
              <a:tblGrid>
                <a:gridCol w="1858241">
                  <a:extLst>
                    <a:ext uri="{9D8B030D-6E8A-4147-A177-3AD203B41FA5}">
                      <a16:colId xmlns:a16="http://schemas.microsoft.com/office/drawing/2014/main" val="4073230293"/>
                    </a:ext>
                  </a:extLst>
                </a:gridCol>
                <a:gridCol w="1858241">
                  <a:extLst>
                    <a:ext uri="{9D8B030D-6E8A-4147-A177-3AD203B41FA5}">
                      <a16:colId xmlns:a16="http://schemas.microsoft.com/office/drawing/2014/main" val="2028418250"/>
                    </a:ext>
                  </a:extLst>
                </a:gridCol>
                <a:gridCol w="1858241">
                  <a:extLst>
                    <a:ext uri="{9D8B030D-6E8A-4147-A177-3AD203B41FA5}">
                      <a16:colId xmlns:a16="http://schemas.microsoft.com/office/drawing/2014/main" val="1642571397"/>
                    </a:ext>
                  </a:extLst>
                </a:gridCol>
                <a:gridCol w="1858241">
                  <a:extLst>
                    <a:ext uri="{9D8B030D-6E8A-4147-A177-3AD203B41FA5}">
                      <a16:colId xmlns:a16="http://schemas.microsoft.com/office/drawing/2014/main" val="4001762386"/>
                    </a:ext>
                  </a:extLst>
                </a:gridCol>
                <a:gridCol w="1858241">
                  <a:extLst>
                    <a:ext uri="{9D8B030D-6E8A-4147-A177-3AD203B41FA5}">
                      <a16:colId xmlns:a16="http://schemas.microsoft.com/office/drawing/2014/main" val="2712550333"/>
                    </a:ext>
                  </a:extLst>
                </a:gridCol>
                <a:gridCol w="1858241">
                  <a:extLst>
                    <a:ext uri="{9D8B030D-6E8A-4147-A177-3AD203B41FA5}">
                      <a16:colId xmlns:a16="http://schemas.microsoft.com/office/drawing/2014/main" val="116098139"/>
                    </a:ext>
                  </a:extLst>
                </a:gridCol>
              </a:tblGrid>
              <a:tr h="370840">
                <a:tc>
                  <a:txBody>
                    <a:bodyPr/>
                    <a:lstStyle/>
                    <a:p>
                      <a:pPr marL="0" marR="0">
                        <a:lnSpc>
                          <a:spcPct val="115000"/>
                        </a:lnSpc>
                        <a:buNone/>
                      </a:pPr>
                      <a:r>
                        <a:rPr lang="en-US" sz="1600" b="1" kern="100" dirty="0">
                          <a:effectLst/>
                          <a:latin typeface="Candara" panose="020E0502030303020204" pitchFamily="34" charset="0"/>
                          <a:ea typeface="Aptos" panose="020B0004020202020204" pitchFamily="34" charset="0"/>
                          <a:cs typeface="Times New Roman" panose="02020603050405020304" pitchFamily="18" charset="0"/>
                        </a:rPr>
                        <a:t>Role/Region</a:t>
                      </a:r>
                      <a:endParaRPr lang="en-US" sz="16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600" b="1" kern="100" dirty="0">
                          <a:effectLst/>
                          <a:latin typeface="Candara" panose="020E0502030303020204" pitchFamily="34" charset="0"/>
                          <a:ea typeface="Aptos" panose="020B0004020202020204" pitchFamily="34" charset="0"/>
                          <a:cs typeface="Times New Roman" panose="02020603050405020304" pitchFamily="18" charset="0"/>
                        </a:rPr>
                        <a:t>Babylon (323)</a:t>
                      </a:r>
                      <a:endParaRPr lang="en-US" sz="16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600" b="1" kern="100" dirty="0" err="1">
                          <a:effectLst/>
                          <a:latin typeface="Candara" panose="020E0502030303020204" pitchFamily="34" charset="0"/>
                          <a:ea typeface="Aptos" panose="020B0004020202020204" pitchFamily="34" charset="0"/>
                          <a:cs typeface="Times New Roman" panose="02020603050405020304" pitchFamily="18" charset="0"/>
                        </a:rPr>
                        <a:t>Triparadisus</a:t>
                      </a:r>
                      <a:r>
                        <a:rPr lang="en-US" sz="1600" b="1" kern="100" dirty="0">
                          <a:effectLst/>
                          <a:latin typeface="Candara" panose="020E0502030303020204" pitchFamily="34" charset="0"/>
                          <a:ea typeface="Aptos" panose="020B0004020202020204" pitchFamily="34" charset="0"/>
                          <a:cs typeface="Times New Roman" panose="02020603050405020304" pitchFamily="18" charset="0"/>
                        </a:rPr>
                        <a:t> (320)</a:t>
                      </a:r>
                      <a:endParaRPr lang="en-US" sz="16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600" b="1" kern="100" dirty="0">
                          <a:effectLst/>
                          <a:latin typeface="Candara" panose="020E0502030303020204" pitchFamily="34" charset="0"/>
                          <a:ea typeface="Aptos" panose="020B0004020202020204" pitchFamily="34" charset="0"/>
                          <a:cs typeface="Times New Roman" panose="02020603050405020304" pitchFamily="18" charset="0"/>
                        </a:rPr>
                        <a:t>Role/Region</a:t>
                      </a:r>
                      <a:endParaRPr lang="en-US" sz="16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600" b="1" kern="100">
                          <a:effectLst/>
                          <a:latin typeface="Candara" panose="020E0502030303020204" pitchFamily="34" charset="0"/>
                          <a:ea typeface="Aptos" panose="020B0004020202020204" pitchFamily="34" charset="0"/>
                          <a:cs typeface="Times New Roman" panose="02020603050405020304" pitchFamily="18" charset="0"/>
                        </a:rPr>
                        <a:t>Babylon (323)</a:t>
                      </a:r>
                      <a:endParaRPr lang="en-US" sz="16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600" b="1" kern="100" dirty="0" err="1">
                          <a:effectLst/>
                          <a:latin typeface="Candara" panose="020E0502030303020204" pitchFamily="34" charset="0"/>
                          <a:ea typeface="Aptos" panose="020B0004020202020204" pitchFamily="34" charset="0"/>
                          <a:cs typeface="Times New Roman" panose="02020603050405020304" pitchFamily="18" charset="0"/>
                        </a:rPr>
                        <a:t>Triparadisus</a:t>
                      </a:r>
                      <a:r>
                        <a:rPr lang="en-US" sz="1600" b="1" kern="100" dirty="0">
                          <a:effectLst/>
                          <a:latin typeface="Candara" panose="020E0502030303020204" pitchFamily="34" charset="0"/>
                          <a:ea typeface="Aptos" panose="020B0004020202020204" pitchFamily="34" charset="0"/>
                          <a:cs typeface="Times New Roman" panose="02020603050405020304" pitchFamily="18" charset="0"/>
                        </a:rPr>
                        <a:t> (320)</a:t>
                      </a:r>
                      <a:endParaRPr lang="en-US" sz="16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8282270"/>
                  </a:ext>
                </a:extLst>
              </a:tr>
              <a:tr h="370840">
                <a:tc>
                  <a:txBody>
                    <a:bodyPr/>
                    <a:lstStyle/>
                    <a:p>
                      <a:pPr marL="0" marR="0">
                        <a:lnSpc>
                          <a:spcPct val="115000"/>
                        </a:lnSpc>
                        <a:buNone/>
                      </a:pPr>
                      <a:r>
                        <a:rPr lang="en-US" sz="1400" kern="100" dirty="0">
                          <a:effectLst/>
                          <a:latin typeface="Candara" panose="020E0502030303020204" pitchFamily="34" charset="0"/>
                          <a:ea typeface="Aptos" panose="020B0004020202020204" pitchFamily="34" charset="0"/>
                          <a:cs typeface="Times New Roman" panose="02020603050405020304" pitchFamily="18" charset="0"/>
                        </a:rPr>
                        <a:t>King</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Philip III</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Philip III &amp; Alexander IV</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dirty="0">
                          <a:effectLst/>
                          <a:latin typeface="Candara" panose="020E0502030303020204" pitchFamily="34" charset="0"/>
                          <a:ea typeface="Aptos" panose="020B0004020202020204" pitchFamily="34" charset="0"/>
                          <a:cs typeface="Times New Roman" panose="02020603050405020304" pitchFamily="18" charset="0"/>
                        </a:rPr>
                        <a:t>Babylonia</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dirty="0">
                          <a:effectLst/>
                          <a:latin typeface="Candara" panose="020E0502030303020204" pitchFamily="34" charset="0"/>
                          <a:ea typeface="Aptos" panose="020B0004020202020204" pitchFamily="34" charset="0"/>
                          <a:cs typeface="Times New Roman" panose="02020603050405020304" pitchFamily="18" charset="0"/>
                        </a:rPr>
                        <a:t>Archon</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dirty="0">
                          <a:solidFill>
                            <a:srgbClr val="0070C0"/>
                          </a:solidFill>
                          <a:effectLst/>
                          <a:latin typeface="Candara" panose="020E0502030303020204" pitchFamily="34" charset="0"/>
                          <a:ea typeface="Aptos" panose="020B0004020202020204" pitchFamily="34" charset="0"/>
                          <a:cs typeface="Times New Roman" panose="02020603050405020304" pitchFamily="18" charset="0"/>
                        </a:rPr>
                        <a:t>Seleucus</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85256185"/>
                  </a:ext>
                </a:extLst>
              </a:tr>
              <a:tr h="370840">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Regent</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Perdiccas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a:solidFill>
                            <a:srgbClr val="7030A0"/>
                          </a:solidFill>
                          <a:effectLst/>
                          <a:latin typeface="Candara" panose="020E0502030303020204" pitchFamily="34" charset="0"/>
                          <a:ea typeface="Aptos" panose="020B0004020202020204" pitchFamily="34" charset="0"/>
                          <a:cs typeface="Times New Roman" panose="02020603050405020304" pitchFamily="18" charset="0"/>
                        </a:rPr>
                        <a:t>Antipater</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Media</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Atropates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Peithon</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3271522"/>
                  </a:ext>
                </a:extLst>
              </a:tr>
              <a:tr h="370840">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Macedon &amp; Greek mainland</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dirty="0">
                          <a:solidFill>
                            <a:srgbClr val="7030A0"/>
                          </a:solidFill>
                          <a:effectLst/>
                          <a:latin typeface="Candara" panose="020E0502030303020204" pitchFamily="34" charset="0"/>
                          <a:ea typeface="Aptos" panose="020B0004020202020204" pitchFamily="34" charset="0"/>
                          <a:cs typeface="Times New Roman" panose="02020603050405020304" pitchFamily="18" charset="0"/>
                        </a:rPr>
                        <a:t>Antipater</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a:solidFill>
                            <a:srgbClr val="7030A0"/>
                          </a:solidFill>
                          <a:effectLst/>
                          <a:latin typeface="Candara" panose="020E0502030303020204" pitchFamily="34" charset="0"/>
                          <a:ea typeface="Aptos" panose="020B0004020202020204" pitchFamily="34" charset="0"/>
                          <a:cs typeface="Times New Roman" panose="02020603050405020304" pitchFamily="18" charset="0"/>
                        </a:rPr>
                        <a:t>Antipater</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Susiana</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Scynus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Antigenes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41478650"/>
                  </a:ext>
                </a:extLst>
              </a:tr>
              <a:tr h="370840">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Thrace</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dirty="0">
                          <a:solidFill>
                            <a:schemeClr val="accent2">
                              <a:lumMod val="75000"/>
                            </a:schemeClr>
                          </a:solidFill>
                          <a:effectLst/>
                          <a:latin typeface="Candara" panose="020E0502030303020204" pitchFamily="34" charset="0"/>
                          <a:ea typeface="Aptos" panose="020B0004020202020204" pitchFamily="34" charset="0"/>
                          <a:cs typeface="Times New Roman" panose="02020603050405020304" pitchFamily="18" charset="0"/>
                        </a:rPr>
                        <a:t>Lysimachus</a:t>
                      </a:r>
                      <a:endParaRPr lang="en-US" sz="1400" b="1" kern="100" dirty="0">
                        <a:solidFill>
                          <a:schemeClr val="accent2">
                            <a:lumMod val="75000"/>
                          </a:schemeClr>
                        </a:solidFill>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dirty="0">
                          <a:solidFill>
                            <a:schemeClr val="accent2">
                              <a:lumMod val="75000"/>
                            </a:schemeClr>
                          </a:solidFill>
                          <a:effectLst/>
                          <a:latin typeface="Candara" panose="020E0502030303020204" pitchFamily="34" charset="0"/>
                          <a:ea typeface="Aptos" panose="020B0004020202020204" pitchFamily="34" charset="0"/>
                          <a:cs typeface="Times New Roman" panose="02020603050405020304" pitchFamily="18" charset="0"/>
                        </a:rPr>
                        <a:t>Lysimachus</a:t>
                      </a:r>
                      <a:endParaRPr lang="en-US" sz="1400" b="1" kern="100" dirty="0">
                        <a:solidFill>
                          <a:schemeClr val="accent2">
                            <a:lumMod val="75000"/>
                          </a:schemeClr>
                        </a:solidFill>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Persia</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Peucestas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Peucestas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21259997"/>
                  </a:ext>
                </a:extLst>
              </a:tr>
              <a:tr h="370840">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Hellespontine Phrygia</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dirty="0" err="1">
                          <a:effectLst/>
                          <a:latin typeface="Candara" panose="020E0502030303020204" pitchFamily="34" charset="0"/>
                          <a:ea typeface="Aptos" panose="020B0004020202020204" pitchFamily="34" charset="0"/>
                          <a:cs typeface="Times New Roman" panose="02020603050405020304" pitchFamily="18" charset="0"/>
                        </a:rPr>
                        <a:t>Leonnatus</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dirty="0">
                          <a:effectLst/>
                          <a:latin typeface="Candara" panose="020E0502030303020204" pitchFamily="34" charset="0"/>
                          <a:ea typeface="Aptos" panose="020B0004020202020204" pitchFamily="34" charset="0"/>
                          <a:cs typeface="Times New Roman" panose="02020603050405020304" pitchFamily="18" charset="0"/>
                        </a:rPr>
                        <a:t>Arrhidaeus</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Carmania</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Tlepolemus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Tlepolemus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50124299"/>
                  </a:ext>
                </a:extLst>
              </a:tr>
              <a:tr h="370840">
                <a:tc>
                  <a:txBody>
                    <a:bodyPr/>
                    <a:lstStyle/>
                    <a:p>
                      <a:pPr marL="0" marR="0">
                        <a:lnSpc>
                          <a:spcPct val="115000"/>
                        </a:lnSpc>
                        <a:buNone/>
                      </a:pPr>
                      <a:r>
                        <a:rPr lang="en-US" sz="1400" kern="100" dirty="0">
                          <a:effectLst/>
                          <a:latin typeface="Candara" panose="020E0502030303020204" pitchFamily="34" charset="0"/>
                          <a:ea typeface="Aptos" panose="020B0004020202020204" pitchFamily="34" charset="0"/>
                          <a:cs typeface="Times New Roman" panose="02020603050405020304" pitchFamily="18" charset="0"/>
                        </a:rPr>
                        <a:t>Central Anatolia (Greater Phrygia, Lycia, Pamphylia)</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dirty="0">
                          <a:solidFill>
                            <a:srgbClr val="FFC000"/>
                          </a:solidFill>
                          <a:effectLst/>
                          <a:latin typeface="Candara" panose="020E0502030303020204" pitchFamily="34" charset="0"/>
                          <a:ea typeface="Aptos" panose="020B0004020202020204" pitchFamily="34" charset="0"/>
                          <a:cs typeface="Times New Roman" panose="02020603050405020304" pitchFamily="18" charset="0"/>
                        </a:rPr>
                        <a:t>Antigonus</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dirty="0">
                          <a:solidFill>
                            <a:srgbClr val="FFC000"/>
                          </a:solidFill>
                          <a:effectLst/>
                          <a:latin typeface="Candara" panose="020E0502030303020204" pitchFamily="34" charset="0"/>
                          <a:ea typeface="Aptos" panose="020B0004020202020204" pitchFamily="34" charset="0"/>
                          <a:cs typeface="Times New Roman" panose="02020603050405020304" pitchFamily="18" charset="0"/>
                        </a:rPr>
                        <a:t>Antigonus</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dirty="0" err="1">
                          <a:effectLst/>
                          <a:latin typeface="Candara" panose="020E0502030303020204" pitchFamily="34" charset="0"/>
                          <a:ea typeface="Aptos" panose="020B0004020202020204" pitchFamily="34" charset="0"/>
                          <a:cs typeface="Times New Roman" panose="02020603050405020304" pitchFamily="18" charset="0"/>
                        </a:rPr>
                        <a:t>Hyrcania</a:t>
                      </a:r>
                      <a:r>
                        <a:rPr lang="en-US" sz="1400" kern="100" dirty="0">
                          <a:effectLst/>
                          <a:latin typeface="Candara" panose="020E0502030303020204" pitchFamily="34" charset="0"/>
                          <a:ea typeface="Aptos" panose="020B0004020202020204" pitchFamily="34" charset="0"/>
                          <a:cs typeface="Times New Roman" panose="02020603050405020304" pitchFamily="18" charset="0"/>
                        </a:rPr>
                        <a:t> and Parthia</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dirty="0" err="1">
                          <a:solidFill>
                            <a:srgbClr val="00B050"/>
                          </a:solidFill>
                          <a:effectLst/>
                          <a:latin typeface="Candara" panose="020E0502030303020204" pitchFamily="34" charset="0"/>
                          <a:ea typeface="Aptos" panose="020B0004020202020204" pitchFamily="34" charset="0"/>
                          <a:cs typeface="Times New Roman" panose="02020603050405020304" pitchFamily="18" charset="0"/>
                        </a:rPr>
                        <a:t>Phrataphernes</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Philippus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44606459"/>
                  </a:ext>
                </a:extLst>
              </a:tr>
              <a:tr h="370840">
                <a:tc>
                  <a:txBody>
                    <a:bodyPr/>
                    <a:lstStyle/>
                    <a:p>
                      <a:pPr marL="0" marR="0">
                        <a:lnSpc>
                          <a:spcPct val="115000"/>
                        </a:lnSpc>
                        <a:buNone/>
                      </a:pPr>
                      <a:r>
                        <a:rPr lang="en-US" sz="1400" kern="100" dirty="0">
                          <a:effectLst/>
                          <a:latin typeface="Candara" panose="020E0502030303020204" pitchFamily="34" charset="0"/>
                          <a:ea typeface="Aptos" panose="020B0004020202020204" pitchFamily="34" charset="0"/>
                          <a:cs typeface="Times New Roman" panose="02020603050405020304" pitchFamily="18" charset="0"/>
                        </a:rPr>
                        <a:t>Caria</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Asander</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Asander</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Sogdiana and Bactria</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Philippus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Stasanor</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5403692"/>
                  </a:ext>
                </a:extLst>
              </a:tr>
              <a:tr h="370840">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Lydia</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Menander</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Clitus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Drangiana and Aria</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Stasanor</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Stasanor</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24099568"/>
                  </a:ext>
                </a:extLst>
              </a:tr>
              <a:tr h="370840">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Cappaodica and Paphlagonia</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Eumenes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dirty="0">
                          <a:effectLst/>
                          <a:latin typeface="Candara" panose="020E0502030303020204" pitchFamily="34" charset="0"/>
                          <a:ea typeface="Aptos" panose="020B0004020202020204" pitchFamily="34" charset="0"/>
                          <a:cs typeface="Times New Roman" panose="02020603050405020304" pitchFamily="18" charset="0"/>
                        </a:rPr>
                        <a:t>Nicanor</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Arachosia and Gedrosia</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dirty="0" err="1">
                          <a:effectLst/>
                          <a:latin typeface="Candara" panose="020E0502030303020204" pitchFamily="34" charset="0"/>
                          <a:ea typeface="Aptos" panose="020B0004020202020204" pitchFamily="34" charset="0"/>
                          <a:cs typeface="Times New Roman" panose="02020603050405020304" pitchFamily="18" charset="0"/>
                        </a:rPr>
                        <a:t>Sibyrtius</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Sibyrtius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36806360"/>
                  </a:ext>
                </a:extLst>
              </a:tr>
              <a:tr h="370840">
                <a:tc>
                  <a:txBody>
                    <a:bodyPr/>
                    <a:lstStyle/>
                    <a:p>
                      <a:pPr marL="0" marR="0">
                        <a:lnSpc>
                          <a:spcPct val="115000"/>
                        </a:lnSpc>
                        <a:buNone/>
                      </a:pPr>
                      <a:r>
                        <a:rPr lang="en-US" sz="1400" kern="100" dirty="0">
                          <a:effectLst/>
                          <a:latin typeface="Candara" panose="020E0502030303020204" pitchFamily="34" charset="0"/>
                          <a:ea typeface="Aptos" panose="020B0004020202020204" pitchFamily="34" charset="0"/>
                          <a:cs typeface="Times New Roman" panose="02020603050405020304" pitchFamily="18" charset="0"/>
                        </a:rPr>
                        <a:t>Cilicia</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Philotas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dirty="0">
                          <a:effectLst/>
                          <a:latin typeface="Candara" panose="020E0502030303020204" pitchFamily="34" charset="0"/>
                          <a:ea typeface="Aptos" panose="020B0004020202020204" pitchFamily="34" charset="0"/>
                          <a:cs typeface="Times New Roman" panose="02020603050405020304" pitchFamily="18" charset="0"/>
                        </a:rPr>
                        <a:t>Philoxenus</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Paropamisia</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a:solidFill>
                            <a:srgbClr val="00B050"/>
                          </a:solidFill>
                          <a:effectLst/>
                          <a:latin typeface="Candara" panose="020E0502030303020204" pitchFamily="34" charset="0"/>
                          <a:ea typeface="Aptos" panose="020B0004020202020204" pitchFamily="34" charset="0"/>
                          <a:cs typeface="Times New Roman" panose="02020603050405020304" pitchFamily="18" charset="0"/>
                        </a:rPr>
                        <a:t>Oxyartes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a:solidFill>
                            <a:srgbClr val="00B050"/>
                          </a:solidFill>
                          <a:effectLst/>
                          <a:latin typeface="Candara" panose="020E0502030303020204" pitchFamily="34" charset="0"/>
                          <a:ea typeface="Aptos" panose="020B0004020202020204" pitchFamily="34" charset="0"/>
                          <a:cs typeface="Times New Roman" panose="02020603050405020304" pitchFamily="18" charset="0"/>
                        </a:rPr>
                        <a:t>Oxyartes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42779717"/>
                  </a:ext>
                </a:extLst>
              </a:tr>
              <a:tr h="370840">
                <a:tc>
                  <a:txBody>
                    <a:bodyPr/>
                    <a:lstStyle/>
                    <a:p>
                      <a:pPr marL="0" marR="0">
                        <a:lnSpc>
                          <a:spcPct val="115000"/>
                        </a:lnSpc>
                        <a:buNone/>
                      </a:pPr>
                      <a:r>
                        <a:rPr lang="en-US" sz="1400" kern="100" dirty="0">
                          <a:effectLst/>
                          <a:latin typeface="Candara" panose="020E0502030303020204" pitchFamily="34" charset="0"/>
                          <a:ea typeface="Aptos" panose="020B0004020202020204" pitchFamily="34" charset="0"/>
                          <a:cs typeface="Times New Roman" panose="02020603050405020304" pitchFamily="18" charset="0"/>
                        </a:rPr>
                        <a:t>Egypt</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dirty="0">
                          <a:solidFill>
                            <a:srgbClr val="EE0000"/>
                          </a:solidFill>
                          <a:effectLst/>
                          <a:latin typeface="Candara" panose="020E0502030303020204" pitchFamily="34" charset="0"/>
                          <a:ea typeface="Aptos" panose="020B0004020202020204" pitchFamily="34" charset="0"/>
                          <a:cs typeface="Times New Roman" panose="02020603050405020304" pitchFamily="18" charset="0"/>
                        </a:rPr>
                        <a:t>Ptolemy</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dirty="0">
                          <a:solidFill>
                            <a:srgbClr val="EE0000"/>
                          </a:solidFill>
                          <a:effectLst/>
                          <a:latin typeface="Candara" panose="020E0502030303020204" pitchFamily="34" charset="0"/>
                          <a:ea typeface="Aptos" panose="020B0004020202020204" pitchFamily="34" charset="0"/>
                          <a:cs typeface="Times New Roman" panose="02020603050405020304" pitchFamily="18" charset="0"/>
                        </a:rPr>
                        <a:t>Ptolemy</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Punjab</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a:solidFill>
                            <a:srgbClr val="00B050"/>
                          </a:solidFill>
                          <a:effectLst/>
                          <a:latin typeface="Candara" panose="020E0502030303020204" pitchFamily="34" charset="0"/>
                          <a:ea typeface="Aptos" panose="020B0004020202020204" pitchFamily="34" charset="0"/>
                          <a:cs typeface="Times New Roman" panose="02020603050405020304" pitchFamily="18" charset="0"/>
                        </a:rPr>
                        <a:t>Taxiles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a:solidFill>
                            <a:srgbClr val="00B050"/>
                          </a:solidFill>
                          <a:effectLst/>
                          <a:latin typeface="Candara" panose="020E0502030303020204" pitchFamily="34" charset="0"/>
                          <a:ea typeface="Aptos" panose="020B0004020202020204" pitchFamily="34" charset="0"/>
                          <a:cs typeface="Times New Roman" panose="02020603050405020304" pitchFamily="18" charset="0"/>
                        </a:rPr>
                        <a:t>Taxiles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79727339"/>
                  </a:ext>
                </a:extLst>
              </a:tr>
              <a:tr h="370840">
                <a:tc>
                  <a:txBody>
                    <a:bodyPr/>
                    <a:lstStyle/>
                    <a:p>
                      <a:pPr marL="0" marR="0">
                        <a:lnSpc>
                          <a:spcPct val="115000"/>
                        </a:lnSpc>
                        <a:buNone/>
                      </a:pPr>
                      <a:r>
                        <a:rPr lang="en-US" sz="1400" kern="100" dirty="0">
                          <a:effectLst/>
                          <a:latin typeface="Candara" panose="020E0502030303020204" pitchFamily="34" charset="0"/>
                          <a:ea typeface="Aptos" panose="020B0004020202020204" pitchFamily="34" charset="0"/>
                          <a:cs typeface="Times New Roman" panose="02020603050405020304" pitchFamily="18" charset="0"/>
                        </a:rPr>
                        <a:t>Syria</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Laomedon</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dirty="0">
                          <a:effectLst/>
                          <a:latin typeface="Candara" panose="020E0502030303020204" pitchFamily="34" charset="0"/>
                          <a:ea typeface="Aptos" panose="020B0004020202020204" pitchFamily="34" charset="0"/>
                          <a:cs typeface="Times New Roman" panose="02020603050405020304" pitchFamily="18" charset="0"/>
                        </a:rPr>
                        <a:t>Laomedon</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Indus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a:solidFill>
                            <a:srgbClr val="00B050"/>
                          </a:solidFill>
                          <a:effectLst/>
                          <a:latin typeface="Candara" panose="020E0502030303020204" pitchFamily="34" charset="0"/>
                          <a:ea typeface="Aptos" panose="020B0004020202020204" pitchFamily="34" charset="0"/>
                          <a:cs typeface="Times New Roman" panose="02020603050405020304" pitchFamily="18" charset="0"/>
                        </a:rPr>
                        <a:t>Porus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a:solidFill>
                            <a:srgbClr val="00B050"/>
                          </a:solidFill>
                          <a:effectLst/>
                          <a:latin typeface="Candara" panose="020E0502030303020204" pitchFamily="34" charset="0"/>
                          <a:ea typeface="Aptos" panose="020B0004020202020204" pitchFamily="34" charset="0"/>
                          <a:cs typeface="Times New Roman" panose="02020603050405020304" pitchFamily="18" charset="0"/>
                        </a:rPr>
                        <a:t>Porus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5596917"/>
                  </a:ext>
                </a:extLst>
              </a:tr>
              <a:tr h="370840">
                <a:tc>
                  <a:txBody>
                    <a:bodyPr/>
                    <a:lstStyle/>
                    <a:p>
                      <a:pPr marL="0" marR="0">
                        <a:lnSpc>
                          <a:spcPct val="115000"/>
                        </a:lnSpc>
                        <a:buNone/>
                      </a:pPr>
                      <a:r>
                        <a:rPr lang="en-US" sz="1400" kern="100" dirty="0">
                          <a:effectLst/>
                          <a:latin typeface="Candara" panose="020E0502030303020204" pitchFamily="34" charset="0"/>
                          <a:ea typeface="Aptos" panose="020B0004020202020204" pitchFamily="34" charset="0"/>
                          <a:cs typeface="Times New Roman" panose="02020603050405020304" pitchFamily="18" charset="0"/>
                        </a:rPr>
                        <a:t>Mesopotamia</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Arcesilaus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dirty="0">
                          <a:effectLst/>
                          <a:latin typeface="Candara" panose="020E0502030303020204" pitchFamily="34" charset="0"/>
                          <a:ea typeface="Aptos" panose="020B0004020202020204" pitchFamily="34" charset="0"/>
                          <a:cs typeface="Times New Roman" panose="02020603050405020304" pitchFamily="18" charset="0"/>
                        </a:rPr>
                        <a:t>Amphimachus</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Gandhara</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dirty="0">
                          <a:effectLst/>
                          <a:latin typeface="Candara" panose="020E0502030303020204" pitchFamily="34" charset="0"/>
                          <a:ea typeface="Aptos" panose="020B0004020202020204" pitchFamily="34" charset="0"/>
                          <a:cs typeface="Times New Roman" panose="02020603050405020304" pitchFamily="18" charset="0"/>
                        </a:rPr>
                        <a:t>Peithon</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dirty="0">
                          <a:effectLst/>
                          <a:latin typeface="Candara" panose="020E0502030303020204" pitchFamily="34" charset="0"/>
                          <a:ea typeface="Aptos" panose="020B0004020202020204" pitchFamily="34" charset="0"/>
                          <a:cs typeface="Times New Roman" panose="02020603050405020304" pitchFamily="18" charset="0"/>
                        </a:rPr>
                        <a:t>Peithon</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9044201"/>
                  </a:ext>
                </a:extLst>
              </a:tr>
              <a:tr h="370840">
                <a:tc gridSpan="6">
                  <a:txBody>
                    <a:bodyPr/>
                    <a:lstStyle/>
                    <a:p>
                      <a:pPr marL="0" marR="0">
                        <a:lnSpc>
                          <a:spcPct val="115000"/>
                        </a:lnSpc>
                        <a:buNone/>
                      </a:pPr>
                      <a:r>
                        <a:rPr lang="en-US" sz="1400" b="1" kern="100" dirty="0" err="1">
                          <a:solidFill>
                            <a:srgbClr val="7030A0"/>
                          </a:solidFill>
                          <a:effectLst/>
                          <a:latin typeface="Candara" panose="020E0502030303020204" pitchFamily="34" charset="0"/>
                          <a:ea typeface="Aptos" panose="020B0004020202020204" pitchFamily="34" charset="0"/>
                          <a:cs typeface="Times New Roman" panose="02020603050405020304" pitchFamily="18" charset="0"/>
                        </a:rPr>
                        <a:t>Antipatrid</a:t>
                      </a:r>
                      <a:r>
                        <a:rPr lang="en-US" sz="1400" b="1" kern="100" dirty="0">
                          <a:solidFill>
                            <a:srgbClr val="7030A0"/>
                          </a:solidFill>
                          <a:effectLst/>
                          <a:latin typeface="Candara" panose="020E0502030303020204" pitchFamily="34" charset="0"/>
                          <a:ea typeface="Aptos" panose="020B0004020202020204" pitchFamily="34" charset="0"/>
                          <a:cs typeface="Times New Roman" panose="02020603050405020304" pitchFamily="18" charset="0"/>
                        </a:rPr>
                        <a:t> dynasty (Greece)</a:t>
                      </a:r>
                      <a:r>
                        <a:rPr lang="en-US" sz="1400" b="1" kern="100" dirty="0">
                          <a:solidFill>
                            <a:schemeClr val="tx1"/>
                          </a:solidFill>
                          <a:effectLst/>
                          <a:latin typeface="Candara" panose="020E0502030303020204" pitchFamily="34" charset="0"/>
                          <a:ea typeface="Aptos" panose="020B0004020202020204" pitchFamily="34" charset="0"/>
                          <a:cs typeface="Times New Roman" panose="02020603050405020304" pitchFamily="18" charset="0"/>
                        </a:rPr>
                        <a:t>; </a:t>
                      </a:r>
                      <a:r>
                        <a:rPr lang="en-US" sz="1400" b="1" kern="100" dirty="0">
                          <a:solidFill>
                            <a:schemeClr val="accent2">
                              <a:lumMod val="75000"/>
                            </a:schemeClr>
                          </a:solidFill>
                          <a:effectLst/>
                          <a:latin typeface="Candara" panose="020E0502030303020204" pitchFamily="34" charset="0"/>
                          <a:ea typeface="Aptos" panose="020B0004020202020204" pitchFamily="34" charset="0"/>
                          <a:cs typeface="Times New Roman" panose="02020603050405020304" pitchFamily="18" charset="0"/>
                        </a:rPr>
                        <a:t>Kingdom of Thrace</a:t>
                      </a:r>
                      <a:r>
                        <a:rPr lang="en-US" sz="1400" b="1" kern="100" dirty="0">
                          <a:solidFill>
                            <a:schemeClr val="tx1"/>
                          </a:solidFill>
                          <a:effectLst/>
                          <a:latin typeface="Candara" panose="020E0502030303020204" pitchFamily="34" charset="0"/>
                          <a:ea typeface="Aptos" panose="020B0004020202020204" pitchFamily="34" charset="0"/>
                          <a:cs typeface="Times New Roman" panose="02020603050405020304" pitchFamily="18" charset="0"/>
                        </a:rPr>
                        <a:t>; </a:t>
                      </a:r>
                      <a:r>
                        <a:rPr lang="en-US" sz="1400" b="1" kern="100" dirty="0">
                          <a:solidFill>
                            <a:srgbClr val="FFC000"/>
                          </a:solidFill>
                          <a:effectLst/>
                          <a:latin typeface="Candara" panose="020E0502030303020204" pitchFamily="34" charset="0"/>
                          <a:ea typeface="Aptos" panose="020B0004020202020204" pitchFamily="34" charset="0"/>
                          <a:cs typeface="Times New Roman" panose="02020603050405020304" pitchFamily="18" charset="0"/>
                        </a:rPr>
                        <a:t>Antigonid dynasty (Greece and western Anatolia)</a:t>
                      </a:r>
                      <a:r>
                        <a:rPr lang="en-US" sz="1400" b="1" kern="100" dirty="0">
                          <a:solidFill>
                            <a:schemeClr val="tx1"/>
                          </a:solidFill>
                          <a:effectLst/>
                          <a:latin typeface="Candara" panose="020E0502030303020204" pitchFamily="34" charset="0"/>
                          <a:ea typeface="Aptos" panose="020B0004020202020204" pitchFamily="34" charset="0"/>
                          <a:cs typeface="Times New Roman" panose="02020603050405020304" pitchFamily="18" charset="0"/>
                        </a:rPr>
                        <a:t>; </a:t>
                      </a:r>
                      <a:r>
                        <a:rPr lang="en-US" sz="1400" b="1" kern="100" dirty="0">
                          <a:solidFill>
                            <a:srgbClr val="EE0000"/>
                          </a:solidFill>
                          <a:effectLst/>
                          <a:latin typeface="Candara" panose="020E0502030303020204" pitchFamily="34" charset="0"/>
                          <a:ea typeface="Aptos" panose="020B0004020202020204" pitchFamily="34" charset="0"/>
                          <a:cs typeface="Times New Roman" panose="02020603050405020304" pitchFamily="18" charset="0"/>
                        </a:rPr>
                        <a:t>Ptolemaic dynasty (Egypt)</a:t>
                      </a:r>
                      <a:r>
                        <a:rPr lang="en-US" sz="1400" b="1" kern="100" dirty="0">
                          <a:solidFill>
                            <a:schemeClr val="tx1"/>
                          </a:solidFill>
                          <a:effectLst/>
                          <a:latin typeface="Candara" panose="020E0502030303020204" pitchFamily="34" charset="0"/>
                          <a:ea typeface="Aptos" panose="020B0004020202020204" pitchFamily="34" charset="0"/>
                          <a:cs typeface="Times New Roman" panose="02020603050405020304" pitchFamily="18" charset="0"/>
                        </a:rPr>
                        <a:t>; </a:t>
                      </a:r>
                      <a:r>
                        <a:rPr lang="en-US" sz="1400" b="1" kern="100" dirty="0">
                          <a:solidFill>
                            <a:srgbClr val="0070C0"/>
                          </a:solidFill>
                          <a:effectLst/>
                          <a:latin typeface="Candara" panose="020E0502030303020204" pitchFamily="34" charset="0"/>
                          <a:ea typeface="Aptos" panose="020B0004020202020204" pitchFamily="34" charset="0"/>
                          <a:cs typeface="Times New Roman" panose="02020603050405020304" pitchFamily="18" charset="0"/>
                        </a:rPr>
                        <a:t>Seleucid dynasty (Anatolia to Bactria)</a:t>
                      </a:r>
                      <a:r>
                        <a:rPr lang="en-US" sz="1400" b="1" kern="100" dirty="0">
                          <a:solidFill>
                            <a:schemeClr val="tx1"/>
                          </a:solidFill>
                          <a:effectLst/>
                          <a:latin typeface="Candara" panose="020E0502030303020204" pitchFamily="34" charset="0"/>
                          <a:ea typeface="Aptos" panose="020B0004020202020204" pitchFamily="34" charset="0"/>
                          <a:cs typeface="Times New Roman" panose="02020603050405020304" pitchFamily="18" charset="0"/>
                        </a:rPr>
                        <a:t>; </a:t>
                      </a:r>
                      <a:r>
                        <a:rPr lang="en-US" sz="1400" b="1" kern="100" dirty="0">
                          <a:solidFill>
                            <a:srgbClr val="00B050"/>
                          </a:solidFill>
                          <a:effectLst/>
                          <a:latin typeface="Candara" panose="020E0502030303020204" pitchFamily="34" charset="0"/>
                          <a:ea typeface="Aptos" panose="020B0004020202020204" pitchFamily="34" charset="0"/>
                          <a:cs typeface="Times New Roman" panose="02020603050405020304" pitchFamily="18" charset="0"/>
                        </a:rPr>
                        <a:t>native rulers confirmed in their positions</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hMerge="1">
                  <a:txBody>
                    <a:bodyPr/>
                    <a:lstStyle/>
                    <a:p>
                      <a:pPr marL="0" marR="0">
                        <a:lnSpc>
                          <a:spcPct val="115000"/>
                        </a:lnSpc>
                        <a:buNone/>
                      </a:pP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hMerge="1">
                  <a:txBody>
                    <a:bodyPr/>
                    <a:lstStyle/>
                    <a:p>
                      <a:pPr marL="0" marR="0">
                        <a:lnSpc>
                          <a:spcPct val="115000"/>
                        </a:lnSpc>
                        <a:buNone/>
                      </a:pP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hMerge="1">
                  <a:txBody>
                    <a:bodyPr/>
                    <a:lstStyle/>
                    <a:p>
                      <a:pPr marL="0" marR="0">
                        <a:lnSpc>
                          <a:spcPct val="115000"/>
                        </a:lnSpc>
                        <a:buNone/>
                      </a:pP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hMerge="1">
                  <a:txBody>
                    <a:bodyPr/>
                    <a:lstStyle/>
                    <a:p>
                      <a:pPr marL="0" marR="0">
                        <a:lnSpc>
                          <a:spcPct val="115000"/>
                        </a:lnSpc>
                        <a:buNone/>
                      </a:pP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hMerge="1">
                  <a:txBody>
                    <a:bodyPr/>
                    <a:lstStyle/>
                    <a:p>
                      <a:pPr marL="0" marR="0">
                        <a:lnSpc>
                          <a:spcPct val="115000"/>
                        </a:lnSpc>
                        <a:buNone/>
                      </a:pP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67965010"/>
                  </a:ext>
                </a:extLst>
              </a:tr>
            </a:tbl>
          </a:graphicData>
        </a:graphic>
      </p:graphicFrame>
      <p:cxnSp>
        <p:nvCxnSpPr>
          <p:cNvPr id="4" name="Straight Connector 3">
            <a:extLst>
              <a:ext uri="{FF2B5EF4-FFF2-40B4-BE49-F238E27FC236}">
                <a16:creationId xmlns:a16="http://schemas.microsoft.com/office/drawing/2014/main" id="{C0CD91E6-10B2-36A8-029B-3553F570581B}"/>
              </a:ext>
            </a:extLst>
          </p:cNvPr>
          <p:cNvCxnSpPr/>
          <p:nvPr/>
        </p:nvCxnSpPr>
        <p:spPr>
          <a:xfrm>
            <a:off x="6096000" y="317754"/>
            <a:ext cx="0" cy="5851552"/>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58758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4B73D-238D-D009-3298-221C52B5336D}"/>
              </a:ext>
            </a:extLst>
          </p:cNvPr>
          <p:cNvSpPr>
            <a:spLocks noGrp="1"/>
          </p:cNvSpPr>
          <p:nvPr>
            <p:ph type="title"/>
          </p:nvPr>
        </p:nvSpPr>
        <p:spPr/>
        <p:txBody>
          <a:bodyPr>
            <a:normAutofit/>
          </a:bodyPr>
          <a:lstStyle/>
          <a:p>
            <a:r>
              <a:rPr lang="en-US" dirty="0"/>
              <a:t>Antigonus I </a:t>
            </a:r>
            <a:r>
              <a:rPr lang="en-US" dirty="0" err="1"/>
              <a:t>Monophthalmus</a:t>
            </a:r>
            <a:endParaRPr lang="en-US" dirty="0"/>
          </a:p>
        </p:txBody>
      </p:sp>
      <p:sp>
        <p:nvSpPr>
          <p:cNvPr id="3" name="Content Placeholder 2">
            <a:extLst>
              <a:ext uri="{FF2B5EF4-FFF2-40B4-BE49-F238E27FC236}">
                <a16:creationId xmlns:a16="http://schemas.microsoft.com/office/drawing/2014/main" id="{8D5E3A18-7908-960F-9947-167C06862803}"/>
              </a:ext>
            </a:extLst>
          </p:cNvPr>
          <p:cNvSpPr>
            <a:spLocks noGrp="1"/>
          </p:cNvSpPr>
          <p:nvPr>
            <p:ph sz="half" idx="1"/>
          </p:nvPr>
        </p:nvSpPr>
        <p:spPr>
          <a:xfrm>
            <a:off x="609600" y="1600201"/>
            <a:ext cx="5687028" cy="4525963"/>
          </a:xfrm>
        </p:spPr>
        <p:txBody>
          <a:bodyPr>
            <a:normAutofit fontScale="85000" lnSpcReduction="20000"/>
          </a:bodyPr>
          <a:lstStyle/>
          <a:p>
            <a:r>
              <a:rPr lang="en-US" dirty="0"/>
              <a:t>Antigonus ‘the One-Eyed’</a:t>
            </a:r>
          </a:p>
          <a:p>
            <a:r>
              <a:rPr lang="en-US" dirty="0"/>
              <a:t>382-301 BCE</a:t>
            </a:r>
          </a:p>
          <a:p>
            <a:r>
              <a:rPr lang="en-US" dirty="0"/>
              <a:t>Macedonian general of Alexander</a:t>
            </a:r>
          </a:p>
          <a:p>
            <a:r>
              <a:rPr lang="en-US" dirty="0"/>
              <a:t>Received control several territories in central Anatolia at the Partition of Babylon</a:t>
            </a:r>
          </a:p>
          <a:p>
            <a:r>
              <a:rPr lang="en-US" dirty="0"/>
              <a:t>Revolted against Perdiccas in 321 BCE</a:t>
            </a:r>
          </a:p>
          <a:p>
            <a:r>
              <a:rPr lang="en-US" dirty="0"/>
              <a:t>Eventually captures southern Greece, the rest of Anatolia, Cyprus and Syria</a:t>
            </a:r>
          </a:p>
          <a:p>
            <a:r>
              <a:rPr lang="en-US" dirty="0"/>
              <a:t>Declares himself king after the Battle of Salamis in 306</a:t>
            </a:r>
          </a:p>
          <a:p>
            <a:r>
              <a:rPr lang="en-US" dirty="0"/>
              <a:t>Father of Demetrius </a:t>
            </a:r>
            <a:r>
              <a:rPr lang="en-US" dirty="0" err="1"/>
              <a:t>Poliorcetes</a:t>
            </a:r>
            <a:r>
              <a:rPr lang="en-US" dirty="0"/>
              <a:t> and founder of the Antigonid dynasty</a:t>
            </a:r>
          </a:p>
        </p:txBody>
      </p:sp>
      <p:pic>
        <p:nvPicPr>
          <p:cNvPr id="6" name="Content Placeholder 5" descr="A close-up of a coin&#10;&#10;AI-generated content may be incorrect.">
            <a:extLst>
              <a:ext uri="{FF2B5EF4-FFF2-40B4-BE49-F238E27FC236}">
                <a16:creationId xmlns:a16="http://schemas.microsoft.com/office/drawing/2014/main" id="{13136BE1-BFF9-ADDE-46A9-8E9F70B77E27}"/>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483707" y="2017792"/>
            <a:ext cx="2551302" cy="2437209"/>
          </a:xfrm>
        </p:spPr>
      </p:pic>
      <p:pic>
        <p:nvPicPr>
          <p:cNvPr id="8" name="Picture 7" descr="A close-up of a coin&#10;&#10;AI-generated content may be incorrect.">
            <a:extLst>
              <a:ext uri="{FF2B5EF4-FFF2-40B4-BE49-F238E27FC236}">
                <a16:creationId xmlns:a16="http://schemas.microsoft.com/office/drawing/2014/main" id="{D841A829-5DEF-29B1-5A9D-461EF763EC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35009" y="2017791"/>
            <a:ext cx="2547392" cy="2437210"/>
          </a:xfrm>
          <a:prstGeom prst="rect">
            <a:avLst/>
          </a:prstGeom>
        </p:spPr>
      </p:pic>
      <p:sp>
        <p:nvSpPr>
          <p:cNvPr id="9" name="TextBox 8">
            <a:extLst>
              <a:ext uri="{FF2B5EF4-FFF2-40B4-BE49-F238E27FC236}">
                <a16:creationId xmlns:a16="http://schemas.microsoft.com/office/drawing/2014/main" id="{5E7AB1AA-1CFE-56DD-A895-E6908774CBA9}"/>
              </a:ext>
            </a:extLst>
          </p:cNvPr>
          <p:cNvSpPr txBox="1"/>
          <p:nvPr/>
        </p:nvSpPr>
        <p:spPr>
          <a:xfrm>
            <a:off x="6483706" y="4455001"/>
            <a:ext cx="5098693" cy="1254474"/>
          </a:xfrm>
          <a:prstGeom prst="rect">
            <a:avLst/>
          </a:prstGeom>
          <a:noFill/>
        </p:spPr>
        <p:txBody>
          <a:bodyPr wrap="square" rtlCol="0" anchor="t">
            <a:noAutofit/>
          </a:bodyPr>
          <a:lstStyle/>
          <a:p>
            <a:pPr algn="ctr"/>
            <a:r>
              <a:rPr lang="en-US" dirty="0">
                <a:solidFill>
                  <a:schemeClr val="bg1"/>
                </a:solidFill>
                <a:latin typeface="Candara" panose="020E0502030303020204" pitchFamily="34" charset="0"/>
              </a:rPr>
              <a:t>Silver tetradrachm coin minted by Antigonus at Antioch, Syria, ca. 306-301 BCE; </a:t>
            </a:r>
            <a:r>
              <a:rPr lang="en-US" dirty="0" err="1">
                <a:solidFill>
                  <a:schemeClr val="bg1"/>
                </a:solidFill>
                <a:latin typeface="Candara" panose="020E0502030303020204" pitchFamily="34" charset="0"/>
              </a:rPr>
              <a:t>obv</a:t>
            </a:r>
            <a:r>
              <a:rPr lang="en-US" dirty="0">
                <a:solidFill>
                  <a:schemeClr val="bg1"/>
                </a:solidFill>
                <a:latin typeface="Candara" panose="020E0502030303020204" pitchFamily="34" charset="0"/>
              </a:rPr>
              <a:t>.: head of Heracles; rev.: Zeus enthroned; legend: “of Alexander”</a:t>
            </a:r>
          </a:p>
        </p:txBody>
      </p:sp>
    </p:spTree>
    <p:extLst>
      <p:ext uri="{BB962C8B-B14F-4D97-AF65-F5344CB8AC3E}">
        <p14:creationId xmlns:p14="http://schemas.microsoft.com/office/powerpoint/2010/main" val="36835254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06668" y="274638"/>
            <a:ext cx="5475731" cy="1143000"/>
          </a:xfrm>
        </p:spPr>
        <p:txBody>
          <a:bodyPr/>
          <a:lstStyle/>
          <a:p>
            <a:r>
              <a:rPr lang="en-US" b="1" cap="small" dirty="0"/>
              <a:t>Demetrius </a:t>
            </a:r>
            <a:r>
              <a:rPr lang="en-US" b="1" cap="small" dirty="0" err="1"/>
              <a:t>Poliorcetes</a:t>
            </a:r>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543800" y="1689558"/>
            <a:ext cx="4038600" cy="4164369"/>
          </a:xfrm>
        </p:spPr>
      </p:pic>
      <p:sp>
        <p:nvSpPr>
          <p:cNvPr id="6" name="TextBox 5"/>
          <p:cNvSpPr txBox="1"/>
          <p:nvPr/>
        </p:nvSpPr>
        <p:spPr>
          <a:xfrm>
            <a:off x="7292340" y="5797919"/>
            <a:ext cx="4541520" cy="1200329"/>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Roman marble version of a bust of Demetrius, original ca. 306-282 BCE </a:t>
            </a:r>
          </a:p>
          <a:p>
            <a:pPr algn="ctr"/>
            <a:r>
              <a:rPr lang="en-US" dirty="0">
                <a:solidFill>
                  <a:schemeClr val="bg1"/>
                </a:solidFill>
                <a:latin typeface="Candara" panose="020E0502030303020204" pitchFamily="34" charset="0"/>
              </a:rPr>
              <a:t>(National Archaeological Museum of Naples)</a:t>
            </a:r>
          </a:p>
          <a:p>
            <a:pPr algn="ctr"/>
            <a:endParaRPr lang="en-US" dirty="0">
              <a:solidFill>
                <a:schemeClr val="bg1"/>
              </a:solidFill>
              <a:latin typeface="Candara" panose="020E0502030303020204" pitchFamily="34" charset="0"/>
            </a:endParaRPr>
          </a:p>
        </p:txBody>
      </p:sp>
      <p:pic>
        <p:nvPicPr>
          <p:cNvPr id="3074" name="Picture 2">
            <a:extLst>
              <a:ext uri="{FF2B5EF4-FFF2-40B4-BE49-F238E27FC236}">
                <a16:creationId xmlns:a16="http://schemas.microsoft.com/office/drawing/2014/main" id="{034F2E60-3473-4DC5-9430-60A508BF36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0246" y="0"/>
            <a:ext cx="5145087" cy="68580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F7260593-4D0F-412D-9279-F8CB470EF916}"/>
              </a:ext>
            </a:extLst>
          </p:cNvPr>
          <p:cNvSpPr txBox="1"/>
          <p:nvPr/>
        </p:nvSpPr>
        <p:spPr>
          <a:xfrm>
            <a:off x="855664" y="6211669"/>
            <a:ext cx="5314250" cy="646331"/>
          </a:xfrm>
          <a:prstGeom prst="rect">
            <a:avLst/>
          </a:prstGeom>
          <a:noFill/>
        </p:spPr>
        <p:txBody>
          <a:bodyPr wrap="square">
            <a:spAutoFit/>
          </a:bodyPr>
          <a:lstStyle/>
          <a:p>
            <a:pPr algn="ctr"/>
            <a:r>
              <a:rPr lang="en-US" b="0" i="0" dirty="0">
                <a:solidFill>
                  <a:schemeClr val="bg1"/>
                </a:solidFill>
                <a:effectLst/>
                <a:latin typeface="Candara" panose="020E0502030303020204" pitchFamily="34" charset="0"/>
              </a:rPr>
              <a:t>Model of Demetrius’ siege tower at the Thessaloniki Science Center and Technology Museum</a:t>
            </a:r>
            <a:endParaRPr lang="en-US" dirty="0">
              <a:solidFill>
                <a:schemeClr val="bg1"/>
              </a:solidFill>
              <a:latin typeface="Candara" panose="020E0502030303020204" pitchFamily="34" charset="0"/>
            </a:endParaRPr>
          </a:p>
        </p:txBody>
      </p:sp>
      <p:sp>
        <p:nvSpPr>
          <p:cNvPr id="14" name="TextBox 13">
            <a:extLst>
              <a:ext uri="{FF2B5EF4-FFF2-40B4-BE49-F238E27FC236}">
                <a16:creationId xmlns:a16="http://schemas.microsoft.com/office/drawing/2014/main" id="{1A3F6385-C0B3-4313-A64B-C25B3603AB68}"/>
              </a:ext>
            </a:extLst>
          </p:cNvPr>
          <p:cNvSpPr txBox="1"/>
          <p:nvPr/>
        </p:nvSpPr>
        <p:spPr>
          <a:xfrm>
            <a:off x="6515862" y="1232972"/>
            <a:ext cx="6094476" cy="369332"/>
          </a:xfrm>
          <a:prstGeom prst="rect">
            <a:avLst/>
          </a:prstGeom>
          <a:noFill/>
        </p:spPr>
        <p:txBody>
          <a:bodyPr wrap="square">
            <a:spAutoFit/>
          </a:bodyPr>
          <a:lstStyle/>
          <a:p>
            <a:pPr algn="ctr"/>
            <a:r>
              <a:rPr lang="en-US" b="1" i="1" dirty="0" err="1">
                <a:solidFill>
                  <a:schemeClr val="bg1"/>
                </a:solidFill>
                <a:effectLst/>
                <a:latin typeface="Candara" panose="020E0502030303020204" pitchFamily="34" charset="0"/>
              </a:rPr>
              <a:t>Poliorketes</a:t>
            </a:r>
            <a:r>
              <a:rPr lang="en-US" b="1" i="1" dirty="0">
                <a:solidFill>
                  <a:schemeClr val="bg1"/>
                </a:solidFill>
                <a:effectLst/>
                <a:latin typeface="Candara" panose="020E0502030303020204" pitchFamily="34" charset="0"/>
              </a:rPr>
              <a:t> </a:t>
            </a:r>
            <a:r>
              <a:rPr lang="en-US" b="1" dirty="0">
                <a:solidFill>
                  <a:schemeClr val="bg1"/>
                </a:solidFill>
                <a:effectLst/>
                <a:latin typeface="Candara" panose="020E0502030303020204" pitchFamily="34" charset="0"/>
              </a:rPr>
              <a:t>= ‘the besieger of cities’</a:t>
            </a:r>
            <a:endParaRPr lang="en-US" b="1" i="1" dirty="0">
              <a:solidFill>
                <a:schemeClr val="bg1"/>
              </a:solidFill>
              <a:latin typeface="Candara" panose="020E0502030303020204" pitchFamily="34" charset="0"/>
            </a:endParaRPr>
          </a:p>
        </p:txBody>
      </p:sp>
      <p:sp>
        <p:nvSpPr>
          <p:cNvPr id="3" name="TextBox 2">
            <a:extLst>
              <a:ext uri="{FF2B5EF4-FFF2-40B4-BE49-F238E27FC236}">
                <a16:creationId xmlns:a16="http://schemas.microsoft.com/office/drawing/2014/main" id="{FDDB1F2A-2784-2D4F-E182-D8F36B80B7D0}"/>
              </a:ext>
            </a:extLst>
          </p:cNvPr>
          <p:cNvSpPr txBox="1"/>
          <p:nvPr/>
        </p:nvSpPr>
        <p:spPr>
          <a:xfrm>
            <a:off x="11605260" y="1689558"/>
            <a:ext cx="457200" cy="461665"/>
          </a:xfrm>
          <a:prstGeom prst="rect">
            <a:avLst/>
          </a:prstGeom>
          <a:noFill/>
        </p:spPr>
        <p:txBody>
          <a:bodyPr wrap="square" rtlCol="0">
            <a:spAutoFit/>
          </a:bodyPr>
          <a:lstStyle/>
          <a:p>
            <a:r>
              <a:rPr lang="en-US" sz="2400" b="1" dirty="0">
                <a:solidFill>
                  <a:schemeClr val="bg1"/>
                </a:solidFill>
                <a:latin typeface="Candara" panose="020E0502030303020204" pitchFamily="34" charset="0"/>
              </a:rPr>
              <a:t>*</a:t>
            </a:r>
          </a:p>
        </p:txBody>
      </p:sp>
    </p:spTree>
    <p:extLst>
      <p:ext uri="{BB962C8B-B14F-4D97-AF65-F5344CB8AC3E}">
        <p14:creationId xmlns:p14="http://schemas.microsoft.com/office/powerpoint/2010/main" val="27576263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small" dirty="0"/>
              <a:t>Demetrius </a:t>
            </a:r>
            <a:r>
              <a:rPr lang="en-US" b="1" cap="small" dirty="0" err="1"/>
              <a:t>Poliorcetes</a:t>
            </a:r>
            <a:endParaRPr lang="en-US" dirty="0"/>
          </a:p>
        </p:txBody>
      </p:sp>
      <p:sp>
        <p:nvSpPr>
          <p:cNvPr id="3" name="Content Placeholder 2"/>
          <p:cNvSpPr>
            <a:spLocks noGrp="1"/>
          </p:cNvSpPr>
          <p:nvPr>
            <p:ph sz="half" idx="1"/>
          </p:nvPr>
        </p:nvSpPr>
        <p:spPr>
          <a:xfrm>
            <a:off x="609600" y="1600201"/>
            <a:ext cx="6696456" cy="4525963"/>
          </a:xfrm>
        </p:spPr>
        <p:txBody>
          <a:bodyPr>
            <a:normAutofit fontScale="92500" lnSpcReduction="10000"/>
          </a:bodyPr>
          <a:lstStyle/>
          <a:p>
            <a:pPr marL="0" indent="0">
              <a:buNone/>
            </a:pPr>
            <a:r>
              <a:rPr lang="en-US" dirty="0"/>
              <a:t>“The outward appearance of Alexander is best represented by the statues of him which Lysippus made, and it was by this artist alone that Alexander himself thought it fit that he should be modelled. For those peculiarities which many of his successors and friends afterwards tried to imitate, namely, the poise of the neck, which was bent slightly to the left, and the melting glance of his eyes, this artist has accurately observed.”</a:t>
            </a:r>
          </a:p>
          <a:p>
            <a:pPr marL="0" indent="0" algn="r">
              <a:buNone/>
            </a:pPr>
            <a:r>
              <a:rPr lang="en-US" dirty="0"/>
              <a:t>- Plutarch, </a:t>
            </a:r>
            <a:r>
              <a:rPr lang="en-US" i="1" dirty="0"/>
              <a:t>Alexander</a:t>
            </a:r>
            <a:r>
              <a:rPr lang="en-US" dirty="0"/>
              <a:t> 4.1</a:t>
            </a:r>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543800" y="1689558"/>
            <a:ext cx="4038600" cy="4164369"/>
          </a:xfrm>
        </p:spPr>
      </p:pic>
      <p:sp>
        <p:nvSpPr>
          <p:cNvPr id="6" name="TextBox 5"/>
          <p:cNvSpPr txBox="1"/>
          <p:nvPr/>
        </p:nvSpPr>
        <p:spPr>
          <a:xfrm>
            <a:off x="7292340" y="5797919"/>
            <a:ext cx="4541520" cy="1200329"/>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Roman marble version of a bust of Demetrius, original ca. 306-282 BCE </a:t>
            </a:r>
          </a:p>
          <a:p>
            <a:pPr algn="ctr"/>
            <a:r>
              <a:rPr lang="en-US" dirty="0">
                <a:solidFill>
                  <a:schemeClr val="bg1"/>
                </a:solidFill>
                <a:latin typeface="Candara" panose="020E0502030303020204" pitchFamily="34" charset="0"/>
              </a:rPr>
              <a:t>(National Archaeological Museum of Naples)</a:t>
            </a:r>
          </a:p>
          <a:p>
            <a:pPr algn="ctr"/>
            <a:endParaRPr lang="en-US" dirty="0">
              <a:solidFill>
                <a:schemeClr val="bg1"/>
              </a:solidFill>
              <a:latin typeface="Candara" panose="020E0502030303020204" pitchFamily="34" charset="0"/>
            </a:endParaRPr>
          </a:p>
        </p:txBody>
      </p:sp>
      <p:sp>
        <p:nvSpPr>
          <p:cNvPr id="4" name="TextBox 3">
            <a:extLst>
              <a:ext uri="{FF2B5EF4-FFF2-40B4-BE49-F238E27FC236}">
                <a16:creationId xmlns:a16="http://schemas.microsoft.com/office/drawing/2014/main" id="{FE9D6550-7D86-9D97-9F70-D896754AB332}"/>
              </a:ext>
            </a:extLst>
          </p:cNvPr>
          <p:cNvSpPr txBox="1"/>
          <p:nvPr/>
        </p:nvSpPr>
        <p:spPr>
          <a:xfrm>
            <a:off x="11605260" y="1689558"/>
            <a:ext cx="457200" cy="461665"/>
          </a:xfrm>
          <a:prstGeom prst="rect">
            <a:avLst/>
          </a:prstGeom>
          <a:noFill/>
        </p:spPr>
        <p:txBody>
          <a:bodyPr wrap="square" rtlCol="0">
            <a:spAutoFit/>
          </a:bodyPr>
          <a:lstStyle/>
          <a:p>
            <a:r>
              <a:rPr lang="en-US" sz="2400" b="1" dirty="0">
                <a:solidFill>
                  <a:schemeClr val="bg1"/>
                </a:solidFill>
                <a:latin typeface="Candara" panose="020E0502030303020204" pitchFamily="34" charset="0"/>
              </a:rPr>
              <a:t>*</a:t>
            </a:r>
          </a:p>
        </p:txBody>
      </p:sp>
    </p:spTree>
    <p:extLst>
      <p:ext uri="{BB962C8B-B14F-4D97-AF65-F5344CB8AC3E}">
        <p14:creationId xmlns:p14="http://schemas.microsoft.com/office/powerpoint/2010/main" val="30042934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small" dirty="0"/>
              <a:t>Demetrius </a:t>
            </a:r>
            <a:r>
              <a:rPr lang="en-US" b="1" cap="small" dirty="0" err="1"/>
              <a:t>Poliorcetes</a:t>
            </a:r>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543800" y="1689558"/>
            <a:ext cx="4038600" cy="4164369"/>
          </a:xfrm>
        </p:spPr>
      </p:pic>
      <p:sp>
        <p:nvSpPr>
          <p:cNvPr id="6" name="TextBox 5"/>
          <p:cNvSpPr txBox="1"/>
          <p:nvPr/>
        </p:nvSpPr>
        <p:spPr>
          <a:xfrm>
            <a:off x="7292340" y="5797919"/>
            <a:ext cx="4541520" cy="1200329"/>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Roman marble version of a bust of Demetrius, original ca. 306-282 BCE </a:t>
            </a:r>
          </a:p>
          <a:p>
            <a:pPr algn="ctr"/>
            <a:r>
              <a:rPr lang="en-US" dirty="0">
                <a:solidFill>
                  <a:schemeClr val="bg1"/>
                </a:solidFill>
                <a:latin typeface="Candara" panose="020E0502030303020204" pitchFamily="34" charset="0"/>
              </a:rPr>
              <a:t>(National Archaeological Museum of Naples)</a:t>
            </a:r>
          </a:p>
          <a:p>
            <a:pPr algn="ctr"/>
            <a:endParaRPr lang="en-US" dirty="0">
              <a:solidFill>
                <a:schemeClr val="bg1"/>
              </a:solidFill>
              <a:latin typeface="Candara" panose="020E0502030303020204" pitchFamily="34" charset="0"/>
            </a:endParaRPr>
          </a:p>
        </p:txBody>
      </p:sp>
      <p:pic>
        <p:nvPicPr>
          <p:cNvPr id="7" name="Content Placeholder 6">
            <a:extLst>
              <a:ext uri="{FF2B5EF4-FFF2-40B4-BE49-F238E27FC236}">
                <a16:creationId xmlns:a16="http://schemas.microsoft.com/office/drawing/2014/main" id="{347AB622-0C7C-4130-A999-B7FAFEFB16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1343" y="1600201"/>
            <a:ext cx="3484411" cy="4684922"/>
          </a:xfrm>
          <a:prstGeom prst="rect">
            <a:avLst/>
          </a:prstGeom>
        </p:spPr>
      </p:pic>
      <p:sp>
        <p:nvSpPr>
          <p:cNvPr id="8" name="TextBox 7">
            <a:extLst>
              <a:ext uri="{FF2B5EF4-FFF2-40B4-BE49-F238E27FC236}">
                <a16:creationId xmlns:a16="http://schemas.microsoft.com/office/drawing/2014/main" id="{8C9D842E-EEE4-453B-A947-F4BBAB74EBF2}"/>
              </a:ext>
            </a:extLst>
          </p:cNvPr>
          <p:cNvSpPr txBox="1"/>
          <p:nvPr/>
        </p:nvSpPr>
        <p:spPr>
          <a:xfrm>
            <a:off x="651592" y="6211669"/>
            <a:ext cx="5163911"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The </a:t>
            </a:r>
            <a:r>
              <a:rPr lang="en-US" dirty="0" err="1">
                <a:solidFill>
                  <a:schemeClr val="bg1"/>
                </a:solidFill>
                <a:latin typeface="Candara" panose="020E0502030303020204" pitchFamily="34" charset="0"/>
              </a:rPr>
              <a:t>Azara</a:t>
            </a:r>
            <a:r>
              <a:rPr lang="en-US" dirty="0">
                <a:solidFill>
                  <a:schemeClr val="bg1"/>
                </a:solidFill>
                <a:latin typeface="Candara" panose="020E0502030303020204" pitchFamily="34" charset="0"/>
              </a:rPr>
              <a:t> Herm, with a Roman version of Lysippus’ statue of Alexander, ca. 335-320 BCE (Louvre)</a:t>
            </a:r>
          </a:p>
        </p:txBody>
      </p:sp>
      <p:sp>
        <p:nvSpPr>
          <p:cNvPr id="3" name="TextBox 2">
            <a:extLst>
              <a:ext uri="{FF2B5EF4-FFF2-40B4-BE49-F238E27FC236}">
                <a16:creationId xmlns:a16="http://schemas.microsoft.com/office/drawing/2014/main" id="{97B88133-1AF9-E795-44A3-301E36E27CAB}"/>
              </a:ext>
            </a:extLst>
          </p:cNvPr>
          <p:cNvSpPr txBox="1"/>
          <p:nvPr/>
        </p:nvSpPr>
        <p:spPr>
          <a:xfrm>
            <a:off x="1034143" y="1600201"/>
            <a:ext cx="457200" cy="461665"/>
          </a:xfrm>
          <a:prstGeom prst="rect">
            <a:avLst/>
          </a:prstGeom>
          <a:noFill/>
        </p:spPr>
        <p:txBody>
          <a:bodyPr wrap="square" rtlCol="0">
            <a:spAutoFit/>
          </a:bodyPr>
          <a:lstStyle/>
          <a:p>
            <a:r>
              <a:rPr lang="en-US" sz="2400" b="1" dirty="0">
                <a:solidFill>
                  <a:schemeClr val="bg1"/>
                </a:solidFill>
                <a:latin typeface="Candara" panose="020E0502030303020204" pitchFamily="34" charset="0"/>
              </a:rPr>
              <a:t>*</a:t>
            </a:r>
          </a:p>
        </p:txBody>
      </p:sp>
      <p:sp>
        <p:nvSpPr>
          <p:cNvPr id="4" name="TextBox 3">
            <a:extLst>
              <a:ext uri="{FF2B5EF4-FFF2-40B4-BE49-F238E27FC236}">
                <a16:creationId xmlns:a16="http://schemas.microsoft.com/office/drawing/2014/main" id="{CC960A46-E8DA-FC4F-0FCC-A5D2FB3465BE}"/>
              </a:ext>
            </a:extLst>
          </p:cNvPr>
          <p:cNvSpPr txBox="1"/>
          <p:nvPr/>
        </p:nvSpPr>
        <p:spPr>
          <a:xfrm>
            <a:off x="11605260" y="1689558"/>
            <a:ext cx="457200" cy="461665"/>
          </a:xfrm>
          <a:prstGeom prst="rect">
            <a:avLst/>
          </a:prstGeom>
          <a:noFill/>
        </p:spPr>
        <p:txBody>
          <a:bodyPr wrap="square" rtlCol="0">
            <a:spAutoFit/>
          </a:bodyPr>
          <a:lstStyle/>
          <a:p>
            <a:r>
              <a:rPr lang="en-US" sz="2400" b="1" dirty="0">
                <a:solidFill>
                  <a:schemeClr val="bg1"/>
                </a:solidFill>
                <a:latin typeface="Candara" panose="020E0502030303020204" pitchFamily="34" charset="0"/>
              </a:rPr>
              <a:t>*</a:t>
            </a:r>
          </a:p>
        </p:txBody>
      </p:sp>
    </p:spTree>
    <p:extLst>
      <p:ext uri="{BB962C8B-B14F-4D97-AF65-F5344CB8AC3E}">
        <p14:creationId xmlns:p14="http://schemas.microsoft.com/office/powerpoint/2010/main" val="2197596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491343" y="1600201"/>
            <a:ext cx="3484411" cy="4684922"/>
          </a:xfrm>
        </p:spPr>
      </p:pic>
      <p:pic>
        <p:nvPicPr>
          <p:cNvPr id="5" name="Content Placeholder 4">
            <a:extLst>
              <a:ext uri="{FF2B5EF4-FFF2-40B4-BE49-F238E27FC236}">
                <a16:creationId xmlns:a16="http://schemas.microsoft.com/office/drawing/2014/main" id="{9386A94A-2608-4F49-8EE2-60C20E222D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33525" y="0"/>
            <a:ext cx="2912949" cy="6796882"/>
          </a:xfrm>
          <a:prstGeom prst="rect">
            <a:avLst/>
          </a:prstGeom>
        </p:spPr>
      </p:pic>
      <p:sp>
        <p:nvSpPr>
          <p:cNvPr id="10" name="TextBox 9">
            <a:extLst>
              <a:ext uri="{FF2B5EF4-FFF2-40B4-BE49-F238E27FC236}">
                <a16:creationId xmlns:a16="http://schemas.microsoft.com/office/drawing/2014/main" id="{89FF807A-38B4-4149-A83F-FCD90BDDEE72}"/>
              </a:ext>
            </a:extLst>
          </p:cNvPr>
          <p:cNvSpPr txBox="1"/>
          <p:nvPr/>
        </p:nvSpPr>
        <p:spPr>
          <a:xfrm>
            <a:off x="651592" y="6211669"/>
            <a:ext cx="5163911"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The </a:t>
            </a:r>
            <a:r>
              <a:rPr lang="en-US" dirty="0" err="1">
                <a:solidFill>
                  <a:schemeClr val="bg1"/>
                </a:solidFill>
                <a:latin typeface="Candara" panose="020E0502030303020204" pitchFamily="34" charset="0"/>
              </a:rPr>
              <a:t>Azara</a:t>
            </a:r>
            <a:r>
              <a:rPr lang="en-US" dirty="0">
                <a:solidFill>
                  <a:schemeClr val="bg1"/>
                </a:solidFill>
                <a:latin typeface="Candara" panose="020E0502030303020204" pitchFamily="34" charset="0"/>
              </a:rPr>
              <a:t> Herm, with a Roman version of Lysippus’ statue of Alexander, ca. 335-320 BCE (Louvre)</a:t>
            </a:r>
          </a:p>
        </p:txBody>
      </p:sp>
      <p:sp>
        <p:nvSpPr>
          <p:cNvPr id="11" name="TextBox 10">
            <a:extLst>
              <a:ext uri="{FF2B5EF4-FFF2-40B4-BE49-F238E27FC236}">
                <a16:creationId xmlns:a16="http://schemas.microsoft.com/office/drawing/2014/main" id="{F0F8819B-4120-4C4C-9152-AAE2ED40E9B2}"/>
              </a:ext>
            </a:extLst>
          </p:cNvPr>
          <p:cNvSpPr txBox="1"/>
          <p:nvPr/>
        </p:nvSpPr>
        <p:spPr>
          <a:xfrm>
            <a:off x="4123944" y="91441"/>
            <a:ext cx="3142407" cy="1200329"/>
          </a:xfrm>
          <a:prstGeom prst="rect">
            <a:avLst/>
          </a:prstGeom>
          <a:noFill/>
        </p:spPr>
        <p:txBody>
          <a:bodyPr wrap="square" rtlCol="0">
            <a:spAutoFit/>
          </a:bodyPr>
          <a:lstStyle/>
          <a:p>
            <a:pPr algn="r"/>
            <a:r>
              <a:rPr lang="en-US" dirty="0">
                <a:solidFill>
                  <a:schemeClr val="bg1"/>
                </a:solidFill>
                <a:latin typeface="Candara" panose="020E0502030303020204" pitchFamily="34" charset="0"/>
              </a:rPr>
              <a:t>The </a:t>
            </a:r>
            <a:r>
              <a:rPr lang="en-US" dirty="0" err="1">
                <a:solidFill>
                  <a:schemeClr val="bg1"/>
                </a:solidFill>
                <a:latin typeface="Candara" panose="020E0502030303020204" pitchFamily="34" charset="0"/>
              </a:rPr>
              <a:t>Apoxyomenos</a:t>
            </a:r>
            <a:r>
              <a:rPr lang="en-US" dirty="0">
                <a:solidFill>
                  <a:schemeClr val="bg1"/>
                </a:solidFill>
                <a:latin typeface="Candara" panose="020E0502030303020204" pitchFamily="34" charset="0"/>
              </a:rPr>
              <a:t> (‘Scraper’) by Lysippus, ca. 330-320 BCE, in a Roman version</a:t>
            </a:r>
          </a:p>
          <a:p>
            <a:pPr algn="r"/>
            <a:r>
              <a:rPr lang="en-US" dirty="0">
                <a:solidFill>
                  <a:schemeClr val="bg1"/>
                </a:solidFill>
                <a:latin typeface="Candara" panose="020E0502030303020204" pitchFamily="34" charset="0"/>
              </a:rPr>
              <a:t>(Museo Pio-Clementino)</a:t>
            </a:r>
          </a:p>
        </p:txBody>
      </p:sp>
    </p:spTree>
    <p:extLst>
      <p:ext uri="{BB962C8B-B14F-4D97-AF65-F5344CB8AC3E}">
        <p14:creationId xmlns:p14="http://schemas.microsoft.com/office/powerpoint/2010/main" val="2780090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7C0B0-176D-D65E-2590-B0276ABEFCFD}"/>
              </a:ext>
            </a:extLst>
          </p:cNvPr>
          <p:cNvSpPr>
            <a:spLocks noGrp="1"/>
          </p:cNvSpPr>
          <p:nvPr>
            <p:ph type="title"/>
          </p:nvPr>
        </p:nvSpPr>
        <p:spPr>
          <a:xfrm>
            <a:off x="609600" y="274638"/>
            <a:ext cx="5384800" cy="1143000"/>
          </a:xfrm>
        </p:spPr>
        <p:txBody>
          <a:bodyPr/>
          <a:lstStyle/>
          <a:p>
            <a:r>
              <a:rPr lang="en-US" dirty="0"/>
              <a:t>Looking Ahead</a:t>
            </a:r>
          </a:p>
        </p:txBody>
      </p:sp>
      <p:sp>
        <p:nvSpPr>
          <p:cNvPr id="3" name="Content Placeholder 2">
            <a:extLst>
              <a:ext uri="{FF2B5EF4-FFF2-40B4-BE49-F238E27FC236}">
                <a16:creationId xmlns:a16="http://schemas.microsoft.com/office/drawing/2014/main" id="{F6536300-F963-91EA-830B-2079D470054A}"/>
              </a:ext>
            </a:extLst>
          </p:cNvPr>
          <p:cNvSpPr>
            <a:spLocks noGrp="1"/>
          </p:cNvSpPr>
          <p:nvPr>
            <p:ph sz="half" idx="1"/>
          </p:nvPr>
        </p:nvSpPr>
        <p:spPr/>
        <p:txBody>
          <a:bodyPr>
            <a:normAutofit fontScale="40000" lnSpcReduction="20000"/>
          </a:bodyPr>
          <a:lstStyle/>
          <a:p>
            <a:r>
              <a:rPr lang="en-US" sz="4400" dirty="0"/>
              <a:t>Mon 9/14, 12:30 PM: Archaeology Lecture</a:t>
            </a:r>
            <a:endParaRPr lang="en-US" dirty="0"/>
          </a:p>
          <a:p>
            <a:pPr marL="0" indent="0">
              <a:buNone/>
            </a:pPr>
            <a:endParaRPr lang="en-US" dirty="0"/>
          </a:p>
          <a:p>
            <a:pPr marL="0" indent="0">
              <a:buNone/>
            </a:pPr>
            <a:r>
              <a:rPr lang="en-US" sz="4500" dirty="0"/>
              <a:t>This talk analyses the material culture of cult places in late-Republican Italy to propose a visual language of the sacred specific to Roman Italy. Cult statues and sanctuary dedications demonstrate the ways that sculptural choices expressed relationships between worshippers and their gods. The vast gulf between the divine and the human was made manifest through material choices, sculptural scale, and modes of display. First sketching out the mechanics for this system of visual communication, I then turn to exemplary works of Republican sculpture to illustrate its workings. Finally, surviving statues from the city of Ostia are used to test the application of these ideas to a chronologically and spatially bounded context. Drawing on the methods of archaeology, art history, and anthropology, I aim to show how much may be gained by more fully incorporating close analysis of sculpture into histories of Roman religion.</a:t>
            </a:r>
          </a:p>
        </p:txBody>
      </p:sp>
      <p:pic>
        <p:nvPicPr>
          <p:cNvPr id="6" name="Content Placeholder 5" descr="A poster for a lecture&#10;&#10;AI-generated content may be incorrect.">
            <a:extLst>
              <a:ext uri="{FF2B5EF4-FFF2-40B4-BE49-F238E27FC236}">
                <a16:creationId xmlns:a16="http://schemas.microsoft.com/office/drawing/2014/main" id="{511D67D2-BE98-10B0-97FA-D5DFAE439AE2}"/>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868392" y="200359"/>
            <a:ext cx="4852554" cy="6278483"/>
          </a:xfrm>
        </p:spPr>
      </p:pic>
    </p:spTree>
    <p:extLst>
      <p:ext uri="{BB962C8B-B14F-4D97-AF65-F5344CB8AC3E}">
        <p14:creationId xmlns:p14="http://schemas.microsoft.com/office/powerpoint/2010/main" val="41732909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C56D3-C55F-A6A0-6A93-BB4AA85B9F40}"/>
              </a:ext>
            </a:extLst>
          </p:cNvPr>
          <p:cNvSpPr>
            <a:spLocks noGrp="1"/>
          </p:cNvSpPr>
          <p:nvPr>
            <p:ph type="title"/>
          </p:nvPr>
        </p:nvSpPr>
        <p:spPr/>
        <p:txBody>
          <a:bodyPr/>
          <a:lstStyle/>
          <a:p>
            <a:r>
              <a:rPr lang="en-US" dirty="0"/>
              <a:t>Battle of Salamis (306 BCE)</a:t>
            </a:r>
          </a:p>
        </p:txBody>
      </p:sp>
      <p:pic>
        <p:nvPicPr>
          <p:cNvPr id="6" name="Content Placeholder 5" descr="A black and white drawing of a battle&#10;&#10;AI-generated content may be incorrect.">
            <a:extLst>
              <a:ext uri="{FF2B5EF4-FFF2-40B4-BE49-F238E27FC236}">
                <a16:creationId xmlns:a16="http://schemas.microsoft.com/office/drawing/2014/main" id="{57739CD0-C614-2B79-6113-1C6112B13F84}"/>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09600" y="2035079"/>
            <a:ext cx="5384800" cy="3656205"/>
          </a:xfrm>
        </p:spPr>
      </p:pic>
      <p:sp>
        <p:nvSpPr>
          <p:cNvPr id="4" name="Content Placeholder 3">
            <a:extLst>
              <a:ext uri="{FF2B5EF4-FFF2-40B4-BE49-F238E27FC236}">
                <a16:creationId xmlns:a16="http://schemas.microsoft.com/office/drawing/2014/main" id="{7A5FC1E6-42F9-D05D-84ED-997651ACD595}"/>
              </a:ext>
            </a:extLst>
          </p:cNvPr>
          <p:cNvSpPr>
            <a:spLocks noGrp="1"/>
          </p:cNvSpPr>
          <p:nvPr>
            <p:ph sz="half" idx="2"/>
          </p:nvPr>
        </p:nvSpPr>
        <p:spPr/>
        <p:txBody>
          <a:bodyPr>
            <a:normAutofit fontScale="92500" lnSpcReduction="20000"/>
          </a:bodyPr>
          <a:lstStyle/>
          <a:p>
            <a:r>
              <a:rPr lang="en-US" dirty="0"/>
              <a:t>Naval battle fought off the coast of Salamis, eastern Cyprus</a:t>
            </a:r>
          </a:p>
          <a:p>
            <a:r>
              <a:rPr lang="en-US" dirty="0"/>
              <a:t>Demetrius </a:t>
            </a:r>
            <a:r>
              <a:rPr lang="en-US" dirty="0" err="1"/>
              <a:t>Poliorcetes</a:t>
            </a:r>
            <a:r>
              <a:rPr lang="en-US" dirty="0"/>
              <a:t> invaded Cyprus, ruled by Ptolemy’s brother Menelaus, and laid siege to Salamis</a:t>
            </a:r>
          </a:p>
          <a:p>
            <a:r>
              <a:rPr lang="en-US" dirty="0"/>
              <a:t>Ptolemy launched a relief fleet from Alexandria</a:t>
            </a:r>
          </a:p>
          <a:p>
            <a:r>
              <a:rPr lang="en-US" dirty="0"/>
              <a:t>The battle was inconclusive, but Ptolemy ultimately retreated</a:t>
            </a:r>
          </a:p>
          <a:p>
            <a:r>
              <a:rPr lang="en-US" dirty="0"/>
              <a:t>Used as a pretext by Antigonus to declare himself king</a:t>
            </a:r>
          </a:p>
        </p:txBody>
      </p:sp>
      <p:sp>
        <p:nvSpPr>
          <p:cNvPr id="7" name="TextBox 6">
            <a:extLst>
              <a:ext uri="{FF2B5EF4-FFF2-40B4-BE49-F238E27FC236}">
                <a16:creationId xmlns:a16="http://schemas.microsoft.com/office/drawing/2014/main" id="{B734D96C-B152-1ACA-4ACE-1F7BED8010F0}"/>
              </a:ext>
            </a:extLst>
          </p:cNvPr>
          <p:cNvSpPr txBox="1"/>
          <p:nvPr/>
        </p:nvSpPr>
        <p:spPr>
          <a:xfrm>
            <a:off x="609600" y="5691541"/>
            <a:ext cx="5384800" cy="891821"/>
          </a:xfrm>
          <a:prstGeom prst="rect">
            <a:avLst/>
          </a:prstGeom>
          <a:noFill/>
        </p:spPr>
        <p:txBody>
          <a:bodyPr wrap="square" rtlCol="0" anchor="t">
            <a:noAutofit/>
          </a:bodyPr>
          <a:lstStyle/>
          <a:p>
            <a:pPr algn="ctr"/>
            <a:r>
              <a:rPr lang="en-US" dirty="0">
                <a:solidFill>
                  <a:schemeClr val="bg1"/>
                </a:solidFill>
                <a:latin typeface="Candara" panose="020E0502030303020204" pitchFamily="34" charset="0"/>
              </a:rPr>
              <a:t>The Battle of Salamis as imagined by a 19</a:t>
            </a:r>
            <a:r>
              <a:rPr lang="en-US" baseline="30000" dirty="0">
                <a:solidFill>
                  <a:schemeClr val="bg1"/>
                </a:solidFill>
                <a:latin typeface="Candara" panose="020E0502030303020204" pitchFamily="34" charset="0"/>
              </a:rPr>
              <a:t>th</a:t>
            </a:r>
            <a:r>
              <a:rPr lang="en-US" dirty="0">
                <a:solidFill>
                  <a:schemeClr val="bg1"/>
                </a:solidFill>
                <a:latin typeface="Candara" panose="020E0502030303020204" pitchFamily="34" charset="0"/>
              </a:rPr>
              <a:t> century artist</a:t>
            </a:r>
          </a:p>
        </p:txBody>
      </p:sp>
    </p:spTree>
    <p:extLst>
      <p:ext uri="{BB962C8B-B14F-4D97-AF65-F5344CB8AC3E}">
        <p14:creationId xmlns:p14="http://schemas.microsoft.com/office/powerpoint/2010/main" val="6766613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europe with different colors&#10;&#10;AI-generated content may be incorrect.">
            <a:extLst>
              <a:ext uri="{FF2B5EF4-FFF2-40B4-BE49-F238E27FC236}">
                <a16:creationId xmlns:a16="http://schemas.microsoft.com/office/drawing/2014/main" id="{3E79B9DE-94BA-9E89-12BC-EBC2D98377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1520"/>
            <a:ext cx="12192000" cy="5594959"/>
          </a:xfrm>
          <a:prstGeom prst="rect">
            <a:avLst/>
          </a:prstGeom>
        </p:spPr>
      </p:pic>
    </p:spTree>
    <p:extLst>
      <p:ext uri="{BB962C8B-B14F-4D97-AF65-F5344CB8AC3E}">
        <p14:creationId xmlns:p14="http://schemas.microsoft.com/office/powerpoint/2010/main" val="11068385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3C5C496-6F11-F8D8-12A0-3C7A3B9C450D}"/>
              </a:ext>
            </a:extLst>
          </p:cNvPr>
          <p:cNvSpPr>
            <a:spLocks noGrp="1"/>
          </p:cNvSpPr>
          <p:nvPr>
            <p:ph type="title"/>
          </p:nvPr>
        </p:nvSpPr>
        <p:spPr/>
        <p:txBody>
          <a:bodyPr/>
          <a:lstStyle/>
          <a:p>
            <a:r>
              <a:rPr lang="en-US" dirty="0"/>
              <a:t>Ptolemy</a:t>
            </a:r>
          </a:p>
        </p:txBody>
      </p:sp>
      <p:sp>
        <p:nvSpPr>
          <p:cNvPr id="6" name="Content Placeholder 5">
            <a:extLst>
              <a:ext uri="{FF2B5EF4-FFF2-40B4-BE49-F238E27FC236}">
                <a16:creationId xmlns:a16="http://schemas.microsoft.com/office/drawing/2014/main" id="{F4067663-538B-545B-46AD-459F0C1D952A}"/>
              </a:ext>
            </a:extLst>
          </p:cNvPr>
          <p:cNvSpPr>
            <a:spLocks noGrp="1"/>
          </p:cNvSpPr>
          <p:nvPr>
            <p:ph sz="half" idx="2"/>
          </p:nvPr>
        </p:nvSpPr>
        <p:spPr>
          <a:xfrm>
            <a:off x="7695408" y="1600201"/>
            <a:ext cx="3886991" cy="4525963"/>
          </a:xfrm>
        </p:spPr>
        <p:txBody>
          <a:bodyPr>
            <a:normAutofit fontScale="77500" lnSpcReduction="20000"/>
          </a:bodyPr>
          <a:lstStyle/>
          <a:p>
            <a:r>
              <a:rPr lang="en-US" dirty="0"/>
              <a:t>ca. 369/8-282 BCE</a:t>
            </a:r>
          </a:p>
          <a:p>
            <a:r>
              <a:rPr lang="en-US" dirty="0"/>
              <a:t>Close friend and general of Alexander</a:t>
            </a:r>
          </a:p>
          <a:p>
            <a:r>
              <a:rPr lang="en-US" dirty="0"/>
              <a:t>Received Egypt in the Partition of Babylon</a:t>
            </a:r>
          </a:p>
          <a:p>
            <a:r>
              <a:rPr lang="en-US" dirty="0"/>
              <a:t>Hijacked Alexander’s corpse and buried it in Alexandria</a:t>
            </a:r>
          </a:p>
          <a:p>
            <a:r>
              <a:rPr lang="en-US" dirty="0"/>
              <a:t>Revolted against Perdiccas</a:t>
            </a:r>
          </a:p>
          <a:p>
            <a:r>
              <a:rPr lang="en-US" dirty="0"/>
              <a:t>Seized Cyprus from Antigonus and Syria and Palestine from Laomedon</a:t>
            </a:r>
          </a:p>
          <a:p>
            <a:r>
              <a:rPr lang="en-US" dirty="0"/>
              <a:t>Declared himself king in 305</a:t>
            </a:r>
          </a:p>
        </p:txBody>
      </p:sp>
      <p:pic>
        <p:nvPicPr>
          <p:cNvPr id="7" name="Content Placeholder 4">
            <a:extLst>
              <a:ext uri="{FF2B5EF4-FFF2-40B4-BE49-F238E27FC236}">
                <a16:creationId xmlns:a16="http://schemas.microsoft.com/office/drawing/2014/main" id="{3D47F98A-A53A-386D-1EA7-8DA2E6E193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1689904"/>
            <a:ext cx="2957506" cy="4436260"/>
          </a:xfrm>
          <a:prstGeom prst="rect">
            <a:avLst/>
          </a:prstGeom>
        </p:spPr>
      </p:pic>
      <p:pic>
        <p:nvPicPr>
          <p:cNvPr id="8" name="Content Placeholder 5">
            <a:extLst>
              <a:ext uri="{FF2B5EF4-FFF2-40B4-BE49-F238E27FC236}">
                <a16:creationId xmlns:a16="http://schemas.microsoft.com/office/drawing/2014/main" id="{63BF19F9-28AB-9302-3D8F-928CEA1276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7107" y="1663898"/>
            <a:ext cx="3886990" cy="4462265"/>
          </a:xfrm>
          <a:prstGeom prst="rect">
            <a:avLst/>
          </a:prstGeom>
        </p:spPr>
      </p:pic>
      <p:sp>
        <p:nvSpPr>
          <p:cNvPr id="10" name="TextBox 9">
            <a:extLst>
              <a:ext uri="{FF2B5EF4-FFF2-40B4-BE49-F238E27FC236}">
                <a16:creationId xmlns:a16="http://schemas.microsoft.com/office/drawing/2014/main" id="{A7830290-599F-6872-931E-52FEE4992954}"/>
              </a:ext>
            </a:extLst>
          </p:cNvPr>
          <p:cNvSpPr txBox="1"/>
          <p:nvPr/>
        </p:nvSpPr>
        <p:spPr>
          <a:xfrm>
            <a:off x="609599" y="6152169"/>
            <a:ext cx="7978816" cy="923330"/>
          </a:xfrm>
          <a:prstGeom prst="rect">
            <a:avLst/>
          </a:prstGeom>
          <a:noFill/>
        </p:spPr>
        <p:txBody>
          <a:bodyPr wrap="square" rtlCol="0">
            <a:spAutoFit/>
          </a:bodyPr>
          <a:lstStyle/>
          <a:p>
            <a:r>
              <a:rPr lang="en-US" b="1" dirty="0">
                <a:solidFill>
                  <a:schemeClr val="bg1"/>
                </a:solidFill>
                <a:latin typeface="Candara" panose="020E0502030303020204" pitchFamily="34" charset="0"/>
              </a:rPr>
              <a:t>Left:</a:t>
            </a:r>
            <a:r>
              <a:rPr lang="en-US" dirty="0">
                <a:solidFill>
                  <a:schemeClr val="bg1"/>
                </a:solidFill>
                <a:latin typeface="Candara" panose="020E0502030303020204" pitchFamily="34" charset="0"/>
              </a:rPr>
              <a:t> Marble bust of Ptolemy I, ca. 305-282 BCE (Louvre)</a:t>
            </a:r>
          </a:p>
          <a:p>
            <a:r>
              <a:rPr lang="en-US" b="1" dirty="0">
                <a:solidFill>
                  <a:schemeClr val="bg1"/>
                </a:solidFill>
                <a:latin typeface="Candara" panose="020E0502030303020204" pitchFamily="34" charset="0"/>
              </a:rPr>
              <a:t>Right: </a:t>
            </a:r>
            <a:r>
              <a:rPr lang="en-US" dirty="0">
                <a:solidFill>
                  <a:schemeClr val="bg1"/>
                </a:solidFill>
                <a:latin typeface="Candara" panose="020E0502030303020204" pitchFamily="34" charset="0"/>
              </a:rPr>
              <a:t>Remains of a basalt statue of Ptolemy I, ca. 305-282 BCE (British Museum)</a:t>
            </a:r>
          </a:p>
          <a:p>
            <a:endParaRPr lang="en-US" b="1" dirty="0">
              <a:solidFill>
                <a:schemeClr val="bg1"/>
              </a:solidFill>
              <a:latin typeface="Candara" panose="020E0502030303020204" pitchFamily="34" charset="0"/>
            </a:endParaRPr>
          </a:p>
        </p:txBody>
      </p:sp>
    </p:spTree>
    <p:extLst>
      <p:ext uri="{BB962C8B-B14F-4D97-AF65-F5344CB8AC3E}">
        <p14:creationId xmlns:p14="http://schemas.microsoft.com/office/powerpoint/2010/main" val="37594289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tone carving of egyptian gods&#10;&#10;AI-generated content may be incorrect.">
            <a:extLst>
              <a:ext uri="{FF2B5EF4-FFF2-40B4-BE49-F238E27FC236}">
                <a16:creationId xmlns:a16="http://schemas.microsoft.com/office/drawing/2014/main" id="{19ADEE7D-4333-DA4A-ADC6-0A0449F2F3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284115" cy="6858000"/>
          </a:xfrm>
          <a:prstGeom prst="rect">
            <a:avLst/>
          </a:prstGeom>
        </p:spPr>
      </p:pic>
      <p:sp>
        <p:nvSpPr>
          <p:cNvPr id="7" name="Title 6">
            <a:extLst>
              <a:ext uri="{FF2B5EF4-FFF2-40B4-BE49-F238E27FC236}">
                <a16:creationId xmlns:a16="http://schemas.microsoft.com/office/drawing/2014/main" id="{33DF0DDB-B009-BBF8-B1EE-3967DE13BBFF}"/>
              </a:ext>
            </a:extLst>
          </p:cNvPr>
          <p:cNvSpPr>
            <a:spLocks noGrp="1"/>
          </p:cNvSpPr>
          <p:nvPr>
            <p:ph type="title"/>
          </p:nvPr>
        </p:nvSpPr>
        <p:spPr>
          <a:xfrm>
            <a:off x="4685120" y="274638"/>
            <a:ext cx="6897279" cy="1143000"/>
          </a:xfrm>
        </p:spPr>
        <p:txBody>
          <a:bodyPr/>
          <a:lstStyle/>
          <a:p>
            <a:r>
              <a:rPr lang="en-US" dirty="0"/>
              <a:t>The ‘Satrap Stela’</a:t>
            </a:r>
          </a:p>
        </p:txBody>
      </p:sp>
      <p:sp>
        <p:nvSpPr>
          <p:cNvPr id="9" name="Content Placeholder 8">
            <a:extLst>
              <a:ext uri="{FF2B5EF4-FFF2-40B4-BE49-F238E27FC236}">
                <a16:creationId xmlns:a16="http://schemas.microsoft.com/office/drawing/2014/main" id="{2EC084AB-8D60-C4D3-2624-ECC06BEF5FD7}"/>
              </a:ext>
            </a:extLst>
          </p:cNvPr>
          <p:cNvSpPr>
            <a:spLocks noGrp="1"/>
          </p:cNvSpPr>
          <p:nvPr>
            <p:ph sz="half" idx="2"/>
          </p:nvPr>
        </p:nvSpPr>
        <p:spPr>
          <a:xfrm>
            <a:off x="4685122" y="1600201"/>
            <a:ext cx="6897278" cy="4525963"/>
          </a:xfrm>
        </p:spPr>
        <p:txBody>
          <a:bodyPr>
            <a:normAutofit/>
          </a:bodyPr>
          <a:lstStyle/>
          <a:p>
            <a:pPr marL="0" indent="0">
              <a:buNone/>
            </a:pPr>
            <a:r>
              <a:rPr lang="en-US" dirty="0"/>
              <a:t>“Regnal year 7, first month of Inundation season, under the Majesty of the Horus: ‘The youthful one, great of strength;’ The Two Ladies: ‘The beloved of the gods, to whom was given the office of his father;’ The Horus of Gold: ‘The ruler in the entire land;’ the King of Upper and Lower Egypt, Lord of the Two Lands, </a:t>
            </a:r>
            <a:r>
              <a:rPr lang="en-US" dirty="0" err="1"/>
              <a:t>Haaibre-Setepenamon</a:t>
            </a:r>
            <a:r>
              <a:rPr lang="en-US" dirty="0"/>
              <a:t>, the Son of Re, Alexander, living forever, beloved of the gods of Pe and Dep.”</a:t>
            </a:r>
          </a:p>
        </p:txBody>
      </p:sp>
      <p:pic>
        <p:nvPicPr>
          <p:cNvPr id="1025" name="Picture 1" descr="-">
            <a:extLst>
              <a:ext uri="{FF2B5EF4-FFF2-40B4-BE49-F238E27FC236}">
                <a16:creationId xmlns:a16="http://schemas.microsoft.com/office/drawing/2014/main" id="{D7F770DA-243F-8058-7610-455CBA2020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90500" cy="952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
            <a:extLst>
              <a:ext uri="{FF2B5EF4-FFF2-40B4-BE49-F238E27FC236}">
                <a16:creationId xmlns:a16="http://schemas.microsoft.com/office/drawing/2014/main" id="{DFA54D11-EEC7-6553-7A3E-AF76A6FD6B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52400" cy="10477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
            <a:extLst>
              <a:ext uri="{FF2B5EF4-FFF2-40B4-BE49-F238E27FC236}">
                <a16:creationId xmlns:a16="http://schemas.microsoft.com/office/drawing/2014/main" id="{D1F52229-101A-CB1F-19CB-6BEFDE2E42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52400" cy="1047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
            <a:extLst>
              <a:ext uri="{FF2B5EF4-FFF2-40B4-BE49-F238E27FC236}">
                <a16:creationId xmlns:a16="http://schemas.microsoft.com/office/drawing/2014/main" id="{E1B6A8AF-98C1-1EC1-B9CE-16D3232A5B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52400" cy="10477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
            <a:extLst>
              <a:ext uri="{FF2B5EF4-FFF2-40B4-BE49-F238E27FC236}">
                <a16:creationId xmlns:a16="http://schemas.microsoft.com/office/drawing/2014/main" id="{74AA51A4-3862-028B-8FC9-062887DE22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52400" cy="1047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
            <a:extLst>
              <a:ext uri="{FF2B5EF4-FFF2-40B4-BE49-F238E27FC236}">
                <a16:creationId xmlns:a16="http://schemas.microsoft.com/office/drawing/2014/main" id="{5B7FFBE6-D28D-BB76-3F54-BCE9D6195B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52400" cy="10477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
            <a:extLst>
              <a:ext uri="{FF2B5EF4-FFF2-40B4-BE49-F238E27FC236}">
                <a16:creationId xmlns:a16="http://schemas.microsoft.com/office/drawing/2014/main" id="{5FFE49D8-CD14-67D8-4E8D-E125FC1A90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52400" cy="1047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
            <a:extLst>
              <a:ext uri="{FF2B5EF4-FFF2-40B4-BE49-F238E27FC236}">
                <a16:creationId xmlns:a16="http://schemas.microsoft.com/office/drawing/2014/main" id="{E3BBF72F-ADE4-1F6B-F18A-02FAD2953A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52400" cy="10477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
            <a:extLst>
              <a:ext uri="{FF2B5EF4-FFF2-40B4-BE49-F238E27FC236}">
                <a16:creationId xmlns:a16="http://schemas.microsoft.com/office/drawing/2014/main" id="{DAA574C8-AED8-BE9C-01AA-081A4E2FF5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52400" cy="10477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
            <a:extLst>
              <a:ext uri="{FF2B5EF4-FFF2-40B4-BE49-F238E27FC236}">
                <a16:creationId xmlns:a16="http://schemas.microsoft.com/office/drawing/2014/main" id="{2147D06C-9639-D160-B645-77DF6BF6E8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52400" cy="104775"/>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
            <a:extLst>
              <a:ext uri="{FF2B5EF4-FFF2-40B4-BE49-F238E27FC236}">
                <a16:creationId xmlns:a16="http://schemas.microsoft.com/office/drawing/2014/main" id="{44D9E8DE-4E6D-CF8A-8FFF-EC2BA8255B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52400" cy="10477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
            <a:extLst>
              <a:ext uri="{FF2B5EF4-FFF2-40B4-BE49-F238E27FC236}">
                <a16:creationId xmlns:a16="http://schemas.microsoft.com/office/drawing/2014/main" id="{387AB0EC-B850-6796-4FE0-9CFA9E23E5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52400" cy="104775"/>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
            <a:extLst>
              <a:ext uri="{FF2B5EF4-FFF2-40B4-BE49-F238E27FC236}">
                <a16:creationId xmlns:a16="http://schemas.microsoft.com/office/drawing/2014/main" id="{B8FE305C-7C34-BA35-FA07-31F6CC3BB7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52400" cy="10477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
            <a:extLst>
              <a:ext uri="{FF2B5EF4-FFF2-40B4-BE49-F238E27FC236}">
                <a16:creationId xmlns:a16="http://schemas.microsoft.com/office/drawing/2014/main" id="{C17AC3D2-1801-B56B-C64D-0B58E56BC2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52400" cy="104775"/>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
            <a:extLst>
              <a:ext uri="{FF2B5EF4-FFF2-40B4-BE49-F238E27FC236}">
                <a16:creationId xmlns:a16="http://schemas.microsoft.com/office/drawing/2014/main" id="{00AC2491-4D83-16E0-60E9-D542B34E70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52400" cy="10477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
            <a:extLst>
              <a:ext uri="{FF2B5EF4-FFF2-40B4-BE49-F238E27FC236}">
                <a16:creationId xmlns:a16="http://schemas.microsoft.com/office/drawing/2014/main" id="{E5DA830F-547A-8478-70C6-B50BECD409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52400" cy="104775"/>
          </a:xfrm>
          <a:prstGeom prst="rect">
            <a:avLst/>
          </a:prstGeom>
          <a:noFill/>
          <a:extLst>
            <a:ext uri="{909E8E84-426E-40DD-AFC4-6F175D3DCCD1}">
              <a14:hiddenFill xmlns:a14="http://schemas.microsoft.com/office/drawing/2010/main">
                <a:solidFill>
                  <a:srgbClr val="FFFFFF"/>
                </a:solidFill>
              </a14:hiddenFill>
            </a:ext>
          </a:extLst>
        </p:spPr>
      </p:pic>
      <p:pic>
        <p:nvPicPr>
          <p:cNvPr id="1041" name="Picture 17" descr="-">
            <a:extLst>
              <a:ext uri="{FF2B5EF4-FFF2-40B4-BE49-F238E27FC236}">
                <a16:creationId xmlns:a16="http://schemas.microsoft.com/office/drawing/2014/main" id="{E772A8F4-F357-42E8-1F64-C28CCC85AA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52400" cy="104775"/>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
            <a:extLst>
              <a:ext uri="{FF2B5EF4-FFF2-40B4-BE49-F238E27FC236}">
                <a16:creationId xmlns:a16="http://schemas.microsoft.com/office/drawing/2014/main" id="{CC296528-DED3-4328-C660-F4309DC135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52400" cy="104775"/>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19" descr="-">
            <a:extLst>
              <a:ext uri="{FF2B5EF4-FFF2-40B4-BE49-F238E27FC236}">
                <a16:creationId xmlns:a16="http://schemas.microsoft.com/office/drawing/2014/main" id="{E2817599-2024-CFBC-7167-5764240220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52400" cy="104775"/>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
            <a:extLst>
              <a:ext uri="{FF2B5EF4-FFF2-40B4-BE49-F238E27FC236}">
                <a16:creationId xmlns:a16="http://schemas.microsoft.com/office/drawing/2014/main" id="{CC9F3E78-E272-8BA1-5D76-32EFCEF4B9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52400" cy="104775"/>
          </a:xfrm>
          <a:prstGeom prst="rect">
            <a:avLst/>
          </a:prstGeom>
          <a:noFill/>
          <a:extLst>
            <a:ext uri="{909E8E84-426E-40DD-AFC4-6F175D3DCCD1}">
              <a14:hiddenFill xmlns:a14="http://schemas.microsoft.com/office/drawing/2010/main">
                <a:solidFill>
                  <a:srgbClr val="FFFFFF"/>
                </a:solidFill>
              </a14:hiddenFill>
            </a:ext>
          </a:extLst>
        </p:spPr>
      </p:pic>
      <p:pic>
        <p:nvPicPr>
          <p:cNvPr id="1045" name="Picture 21" descr="-">
            <a:extLst>
              <a:ext uri="{FF2B5EF4-FFF2-40B4-BE49-F238E27FC236}">
                <a16:creationId xmlns:a16="http://schemas.microsoft.com/office/drawing/2014/main" id="{0F3A5EFF-9648-A965-96DC-5FFF19273C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52400" cy="104775"/>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
            <a:extLst>
              <a:ext uri="{FF2B5EF4-FFF2-40B4-BE49-F238E27FC236}">
                <a16:creationId xmlns:a16="http://schemas.microsoft.com/office/drawing/2014/main" id="{0C647CDF-E3A2-7C96-82F4-BFF2C80194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52400" cy="104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77681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DBB8A-101E-58C8-EF06-A73062B1FDE4}"/>
              </a:ext>
            </a:extLst>
          </p:cNvPr>
          <p:cNvSpPr>
            <a:spLocks noGrp="1"/>
          </p:cNvSpPr>
          <p:nvPr>
            <p:ph type="title"/>
          </p:nvPr>
        </p:nvSpPr>
        <p:spPr/>
        <p:txBody>
          <a:bodyPr/>
          <a:lstStyle/>
          <a:p>
            <a:r>
              <a:rPr lang="en-US" dirty="0"/>
              <a:t>Ptolemy</a:t>
            </a:r>
          </a:p>
        </p:txBody>
      </p:sp>
      <p:sp>
        <p:nvSpPr>
          <p:cNvPr id="5" name="TextBox 4">
            <a:extLst>
              <a:ext uri="{FF2B5EF4-FFF2-40B4-BE49-F238E27FC236}">
                <a16:creationId xmlns:a16="http://schemas.microsoft.com/office/drawing/2014/main" id="{18873248-6E03-4492-AA1E-D09503F0CA0F}"/>
              </a:ext>
            </a:extLst>
          </p:cNvPr>
          <p:cNvSpPr txBox="1"/>
          <p:nvPr/>
        </p:nvSpPr>
        <p:spPr>
          <a:xfrm>
            <a:off x="6197563" y="4213057"/>
            <a:ext cx="5273824" cy="2089483"/>
          </a:xfrm>
          <a:prstGeom prst="rect">
            <a:avLst/>
          </a:prstGeom>
          <a:noFill/>
        </p:spPr>
        <p:txBody>
          <a:bodyPr wrap="square" rtlCol="0">
            <a:normAutofit/>
          </a:bodyPr>
          <a:lstStyle/>
          <a:p>
            <a:r>
              <a:rPr lang="en-US" dirty="0">
                <a:solidFill>
                  <a:schemeClr val="bg1"/>
                </a:solidFill>
                <a:latin typeface="Candara" panose="020E0502030303020204" pitchFamily="34" charset="0"/>
              </a:rPr>
              <a:t>Silver tetradrachm of Ptolemy I, Alexandria, Egypt, ca. 310-295 BCE; </a:t>
            </a:r>
            <a:r>
              <a:rPr lang="en-US" dirty="0" err="1">
                <a:solidFill>
                  <a:schemeClr val="bg1"/>
                </a:solidFill>
                <a:latin typeface="Candara" panose="020E0502030303020204" pitchFamily="34" charset="0"/>
              </a:rPr>
              <a:t>obv</a:t>
            </a:r>
            <a:r>
              <a:rPr lang="en-US" dirty="0">
                <a:solidFill>
                  <a:schemeClr val="bg1"/>
                </a:solidFill>
                <a:latin typeface="Candara" panose="020E0502030303020204" pitchFamily="34" charset="0"/>
              </a:rPr>
              <a:t>.: head of Alexander wearing elephant’s scalp; rev.:  Athena standing; in front eagle clutching thunderbolt; legend: ‘of Alexander’</a:t>
            </a:r>
          </a:p>
        </p:txBody>
      </p:sp>
      <p:pic>
        <p:nvPicPr>
          <p:cNvPr id="6" name="Content Placeholder 8">
            <a:extLst>
              <a:ext uri="{FF2B5EF4-FFF2-40B4-BE49-F238E27FC236}">
                <a16:creationId xmlns:a16="http://schemas.microsoft.com/office/drawing/2014/main" id="{79C6EF54-C23F-66B6-8803-6CFECC90D12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815952" y="1600201"/>
            <a:ext cx="2692519" cy="2624327"/>
          </a:xfrm>
          <a:prstGeom prst="rect">
            <a:avLst/>
          </a:prstGeom>
        </p:spPr>
      </p:pic>
      <p:pic>
        <p:nvPicPr>
          <p:cNvPr id="7" name="Content Placeholder 8">
            <a:extLst>
              <a:ext uri="{FF2B5EF4-FFF2-40B4-BE49-F238E27FC236}">
                <a16:creationId xmlns:a16="http://schemas.microsoft.com/office/drawing/2014/main" id="{B83BEABD-BC75-77DE-02CD-BC3ED5C823C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197563" y="1600201"/>
            <a:ext cx="2618389" cy="2624327"/>
          </a:xfrm>
          <a:prstGeom prst="rect">
            <a:avLst/>
          </a:prstGeom>
        </p:spPr>
      </p:pic>
      <p:sp>
        <p:nvSpPr>
          <p:cNvPr id="10" name="TextBox 9">
            <a:extLst>
              <a:ext uri="{FF2B5EF4-FFF2-40B4-BE49-F238E27FC236}">
                <a16:creationId xmlns:a16="http://schemas.microsoft.com/office/drawing/2014/main" id="{801B2BBB-A1E2-39F9-FD55-80DEABBAB487}"/>
              </a:ext>
            </a:extLst>
          </p:cNvPr>
          <p:cNvSpPr txBox="1"/>
          <p:nvPr/>
        </p:nvSpPr>
        <p:spPr>
          <a:xfrm>
            <a:off x="748061" y="4224528"/>
            <a:ext cx="5246339" cy="2089483"/>
          </a:xfrm>
          <a:prstGeom prst="rect">
            <a:avLst/>
          </a:prstGeom>
          <a:noFill/>
        </p:spPr>
        <p:txBody>
          <a:bodyPr wrap="square" rtlCol="0">
            <a:normAutofit/>
          </a:bodyPr>
          <a:lstStyle/>
          <a:p>
            <a:r>
              <a:rPr lang="en-US" dirty="0">
                <a:solidFill>
                  <a:schemeClr val="bg1"/>
                </a:solidFill>
                <a:latin typeface="Candara" panose="020E0502030303020204" pitchFamily="34" charset="0"/>
              </a:rPr>
              <a:t>Silver tetradrachm of Ptolemy I, Alexandria, Egypt, ca. 317-311 BCE; </a:t>
            </a:r>
            <a:r>
              <a:rPr lang="en-US" dirty="0" err="1">
                <a:solidFill>
                  <a:schemeClr val="bg1"/>
                </a:solidFill>
                <a:latin typeface="Candara" panose="020E0502030303020204" pitchFamily="34" charset="0"/>
              </a:rPr>
              <a:t>obv</a:t>
            </a:r>
            <a:r>
              <a:rPr lang="en-US" dirty="0">
                <a:solidFill>
                  <a:schemeClr val="bg1"/>
                </a:solidFill>
                <a:latin typeface="Candara" panose="020E0502030303020204" pitchFamily="34" charset="0"/>
              </a:rPr>
              <a:t>.: head of Alexander wearing elephant’s scalp; rev.:  Zeus enthroned; legend: ‘of Alexander’</a:t>
            </a:r>
          </a:p>
        </p:txBody>
      </p:sp>
      <p:pic>
        <p:nvPicPr>
          <p:cNvPr id="11" name="Content Placeholder 8">
            <a:extLst>
              <a:ext uri="{FF2B5EF4-FFF2-40B4-BE49-F238E27FC236}">
                <a16:creationId xmlns:a16="http://schemas.microsoft.com/office/drawing/2014/main" id="{37B23D8B-D9D8-1843-4BD4-6A929C592A4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320089" y="1600201"/>
            <a:ext cx="2656103" cy="2624327"/>
          </a:xfrm>
          <a:prstGeom prst="rect">
            <a:avLst/>
          </a:prstGeom>
        </p:spPr>
      </p:pic>
      <p:pic>
        <p:nvPicPr>
          <p:cNvPr id="12" name="Content Placeholder 8">
            <a:extLst>
              <a:ext uri="{FF2B5EF4-FFF2-40B4-BE49-F238E27FC236}">
                <a16:creationId xmlns:a16="http://schemas.microsoft.com/office/drawing/2014/main" id="{9130BFE9-D34D-3972-106F-2A05D7306B2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48061" y="1600201"/>
            <a:ext cx="2572028" cy="2624327"/>
          </a:xfrm>
          <a:prstGeom prst="rect">
            <a:avLst/>
          </a:prstGeom>
        </p:spPr>
      </p:pic>
    </p:spTree>
    <p:extLst>
      <p:ext uri="{BB962C8B-B14F-4D97-AF65-F5344CB8AC3E}">
        <p14:creationId xmlns:p14="http://schemas.microsoft.com/office/powerpoint/2010/main" val="36751516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26FBA-7711-07E1-1D66-3EC4170179D8}"/>
            </a:ext>
          </a:extLst>
        </p:cNvPr>
        <p:cNvGrpSpPr/>
        <p:nvPr/>
      </p:nvGrpSpPr>
      <p:grpSpPr>
        <a:xfrm>
          <a:off x="0" y="0"/>
          <a:ext cx="0" cy="0"/>
          <a:chOff x="0" y="0"/>
          <a:chExt cx="0" cy="0"/>
        </a:xfrm>
      </p:grpSpPr>
      <p:pic>
        <p:nvPicPr>
          <p:cNvPr id="3" name="Picture 2" descr="A map of europe with different colors&#10;&#10;AI-generated content may be incorrect.">
            <a:extLst>
              <a:ext uri="{FF2B5EF4-FFF2-40B4-BE49-F238E27FC236}">
                <a16:creationId xmlns:a16="http://schemas.microsoft.com/office/drawing/2014/main" id="{A062E2E0-28C4-8D59-8660-A35085A413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1520"/>
            <a:ext cx="12192000" cy="5594959"/>
          </a:xfrm>
          <a:prstGeom prst="rect">
            <a:avLst/>
          </a:prstGeom>
        </p:spPr>
      </p:pic>
    </p:spTree>
    <p:extLst>
      <p:ext uri="{BB962C8B-B14F-4D97-AF65-F5344CB8AC3E}">
        <p14:creationId xmlns:p14="http://schemas.microsoft.com/office/powerpoint/2010/main" val="32046160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53B9E-3B2F-FBE9-6DB5-4FFB2608D9F9}"/>
              </a:ext>
            </a:extLst>
          </p:cNvPr>
          <p:cNvSpPr>
            <a:spLocks noGrp="1"/>
          </p:cNvSpPr>
          <p:nvPr>
            <p:ph type="title"/>
          </p:nvPr>
        </p:nvSpPr>
        <p:spPr/>
        <p:txBody>
          <a:bodyPr/>
          <a:lstStyle/>
          <a:p>
            <a:r>
              <a:rPr lang="en-US" dirty="0"/>
              <a:t>Cassander</a:t>
            </a:r>
          </a:p>
        </p:txBody>
      </p:sp>
      <p:pic>
        <p:nvPicPr>
          <p:cNvPr id="6" name="Content Placeholder 5" descr="A close-up of a coin&#10;&#10;AI-generated content may be incorrect.">
            <a:extLst>
              <a:ext uri="{FF2B5EF4-FFF2-40B4-BE49-F238E27FC236}">
                <a16:creationId xmlns:a16="http://schemas.microsoft.com/office/drawing/2014/main" id="{29C56353-9D7C-1D2F-8AD8-6D203C6F6D18}"/>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09600" y="1604542"/>
            <a:ext cx="2863528" cy="2712816"/>
          </a:xfrm>
        </p:spPr>
      </p:pic>
      <p:pic>
        <p:nvPicPr>
          <p:cNvPr id="8" name="Content Placeholder 7" descr="A close-up of a coin&#10;&#10;AI-generated content may be incorrect.">
            <a:extLst>
              <a:ext uri="{FF2B5EF4-FFF2-40B4-BE49-F238E27FC236}">
                <a16:creationId xmlns:a16="http://schemas.microsoft.com/office/drawing/2014/main" id="{A166D6D1-0C4F-4407-283B-C7E80AB41F4C}"/>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3473128" y="1604542"/>
            <a:ext cx="2543120" cy="2712816"/>
          </a:xfrm>
        </p:spPr>
      </p:pic>
      <p:sp>
        <p:nvSpPr>
          <p:cNvPr id="10" name="TextBox 9">
            <a:extLst>
              <a:ext uri="{FF2B5EF4-FFF2-40B4-BE49-F238E27FC236}">
                <a16:creationId xmlns:a16="http://schemas.microsoft.com/office/drawing/2014/main" id="{45EDEB23-E9B9-5C9A-C51C-AF6858B9D54C}"/>
              </a:ext>
            </a:extLst>
          </p:cNvPr>
          <p:cNvSpPr txBox="1"/>
          <p:nvPr/>
        </p:nvSpPr>
        <p:spPr>
          <a:xfrm>
            <a:off x="609601" y="4317358"/>
            <a:ext cx="5406648" cy="2089483"/>
          </a:xfrm>
          <a:prstGeom prst="rect">
            <a:avLst/>
          </a:prstGeom>
          <a:noFill/>
        </p:spPr>
        <p:txBody>
          <a:bodyPr wrap="square" rtlCol="0">
            <a:normAutofit/>
          </a:bodyPr>
          <a:lstStyle/>
          <a:p>
            <a:r>
              <a:rPr lang="en-US" dirty="0">
                <a:solidFill>
                  <a:schemeClr val="bg1"/>
                </a:solidFill>
                <a:latin typeface="Candara" panose="020E0502030303020204" pitchFamily="34" charset="0"/>
              </a:rPr>
              <a:t>Silver tetradrachm of Cassander, Amphipolis, Macedon, ca. 316-295 BCE; </a:t>
            </a:r>
            <a:r>
              <a:rPr lang="en-US" dirty="0" err="1">
                <a:solidFill>
                  <a:schemeClr val="bg1"/>
                </a:solidFill>
                <a:latin typeface="Candara" panose="020E0502030303020204" pitchFamily="34" charset="0"/>
              </a:rPr>
              <a:t>obv</a:t>
            </a:r>
            <a:r>
              <a:rPr lang="en-US" dirty="0">
                <a:solidFill>
                  <a:schemeClr val="bg1"/>
                </a:solidFill>
                <a:latin typeface="Candara" panose="020E0502030303020204" pitchFamily="34" charset="0"/>
              </a:rPr>
              <a:t>.: head of Zeus; rev.:  rider; legend: ‘of Philip’</a:t>
            </a:r>
          </a:p>
        </p:txBody>
      </p:sp>
      <p:sp>
        <p:nvSpPr>
          <p:cNvPr id="11" name="Content Placeholder 3">
            <a:extLst>
              <a:ext uri="{FF2B5EF4-FFF2-40B4-BE49-F238E27FC236}">
                <a16:creationId xmlns:a16="http://schemas.microsoft.com/office/drawing/2014/main" id="{F87E095E-C237-229E-260E-71BABEB3D036}"/>
              </a:ext>
            </a:extLst>
          </p:cNvPr>
          <p:cNvSpPr txBox="1">
            <a:spLocks/>
          </p:cNvSpPr>
          <p:nvPr/>
        </p:nvSpPr>
        <p:spPr>
          <a:xfrm>
            <a:off x="6197600" y="1600201"/>
            <a:ext cx="5384800" cy="4525963"/>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bg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bg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bg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bg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bg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US"/>
              <a:t>ca. 355-297 BCE</a:t>
            </a:r>
          </a:p>
          <a:p>
            <a:r>
              <a:rPr lang="en-US"/>
              <a:t>Son of Antipater, regent for Alexander IV and Philip III from 320 (Triparadisus) to 319</a:t>
            </a:r>
          </a:p>
          <a:p>
            <a:pPr lvl="1"/>
            <a:r>
              <a:rPr lang="en-US"/>
              <a:t>Antipater appointed Polyperchon his successor</a:t>
            </a:r>
          </a:p>
          <a:p>
            <a:pPr lvl="1"/>
            <a:r>
              <a:rPr lang="en-US"/>
              <a:t>Cassander allied with Antigonus, Ptolemy and Lysimachus to oppose Polyperchon</a:t>
            </a:r>
          </a:p>
          <a:p>
            <a:r>
              <a:rPr lang="en-US"/>
              <a:t>Declares himself King of Macedon (and Greece) in 305</a:t>
            </a:r>
          </a:p>
          <a:p>
            <a:r>
              <a:rPr lang="en-US"/>
              <a:t>Driven out of southern Greece by Demetrius Poliorcetes in 304</a:t>
            </a:r>
          </a:p>
          <a:p>
            <a:r>
              <a:rPr lang="en-US"/>
              <a:t>Contributed forces to the Battle of Ipsus in 301</a:t>
            </a:r>
          </a:p>
          <a:p>
            <a:r>
              <a:rPr lang="en-US"/>
              <a:t>Died in 297</a:t>
            </a:r>
          </a:p>
          <a:p>
            <a:pPr lvl="1"/>
            <a:r>
              <a:rPr lang="en-US"/>
              <a:t>Succeeded by his sons Alexander V and Antipater II, who were defeated by Demetrius Poliorcetes in 294</a:t>
            </a:r>
            <a:endParaRPr lang="en-US" dirty="0"/>
          </a:p>
        </p:txBody>
      </p:sp>
    </p:spTree>
    <p:extLst>
      <p:ext uri="{BB962C8B-B14F-4D97-AF65-F5344CB8AC3E}">
        <p14:creationId xmlns:p14="http://schemas.microsoft.com/office/powerpoint/2010/main" val="21589298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802CF-A9F5-D5C7-4CD9-833616853096}"/>
            </a:ext>
          </a:extLst>
        </p:cNvPr>
        <p:cNvGrpSpPr/>
        <p:nvPr/>
      </p:nvGrpSpPr>
      <p:grpSpPr>
        <a:xfrm>
          <a:off x="0" y="0"/>
          <a:ext cx="0" cy="0"/>
          <a:chOff x="0" y="0"/>
          <a:chExt cx="0" cy="0"/>
        </a:xfrm>
      </p:grpSpPr>
      <p:pic>
        <p:nvPicPr>
          <p:cNvPr id="8194" name="Picture 2">
            <a:extLst>
              <a:ext uri="{FF2B5EF4-FFF2-40B4-BE49-F238E27FC236}">
                <a16:creationId xmlns:a16="http://schemas.microsoft.com/office/drawing/2014/main" id="{2C692D47-07EE-3BCA-16B5-9DC2A0AD10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78342" y="1980118"/>
            <a:ext cx="4602866" cy="233724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EACC978-2034-E440-10C0-5318C0258775}"/>
              </a:ext>
            </a:extLst>
          </p:cNvPr>
          <p:cNvSpPr>
            <a:spLocks noGrp="1"/>
          </p:cNvSpPr>
          <p:nvPr>
            <p:ph type="title"/>
          </p:nvPr>
        </p:nvSpPr>
        <p:spPr/>
        <p:txBody>
          <a:bodyPr/>
          <a:lstStyle/>
          <a:p>
            <a:r>
              <a:rPr lang="en-US" dirty="0"/>
              <a:t>Cassander</a:t>
            </a:r>
          </a:p>
        </p:txBody>
      </p:sp>
      <p:pic>
        <p:nvPicPr>
          <p:cNvPr id="6" name="Content Placeholder 5" descr="A close-up of a coin&#10;&#10;AI-generated content may be incorrect.">
            <a:extLst>
              <a:ext uri="{FF2B5EF4-FFF2-40B4-BE49-F238E27FC236}">
                <a16:creationId xmlns:a16="http://schemas.microsoft.com/office/drawing/2014/main" id="{4D3BE74F-0017-66A9-F355-A58A7AAD51B4}"/>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609600" y="1604542"/>
            <a:ext cx="2863528" cy="2712816"/>
          </a:xfrm>
        </p:spPr>
      </p:pic>
      <p:pic>
        <p:nvPicPr>
          <p:cNvPr id="8" name="Content Placeholder 7" descr="A close-up of a coin&#10;&#10;AI-generated content may be incorrect.">
            <a:extLst>
              <a:ext uri="{FF2B5EF4-FFF2-40B4-BE49-F238E27FC236}">
                <a16:creationId xmlns:a16="http://schemas.microsoft.com/office/drawing/2014/main" id="{BDD051D8-6743-DEC2-947E-02408C90F7EF}"/>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3473128" y="1604542"/>
            <a:ext cx="2543120" cy="2712816"/>
          </a:xfrm>
        </p:spPr>
      </p:pic>
      <p:sp>
        <p:nvSpPr>
          <p:cNvPr id="9" name="TextBox 8">
            <a:extLst>
              <a:ext uri="{FF2B5EF4-FFF2-40B4-BE49-F238E27FC236}">
                <a16:creationId xmlns:a16="http://schemas.microsoft.com/office/drawing/2014/main" id="{8644C102-770B-97F4-E5D6-D4C859E69A26}"/>
              </a:ext>
            </a:extLst>
          </p:cNvPr>
          <p:cNvSpPr txBox="1"/>
          <p:nvPr/>
        </p:nvSpPr>
        <p:spPr>
          <a:xfrm>
            <a:off x="6578341" y="4317357"/>
            <a:ext cx="4602866" cy="2089483"/>
          </a:xfrm>
          <a:prstGeom prst="rect">
            <a:avLst/>
          </a:prstGeom>
          <a:noFill/>
        </p:spPr>
        <p:txBody>
          <a:bodyPr wrap="square" rtlCol="0">
            <a:normAutofit/>
          </a:bodyPr>
          <a:lstStyle/>
          <a:p>
            <a:r>
              <a:rPr lang="en-US" dirty="0">
                <a:solidFill>
                  <a:schemeClr val="bg1"/>
                </a:solidFill>
                <a:latin typeface="Candara" panose="020E0502030303020204" pitchFamily="34" charset="0"/>
              </a:rPr>
              <a:t>Bronze coin of Cassander, Amphipolis, Macedon, ca. 316-297 BCE; </a:t>
            </a:r>
            <a:r>
              <a:rPr lang="en-US" dirty="0" err="1">
                <a:solidFill>
                  <a:schemeClr val="bg1"/>
                </a:solidFill>
                <a:latin typeface="Candara" panose="020E0502030303020204" pitchFamily="34" charset="0"/>
              </a:rPr>
              <a:t>obv</a:t>
            </a:r>
            <a:r>
              <a:rPr lang="en-US" dirty="0">
                <a:solidFill>
                  <a:schemeClr val="bg1"/>
                </a:solidFill>
                <a:latin typeface="Candara" panose="020E0502030303020204" pitchFamily="34" charset="0"/>
              </a:rPr>
              <a:t>.: head of Heracles; rev.:  rider; legend: ‘of King Cassander’</a:t>
            </a:r>
          </a:p>
        </p:txBody>
      </p:sp>
      <p:sp>
        <p:nvSpPr>
          <p:cNvPr id="10" name="TextBox 9">
            <a:extLst>
              <a:ext uri="{FF2B5EF4-FFF2-40B4-BE49-F238E27FC236}">
                <a16:creationId xmlns:a16="http://schemas.microsoft.com/office/drawing/2014/main" id="{F2C27D5F-5A32-1788-D255-D5AF84317C97}"/>
              </a:ext>
            </a:extLst>
          </p:cNvPr>
          <p:cNvSpPr txBox="1"/>
          <p:nvPr/>
        </p:nvSpPr>
        <p:spPr>
          <a:xfrm>
            <a:off x="609601" y="4317358"/>
            <a:ext cx="5406648" cy="2089483"/>
          </a:xfrm>
          <a:prstGeom prst="rect">
            <a:avLst/>
          </a:prstGeom>
          <a:noFill/>
        </p:spPr>
        <p:txBody>
          <a:bodyPr wrap="square" rtlCol="0">
            <a:normAutofit/>
          </a:bodyPr>
          <a:lstStyle/>
          <a:p>
            <a:r>
              <a:rPr lang="en-US" dirty="0">
                <a:solidFill>
                  <a:schemeClr val="bg1"/>
                </a:solidFill>
                <a:latin typeface="Candara" panose="020E0502030303020204" pitchFamily="34" charset="0"/>
              </a:rPr>
              <a:t>Silver tetradrachm of Cassander, Amphipolis, Macedon, ca. 316-295 BCE; </a:t>
            </a:r>
            <a:r>
              <a:rPr lang="en-US" dirty="0" err="1">
                <a:solidFill>
                  <a:schemeClr val="bg1"/>
                </a:solidFill>
                <a:latin typeface="Candara" panose="020E0502030303020204" pitchFamily="34" charset="0"/>
              </a:rPr>
              <a:t>obv</a:t>
            </a:r>
            <a:r>
              <a:rPr lang="en-US" dirty="0">
                <a:solidFill>
                  <a:schemeClr val="bg1"/>
                </a:solidFill>
                <a:latin typeface="Candara" panose="020E0502030303020204" pitchFamily="34" charset="0"/>
              </a:rPr>
              <a:t>.: head of Zeus; rev.:  rider; legend: ‘of Philip’</a:t>
            </a:r>
          </a:p>
        </p:txBody>
      </p:sp>
    </p:spTree>
    <p:extLst>
      <p:ext uri="{BB962C8B-B14F-4D97-AF65-F5344CB8AC3E}">
        <p14:creationId xmlns:p14="http://schemas.microsoft.com/office/powerpoint/2010/main" val="5546941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83DFB3-BE48-25B4-FC65-F5D3C80D4B67}"/>
            </a:ext>
          </a:extLst>
        </p:cNvPr>
        <p:cNvGrpSpPr/>
        <p:nvPr/>
      </p:nvGrpSpPr>
      <p:grpSpPr>
        <a:xfrm>
          <a:off x="0" y="0"/>
          <a:ext cx="0" cy="0"/>
          <a:chOff x="0" y="0"/>
          <a:chExt cx="0" cy="0"/>
        </a:xfrm>
      </p:grpSpPr>
      <p:pic>
        <p:nvPicPr>
          <p:cNvPr id="3" name="Picture 2" descr="A map of europe with different colors&#10;&#10;AI-generated content may be incorrect.">
            <a:extLst>
              <a:ext uri="{FF2B5EF4-FFF2-40B4-BE49-F238E27FC236}">
                <a16:creationId xmlns:a16="http://schemas.microsoft.com/office/drawing/2014/main" id="{74C2A383-8B9A-B875-3C76-9E66E6BBE8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1520"/>
            <a:ext cx="12192000" cy="5594959"/>
          </a:xfrm>
          <a:prstGeom prst="rect">
            <a:avLst/>
          </a:prstGeom>
        </p:spPr>
      </p:pic>
    </p:spTree>
    <p:extLst>
      <p:ext uri="{BB962C8B-B14F-4D97-AF65-F5344CB8AC3E}">
        <p14:creationId xmlns:p14="http://schemas.microsoft.com/office/powerpoint/2010/main" val="1843704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421A5-A069-4B26-4B73-858F0ACEAF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07FA50-2E25-6379-5269-15142404E161}"/>
              </a:ext>
            </a:extLst>
          </p:cNvPr>
          <p:cNvSpPr>
            <a:spLocks noGrp="1"/>
          </p:cNvSpPr>
          <p:nvPr>
            <p:ph type="title"/>
          </p:nvPr>
        </p:nvSpPr>
        <p:spPr>
          <a:xfrm>
            <a:off x="609600" y="274638"/>
            <a:ext cx="5384800" cy="1143000"/>
          </a:xfrm>
        </p:spPr>
        <p:txBody>
          <a:bodyPr/>
          <a:lstStyle/>
          <a:p>
            <a:r>
              <a:rPr lang="en-US" dirty="0"/>
              <a:t>Lysimachus</a:t>
            </a:r>
          </a:p>
        </p:txBody>
      </p:sp>
      <p:pic>
        <p:nvPicPr>
          <p:cNvPr id="9218" name="Picture 2">
            <a:extLst>
              <a:ext uri="{FF2B5EF4-FFF2-40B4-BE49-F238E27FC236}">
                <a16:creationId xmlns:a16="http://schemas.microsoft.com/office/drawing/2014/main" id="{694F35D9-BB0E-1A21-FC50-B2DE0FCD6A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91719" y="0"/>
            <a:ext cx="4554537"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F90C6ED-373D-72A5-CD66-9C98A6E9A566}"/>
              </a:ext>
            </a:extLst>
          </p:cNvPr>
          <p:cNvSpPr txBox="1"/>
          <p:nvPr/>
        </p:nvSpPr>
        <p:spPr>
          <a:xfrm>
            <a:off x="6817467" y="6029325"/>
            <a:ext cx="4628787" cy="733425"/>
          </a:xfrm>
          <a:prstGeom prst="rect">
            <a:avLst/>
          </a:prstGeom>
          <a:noFill/>
        </p:spPr>
        <p:txBody>
          <a:bodyPr wrap="square" rtlCol="0">
            <a:normAutofit/>
          </a:bodyPr>
          <a:lstStyle/>
          <a:p>
            <a:pPr algn="ctr"/>
            <a:r>
              <a:rPr lang="en-US" dirty="0">
                <a:solidFill>
                  <a:schemeClr val="bg1"/>
                </a:solidFill>
                <a:latin typeface="Candara" panose="020E0502030303020204" pitchFamily="34" charset="0"/>
              </a:rPr>
              <a:t>Bust of Lysimachus, ca. 300 BCE (Ephesus Archaeological Museum)</a:t>
            </a:r>
          </a:p>
        </p:txBody>
      </p:sp>
      <p:sp>
        <p:nvSpPr>
          <p:cNvPr id="4" name="Content Placeholder 2">
            <a:extLst>
              <a:ext uri="{FF2B5EF4-FFF2-40B4-BE49-F238E27FC236}">
                <a16:creationId xmlns:a16="http://schemas.microsoft.com/office/drawing/2014/main" id="{3D31BD8E-3D60-0C75-84B7-7166251ABFD4}"/>
              </a:ext>
            </a:extLst>
          </p:cNvPr>
          <p:cNvSpPr>
            <a:spLocks noGrp="1"/>
          </p:cNvSpPr>
          <p:nvPr>
            <p:ph sz="half" idx="1"/>
          </p:nvPr>
        </p:nvSpPr>
        <p:spPr>
          <a:xfrm>
            <a:off x="609600" y="1600201"/>
            <a:ext cx="5867400" cy="4525963"/>
          </a:xfrm>
        </p:spPr>
        <p:txBody>
          <a:bodyPr>
            <a:normAutofit fontScale="92500"/>
          </a:bodyPr>
          <a:lstStyle/>
          <a:p>
            <a:r>
              <a:rPr lang="en-US" dirty="0"/>
              <a:t>ca. 360-281 BCE</a:t>
            </a:r>
          </a:p>
          <a:p>
            <a:r>
              <a:rPr lang="en-US" dirty="0"/>
              <a:t>One of Alexander’s generals</a:t>
            </a:r>
          </a:p>
          <a:p>
            <a:r>
              <a:rPr lang="en-US" dirty="0"/>
              <a:t>Appointed governor of Thrace in 323</a:t>
            </a:r>
          </a:p>
          <a:p>
            <a:r>
              <a:rPr lang="en-US" dirty="0"/>
              <a:t>Made himself king of Thrace in 306</a:t>
            </a:r>
          </a:p>
          <a:p>
            <a:pPr lvl="1"/>
            <a:r>
              <a:rPr lang="en-US" dirty="0"/>
              <a:t>Also western Anatolia from 301</a:t>
            </a:r>
          </a:p>
          <a:p>
            <a:r>
              <a:rPr lang="en-US" dirty="0"/>
              <a:t>Established his capital at </a:t>
            </a:r>
            <a:r>
              <a:rPr lang="en-US" dirty="0" err="1"/>
              <a:t>Lysimachia</a:t>
            </a:r>
            <a:r>
              <a:rPr lang="en-US" dirty="0"/>
              <a:t> (near modern </a:t>
            </a:r>
            <a:r>
              <a:rPr lang="en-US" dirty="0" err="1"/>
              <a:t>Bolayır</a:t>
            </a:r>
            <a:r>
              <a:rPr lang="en-US" dirty="0"/>
              <a:t> on the Gulf of Saros)</a:t>
            </a:r>
          </a:p>
          <a:p>
            <a:r>
              <a:rPr lang="en-US" dirty="0"/>
              <a:t>Died in 281 in battle against Seleucus</a:t>
            </a:r>
          </a:p>
        </p:txBody>
      </p:sp>
    </p:spTree>
    <p:extLst>
      <p:ext uri="{BB962C8B-B14F-4D97-AF65-F5344CB8AC3E}">
        <p14:creationId xmlns:p14="http://schemas.microsoft.com/office/powerpoint/2010/main" val="1432377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1795E-0076-6DE9-ED33-1ABE5BBB2805}"/>
              </a:ext>
            </a:extLst>
          </p:cNvPr>
          <p:cNvSpPr>
            <a:spLocks noGrp="1"/>
          </p:cNvSpPr>
          <p:nvPr>
            <p:ph type="title"/>
          </p:nvPr>
        </p:nvSpPr>
        <p:spPr/>
        <p:txBody>
          <a:bodyPr>
            <a:normAutofit/>
          </a:bodyPr>
          <a:lstStyle/>
          <a:p>
            <a:r>
              <a:rPr lang="en-US" dirty="0"/>
              <a:t>A Note on Spelling Proper Names</a:t>
            </a:r>
          </a:p>
        </p:txBody>
      </p:sp>
      <p:sp>
        <p:nvSpPr>
          <p:cNvPr id="3" name="Content Placeholder 2">
            <a:extLst>
              <a:ext uri="{FF2B5EF4-FFF2-40B4-BE49-F238E27FC236}">
                <a16:creationId xmlns:a16="http://schemas.microsoft.com/office/drawing/2014/main" id="{71507A25-6303-B3F5-8957-730CCD7E843A}"/>
              </a:ext>
            </a:extLst>
          </p:cNvPr>
          <p:cNvSpPr>
            <a:spLocks noGrp="1"/>
          </p:cNvSpPr>
          <p:nvPr>
            <p:ph sz="half" idx="1"/>
          </p:nvPr>
        </p:nvSpPr>
        <p:spPr/>
        <p:txBody>
          <a:bodyPr>
            <a:normAutofit fontScale="92500"/>
          </a:bodyPr>
          <a:lstStyle/>
          <a:p>
            <a:r>
              <a:rPr lang="en-US" dirty="0"/>
              <a:t>Greek: </a:t>
            </a:r>
            <a:r>
              <a:rPr lang="el-GR" dirty="0"/>
              <a:t>Ἀλέξανδρος</a:t>
            </a:r>
            <a:r>
              <a:rPr lang="en-US" dirty="0"/>
              <a:t> (Alexandros)</a:t>
            </a:r>
          </a:p>
          <a:p>
            <a:r>
              <a:rPr lang="en-US" dirty="0"/>
              <a:t>Latin: Alexandrus</a:t>
            </a:r>
          </a:p>
          <a:p>
            <a:r>
              <a:rPr lang="en-US" dirty="0"/>
              <a:t>French: Alexandre</a:t>
            </a:r>
          </a:p>
          <a:p>
            <a:r>
              <a:rPr lang="en-US" dirty="0"/>
              <a:t>English: Alexander</a:t>
            </a:r>
          </a:p>
          <a:p>
            <a:endParaRPr lang="en-US" dirty="0"/>
          </a:p>
          <a:p>
            <a:r>
              <a:rPr lang="en-US" dirty="0"/>
              <a:t>Greek: </a:t>
            </a:r>
            <a:r>
              <a:rPr lang="el-GR" dirty="0"/>
              <a:t>Πτολεμαῖος</a:t>
            </a:r>
            <a:r>
              <a:rPr lang="en-US" dirty="0"/>
              <a:t> (Ptolemaios)</a:t>
            </a:r>
          </a:p>
          <a:p>
            <a:r>
              <a:rPr lang="en-US" dirty="0"/>
              <a:t>Latin: Ptolemaeus</a:t>
            </a:r>
          </a:p>
          <a:p>
            <a:r>
              <a:rPr lang="en-US" dirty="0"/>
              <a:t>French: </a:t>
            </a:r>
            <a:r>
              <a:rPr lang="en-US" dirty="0" err="1"/>
              <a:t>Ptolémée</a:t>
            </a:r>
            <a:r>
              <a:rPr lang="en-US" dirty="0"/>
              <a:t> </a:t>
            </a:r>
          </a:p>
          <a:p>
            <a:r>
              <a:rPr lang="en-US" dirty="0"/>
              <a:t>English: Ptolemy (“Tall-eh-me”)</a:t>
            </a:r>
          </a:p>
        </p:txBody>
      </p:sp>
      <p:sp>
        <p:nvSpPr>
          <p:cNvPr id="4" name="Content Placeholder 3">
            <a:extLst>
              <a:ext uri="{FF2B5EF4-FFF2-40B4-BE49-F238E27FC236}">
                <a16:creationId xmlns:a16="http://schemas.microsoft.com/office/drawing/2014/main" id="{6463E6AE-D81A-413B-895E-344E19086081}"/>
              </a:ext>
            </a:extLst>
          </p:cNvPr>
          <p:cNvSpPr>
            <a:spLocks noGrp="1"/>
          </p:cNvSpPr>
          <p:nvPr>
            <p:ph sz="half" idx="2"/>
          </p:nvPr>
        </p:nvSpPr>
        <p:spPr/>
        <p:txBody>
          <a:bodyPr>
            <a:normAutofit fontScale="92500"/>
          </a:bodyPr>
          <a:lstStyle/>
          <a:p>
            <a:r>
              <a:rPr lang="en-US" dirty="0"/>
              <a:t>Greek: </a:t>
            </a:r>
            <a:r>
              <a:rPr lang="el-GR" dirty="0"/>
              <a:t>Σελεύκεια </a:t>
            </a:r>
            <a:r>
              <a:rPr lang="en-US" dirty="0"/>
              <a:t>(</a:t>
            </a:r>
            <a:r>
              <a:rPr lang="en-US" dirty="0" err="1"/>
              <a:t>Seleukeia</a:t>
            </a:r>
            <a:r>
              <a:rPr lang="en-US" dirty="0"/>
              <a:t>)</a:t>
            </a:r>
          </a:p>
          <a:p>
            <a:r>
              <a:rPr lang="en-US" dirty="0"/>
              <a:t>Latin: Seleucia</a:t>
            </a:r>
          </a:p>
          <a:p>
            <a:r>
              <a:rPr lang="en-US" dirty="0"/>
              <a:t>French: </a:t>
            </a:r>
            <a:r>
              <a:rPr lang="fr-FR" dirty="0"/>
              <a:t>Séleucie </a:t>
            </a:r>
          </a:p>
          <a:p>
            <a:r>
              <a:rPr lang="en-US" dirty="0"/>
              <a:t>English: Seleucia (“Sell-</a:t>
            </a:r>
            <a:r>
              <a:rPr lang="en-US" dirty="0" err="1"/>
              <a:t>oo</a:t>
            </a:r>
            <a:r>
              <a:rPr lang="en-US" dirty="0"/>
              <a:t>-shah”) </a:t>
            </a:r>
          </a:p>
          <a:p>
            <a:endParaRPr lang="en-US" dirty="0"/>
          </a:p>
          <a:p>
            <a:r>
              <a:rPr lang="en-US" dirty="0"/>
              <a:t>Greek: </a:t>
            </a:r>
            <a:r>
              <a:rPr lang="el-GR" dirty="0"/>
              <a:t>Ἀντιόχεια </a:t>
            </a:r>
            <a:r>
              <a:rPr lang="en-US" dirty="0"/>
              <a:t>(</a:t>
            </a:r>
            <a:r>
              <a:rPr lang="en-US" dirty="0" err="1"/>
              <a:t>Antiokheia</a:t>
            </a:r>
            <a:r>
              <a:rPr lang="en-US" dirty="0"/>
              <a:t>)</a:t>
            </a:r>
          </a:p>
          <a:p>
            <a:r>
              <a:rPr lang="en-US" dirty="0"/>
              <a:t>Latin: </a:t>
            </a:r>
            <a:r>
              <a:rPr lang="en-US" dirty="0" err="1"/>
              <a:t>Antiochia</a:t>
            </a:r>
            <a:endParaRPr lang="en-US" dirty="0"/>
          </a:p>
          <a:p>
            <a:r>
              <a:rPr lang="en-US" dirty="0"/>
              <a:t>French: </a:t>
            </a:r>
            <a:r>
              <a:rPr lang="en-US" dirty="0" err="1"/>
              <a:t>Antioche</a:t>
            </a:r>
            <a:endParaRPr lang="en-US" dirty="0"/>
          </a:p>
          <a:p>
            <a:r>
              <a:rPr lang="en-US" dirty="0"/>
              <a:t>English: Antioch (“An-</a:t>
            </a:r>
            <a:r>
              <a:rPr lang="en-US" dirty="0" err="1"/>
              <a:t>ti</a:t>
            </a:r>
            <a:r>
              <a:rPr lang="en-US" dirty="0"/>
              <a:t>-</a:t>
            </a:r>
            <a:r>
              <a:rPr lang="en-US" dirty="0" err="1"/>
              <a:t>ock</a:t>
            </a:r>
            <a:r>
              <a:rPr lang="en-US" dirty="0"/>
              <a:t>”)</a:t>
            </a:r>
          </a:p>
        </p:txBody>
      </p:sp>
    </p:spTree>
    <p:extLst>
      <p:ext uri="{BB962C8B-B14F-4D97-AF65-F5344CB8AC3E}">
        <p14:creationId xmlns:p14="http://schemas.microsoft.com/office/powerpoint/2010/main" val="1165182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B62D2-0BCA-BB00-283F-3490168BE4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9F1C47-BFB4-528E-6177-07EACB77D020}"/>
              </a:ext>
            </a:extLst>
          </p:cNvPr>
          <p:cNvSpPr>
            <a:spLocks noGrp="1"/>
          </p:cNvSpPr>
          <p:nvPr>
            <p:ph type="title"/>
          </p:nvPr>
        </p:nvSpPr>
        <p:spPr>
          <a:xfrm>
            <a:off x="609600" y="274638"/>
            <a:ext cx="5384800" cy="1143000"/>
          </a:xfrm>
        </p:spPr>
        <p:txBody>
          <a:bodyPr/>
          <a:lstStyle/>
          <a:p>
            <a:r>
              <a:rPr lang="en-US" dirty="0"/>
              <a:t>Lysimachus</a:t>
            </a:r>
          </a:p>
        </p:txBody>
      </p:sp>
      <p:pic>
        <p:nvPicPr>
          <p:cNvPr id="9218" name="Picture 2">
            <a:extLst>
              <a:ext uri="{FF2B5EF4-FFF2-40B4-BE49-F238E27FC236}">
                <a16:creationId xmlns:a16="http://schemas.microsoft.com/office/drawing/2014/main" id="{5C3BD2C7-CAA6-5E55-FE9B-61FE0BF233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91719" y="0"/>
            <a:ext cx="4554537"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AF6279E-B236-87FE-DED1-BD68FD11627B}"/>
              </a:ext>
            </a:extLst>
          </p:cNvPr>
          <p:cNvSpPr txBox="1"/>
          <p:nvPr/>
        </p:nvSpPr>
        <p:spPr>
          <a:xfrm>
            <a:off x="6817467" y="6029325"/>
            <a:ext cx="4628787" cy="733425"/>
          </a:xfrm>
          <a:prstGeom prst="rect">
            <a:avLst/>
          </a:prstGeom>
          <a:noFill/>
        </p:spPr>
        <p:txBody>
          <a:bodyPr wrap="square" rtlCol="0">
            <a:normAutofit/>
          </a:bodyPr>
          <a:lstStyle/>
          <a:p>
            <a:pPr algn="ctr"/>
            <a:r>
              <a:rPr lang="en-US" dirty="0">
                <a:solidFill>
                  <a:schemeClr val="bg1"/>
                </a:solidFill>
                <a:latin typeface="Candara" panose="020E0502030303020204" pitchFamily="34" charset="0"/>
              </a:rPr>
              <a:t>Bust of Lysimachus, ca. 300 BCE (Ephesus Archaeological Museum)</a:t>
            </a:r>
          </a:p>
        </p:txBody>
      </p:sp>
      <p:sp>
        <p:nvSpPr>
          <p:cNvPr id="7" name="Content Placeholder 6">
            <a:extLst>
              <a:ext uri="{FF2B5EF4-FFF2-40B4-BE49-F238E27FC236}">
                <a16:creationId xmlns:a16="http://schemas.microsoft.com/office/drawing/2014/main" id="{2A578A1E-C683-ACA1-CDA1-EAA584B801AF}"/>
              </a:ext>
            </a:extLst>
          </p:cNvPr>
          <p:cNvSpPr>
            <a:spLocks noGrp="1"/>
          </p:cNvSpPr>
          <p:nvPr>
            <p:ph sz="half" idx="1"/>
          </p:nvPr>
        </p:nvSpPr>
        <p:spPr/>
        <p:txBody>
          <a:bodyPr>
            <a:normAutofit fontScale="85000" lnSpcReduction="10000"/>
          </a:bodyPr>
          <a:lstStyle/>
          <a:p>
            <a:pPr marL="0" indent="0">
              <a:buNone/>
            </a:pPr>
            <a:r>
              <a:rPr lang="en-US" dirty="0"/>
              <a:t>“The outward appearance of Alexander is best represented by the statues of him which Lysippus made, and it was by this artist alone that Alexander himself thought it fit that he should be modelled. For those peculiarities which many of his successors and friends afterwards tried to imitate, namely, the poise of the neck, which was bent slightly to the left, and the melting glance of his eyes, this artist has accurately observed.”</a:t>
            </a:r>
          </a:p>
          <a:p>
            <a:pPr marL="0" indent="0" algn="r">
              <a:buNone/>
            </a:pPr>
            <a:r>
              <a:rPr lang="en-US" dirty="0"/>
              <a:t>- Plutarch, </a:t>
            </a:r>
            <a:r>
              <a:rPr lang="en-US" i="1" dirty="0"/>
              <a:t>Alexander</a:t>
            </a:r>
            <a:r>
              <a:rPr lang="en-US" dirty="0"/>
              <a:t> 4.1</a:t>
            </a:r>
          </a:p>
          <a:p>
            <a:endParaRPr lang="en-US" dirty="0"/>
          </a:p>
        </p:txBody>
      </p:sp>
    </p:spTree>
    <p:extLst>
      <p:ext uri="{BB962C8B-B14F-4D97-AF65-F5344CB8AC3E}">
        <p14:creationId xmlns:p14="http://schemas.microsoft.com/office/powerpoint/2010/main" val="22006603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8">
            <a:extLst>
              <a:ext uri="{FF2B5EF4-FFF2-40B4-BE49-F238E27FC236}">
                <a16:creationId xmlns:a16="http://schemas.microsoft.com/office/drawing/2014/main" id="{A9F29D50-19B3-4835-A0E5-24D2A90AEB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745" y="1961626"/>
            <a:ext cx="2624328" cy="2624328"/>
          </a:xfrm>
          <a:prstGeom prst="rect">
            <a:avLst/>
          </a:prstGeom>
        </p:spPr>
      </p:pic>
      <p:sp>
        <p:nvSpPr>
          <p:cNvPr id="12" name="TextBox 11">
            <a:extLst>
              <a:ext uri="{FF2B5EF4-FFF2-40B4-BE49-F238E27FC236}">
                <a16:creationId xmlns:a16="http://schemas.microsoft.com/office/drawing/2014/main" id="{D0E56929-3963-457C-8566-A2D26365AC33}"/>
              </a:ext>
            </a:extLst>
          </p:cNvPr>
          <p:cNvSpPr txBox="1"/>
          <p:nvPr/>
        </p:nvSpPr>
        <p:spPr>
          <a:xfrm>
            <a:off x="745745" y="4768517"/>
            <a:ext cx="5248655" cy="2089483"/>
          </a:xfrm>
          <a:prstGeom prst="rect">
            <a:avLst/>
          </a:prstGeom>
          <a:noFill/>
        </p:spPr>
        <p:txBody>
          <a:bodyPr wrap="square" rtlCol="0">
            <a:normAutofit/>
          </a:bodyPr>
          <a:lstStyle/>
          <a:p>
            <a:r>
              <a:rPr lang="en-US" dirty="0">
                <a:solidFill>
                  <a:schemeClr val="bg1"/>
                </a:solidFill>
                <a:latin typeface="Candara" panose="020E0502030303020204" pitchFamily="34" charset="0"/>
              </a:rPr>
              <a:t>Silver tetradrachm of Lysimachus, </a:t>
            </a:r>
            <a:r>
              <a:rPr lang="en-US" dirty="0" err="1">
                <a:solidFill>
                  <a:schemeClr val="bg1"/>
                </a:solidFill>
                <a:latin typeface="Candara" panose="020E0502030303020204" pitchFamily="34" charset="0"/>
              </a:rPr>
              <a:t>Lysimachia</a:t>
            </a:r>
            <a:r>
              <a:rPr lang="en-US" dirty="0">
                <a:solidFill>
                  <a:schemeClr val="bg1"/>
                </a:solidFill>
                <a:latin typeface="Candara" panose="020E0502030303020204" pitchFamily="34" charset="0"/>
              </a:rPr>
              <a:t>, Thrace, ca. 297-281 BCE; </a:t>
            </a:r>
            <a:r>
              <a:rPr lang="en-US" dirty="0" err="1">
                <a:solidFill>
                  <a:schemeClr val="bg1"/>
                </a:solidFill>
                <a:latin typeface="Candara" panose="020E0502030303020204" pitchFamily="34" charset="0"/>
              </a:rPr>
              <a:t>obv</a:t>
            </a:r>
            <a:r>
              <a:rPr lang="en-US" dirty="0">
                <a:solidFill>
                  <a:schemeClr val="bg1"/>
                </a:solidFill>
                <a:latin typeface="Candara" panose="020E0502030303020204" pitchFamily="34" charset="0"/>
              </a:rPr>
              <a:t>.: head of Alexander, wearing horn of Ammon; rev.: Athena seated, holding winged Nike; legend: ‘Of King Lysimachus’</a:t>
            </a:r>
          </a:p>
        </p:txBody>
      </p:sp>
      <p:pic>
        <p:nvPicPr>
          <p:cNvPr id="13" name="Content Placeholder 8">
            <a:extLst>
              <a:ext uri="{FF2B5EF4-FFF2-40B4-BE49-F238E27FC236}">
                <a16:creationId xmlns:a16="http://schemas.microsoft.com/office/drawing/2014/main" id="{BCAD39E9-F2C3-4F1A-93FB-1DB859705C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0072" y="1961626"/>
            <a:ext cx="2624328" cy="2624328"/>
          </a:xfrm>
          <a:prstGeom prst="rect">
            <a:avLst/>
          </a:prstGeom>
        </p:spPr>
      </p:pic>
      <p:sp>
        <p:nvSpPr>
          <p:cNvPr id="9" name="TextBox 8">
            <a:extLst>
              <a:ext uri="{FF2B5EF4-FFF2-40B4-BE49-F238E27FC236}">
                <a16:creationId xmlns:a16="http://schemas.microsoft.com/office/drawing/2014/main" id="{4E49DC3C-E747-4429-BAA3-4C3F41268C23}"/>
              </a:ext>
            </a:extLst>
          </p:cNvPr>
          <p:cNvSpPr txBox="1"/>
          <p:nvPr/>
        </p:nvSpPr>
        <p:spPr>
          <a:xfrm>
            <a:off x="7500257" y="3080039"/>
            <a:ext cx="4287896" cy="546789"/>
          </a:xfrm>
          <a:prstGeom prst="rect">
            <a:avLst/>
          </a:prstGeom>
          <a:noFill/>
        </p:spPr>
        <p:txBody>
          <a:bodyPr wrap="square" rtlCol="0">
            <a:normAutofit/>
          </a:bodyPr>
          <a:lstStyle/>
          <a:p>
            <a:pPr algn="ctr"/>
            <a:r>
              <a:rPr lang="en-US" dirty="0">
                <a:solidFill>
                  <a:schemeClr val="bg1"/>
                </a:solidFill>
                <a:latin typeface="Candara" panose="020E0502030303020204" pitchFamily="34" charset="0"/>
              </a:rPr>
              <a:t>Hippocampus = ‘</a:t>
            </a:r>
            <a:r>
              <a:rPr lang="en-US" dirty="0" err="1">
                <a:solidFill>
                  <a:schemeClr val="bg1"/>
                </a:solidFill>
                <a:latin typeface="Candara" panose="020E0502030303020204" pitchFamily="34" charset="0"/>
              </a:rPr>
              <a:t>cornu</a:t>
            </a:r>
            <a:r>
              <a:rPr lang="en-US" dirty="0">
                <a:solidFill>
                  <a:schemeClr val="bg1"/>
                </a:solidFill>
                <a:latin typeface="Candara" panose="020E0502030303020204" pitchFamily="34" charset="0"/>
              </a:rPr>
              <a:t> </a:t>
            </a:r>
            <a:r>
              <a:rPr lang="en-US" dirty="0" err="1">
                <a:solidFill>
                  <a:schemeClr val="bg1"/>
                </a:solidFill>
                <a:latin typeface="Candara" panose="020E0502030303020204" pitchFamily="34" charset="0"/>
              </a:rPr>
              <a:t>ammonis</a:t>
            </a:r>
            <a:r>
              <a:rPr lang="en-US" dirty="0">
                <a:solidFill>
                  <a:schemeClr val="bg1"/>
                </a:solidFill>
                <a:latin typeface="Candara" panose="020E0502030303020204" pitchFamily="34" charset="0"/>
              </a:rPr>
              <a:t>’</a:t>
            </a:r>
          </a:p>
        </p:txBody>
      </p:sp>
      <p:pic>
        <p:nvPicPr>
          <p:cNvPr id="10" name="Content Placeholder 8">
            <a:extLst>
              <a:ext uri="{FF2B5EF4-FFF2-40B4-BE49-F238E27FC236}">
                <a16:creationId xmlns:a16="http://schemas.microsoft.com/office/drawing/2014/main" id="{0C6AA43E-5AA4-4725-ADAF-D1F0A7E495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6223" y="336839"/>
            <a:ext cx="3275964" cy="2483180"/>
          </a:xfrm>
          <a:prstGeom prst="rect">
            <a:avLst/>
          </a:prstGeom>
        </p:spPr>
      </p:pic>
      <p:pic>
        <p:nvPicPr>
          <p:cNvPr id="1026" name="Picture 2">
            <a:extLst>
              <a:ext uri="{FF2B5EF4-FFF2-40B4-BE49-F238E27FC236}">
                <a16:creationId xmlns:a16="http://schemas.microsoft.com/office/drawing/2014/main" id="{C45CF2EF-7EA7-4FC3-BD5B-A7914A7059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94666" y="3626828"/>
            <a:ext cx="2857500" cy="2847975"/>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E5A66755-DBB5-45F9-8083-F5F2304D25AA}"/>
              </a:ext>
            </a:extLst>
          </p:cNvPr>
          <p:cNvSpPr txBox="1"/>
          <p:nvPr/>
        </p:nvSpPr>
        <p:spPr>
          <a:xfrm>
            <a:off x="7579468" y="6474803"/>
            <a:ext cx="4287896" cy="546789"/>
          </a:xfrm>
          <a:prstGeom prst="rect">
            <a:avLst/>
          </a:prstGeom>
          <a:noFill/>
        </p:spPr>
        <p:txBody>
          <a:bodyPr wrap="square" rtlCol="0">
            <a:normAutofit/>
          </a:bodyPr>
          <a:lstStyle/>
          <a:p>
            <a:pPr algn="ctr"/>
            <a:r>
              <a:rPr lang="en-US" dirty="0">
                <a:solidFill>
                  <a:schemeClr val="bg1"/>
                </a:solidFill>
                <a:latin typeface="Candara" panose="020E0502030303020204" pitchFamily="34" charset="0"/>
              </a:rPr>
              <a:t>British 50 pence coin</a:t>
            </a:r>
          </a:p>
        </p:txBody>
      </p:sp>
      <p:sp>
        <p:nvSpPr>
          <p:cNvPr id="2" name="Oval 1">
            <a:extLst>
              <a:ext uri="{FF2B5EF4-FFF2-40B4-BE49-F238E27FC236}">
                <a16:creationId xmlns:a16="http://schemas.microsoft.com/office/drawing/2014/main" id="{67CAC0D6-CA37-4AD0-BA39-9E3EFD90515B}"/>
              </a:ext>
            </a:extLst>
          </p:cNvPr>
          <p:cNvSpPr/>
          <p:nvPr/>
        </p:nvSpPr>
        <p:spPr>
          <a:xfrm>
            <a:off x="1531794" y="2468880"/>
            <a:ext cx="836502" cy="96012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40CB7262-7A97-6834-1C92-AFA515BA0E2F}"/>
              </a:ext>
            </a:extLst>
          </p:cNvPr>
          <p:cNvSpPr>
            <a:spLocks noGrp="1"/>
          </p:cNvSpPr>
          <p:nvPr>
            <p:ph type="title"/>
          </p:nvPr>
        </p:nvSpPr>
        <p:spPr>
          <a:xfrm>
            <a:off x="609600" y="274638"/>
            <a:ext cx="5384800" cy="1143000"/>
          </a:xfrm>
        </p:spPr>
        <p:txBody>
          <a:bodyPr/>
          <a:lstStyle/>
          <a:p>
            <a:r>
              <a:rPr lang="en-US" dirty="0"/>
              <a:t>Lysimachus</a:t>
            </a:r>
          </a:p>
        </p:txBody>
      </p:sp>
      <p:sp>
        <p:nvSpPr>
          <p:cNvPr id="4" name="TextBox 3">
            <a:extLst>
              <a:ext uri="{FF2B5EF4-FFF2-40B4-BE49-F238E27FC236}">
                <a16:creationId xmlns:a16="http://schemas.microsoft.com/office/drawing/2014/main" id="{DFD5710D-4CC7-01BE-B771-16D447AE980E}"/>
              </a:ext>
            </a:extLst>
          </p:cNvPr>
          <p:cNvSpPr txBox="1"/>
          <p:nvPr/>
        </p:nvSpPr>
        <p:spPr>
          <a:xfrm>
            <a:off x="288545" y="1895650"/>
            <a:ext cx="457200" cy="461665"/>
          </a:xfrm>
          <a:prstGeom prst="rect">
            <a:avLst/>
          </a:prstGeom>
          <a:noFill/>
        </p:spPr>
        <p:txBody>
          <a:bodyPr wrap="square" rtlCol="0">
            <a:spAutoFit/>
          </a:bodyPr>
          <a:lstStyle/>
          <a:p>
            <a:r>
              <a:rPr lang="en-US" sz="2400" b="1" dirty="0">
                <a:solidFill>
                  <a:schemeClr val="bg1"/>
                </a:solidFill>
                <a:latin typeface="Candara" panose="020E0502030303020204" pitchFamily="34" charset="0"/>
              </a:rPr>
              <a:t>*</a:t>
            </a:r>
          </a:p>
        </p:txBody>
      </p:sp>
    </p:spTree>
    <p:extLst>
      <p:ext uri="{BB962C8B-B14F-4D97-AF65-F5344CB8AC3E}">
        <p14:creationId xmlns:p14="http://schemas.microsoft.com/office/powerpoint/2010/main" val="3678414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026"/>
                                        </p:tgtEl>
                                        <p:attrNameLst>
                                          <p:attrName>style.visibility</p:attrName>
                                        </p:attrNameLst>
                                      </p:cBhvr>
                                      <p:to>
                                        <p:strVal val="visible"/>
                                      </p:to>
                                    </p:set>
                                    <p:animEffect transition="in" filter="fade">
                                      <p:cBhvr>
                                        <p:cTn id="18" dur="500"/>
                                        <p:tgtEl>
                                          <p:spTgt spid="1026"/>
                                        </p:tgtEl>
                                      </p:cBhvr>
                                    </p:animEffect>
                                  </p:childTnLst>
                                </p:cTn>
                              </p:par>
                              <p:par>
                                <p:cTn id="19" presetID="10" presetClass="entr" presetSubtype="0" fill="hold" nodeType="withEffect">
                                  <p:stCondLst>
                                    <p:cond delay="0"/>
                                  </p:stCondLst>
                                  <p:childTnLst>
                                    <p:set>
                                      <p:cBhvr>
                                        <p:cTn id="20" dur="1" fill="hold">
                                          <p:stCondLst>
                                            <p:cond delay="0"/>
                                          </p:stCondLst>
                                        </p:cTn>
                                        <p:tgtEl>
                                          <p:spTgt spid="14">
                                            <p:txEl>
                                              <p:pRg st="0" end="0"/>
                                            </p:txEl>
                                          </p:spTgt>
                                        </p:tgtEl>
                                        <p:attrNameLst>
                                          <p:attrName>style.visibility</p:attrName>
                                        </p:attrNameLst>
                                      </p:cBhvr>
                                      <p:to>
                                        <p:strVal val="visible"/>
                                      </p:to>
                                    </p:set>
                                    <p:animEffect transition="in" filter="fade">
                                      <p:cBhvr>
                                        <p:cTn id="21"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90AC2-A3D5-41D9-A0C2-7A216A198115}"/>
              </a:ext>
            </a:extLst>
          </p:cNvPr>
          <p:cNvSpPr>
            <a:spLocks noGrp="1"/>
          </p:cNvSpPr>
          <p:nvPr>
            <p:ph type="title"/>
          </p:nvPr>
        </p:nvSpPr>
        <p:spPr/>
        <p:txBody>
          <a:bodyPr/>
          <a:lstStyle/>
          <a:p>
            <a:r>
              <a:rPr lang="en-US" dirty="0"/>
              <a:t>Amun</a:t>
            </a:r>
          </a:p>
        </p:txBody>
      </p:sp>
      <p:sp>
        <p:nvSpPr>
          <p:cNvPr id="3" name="Content Placeholder 2">
            <a:extLst>
              <a:ext uri="{FF2B5EF4-FFF2-40B4-BE49-F238E27FC236}">
                <a16:creationId xmlns:a16="http://schemas.microsoft.com/office/drawing/2014/main" id="{90D7E3C0-D7F3-42CB-A3C1-F64AA35A69A6}"/>
              </a:ext>
            </a:extLst>
          </p:cNvPr>
          <p:cNvSpPr>
            <a:spLocks noGrp="1"/>
          </p:cNvSpPr>
          <p:nvPr>
            <p:ph idx="1"/>
          </p:nvPr>
        </p:nvSpPr>
        <p:spPr/>
        <p:txBody>
          <a:bodyPr>
            <a:normAutofit fontScale="92500" lnSpcReduction="20000"/>
          </a:bodyPr>
          <a:lstStyle/>
          <a:p>
            <a:pPr marL="174625" indent="-174625">
              <a:buNone/>
            </a:pPr>
            <a:r>
              <a:rPr lang="en-US" dirty="0"/>
              <a:t>“At this point Alexander was seized with a longing to visit Ammon in Libya; his intention was to consult with the god, as the oracle of Ammon was reputed to be truthful and it was said that Perseus and Heracles had consulted it…Alexander wanted to rival Perseus and Heracles, since he was descended from them both, and was also seeking to trace his birth back to Ammon, just as mythology traces that of Heracles and Perseus back to Zeus. He therefore set out for Ammon in this frame of mind, with the intention of finding out more exactly about his origins, or of claiming he had found out.”</a:t>
            </a:r>
          </a:p>
          <a:p>
            <a:pPr marL="0" indent="0" algn="r">
              <a:buNone/>
            </a:pPr>
            <a:r>
              <a:rPr lang="en-US" dirty="0"/>
              <a:t>- Arrian, </a:t>
            </a:r>
            <a:r>
              <a:rPr lang="en-US" i="1" dirty="0"/>
              <a:t>Anabasis </a:t>
            </a:r>
            <a:r>
              <a:rPr lang="en-US" dirty="0"/>
              <a:t>3.3</a:t>
            </a:r>
          </a:p>
        </p:txBody>
      </p:sp>
    </p:spTree>
    <p:extLst>
      <p:ext uri="{BB962C8B-B14F-4D97-AF65-F5344CB8AC3E}">
        <p14:creationId xmlns:p14="http://schemas.microsoft.com/office/powerpoint/2010/main" val="22595089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9ACF3-5CE4-B01C-6D09-5F82159255EF}"/>
            </a:ext>
          </a:extLst>
        </p:cNvPr>
        <p:cNvGrpSpPr/>
        <p:nvPr/>
      </p:nvGrpSpPr>
      <p:grpSpPr>
        <a:xfrm>
          <a:off x="0" y="0"/>
          <a:ext cx="0" cy="0"/>
          <a:chOff x="0" y="0"/>
          <a:chExt cx="0" cy="0"/>
        </a:xfrm>
      </p:grpSpPr>
      <p:pic>
        <p:nvPicPr>
          <p:cNvPr id="3" name="Picture 2" descr="A map of europe with different colors&#10;&#10;AI-generated content may be incorrect.">
            <a:extLst>
              <a:ext uri="{FF2B5EF4-FFF2-40B4-BE49-F238E27FC236}">
                <a16:creationId xmlns:a16="http://schemas.microsoft.com/office/drawing/2014/main" id="{2591CA09-D8FD-B7AF-1D1D-90C84561EA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31520"/>
            <a:ext cx="12192000" cy="5594959"/>
          </a:xfrm>
          <a:prstGeom prst="rect">
            <a:avLst/>
          </a:prstGeom>
        </p:spPr>
      </p:pic>
    </p:spTree>
    <p:extLst>
      <p:ext uri="{BB962C8B-B14F-4D97-AF65-F5344CB8AC3E}">
        <p14:creationId xmlns:p14="http://schemas.microsoft.com/office/powerpoint/2010/main" val="28099443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C26C5-74E7-585E-66F5-7FD7ECABFCBA}"/>
              </a:ext>
            </a:extLst>
          </p:cNvPr>
          <p:cNvSpPr>
            <a:spLocks noGrp="1"/>
          </p:cNvSpPr>
          <p:nvPr>
            <p:ph type="title"/>
          </p:nvPr>
        </p:nvSpPr>
        <p:spPr/>
        <p:txBody>
          <a:bodyPr/>
          <a:lstStyle/>
          <a:p>
            <a:r>
              <a:rPr lang="en-US" dirty="0"/>
              <a:t>Seleucus</a:t>
            </a:r>
          </a:p>
        </p:txBody>
      </p:sp>
      <p:pic>
        <p:nvPicPr>
          <p:cNvPr id="8" name="Content Placeholder 7" descr="A statue of a person&#10;&#10;AI-generated content may be incorrect.">
            <a:extLst>
              <a:ext uri="{FF2B5EF4-FFF2-40B4-BE49-F238E27FC236}">
                <a16:creationId xmlns:a16="http://schemas.microsoft.com/office/drawing/2014/main" id="{B7CB303D-27F3-BD3C-CF48-86F16CBCBBE9}"/>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23473" y="1600201"/>
            <a:ext cx="3448352" cy="4525963"/>
          </a:xfrm>
        </p:spPr>
      </p:pic>
      <p:sp>
        <p:nvSpPr>
          <p:cNvPr id="4" name="Content Placeholder 3">
            <a:extLst>
              <a:ext uri="{FF2B5EF4-FFF2-40B4-BE49-F238E27FC236}">
                <a16:creationId xmlns:a16="http://schemas.microsoft.com/office/drawing/2014/main" id="{F2FADB6D-AB02-D524-C63A-428C34CF1DE1}"/>
              </a:ext>
            </a:extLst>
          </p:cNvPr>
          <p:cNvSpPr>
            <a:spLocks noGrp="1"/>
          </p:cNvSpPr>
          <p:nvPr>
            <p:ph sz="half" idx="2"/>
          </p:nvPr>
        </p:nvSpPr>
        <p:spPr>
          <a:xfrm>
            <a:off x="5081936" y="1600201"/>
            <a:ext cx="6500463" cy="4983161"/>
          </a:xfrm>
        </p:spPr>
        <p:txBody>
          <a:bodyPr>
            <a:normAutofit fontScale="70000" lnSpcReduction="20000"/>
          </a:bodyPr>
          <a:lstStyle/>
          <a:p>
            <a:r>
              <a:rPr lang="en-US" dirty="0"/>
              <a:t>ca. 358-281 BCE</a:t>
            </a:r>
          </a:p>
          <a:p>
            <a:r>
              <a:rPr lang="en-US" dirty="0"/>
              <a:t>Macedonian military officer</a:t>
            </a:r>
          </a:p>
          <a:p>
            <a:r>
              <a:rPr lang="en-US" dirty="0"/>
              <a:t>Originally supported Perdiccas, but rebelled against him in 321</a:t>
            </a:r>
          </a:p>
          <a:p>
            <a:r>
              <a:rPr lang="en-US" dirty="0"/>
              <a:t>Given control of Babylon in the Partition of </a:t>
            </a:r>
            <a:r>
              <a:rPr lang="en-US" dirty="0" err="1"/>
              <a:t>Triparadisus</a:t>
            </a:r>
            <a:r>
              <a:rPr lang="en-US" dirty="0"/>
              <a:t> in 320</a:t>
            </a:r>
          </a:p>
          <a:p>
            <a:r>
              <a:rPr lang="en-US" dirty="0"/>
              <a:t>Driven out of Babylon by Antigonus in 315; reconquered it in 312 with Ptolemaic support</a:t>
            </a:r>
          </a:p>
          <a:p>
            <a:r>
              <a:rPr lang="en-US" dirty="0"/>
              <a:t>Declared himself king in 306</a:t>
            </a:r>
          </a:p>
          <a:p>
            <a:r>
              <a:rPr lang="en-US" dirty="0"/>
              <a:t>Founded a new capital at Seleucia-on-the-Tigris (near modern Baghdad)</a:t>
            </a:r>
          </a:p>
          <a:p>
            <a:r>
              <a:rPr lang="en-US" dirty="0"/>
              <a:t>Allied with Cassander and Lysimachus against Antigonus at Ipsus in 301</a:t>
            </a:r>
          </a:p>
          <a:p>
            <a:r>
              <a:rPr lang="en-US" dirty="0"/>
              <a:t>Defeated and captured Demetrius </a:t>
            </a:r>
            <a:r>
              <a:rPr lang="en-US" dirty="0" err="1"/>
              <a:t>Poliorcetes</a:t>
            </a:r>
            <a:r>
              <a:rPr lang="en-US" dirty="0"/>
              <a:t> in 286</a:t>
            </a:r>
          </a:p>
          <a:p>
            <a:r>
              <a:rPr lang="en-US" dirty="0"/>
              <a:t>Defeated and killed Lysimachus in 281</a:t>
            </a:r>
          </a:p>
          <a:p>
            <a:r>
              <a:rPr lang="en-US" dirty="0"/>
              <a:t>Assassinated by Ptolemy </a:t>
            </a:r>
            <a:r>
              <a:rPr lang="en-US" dirty="0" err="1"/>
              <a:t>Ceraunus</a:t>
            </a:r>
            <a:r>
              <a:rPr lang="en-US" dirty="0"/>
              <a:t> in 281</a:t>
            </a:r>
          </a:p>
          <a:p>
            <a:pPr lvl="1"/>
            <a:r>
              <a:rPr lang="en-US" dirty="0"/>
              <a:t>Last of the Successors to have lived in Alexander’s lifetime</a:t>
            </a:r>
          </a:p>
        </p:txBody>
      </p:sp>
      <p:sp>
        <p:nvSpPr>
          <p:cNvPr id="12" name="TextBox 11">
            <a:extLst>
              <a:ext uri="{FF2B5EF4-FFF2-40B4-BE49-F238E27FC236}">
                <a16:creationId xmlns:a16="http://schemas.microsoft.com/office/drawing/2014/main" id="{78A44683-ED1F-887E-8F9D-5509FCB502D1}"/>
              </a:ext>
            </a:extLst>
          </p:cNvPr>
          <p:cNvSpPr txBox="1"/>
          <p:nvPr/>
        </p:nvSpPr>
        <p:spPr>
          <a:xfrm>
            <a:off x="0" y="6119594"/>
            <a:ext cx="5405119" cy="646331"/>
          </a:xfrm>
          <a:prstGeom prst="rect">
            <a:avLst/>
          </a:prstGeom>
          <a:noFill/>
        </p:spPr>
        <p:txBody>
          <a:bodyPr wrap="square">
            <a:spAutoFit/>
          </a:bodyPr>
          <a:lstStyle/>
          <a:p>
            <a:pPr algn="ctr"/>
            <a:r>
              <a:rPr lang="en-US" dirty="0">
                <a:solidFill>
                  <a:schemeClr val="bg1"/>
                </a:solidFill>
                <a:latin typeface="Candara" panose="020E0502030303020204" pitchFamily="34" charset="0"/>
              </a:rPr>
              <a:t>Roman bronze statue of Seleucus from Herculaneum (Naples National Archaeological Museum)</a:t>
            </a:r>
          </a:p>
        </p:txBody>
      </p:sp>
    </p:spTree>
    <p:extLst>
      <p:ext uri="{BB962C8B-B14F-4D97-AF65-F5344CB8AC3E}">
        <p14:creationId xmlns:p14="http://schemas.microsoft.com/office/powerpoint/2010/main" val="2664931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01744-43E8-C05A-B646-1E0A0C968984}"/>
              </a:ext>
            </a:extLst>
          </p:cNvPr>
          <p:cNvSpPr>
            <a:spLocks noGrp="1"/>
          </p:cNvSpPr>
          <p:nvPr>
            <p:ph type="title"/>
          </p:nvPr>
        </p:nvSpPr>
        <p:spPr/>
        <p:txBody>
          <a:bodyPr/>
          <a:lstStyle/>
          <a:p>
            <a:r>
              <a:rPr lang="en-US" dirty="0"/>
              <a:t>Battle of Ipsus (301)</a:t>
            </a:r>
          </a:p>
        </p:txBody>
      </p:sp>
      <p:sp>
        <p:nvSpPr>
          <p:cNvPr id="3" name="Content Placeholder 2">
            <a:extLst>
              <a:ext uri="{FF2B5EF4-FFF2-40B4-BE49-F238E27FC236}">
                <a16:creationId xmlns:a16="http://schemas.microsoft.com/office/drawing/2014/main" id="{45BD7511-553E-AE73-2C4F-25001ABBAC0B}"/>
              </a:ext>
            </a:extLst>
          </p:cNvPr>
          <p:cNvSpPr>
            <a:spLocks noGrp="1"/>
          </p:cNvSpPr>
          <p:nvPr>
            <p:ph sz="half" idx="1"/>
          </p:nvPr>
        </p:nvSpPr>
        <p:spPr/>
        <p:txBody>
          <a:bodyPr/>
          <a:lstStyle/>
          <a:p>
            <a:r>
              <a:rPr lang="en-US" dirty="0"/>
              <a:t>Fought near modern </a:t>
            </a:r>
            <a:r>
              <a:rPr lang="en-US" dirty="0" err="1"/>
              <a:t>Çayırbağ</a:t>
            </a:r>
            <a:r>
              <a:rPr lang="en-US" dirty="0"/>
              <a:t>, western Turkey</a:t>
            </a:r>
          </a:p>
          <a:p>
            <a:pPr lvl="1"/>
            <a:r>
              <a:rPr lang="en-US" dirty="0"/>
              <a:t>A major producer of pickles, apparently</a:t>
            </a:r>
          </a:p>
          <a:p>
            <a:r>
              <a:rPr lang="en-US" dirty="0"/>
              <a:t>Fought between Antigonus and Demetrius on one side, and Cassander, Lysimachus and Seleucus on the other</a:t>
            </a:r>
          </a:p>
          <a:p>
            <a:r>
              <a:rPr lang="en-US" dirty="0"/>
              <a:t>Antigonus died in battle; Demetrius fled to Greece</a:t>
            </a:r>
          </a:p>
          <a:p>
            <a:endParaRPr lang="en-US" dirty="0"/>
          </a:p>
        </p:txBody>
      </p:sp>
      <p:pic>
        <p:nvPicPr>
          <p:cNvPr id="7" name="Content Placeholder 6" descr="A drawing of a battle&#10;&#10;AI-generated content may be incorrect.">
            <a:extLst>
              <a:ext uri="{FF2B5EF4-FFF2-40B4-BE49-F238E27FC236}">
                <a16:creationId xmlns:a16="http://schemas.microsoft.com/office/drawing/2014/main" id="{EBE4CD5B-8A94-C41C-3935-3A38A31C78B2}"/>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673852" y="1600200"/>
            <a:ext cx="4432296" cy="4525963"/>
          </a:xfrm>
        </p:spPr>
      </p:pic>
      <p:sp>
        <p:nvSpPr>
          <p:cNvPr id="5" name="TextBox 4">
            <a:extLst>
              <a:ext uri="{FF2B5EF4-FFF2-40B4-BE49-F238E27FC236}">
                <a16:creationId xmlns:a16="http://schemas.microsoft.com/office/drawing/2014/main" id="{3A2B21D2-3449-90CB-3BFA-233A228F3BBA}"/>
              </a:ext>
            </a:extLst>
          </p:cNvPr>
          <p:cNvSpPr txBox="1"/>
          <p:nvPr/>
        </p:nvSpPr>
        <p:spPr>
          <a:xfrm>
            <a:off x="6673852" y="6187933"/>
            <a:ext cx="4432296" cy="395429"/>
          </a:xfrm>
          <a:prstGeom prst="rect">
            <a:avLst/>
          </a:prstGeom>
          <a:noFill/>
        </p:spPr>
        <p:txBody>
          <a:bodyPr wrap="square" rtlCol="0" anchor="t">
            <a:noAutofit/>
          </a:bodyPr>
          <a:lstStyle/>
          <a:p>
            <a:pPr algn="ctr"/>
            <a:r>
              <a:rPr lang="en-US" dirty="0">
                <a:solidFill>
                  <a:schemeClr val="bg1"/>
                </a:solidFill>
                <a:latin typeface="Candara" panose="020E0502030303020204" pitchFamily="34" charset="0"/>
              </a:rPr>
              <a:t>The Battle of Ipsus as imagined by a 19</a:t>
            </a:r>
            <a:r>
              <a:rPr lang="en-US" baseline="30000" dirty="0">
                <a:solidFill>
                  <a:schemeClr val="bg1"/>
                </a:solidFill>
                <a:latin typeface="Candara" panose="020E0502030303020204" pitchFamily="34" charset="0"/>
              </a:rPr>
              <a:t>th</a:t>
            </a:r>
            <a:r>
              <a:rPr lang="en-US" dirty="0">
                <a:solidFill>
                  <a:schemeClr val="bg1"/>
                </a:solidFill>
                <a:latin typeface="Candara" panose="020E0502030303020204" pitchFamily="34" charset="0"/>
              </a:rPr>
              <a:t> century artist</a:t>
            </a:r>
          </a:p>
        </p:txBody>
      </p:sp>
    </p:spTree>
    <p:extLst>
      <p:ext uri="{BB962C8B-B14F-4D97-AF65-F5344CB8AC3E}">
        <p14:creationId xmlns:p14="http://schemas.microsoft.com/office/powerpoint/2010/main" val="36551515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664" y="531904"/>
            <a:ext cx="12058673" cy="5794193"/>
          </a:xfrm>
        </p:spPr>
      </p:pic>
    </p:spTree>
    <p:extLst>
      <p:ext uri="{BB962C8B-B14F-4D97-AF65-F5344CB8AC3E}">
        <p14:creationId xmlns:p14="http://schemas.microsoft.com/office/powerpoint/2010/main" val="5545658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cap="small" dirty="0"/>
              <a:t>Pyrrhus</a:t>
            </a:r>
            <a:r>
              <a:rPr lang="en-US" dirty="0"/>
              <a:t> of Epirus</a:t>
            </a:r>
          </a:p>
        </p:txBody>
      </p:sp>
      <p:pic>
        <p:nvPicPr>
          <p:cNvPr id="4" name="Content Placeholder 3"/>
          <p:cNvPicPr>
            <a:picLocks noGrp="1" noChangeAspect="1"/>
          </p:cNvPicPr>
          <p:nvPr>
            <p:ph sz="half" idx="1"/>
          </p:nvPr>
        </p:nvPicPr>
        <p:blipFill>
          <a:blip r:embed="rId2">
            <a:extLst>
              <a:ext uri="{28A0092B-C50C-407E-A947-70E740481C1C}">
                <a14:useLocalDpi xmlns:a14="http://schemas.microsoft.com/office/drawing/2010/main" val="0"/>
              </a:ext>
            </a:extLst>
          </a:blip>
          <a:srcRect/>
          <a:stretch/>
        </p:blipFill>
        <p:spPr>
          <a:xfrm>
            <a:off x="1565159" y="1743550"/>
            <a:ext cx="3473681" cy="4239263"/>
          </a:xfrm>
        </p:spPr>
      </p:pic>
      <p:sp>
        <p:nvSpPr>
          <p:cNvPr id="3" name="Content Placeholder 2">
            <a:extLst>
              <a:ext uri="{FF2B5EF4-FFF2-40B4-BE49-F238E27FC236}">
                <a16:creationId xmlns:a16="http://schemas.microsoft.com/office/drawing/2014/main" id="{07B2DE80-39C2-4A2C-BB52-FF7595A17EEF}"/>
              </a:ext>
            </a:extLst>
          </p:cNvPr>
          <p:cNvSpPr>
            <a:spLocks noGrp="1"/>
          </p:cNvSpPr>
          <p:nvPr>
            <p:ph sz="half" idx="2"/>
          </p:nvPr>
        </p:nvSpPr>
        <p:spPr/>
        <p:txBody>
          <a:bodyPr>
            <a:normAutofit lnSpcReduction="10000"/>
          </a:bodyPr>
          <a:lstStyle/>
          <a:p>
            <a:r>
              <a:rPr lang="en-US" dirty="0"/>
              <a:t>317-272 BCE</a:t>
            </a:r>
          </a:p>
          <a:p>
            <a:r>
              <a:rPr lang="en-US" dirty="0"/>
              <a:t>Alexander’s cousin</a:t>
            </a:r>
          </a:p>
          <a:p>
            <a:r>
              <a:rPr lang="en-US" dirty="0"/>
              <a:t>King of Epirus, west of Macedonia</a:t>
            </a:r>
          </a:p>
          <a:p>
            <a:r>
              <a:rPr lang="en-US" dirty="0"/>
              <a:t>Invaded Magna Graecia; later tried to conquer Macedonia and Sparta</a:t>
            </a:r>
          </a:p>
          <a:p>
            <a:r>
              <a:rPr lang="en-US" dirty="0"/>
              <a:t>Died in Argos when an old woman dropped a roof tile on his head</a:t>
            </a:r>
          </a:p>
        </p:txBody>
      </p:sp>
      <p:sp>
        <p:nvSpPr>
          <p:cNvPr id="5" name="TextBox 4">
            <a:extLst>
              <a:ext uri="{FF2B5EF4-FFF2-40B4-BE49-F238E27FC236}">
                <a16:creationId xmlns:a16="http://schemas.microsoft.com/office/drawing/2014/main" id="{76EBF1C7-59E5-48D0-B530-35738C9F0334}"/>
              </a:ext>
            </a:extLst>
          </p:cNvPr>
          <p:cNvSpPr txBox="1"/>
          <p:nvPr/>
        </p:nvSpPr>
        <p:spPr>
          <a:xfrm>
            <a:off x="971361" y="6023861"/>
            <a:ext cx="4495800"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Roman bust of Pyrrhus, 1</a:t>
            </a:r>
            <a:r>
              <a:rPr lang="en-US" baseline="30000" dirty="0">
                <a:solidFill>
                  <a:schemeClr val="bg1"/>
                </a:solidFill>
                <a:latin typeface="Candara" panose="020E0502030303020204" pitchFamily="34" charset="0"/>
              </a:rPr>
              <a:t>st</a:t>
            </a:r>
            <a:r>
              <a:rPr lang="en-US" dirty="0">
                <a:solidFill>
                  <a:schemeClr val="bg1"/>
                </a:solidFill>
                <a:latin typeface="Candara" panose="020E0502030303020204" pitchFamily="34" charset="0"/>
              </a:rPr>
              <a:t> cen. CE</a:t>
            </a:r>
          </a:p>
          <a:p>
            <a:pPr algn="ctr"/>
            <a:r>
              <a:rPr lang="en-US" dirty="0">
                <a:solidFill>
                  <a:schemeClr val="bg1"/>
                </a:solidFill>
                <a:latin typeface="Candara" panose="020E0502030303020204" pitchFamily="34" charset="0"/>
              </a:rPr>
              <a:t>(National Archaeological Museum of Naples)</a:t>
            </a:r>
          </a:p>
        </p:txBody>
      </p:sp>
    </p:spTree>
    <p:extLst>
      <p:ext uri="{BB962C8B-B14F-4D97-AF65-F5344CB8AC3E}">
        <p14:creationId xmlns:p14="http://schemas.microsoft.com/office/powerpoint/2010/main" val="25324293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cap="small" dirty="0"/>
              <a:t>Pyrrhus</a:t>
            </a:r>
            <a:r>
              <a:rPr lang="en-US" dirty="0"/>
              <a:t> of Epirus</a:t>
            </a:r>
          </a:p>
        </p:txBody>
      </p:sp>
      <p:pic>
        <p:nvPicPr>
          <p:cNvPr id="4" name="Content Placeholder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609600" y="1743550"/>
            <a:ext cx="5384800" cy="4239263"/>
          </a:xfrm>
        </p:spPr>
      </p:pic>
      <p:sp>
        <p:nvSpPr>
          <p:cNvPr id="3" name="Content Placeholder 2">
            <a:extLst>
              <a:ext uri="{FF2B5EF4-FFF2-40B4-BE49-F238E27FC236}">
                <a16:creationId xmlns:a16="http://schemas.microsoft.com/office/drawing/2014/main" id="{07B2DE80-39C2-4A2C-BB52-FF7595A17EEF}"/>
              </a:ext>
            </a:extLst>
          </p:cNvPr>
          <p:cNvSpPr>
            <a:spLocks noGrp="1"/>
          </p:cNvSpPr>
          <p:nvPr>
            <p:ph sz="half" idx="2"/>
          </p:nvPr>
        </p:nvSpPr>
        <p:spPr/>
        <p:txBody>
          <a:bodyPr anchor="ctr"/>
          <a:lstStyle/>
          <a:p>
            <a:pPr marL="174625" indent="-174625">
              <a:buNone/>
            </a:pPr>
            <a:r>
              <a:rPr lang="en-US" dirty="0"/>
              <a:t>“If we are victorious in one more battle with the Romans, we shall be utterly ruined.”</a:t>
            </a:r>
          </a:p>
          <a:p>
            <a:pPr marL="174625" indent="-174625">
              <a:buNone/>
            </a:pPr>
            <a:endParaRPr lang="en-US" dirty="0"/>
          </a:p>
          <a:p>
            <a:pPr marL="0" indent="0" algn="r">
              <a:buNone/>
            </a:pPr>
            <a:r>
              <a:rPr lang="en-US" dirty="0"/>
              <a:t>- Plutarch, </a:t>
            </a:r>
            <a:r>
              <a:rPr lang="en-US" i="1" dirty="0"/>
              <a:t>Life of Pyrrhus</a:t>
            </a:r>
            <a:r>
              <a:rPr lang="en-US" dirty="0"/>
              <a:t> 21</a:t>
            </a:r>
          </a:p>
          <a:p>
            <a:endParaRPr lang="en-US" dirty="0"/>
          </a:p>
        </p:txBody>
      </p:sp>
    </p:spTree>
    <p:extLst>
      <p:ext uri="{BB962C8B-B14F-4D97-AF65-F5344CB8AC3E}">
        <p14:creationId xmlns:p14="http://schemas.microsoft.com/office/powerpoint/2010/main" val="35811228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D54CF-D578-5CC4-85C8-23ECCB2E59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42B9D7-8411-3B18-3CBE-2CAAAA7A918B}"/>
              </a:ext>
            </a:extLst>
          </p:cNvPr>
          <p:cNvSpPr>
            <a:spLocks noGrp="1"/>
          </p:cNvSpPr>
          <p:nvPr>
            <p:ph type="title"/>
          </p:nvPr>
        </p:nvSpPr>
        <p:spPr/>
        <p:txBody>
          <a:bodyPr>
            <a:normAutofit/>
          </a:bodyPr>
          <a:lstStyle/>
          <a:p>
            <a:r>
              <a:rPr lang="en-US" b="1" cap="small" dirty="0"/>
              <a:t>Pyrrhus</a:t>
            </a:r>
            <a:r>
              <a:rPr lang="en-US" dirty="0"/>
              <a:t> of Epirus</a:t>
            </a:r>
          </a:p>
        </p:txBody>
      </p:sp>
      <p:pic>
        <p:nvPicPr>
          <p:cNvPr id="4" name="Content Placeholder 3">
            <a:extLst>
              <a:ext uri="{FF2B5EF4-FFF2-40B4-BE49-F238E27FC236}">
                <a16:creationId xmlns:a16="http://schemas.microsoft.com/office/drawing/2014/main" id="{E017C408-98F2-5EAC-9DC9-8FCC5DF74505}"/>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a:stretch/>
        </p:blipFill>
        <p:spPr>
          <a:xfrm>
            <a:off x="1565159" y="1743550"/>
            <a:ext cx="3473681" cy="4239263"/>
          </a:xfrm>
        </p:spPr>
      </p:pic>
      <p:sp>
        <p:nvSpPr>
          <p:cNvPr id="3" name="Content Placeholder 2">
            <a:extLst>
              <a:ext uri="{FF2B5EF4-FFF2-40B4-BE49-F238E27FC236}">
                <a16:creationId xmlns:a16="http://schemas.microsoft.com/office/drawing/2014/main" id="{874CD783-FC8A-712C-AA0E-A7EAA71C7BB7}"/>
              </a:ext>
            </a:extLst>
          </p:cNvPr>
          <p:cNvSpPr>
            <a:spLocks noGrp="1"/>
          </p:cNvSpPr>
          <p:nvPr>
            <p:ph sz="half" idx="2"/>
          </p:nvPr>
        </p:nvSpPr>
        <p:spPr/>
        <p:txBody>
          <a:bodyPr>
            <a:normAutofit fontScale="85000" lnSpcReduction="10000"/>
          </a:bodyPr>
          <a:lstStyle/>
          <a:p>
            <a:pPr marL="0" indent="0">
              <a:buNone/>
            </a:pPr>
            <a:r>
              <a:rPr lang="en-US" dirty="0"/>
              <a:t>“The outward appearance of Alexander is best represented by the statues of him which Lysippus made, and it was by this artist alone that Alexander himself thought it fit that he should be modelled. For those peculiarities which many of his successors and friends afterwards tried to imitate, namely, the poise of the neck, which was bent slightly to the left, and the melting glance of his eyes, this artist has accurately observed.”</a:t>
            </a:r>
          </a:p>
          <a:p>
            <a:pPr marL="0" indent="0" algn="r">
              <a:buNone/>
            </a:pPr>
            <a:r>
              <a:rPr lang="en-US" dirty="0"/>
              <a:t>- Plutarch, </a:t>
            </a:r>
            <a:r>
              <a:rPr lang="en-US" i="1" dirty="0"/>
              <a:t>Alexander</a:t>
            </a:r>
            <a:r>
              <a:rPr lang="en-US" dirty="0"/>
              <a:t> 4.1</a:t>
            </a:r>
          </a:p>
        </p:txBody>
      </p:sp>
      <p:sp>
        <p:nvSpPr>
          <p:cNvPr id="5" name="TextBox 4">
            <a:extLst>
              <a:ext uri="{FF2B5EF4-FFF2-40B4-BE49-F238E27FC236}">
                <a16:creationId xmlns:a16="http://schemas.microsoft.com/office/drawing/2014/main" id="{25DBD9E6-9AD5-DBD6-C0AF-6F3E19798995}"/>
              </a:ext>
            </a:extLst>
          </p:cNvPr>
          <p:cNvSpPr txBox="1"/>
          <p:nvPr/>
        </p:nvSpPr>
        <p:spPr>
          <a:xfrm>
            <a:off x="971361" y="6023861"/>
            <a:ext cx="4495800"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Roman bust of Pyrrhus, 1</a:t>
            </a:r>
            <a:r>
              <a:rPr lang="en-US" baseline="30000" dirty="0">
                <a:solidFill>
                  <a:schemeClr val="bg1"/>
                </a:solidFill>
                <a:latin typeface="Candara" panose="020E0502030303020204" pitchFamily="34" charset="0"/>
              </a:rPr>
              <a:t>st</a:t>
            </a:r>
            <a:r>
              <a:rPr lang="en-US" dirty="0">
                <a:solidFill>
                  <a:schemeClr val="bg1"/>
                </a:solidFill>
                <a:latin typeface="Candara" panose="020E0502030303020204" pitchFamily="34" charset="0"/>
              </a:rPr>
              <a:t> cen. CE</a:t>
            </a:r>
          </a:p>
          <a:p>
            <a:pPr algn="ctr"/>
            <a:r>
              <a:rPr lang="en-US" dirty="0">
                <a:solidFill>
                  <a:schemeClr val="bg1"/>
                </a:solidFill>
                <a:latin typeface="Candara" panose="020E0502030303020204" pitchFamily="34" charset="0"/>
              </a:rPr>
              <a:t>(National Archaeological Museum of Naples)</a:t>
            </a:r>
          </a:p>
        </p:txBody>
      </p:sp>
    </p:spTree>
    <p:extLst>
      <p:ext uri="{BB962C8B-B14F-4D97-AF65-F5344CB8AC3E}">
        <p14:creationId xmlns:p14="http://schemas.microsoft.com/office/powerpoint/2010/main" val="3846559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28C52-16D0-29EA-1967-FCD848F302C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27C13D0-F50E-FF94-ADDD-66FB7EC4EEAF}"/>
              </a:ext>
            </a:extLst>
          </p:cNvPr>
          <p:cNvSpPr>
            <a:spLocks noGrp="1"/>
          </p:cNvSpPr>
          <p:nvPr>
            <p:ph type="title"/>
          </p:nvPr>
        </p:nvSpPr>
        <p:spPr/>
        <p:txBody>
          <a:bodyPr/>
          <a:lstStyle/>
          <a:p>
            <a:r>
              <a:rPr lang="en-US" b="1" cap="small" dirty="0"/>
              <a:t>The Death of Alexander</a:t>
            </a:r>
            <a:endParaRPr lang="en-US" dirty="0"/>
          </a:p>
        </p:txBody>
      </p:sp>
      <p:pic>
        <p:nvPicPr>
          <p:cNvPr id="6" name="Content Placeholder 5">
            <a:extLst>
              <a:ext uri="{FF2B5EF4-FFF2-40B4-BE49-F238E27FC236}">
                <a16:creationId xmlns:a16="http://schemas.microsoft.com/office/drawing/2014/main" id="{A532AA10-5FCD-822F-57A2-759E138D1774}"/>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5819" b="22353"/>
          <a:stretch/>
        </p:blipFill>
        <p:spPr>
          <a:xfrm>
            <a:off x="571500" y="1505892"/>
            <a:ext cx="5524500" cy="4742121"/>
          </a:xfrm>
        </p:spPr>
      </p:pic>
      <p:sp>
        <p:nvSpPr>
          <p:cNvPr id="7" name="TextBox 6">
            <a:extLst>
              <a:ext uri="{FF2B5EF4-FFF2-40B4-BE49-F238E27FC236}">
                <a16:creationId xmlns:a16="http://schemas.microsoft.com/office/drawing/2014/main" id="{AF2D4FFA-5A77-5A53-7C15-ED263D09BA80}"/>
              </a:ext>
            </a:extLst>
          </p:cNvPr>
          <p:cNvSpPr txBox="1"/>
          <p:nvPr/>
        </p:nvSpPr>
        <p:spPr>
          <a:xfrm>
            <a:off x="571500" y="6260196"/>
            <a:ext cx="5524500" cy="646331"/>
          </a:xfrm>
          <a:prstGeom prst="rect">
            <a:avLst/>
          </a:prstGeom>
          <a:noFill/>
        </p:spPr>
        <p:txBody>
          <a:bodyPr wrap="square" rtlCol="0">
            <a:spAutoFit/>
          </a:bodyPr>
          <a:lstStyle/>
          <a:p>
            <a:pPr algn="ctr"/>
            <a:r>
              <a:rPr lang="en-US" dirty="0">
                <a:solidFill>
                  <a:schemeClr val="bg1"/>
                </a:solidFill>
                <a:latin typeface="Candara" panose="020E0502030303020204" pitchFamily="34" charset="0"/>
              </a:rPr>
              <a:t>The death of </a:t>
            </a:r>
            <a:r>
              <a:rPr lang="en-US" dirty="0" err="1">
                <a:solidFill>
                  <a:schemeClr val="bg1"/>
                </a:solidFill>
                <a:latin typeface="Candara" panose="020E0502030303020204" pitchFamily="34" charset="0"/>
              </a:rPr>
              <a:t>Iskander</a:t>
            </a:r>
            <a:r>
              <a:rPr lang="en-US" dirty="0">
                <a:solidFill>
                  <a:schemeClr val="bg1"/>
                </a:solidFill>
                <a:latin typeface="Candara" panose="020E0502030303020204" pitchFamily="34" charset="0"/>
              </a:rPr>
              <a:t> (Alexander) as depicted in a manuscript of the </a:t>
            </a:r>
            <a:r>
              <a:rPr lang="en-US" dirty="0" err="1">
                <a:solidFill>
                  <a:schemeClr val="bg1"/>
                </a:solidFill>
                <a:latin typeface="Candara" panose="020E0502030303020204" pitchFamily="34" charset="0"/>
              </a:rPr>
              <a:t>Shahnameh</a:t>
            </a:r>
            <a:r>
              <a:rPr lang="en-US" dirty="0">
                <a:solidFill>
                  <a:schemeClr val="bg1"/>
                </a:solidFill>
                <a:latin typeface="Candara" panose="020E0502030303020204" pitchFamily="34" charset="0"/>
              </a:rPr>
              <a:t> by </a:t>
            </a:r>
            <a:r>
              <a:rPr lang="en-US" dirty="0" err="1">
                <a:solidFill>
                  <a:schemeClr val="bg1"/>
                </a:solidFill>
                <a:latin typeface="Candara" panose="020E0502030303020204" pitchFamily="34" charset="0"/>
              </a:rPr>
              <a:t>Firdowsi</a:t>
            </a:r>
            <a:endParaRPr lang="en-US" dirty="0">
              <a:solidFill>
                <a:schemeClr val="bg1"/>
              </a:solidFill>
              <a:latin typeface="Candara" panose="020E0502030303020204" pitchFamily="34" charset="0"/>
            </a:endParaRPr>
          </a:p>
        </p:txBody>
      </p:sp>
      <p:sp>
        <p:nvSpPr>
          <p:cNvPr id="5" name="Content Placeholder 3">
            <a:extLst>
              <a:ext uri="{FF2B5EF4-FFF2-40B4-BE49-F238E27FC236}">
                <a16:creationId xmlns:a16="http://schemas.microsoft.com/office/drawing/2014/main" id="{CD95597E-4C58-DF99-2A73-901963993A6B}"/>
              </a:ext>
            </a:extLst>
          </p:cNvPr>
          <p:cNvSpPr txBox="1">
            <a:spLocks/>
          </p:cNvSpPr>
          <p:nvPr/>
        </p:nvSpPr>
        <p:spPr>
          <a:xfrm>
            <a:off x="6770914" y="1600201"/>
            <a:ext cx="4811486" cy="452596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bg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bg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bg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bg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bg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a:t>June 10, 323 BCE in Babylon</a:t>
            </a:r>
          </a:p>
          <a:p>
            <a:r>
              <a:rPr lang="en-US"/>
              <a:t>Died of a fever</a:t>
            </a:r>
          </a:p>
          <a:p>
            <a:r>
              <a:rPr lang="en-US"/>
              <a:t>Could have been murdered, but we have no way of knowing</a:t>
            </a:r>
          </a:p>
          <a:p>
            <a:endParaRPr lang="en-US" dirty="0"/>
          </a:p>
        </p:txBody>
      </p:sp>
    </p:spTree>
    <p:extLst>
      <p:ext uri="{BB962C8B-B14F-4D97-AF65-F5344CB8AC3E}">
        <p14:creationId xmlns:p14="http://schemas.microsoft.com/office/powerpoint/2010/main" val="25882349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small" dirty="0"/>
              <a:t>The Successors</a:t>
            </a:r>
          </a:p>
        </p:txBody>
      </p:sp>
      <p:sp>
        <p:nvSpPr>
          <p:cNvPr id="3" name="Text Placeholder 2"/>
          <p:cNvSpPr>
            <a:spLocks noGrp="1"/>
          </p:cNvSpPr>
          <p:nvPr>
            <p:ph type="body" idx="1"/>
          </p:nvPr>
        </p:nvSpPr>
        <p:spPr>
          <a:xfrm>
            <a:off x="859972" y="1524000"/>
            <a:ext cx="2601686" cy="639762"/>
          </a:xfrm>
        </p:spPr>
        <p:txBody>
          <a:bodyPr>
            <a:normAutofit fontScale="77500" lnSpcReduction="20000"/>
          </a:bodyPr>
          <a:lstStyle/>
          <a:p>
            <a:pPr algn="ctr"/>
            <a:r>
              <a:rPr lang="en-US" dirty="0"/>
              <a:t>Ptolemaic Kingdom</a:t>
            </a:r>
          </a:p>
          <a:p>
            <a:pPr algn="ctr"/>
            <a:r>
              <a:rPr lang="en-US" dirty="0"/>
              <a:t>(Egypt)</a:t>
            </a:r>
          </a:p>
        </p:txBody>
      </p:sp>
      <p:sp>
        <p:nvSpPr>
          <p:cNvPr id="5" name="Text Placeholder 4"/>
          <p:cNvSpPr>
            <a:spLocks noGrp="1"/>
          </p:cNvSpPr>
          <p:nvPr>
            <p:ph type="body" sz="quarter" idx="3"/>
          </p:nvPr>
        </p:nvSpPr>
        <p:spPr>
          <a:xfrm>
            <a:off x="3746047" y="1524001"/>
            <a:ext cx="2926895" cy="639762"/>
          </a:xfrm>
        </p:spPr>
        <p:txBody>
          <a:bodyPr>
            <a:normAutofit fontScale="77500" lnSpcReduction="20000"/>
          </a:bodyPr>
          <a:lstStyle/>
          <a:p>
            <a:pPr algn="ctr"/>
            <a:r>
              <a:rPr lang="en-US" dirty="0"/>
              <a:t>Seleucid Empire</a:t>
            </a:r>
          </a:p>
          <a:p>
            <a:pPr algn="ctr"/>
            <a:r>
              <a:rPr lang="en-US" dirty="0"/>
              <a:t>(Middle East)</a:t>
            </a:r>
          </a:p>
        </p:txBody>
      </p:sp>
      <p:pic>
        <p:nvPicPr>
          <p:cNvPr id="9" name="Content Placeholder 8"/>
          <p:cNvPicPr>
            <a:picLocks noGrp="1" noChangeAspect="1"/>
          </p:cNvPicPr>
          <p:nvPr>
            <p:ph sz="quarter" idx="4"/>
          </p:nvPr>
        </p:nvPicPr>
        <p:blipFill>
          <a:blip r:embed="rId2" cstate="print">
            <a:extLst>
              <a:ext uri="{28A0092B-C50C-407E-A947-70E740481C1C}">
                <a14:useLocalDpi xmlns:a14="http://schemas.microsoft.com/office/drawing/2010/main" val="0"/>
              </a:ext>
            </a:extLst>
          </a:blip>
          <a:stretch>
            <a:fillRect/>
          </a:stretch>
        </p:blipFill>
        <p:spPr>
          <a:xfrm>
            <a:off x="3702504" y="2209800"/>
            <a:ext cx="2926896" cy="3902528"/>
          </a:xfrm>
        </p:spPr>
      </p:pic>
      <p:pic>
        <p:nvPicPr>
          <p:cNvPr id="8" name="Content Placeholder 7"/>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859971" y="2209800"/>
            <a:ext cx="2601686" cy="3902529"/>
          </a:xfrm>
        </p:spPr>
      </p:pic>
      <p:sp>
        <p:nvSpPr>
          <p:cNvPr id="10" name="Text Placeholder 4"/>
          <p:cNvSpPr txBox="1">
            <a:spLocks/>
          </p:cNvSpPr>
          <p:nvPr/>
        </p:nvSpPr>
        <p:spPr>
          <a:xfrm>
            <a:off x="6957331" y="1524001"/>
            <a:ext cx="4374697" cy="411161"/>
          </a:xfrm>
          <a:prstGeom prst="rect">
            <a:avLst/>
          </a:prstGeom>
        </p:spPr>
        <p:txBody>
          <a:bodyPr vert="horz" lIns="91440" tIns="45720" rIns="91440" bIns="45720" rtlCol="0" anchor="ctr">
            <a:norm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a:r>
              <a:rPr lang="en-US" sz="1900" dirty="0">
                <a:solidFill>
                  <a:schemeClr val="bg1"/>
                </a:solidFill>
                <a:latin typeface="Candara" panose="020E0502030303020204" pitchFamily="34" charset="0"/>
              </a:rPr>
              <a:t>Elsewhere</a:t>
            </a:r>
          </a:p>
        </p:txBody>
      </p:sp>
      <p:sp>
        <p:nvSpPr>
          <p:cNvPr id="11" name="Text Placeholder 2"/>
          <p:cNvSpPr txBox="1">
            <a:spLocks/>
          </p:cNvSpPr>
          <p:nvPr/>
        </p:nvSpPr>
        <p:spPr>
          <a:xfrm>
            <a:off x="1981200" y="5410200"/>
            <a:ext cx="2057400" cy="639762"/>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a:endParaRPr lang="en-US" b="0" dirty="0">
              <a:solidFill>
                <a:schemeClr val="bg1"/>
              </a:solidFill>
              <a:latin typeface="Candara" panose="020E0502030303020204" pitchFamily="34" charset="0"/>
            </a:endParaRPr>
          </a:p>
        </p:txBody>
      </p:sp>
      <p:sp>
        <p:nvSpPr>
          <p:cNvPr id="12" name="Text Placeholder 2"/>
          <p:cNvSpPr txBox="1">
            <a:spLocks/>
          </p:cNvSpPr>
          <p:nvPr/>
        </p:nvSpPr>
        <p:spPr>
          <a:xfrm>
            <a:off x="859971" y="6156323"/>
            <a:ext cx="2601686" cy="564357"/>
          </a:xfrm>
          <a:prstGeom prst="rect">
            <a:avLst/>
          </a:prstGeom>
        </p:spPr>
        <p:txBody>
          <a:bodyPr vert="horz" lIns="91440" tIns="45720" rIns="91440" bIns="45720" rtlCol="0" anchor="ctr">
            <a:no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a:r>
              <a:rPr lang="en-US" sz="1600" b="0" dirty="0">
                <a:solidFill>
                  <a:schemeClr val="bg1"/>
                </a:solidFill>
                <a:latin typeface="Candara" panose="020E0502030303020204" pitchFamily="34" charset="0"/>
              </a:rPr>
              <a:t>Kings named ‘Ptolemy’</a:t>
            </a:r>
          </a:p>
        </p:txBody>
      </p:sp>
      <p:sp>
        <p:nvSpPr>
          <p:cNvPr id="13" name="Text Placeholder 2"/>
          <p:cNvSpPr txBox="1">
            <a:spLocks/>
          </p:cNvSpPr>
          <p:nvPr/>
        </p:nvSpPr>
        <p:spPr>
          <a:xfrm>
            <a:off x="3702504" y="6264728"/>
            <a:ext cx="2926896" cy="639762"/>
          </a:xfrm>
          <a:prstGeom prst="rect">
            <a:avLst/>
          </a:prstGeom>
        </p:spPr>
        <p:txBody>
          <a:bodyPr vert="horz" lIns="91440" tIns="45720" rIns="91440" bIns="45720" rtlCol="0" anchor="b">
            <a:no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a:r>
              <a:rPr lang="en-US" sz="1600" b="0" dirty="0">
                <a:solidFill>
                  <a:schemeClr val="bg1"/>
                </a:solidFill>
                <a:latin typeface="Candara" panose="020E0502030303020204" pitchFamily="34" charset="0"/>
              </a:rPr>
              <a:t>Kings named ‘</a:t>
            </a:r>
            <a:r>
              <a:rPr lang="en-US" sz="1600" b="0" dirty="0" err="1">
                <a:solidFill>
                  <a:schemeClr val="bg1"/>
                </a:solidFill>
                <a:latin typeface="Candara" panose="020E0502030303020204" pitchFamily="34" charset="0"/>
              </a:rPr>
              <a:t>Seleucus</a:t>
            </a:r>
            <a:r>
              <a:rPr lang="en-US" sz="1600" b="0" dirty="0">
                <a:solidFill>
                  <a:schemeClr val="bg1"/>
                </a:solidFill>
                <a:latin typeface="Candara" panose="020E0502030303020204" pitchFamily="34" charset="0"/>
              </a:rPr>
              <a:t>’ and ‘Antiochus’</a:t>
            </a:r>
          </a:p>
        </p:txBody>
      </p:sp>
      <p:sp>
        <p:nvSpPr>
          <p:cNvPr id="14" name="Text Placeholder 2"/>
          <p:cNvSpPr txBox="1">
            <a:spLocks/>
          </p:cNvSpPr>
          <p:nvPr/>
        </p:nvSpPr>
        <p:spPr>
          <a:xfrm>
            <a:off x="6962274" y="2163762"/>
            <a:ext cx="4620126" cy="4618038"/>
          </a:xfrm>
          <a:prstGeom prst="rect">
            <a:avLst/>
          </a:prstGeom>
        </p:spPr>
        <p:txBody>
          <a:bodyPr vert="horz" lIns="91440" tIns="45720" rIns="91440" bIns="45720" numCol="2" rtlCol="0" anchor="t">
            <a:noAutofit/>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sz="1800" dirty="0">
                <a:solidFill>
                  <a:schemeClr val="bg1"/>
                </a:solidFill>
                <a:latin typeface="Candara" panose="020E0502030303020204" pitchFamily="34" charset="0"/>
              </a:rPr>
              <a:t>Kingdom of Macedonia</a:t>
            </a:r>
          </a:p>
          <a:p>
            <a:r>
              <a:rPr lang="en-US" sz="1800" b="0" dirty="0">
                <a:solidFill>
                  <a:schemeClr val="bg1"/>
                </a:solidFill>
                <a:latin typeface="Candara" panose="020E0502030303020204" pitchFamily="34" charset="0"/>
              </a:rPr>
              <a:t>Included most of mainland Greece</a:t>
            </a:r>
          </a:p>
          <a:p>
            <a:r>
              <a:rPr lang="en-US" sz="1800" b="0" dirty="0">
                <a:solidFill>
                  <a:schemeClr val="bg1"/>
                </a:solidFill>
                <a:latin typeface="Candara" panose="020E0502030303020204" pitchFamily="34" charset="0"/>
              </a:rPr>
              <a:t>(ruled by the Antigonid dynasty)</a:t>
            </a:r>
          </a:p>
          <a:p>
            <a:endParaRPr lang="en-US" sz="1800" b="0" dirty="0">
              <a:solidFill>
                <a:schemeClr val="bg1"/>
              </a:solidFill>
              <a:latin typeface="Candara" panose="020E0502030303020204" pitchFamily="34" charset="0"/>
            </a:endParaRPr>
          </a:p>
          <a:p>
            <a:r>
              <a:rPr lang="en-US" sz="1800" dirty="0">
                <a:solidFill>
                  <a:schemeClr val="bg1"/>
                </a:solidFill>
                <a:latin typeface="Candara" panose="020E0502030303020204" pitchFamily="34" charset="0"/>
              </a:rPr>
              <a:t>Kingdom of Epirus</a:t>
            </a:r>
          </a:p>
          <a:p>
            <a:r>
              <a:rPr lang="en-US" sz="1800" b="0" dirty="0">
                <a:solidFill>
                  <a:schemeClr val="bg1"/>
                </a:solidFill>
                <a:latin typeface="Candara" panose="020E0502030303020204" pitchFamily="34" charset="0"/>
              </a:rPr>
              <a:t>Included parts of northwestern Greece</a:t>
            </a:r>
          </a:p>
          <a:p>
            <a:r>
              <a:rPr lang="en-US" sz="1800" b="0" dirty="0">
                <a:solidFill>
                  <a:schemeClr val="bg1"/>
                </a:solidFill>
                <a:latin typeface="Candara" panose="020E0502030303020204" pitchFamily="34" charset="0"/>
              </a:rPr>
              <a:t>(most famous king was Pyrrhus)</a:t>
            </a:r>
          </a:p>
          <a:p>
            <a:endParaRPr lang="en-US" sz="1800" b="0" dirty="0">
              <a:solidFill>
                <a:schemeClr val="bg1"/>
              </a:solidFill>
              <a:latin typeface="Candara" panose="020E0502030303020204" pitchFamily="34" charset="0"/>
            </a:endParaRPr>
          </a:p>
          <a:p>
            <a:endParaRPr lang="en-US" sz="1800" b="0" dirty="0">
              <a:solidFill>
                <a:schemeClr val="bg1"/>
              </a:solidFill>
              <a:latin typeface="Candara" panose="020E0502030303020204" pitchFamily="34" charset="0"/>
            </a:endParaRPr>
          </a:p>
          <a:p>
            <a:endParaRPr lang="en-US" sz="1800" b="0" dirty="0">
              <a:solidFill>
                <a:schemeClr val="bg1"/>
              </a:solidFill>
              <a:latin typeface="Candara" panose="020E0502030303020204" pitchFamily="34" charset="0"/>
            </a:endParaRPr>
          </a:p>
          <a:p>
            <a:endParaRPr lang="en-US" sz="1800" b="0" dirty="0">
              <a:solidFill>
                <a:schemeClr val="bg1"/>
              </a:solidFill>
              <a:latin typeface="Candara" panose="020E0502030303020204" pitchFamily="34" charset="0"/>
            </a:endParaRPr>
          </a:p>
          <a:p>
            <a:r>
              <a:rPr lang="en-US" sz="1800" dirty="0">
                <a:solidFill>
                  <a:schemeClr val="bg1"/>
                </a:solidFill>
                <a:latin typeface="Candara" panose="020E0502030303020204" pitchFamily="34" charset="0"/>
              </a:rPr>
              <a:t>Kingdom of Thrace</a:t>
            </a:r>
            <a:endParaRPr lang="en-US" sz="1800" b="0" dirty="0">
              <a:solidFill>
                <a:schemeClr val="bg1"/>
              </a:solidFill>
              <a:latin typeface="Candara" panose="020E0502030303020204" pitchFamily="34" charset="0"/>
            </a:endParaRPr>
          </a:p>
          <a:p>
            <a:r>
              <a:rPr lang="en-US" sz="1800" b="0" dirty="0">
                <a:solidFill>
                  <a:schemeClr val="bg1"/>
                </a:solidFill>
                <a:latin typeface="Candara" panose="020E0502030303020204" pitchFamily="34" charset="0"/>
              </a:rPr>
              <a:t>Northern Greece and western Asia Minor</a:t>
            </a:r>
          </a:p>
          <a:p>
            <a:r>
              <a:rPr lang="en-US" sz="1800" b="0" dirty="0">
                <a:solidFill>
                  <a:schemeClr val="bg1"/>
                </a:solidFill>
                <a:latin typeface="Candara" panose="020E0502030303020204" pitchFamily="34" charset="0"/>
              </a:rPr>
              <a:t>(ruled by Lysimachus)</a:t>
            </a:r>
          </a:p>
          <a:p>
            <a:endParaRPr lang="en-US" sz="1800" b="0" dirty="0">
              <a:solidFill>
                <a:schemeClr val="bg1"/>
              </a:solidFill>
              <a:latin typeface="Candara" panose="020E0502030303020204" pitchFamily="34" charset="0"/>
            </a:endParaRPr>
          </a:p>
          <a:p>
            <a:r>
              <a:rPr lang="en-US" sz="1800" dirty="0" err="1">
                <a:solidFill>
                  <a:schemeClr val="bg1"/>
                </a:solidFill>
                <a:latin typeface="Candara" panose="020E0502030303020204" pitchFamily="34" charset="0"/>
              </a:rPr>
              <a:t>Attalid</a:t>
            </a:r>
            <a:r>
              <a:rPr lang="en-US" sz="1800" dirty="0">
                <a:solidFill>
                  <a:schemeClr val="bg1"/>
                </a:solidFill>
                <a:latin typeface="Candara" panose="020E0502030303020204" pitchFamily="34" charset="0"/>
              </a:rPr>
              <a:t> Kingdom</a:t>
            </a:r>
            <a:endParaRPr lang="en-US" sz="1800" b="0" dirty="0">
              <a:solidFill>
                <a:schemeClr val="bg1"/>
              </a:solidFill>
              <a:latin typeface="Candara" panose="020E0502030303020204" pitchFamily="34" charset="0"/>
            </a:endParaRPr>
          </a:p>
          <a:p>
            <a:r>
              <a:rPr lang="en-US" sz="1800" b="0" dirty="0">
                <a:solidFill>
                  <a:schemeClr val="bg1"/>
                </a:solidFill>
                <a:latin typeface="Candara" panose="020E0502030303020204" pitchFamily="34" charset="0"/>
              </a:rPr>
              <a:t>Based in Pergamum in Asia Minor</a:t>
            </a:r>
            <a:endParaRPr lang="en-US" sz="1800" dirty="0">
              <a:solidFill>
                <a:schemeClr val="bg1"/>
              </a:solidFill>
              <a:latin typeface="Candara" panose="020E0502030303020204" pitchFamily="34" charset="0"/>
            </a:endParaRPr>
          </a:p>
          <a:p>
            <a:r>
              <a:rPr lang="en-US" sz="1800" b="0" dirty="0">
                <a:solidFill>
                  <a:schemeClr val="bg1"/>
                </a:solidFill>
                <a:latin typeface="Candara" panose="020E0502030303020204" pitchFamily="34" charset="0"/>
              </a:rPr>
              <a:t>(kings named ‘Attalus’ and ‘Eumenes’)</a:t>
            </a:r>
          </a:p>
          <a:p>
            <a:endParaRPr lang="en-US" sz="1800" b="0" dirty="0">
              <a:solidFill>
                <a:schemeClr val="bg1"/>
              </a:solidFill>
              <a:latin typeface="Candara" panose="020E0502030303020204" pitchFamily="34" charset="0"/>
            </a:endParaRPr>
          </a:p>
          <a:p>
            <a:r>
              <a:rPr lang="en-US" sz="1800" dirty="0">
                <a:solidFill>
                  <a:schemeClr val="bg1"/>
                </a:solidFill>
                <a:latin typeface="Candara" panose="020E0502030303020204" pitchFamily="34" charset="0"/>
              </a:rPr>
              <a:t>Greco-Bactrian Kingdom</a:t>
            </a:r>
            <a:endParaRPr lang="en-US" sz="1800" b="0" dirty="0">
              <a:solidFill>
                <a:schemeClr val="bg1"/>
              </a:solidFill>
              <a:latin typeface="Candara" panose="020E0502030303020204" pitchFamily="34" charset="0"/>
            </a:endParaRPr>
          </a:p>
          <a:p>
            <a:r>
              <a:rPr lang="en-US" sz="1800" b="0" dirty="0">
                <a:solidFill>
                  <a:schemeClr val="bg1"/>
                </a:solidFill>
                <a:latin typeface="Candara" panose="020E0502030303020204" pitchFamily="34" charset="0"/>
              </a:rPr>
              <a:t>Central Asia and northern India</a:t>
            </a:r>
            <a:endParaRPr lang="en-US" sz="1800" dirty="0">
              <a:solidFill>
                <a:schemeClr val="bg1"/>
              </a:solidFill>
              <a:latin typeface="Candara" panose="020E0502030303020204" pitchFamily="34" charset="0"/>
            </a:endParaRPr>
          </a:p>
        </p:txBody>
      </p:sp>
    </p:spTree>
    <p:extLst>
      <p:ext uri="{BB962C8B-B14F-4D97-AF65-F5344CB8AC3E}">
        <p14:creationId xmlns:p14="http://schemas.microsoft.com/office/powerpoint/2010/main" val="6302303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0874C-FC24-E80F-9302-B65A1B65D564}"/>
              </a:ext>
            </a:extLst>
          </p:cNvPr>
          <p:cNvSpPr>
            <a:spLocks noGrp="1"/>
          </p:cNvSpPr>
          <p:nvPr>
            <p:ph type="title"/>
          </p:nvPr>
        </p:nvSpPr>
        <p:spPr/>
        <p:txBody>
          <a:bodyPr/>
          <a:lstStyle/>
          <a:p>
            <a:r>
              <a:rPr lang="en-US" dirty="0"/>
              <a:t>Today’s People</a:t>
            </a:r>
          </a:p>
        </p:txBody>
      </p:sp>
      <p:sp>
        <p:nvSpPr>
          <p:cNvPr id="4" name="Content Placeholder 3">
            <a:extLst>
              <a:ext uri="{FF2B5EF4-FFF2-40B4-BE49-F238E27FC236}">
                <a16:creationId xmlns:a16="http://schemas.microsoft.com/office/drawing/2014/main" id="{F0B36D8F-A2FD-6DBE-E901-ED2F9442A2D9}"/>
              </a:ext>
            </a:extLst>
          </p:cNvPr>
          <p:cNvSpPr>
            <a:spLocks noGrp="1"/>
          </p:cNvSpPr>
          <p:nvPr>
            <p:ph sz="half" idx="1"/>
          </p:nvPr>
        </p:nvSpPr>
        <p:spPr/>
        <p:txBody>
          <a:bodyPr>
            <a:normAutofit/>
          </a:bodyPr>
          <a:lstStyle/>
          <a:p>
            <a:r>
              <a:rPr lang="en-US" dirty="0"/>
              <a:t>Alexander the Great</a:t>
            </a:r>
          </a:p>
          <a:p>
            <a:r>
              <a:rPr lang="en-US" dirty="0"/>
              <a:t>Alexander IV (son of Alexander the Great)</a:t>
            </a:r>
          </a:p>
          <a:p>
            <a:r>
              <a:rPr lang="en-US" dirty="0"/>
              <a:t>Philip III Arrhidaeus (half-brother of Alexander the Great)</a:t>
            </a:r>
          </a:p>
          <a:p>
            <a:r>
              <a:rPr lang="en-US" dirty="0"/>
              <a:t>Antigonus I </a:t>
            </a:r>
            <a:r>
              <a:rPr lang="en-US" dirty="0" err="1"/>
              <a:t>Monophthalmus</a:t>
            </a:r>
            <a:r>
              <a:rPr lang="en-US" dirty="0"/>
              <a:t> (king of Anatolia, Cyprus, Syria and southern Greece)</a:t>
            </a:r>
          </a:p>
        </p:txBody>
      </p:sp>
      <p:sp>
        <p:nvSpPr>
          <p:cNvPr id="5" name="Content Placeholder 4">
            <a:extLst>
              <a:ext uri="{FF2B5EF4-FFF2-40B4-BE49-F238E27FC236}">
                <a16:creationId xmlns:a16="http://schemas.microsoft.com/office/drawing/2014/main" id="{CE23DEFC-3AFD-98B7-962A-FB03BC17C484}"/>
              </a:ext>
            </a:extLst>
          </p:cNvPr>
          <p:cNvSpPr>
            <a:spLocks noGrp="1"/>
          </p:cNvSpPr>
          <p:nvPr>
            <p:ph sz="half" idx="2"/>
          </p:nvPr>
        </p:nvSpPr>
        <p:spPr/>
        <p:txBody>
          <a:bodyPr>
            <a:normAutofit/>
          </a:bodyPr>
          <a:lstStyle/>
          <a:p>
            <a:r>
              <a:rPr lang="en-US" dirty="0"/>
              <a:t>Demetrius </a:t>
            </a:r>
            <a:r>
              <a:rPr lang="en-US" dirty="0" err="1"/>
              <a:t>Poliorcetes</a:t>
            </a:r>
            <a:r>
              <a:rPr lang="en-US" dirty="0"/>
              <a:t> (son of Antigonus, king of Greece)</a:t>
            </a:r>
          </a:p>
          <a:p>
            <a:r>
              <a:rPr lang="en-US" dirty="0"/>
              <a:t>Ptolemy (king of Egypt)</a:t>
            </a:r>
          </a:p>
          <a:p>
            <a:r>
              <a:rPr lang="en-US" dirty="0"/>
              <a:t>Cassander (king of Macedon)</a:t>
            </a:r>
          </a:p>
          <a:p>
            <a:r>
              <a:rPr lang="en-US" dirty="0"/>
              <a:t>Lysimachus (king of Thrace)</a:t>
            </a:r>
          </a:p>
          <a:p>
            <a:r>
              <a:rPr lang="en-US" dirty="0"/>
              <a:t>Seleucus (king of Mesopotamia, Syria, Iran and further east)</a:t>
            </a:r>
          </a:p>
          <a:p>
            <a:r>
              <a:rPr lang="en-US" dirty="0"/>
              <a:t>Pyrrhus (king of Epirus)</a:t>
            </a:r>
          </a:p>
        </p:txBody>
      </p:sp>
    </p:spTree>
    <p:extLst>
      <p:ext uri="{BB962C8B-B14F-4D97-AF65-F5344CB8AC3E}">
        <p14:creationId xmlns:p14="http://schemas.microsoft.com/office/powerpoint/2010/main" val="3066655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white door in a stone wall&#10;&#10;AI-generated content may be incorrect.">
            <a:extLst>
              <a:ext uri="{FF2B5EF4-FFF2-40B4-BE49-F238E27FC236}">
                <a16:creationId xmlns:a16="http://schemas.microsoft.com/office/drawing/2014/main" id="{01C50494-02FB-E34E-7FCD-BD8D4AD809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4838" y="3783175"/>
            <a:ext cx="3977001" cy="2982750"/>
          </a:xfrm>
          <a:prstGeom prst="rect">
            <a:avLst/>
          </a:prstGeom>
        </p:spPr>
      </p:pic>
      <p:sp>
        <p:nvSpPr>
          <p:cNvPr id="2" name="Title 1">
            <a:extLst>
              <a:ext uri="{FF2B5EF4-FFF2-40B4-BE49-F238E27FC236}">
                <a16:creationId xmlns:a16="http://schemas.microsoft.com/office/drawing/2014/main" id="{FD3807A5-FAFE-96D2-9E84-368FD11CB90F}"/>
              </a:ext>
            </a:extLst>
          </p:cNvPr>
          <p:cNvSpPr>
            <a:spLocks noGrp="1"/>
          </p:cNvSpPr>
          <p:nvPr>
            <p:ph type="title"/>
          </p:nvPr>
        </p:nvSpPr>
        <p:spPr/>
        <p:txBody>
          <a:bodyPr/>
          <a:lstStyle/>
          <a:p>
            <a:r>
              <a:rPr lang="en-US" dirty="0"/>
              <a:t>Alexander’s Heirs</a:t>
            </a:r>
          </a:p>
        </p:txBody>
      </p:sp>
      <p:sp>
        <p:nvSpPr>
          <p:cNvPr id="3" name="Text Placeholder 2">
            <a:extLst>
              <a:ext uri="{FF2B5EF4-FFF2-40B4-BE49-F238E27FC236}">
                <a16:creationId xmlns:a16="http://schemas.microsoft.com/office/drawing/2014/main" id="{3565919D-4F03-E539-E51A-7D651CABB4C3}"/>
              </a:ext>
            </a:extLst>
          </p:cNvPr>
          <p:cNvSpPr>
            <a:spLocks noGrp="1"/>
          </p:cNvSpPr>
          <p:nvPr>
            <p:ph type="body" idx="1"/>
          </p:nvPr>
        </p:nvSpPr>
        <p:spPr/>
        <p:txBody>
          <a:bodyPr anchor="ctr"/>
          <a:lstStyle/>
          <a:p>
            <a:pPr algn="ctr"/>
            <a:r>
              <a:rPr lang="en-US" dirty="0"/>
              <a:t>Alexander IV</a:t>
            </a:r>
          </a:p>
        </p:txBody>
      </p:sp>
      <p:sp>
        <p:nvSpPr>
          <p:cNvPr id="4" name="Content Placeholder 3">
            <a:extLst>
              <a:ext uri="{FF2B5EF4-FFF2-40B4-BE49-F238E27FC236}">
                <a16:creationId xmlns:a16="http://schemas.microsoft.com/office/drawing/2014/main" id="{2DA2DC57-FA97-B23B-3148-92D6C8D2928A}"/>
              </a:ext>
            </a:extLst>
          </p:cNvPr>
          <p:cNvSpPr>
            <a:spLocks noGrp="1"/>
          </p:cNvSpPr>
          <p:nvPr>
            <p:ph sz="half" idx="2"/>
          </p:nvPr>
        </p:nvSpPr>
        <p:spPr/>
        <p:txBody>
          <a:bodyPr>
            <a:normAutofit fontScale="85000" lnSpcReduction="10000"/>
          </a:bodyPr>
          <a:lstStyle/>
          <a:p>
            <a:r>
              <a:rPr lang="en-US" dirty="0"/>
              <a:t>Son of Alexander the Great and Roxane of Bactria</a:t>
            </a:r>
          </a:p>
          <a:p>
            <a:r>
              <a:rPr lang="en-US" dirty="0"/>
              <a:t>Born in August 323 BCE</a:t>
            </a:r>
          </a:p>
          <a:p>
            <a:pPr lvl="1"/>
            <a:r>
              <a:rPr lang="en-US" dirty="0"/>
              <a:t>i.e. two months after Alexander’s death</a:t>
            </a:r>
          </a:p>
          <a:p>
            <a:r>
              <a:rPr lang="en-US" dirty="0"/>
              <a:t>Murdered by Cassander in 309</a:t>
            </a:r>
          </a:p>
        </p:txBody>
      </p:sp>
      <p:sp>
        <p:nvSpPr>
          <p:cNvPr id="5" name="Text Placeholder 4">
            <a:extLst>
              <a:ext uri="{FF2B5EF4-FFF2-40B4-BE49-F238E27FC236}">
                <a16:creationId xmlns:a16="http://schemas.microsoft.com/office/drawing/2014/main" id="{2E2E06A1-80BF-8597-05F8-DE7D8FEDE69F}"/>
              </a:ext>
            </a:extLst>
          </p:cNvPr>
          <p:cNvSpPr>
            <a:spLocks noGrp="1"/>
          </p:cNvSpPr>
          <p:nvPr>
            <p:ph type="body" sz="quarter" idx="3"/>
          </p:nvPr>
        </p:nvSpPr>
        <p:spPr/>
        <p:txBody>
          <a:bodyPr anchor="ctr"/>
          <a:lstStyle/>
          <a:p>
            <a:pPr algn="ctr"/>
            <a:r>
              <a:rPr lang="en-US" dirty="0"/>
              <a:t>Philip (III) Arrhidaeus</a:t>
            </a:r>
          </a:p>
        </p:txBody>
      </p:sp>
      <p:sp>
        <p:nvSpPr>
          <p:cNvPr id="6" name="Content Placeholder 5">
            <a:extLst>
              <a:ext uri="{FF2B5EF4-FFF2-40B4-BE49-F238E27FC236}">
                <a16:creationId xmlns:a16="http://schemas.microsoft.com/office/drawing/2014/main" id="{C160D013-C45B-24B5-F121-576EB4CA83F2}"/>
              </a:ext>
            </a:extLst>
          </p:cNvPr>
          <p:cNvSpPr>
            <a:spLocks noGrp="1"/>
          </p:cNvSpPr>
          <p:nvPr>
            <p:ph sz="quarter" idx="4"/>
          </p:nvPr>
        </p:nvSpPr>
        <p:spPr/>
        <p:txBody>
          <a:bodyPr>
            <a:normAutofit fontScale="85000" lnSpcReduction="10000"/>
          </a:bodyPr>
          <a:lstStyle/>
          <a:p>
            <a:r>
              <a:rPr lang="en-US" dirty="0"/>
              <a:t>Son of Philip II and Philinna of Larissa</a:t>
            </a:r>
          </a:p>
          <a:p>
            <a:pPr lvl="1"/>
            <a:r>
              <a:rPr lang="en-US" dirty="0"/>
              <a:t>i.e. half brother of Alexander</a:t>
            </a:r>
          </a:p>
          <a:p>
            <a:r>
              <a:rPr lang="en-US" dirty="0"/>
              <a:t>“Arrhidaeus was Philip's son by an obscure and common woman named Philinna, and  was deficient in intellect owing to bodily disease. This, however, did not come upon him in the course of nature or of its own accord, indeed, it is said that as a boy he displayed an exceedingly gifted and noble disposition: but afterwards Olympias gave him drugs which injured his body and ruined his mind.” (Plutarch, </a:t>
            </a:r>
            <a:r>
              <a:rPr lang="en-US" i="1" dirty="0"/>
              <a:t>Alexander</a:t>
            </a:r>
            <a:r>
              <a:rPr lang="en-US" dirty="0"/>
              <a:t> 77.6)</a:t>
            </a:r>
          </a:p>
          <a:p>
            <a:r>
              <a:rPr lang="en-US" dirty="0"/>
              <a:t>Executed by Olympias in 317</a:t>
            </a:r>
          </a:p>
        </p:txBody>
      </p:sp>
      <p:sp>
        <p:nvSpPr>
          <p:cNvPr id="9" name="TextBox 8">
            <a:extLst>
              <a:ext uri="{FF2B5EF4-FFF2-40B4-BE49-F238E27FC236}">
                <a16:creationId xmlns:a16="http://schemas.microsoft.com/office/drawing/2014/main" id="{25F91F0B-2C95-34FE-DB55-3FFC8BC3CCF4}"/>
              </a:ext>
            </a:extLst>
          </p:cNvPr>
          <p:cNvSpPr txBox="1"/>
          <p:nvPr/>
        </p:nvSpPr>
        <p:spPr>
          <a:xfrm>
            <a:off x="4668938" y="6122879"/>
            <a:ext cx="3282870" cy="646331"/>
          </a:xfrm>
          <a:prstGeom prst="rect">
            <a:avLst/>
          </a:prstGeom>
          <a:noFill/>
        </p:spPr>
        <p:txBody>
          <a:bodyPr wrap="square" rtlCol="0">
            <a:spAutoFit/>
          </a:bodyPr>
          <a:lstStyle/>
          <a:p>
            <a:r>
              <a:rPr lang="en-US" dirty="0">
                <a:solidFill>
                  <a:schemeClr val="bg1"/>
                </a:solidFill>
                <a:latin typeface="Candara" panose="020E0502030303020204" pitchFamily="34" charset="0"/>
              </a:rPr>
              <a:t>Tomb III at Vergina, possibly the burial place of Alexander IV</a:t>
            </a:r>
          </a:p>
        </p:txBody>
      </p:sp>
    </p:spTree>
    <p:extLst>
      <p:ext uri="{BB962C8B-B14F-4D97-AF65-F5344CB8AC3E}">
        <p14:creationId xmlns:p14="http://schemas.microsoft.com/office/powerpoint/2010/main" val="491882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793AD-E1F7-9F39-910B-177AEC06AD7B}"/>
              </a:ext>
            </a:extLst>
          </p:cNvPr>
          <p:cNvSpPr>
            <a:spLocks noGrp="1"/>
          </p:cNvSpPr>
          <p:nvPr>
            <p:ph type="title"/>
          </p:nvPr>
        </p:nvSpPr>
        <p:spPr/>
        <p:txBody>
          <a:bodyPr/>
          <a:lstStyle/>
          <a:p>
            <a:r>
              <a:rPr lang="en-US" dirty="0"/>
              <a:t>Partition of Babylon (June 323)</a:t>
            </a:r>
          </a:p>
        </p:txBody>
      </p:sp>
      <p:sp>
        <p:nvSpPr>
          <p:cNvPr id="5" name="Content Placeholder 4">
            <a:extLst>
              <a:ext uri="{FF2B5EF4-FFF2-40B4-BE49-F238E27FC236}">
                <a16:creationId xmlns:a16="http://schemas.microsoft.com/office/drawing/2014/main" id="{4DF958EA-E936-1D04-60F0-98ED7F96B532}"/>
              </a:ext>
            </a:extLst>
          </p:cNvPr>
          <p:cNvSpPr>
            <a:spLocks noGrp="1"/>
          </p:cNvSpPr>
          <p:nvPr>
            <p:ph idx="1"/>
          </p:nvPr>
        </p:nvSpPr>
        <p:spPr/>
        <p:txBody>
          <a:bodyPr/>
          <a:lstStyle/>
          <a:p>
            <a:pPr marL="0" indent="0">
              <a:buNone/>
            </a:pPr>
            <a:r>
              <a:rPr lang="en-US" dirty="0"/>
              <a:t>“Straightway they made Arrhidaeus, son of Philip, their king and changed his name to Philip; Perdiccas, to whom the king had given his ring as he died, they made regent of the kingdom;⁠ and they decided that the most important of the Friends and of the Bodyguard should take over the satrapies and obey the king and Perdiccas.” (Diodorus Siculus 18.2.4)</a:t>
            </a:r>
          </a:p>
          <a:p>
            <a:pPr marL="0" indent="0">
              <a:buNone/>
            </a:pPr>
            <a:endParaRPr lang="en-US" dirty="0"/>
          </a:p>
          <a:p>
            <a:pPr marL="0" indent="0">
              <a:buNone/>
            </a:pPr>
            <a:r>
              <a:rPr lang="en-US" i="1" dirty="0" err="1"/>
              <a:t>Diadochoi</a:t>
            </a:r>
            <a:r>
              <a:rPr lang="en-US" dirty="0"/>
              <a:t> = ‘successors’</a:t>
            </a:r>
            <a:endParaRPr lang="en-US" i="1" dirty="0"/>
          </a:p>
        </p:txBody>
      </p:sp>
    </p:spTree>
    <p:extLst>
      <p:ext uri="{BB962C8B-B14F-4D97-AF65-F5344CB8AC3E}">
        <p14:creationId xmlns:p14="http://schemas.microsoft.com/office/powerpoint/2010/main" val="469092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0CF0F1E-8233-98E7-4A88-B089083F24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9063"/>
            <a:ext cx="12192000" cy="6618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3143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29F7D5E-8D8C-CD18-BBC7-88AF85970CEC}"/>
              </a:ext>
            </a:extLst>
          </p:cNvPr>
          <p:cNvGraphicFramePr>
            <a:graphicFrameLocks noGrp="1"/>
          </p:cNvGraphicFramePr>
          <p:nvPr>
            <p:extLst>
              <p:ext uri="{D42A27DB-BD31-4B8C-83A1-F6EECF244321}">
                <p14:modId xmlns:p14="http://schemas.microsoft.com/office/powerpoint/2010/main" val="846950812"/>
              </p:ext>
            </p:extLst>
          </p:nvPr>
        </p:nvGraphicFramePr>
        <p:xfrm>
          <a:off x="521277" y="317754"/>
          <a:ext cx="11149446" cy="6326124"/>
        </p:xfrm>
        <a:graphic>
          <a:graphicData uri="http://schemas.openxmlformats.org/drawingml/2006/table">
            <a:tbl>
              <a:tblPr firstRow="1" bandRow="1">
                <a:tableStyleId>{5C22544A-7EE6-4342-B048-85BDC9FD1C3A}</a:tableStyleId>
              </a:tblPr>
              <a:tblGrid>
                <a:gridCol w="1858241">
                  <a:extLst>
                    <a:ext uri="{9D8B030D-6E8A-4147-A177-3AD203B41FA5}">
                      <a16:colId xmlns:a16="http://schemas.microsoft.com/office/drawing/2014/main" val="4073230293"/>
                    </a:ext>
                  </a:extLst>
                </a:gridCol>
                <a:gridCol w="1858241">
                  <a:extLst>
                    <a:ext uri="{9D8B030D-6E8A-4147-A177-3AD203B41FA5}">
                      <a16:colId xmlns:a16="http://schemas.microsoft.com/office/drawing/2014/main" val="2028418250"/>
                    </a:ext>
                  </a:extLst>
                </a:gridCol>
                <a:gridCol w="1858241">
                  <a:extLst>
                    <a:ext uri="{9D8B030D-6E8A-4147-A177-3AD203B41FA5}">
                      <a16:colId xmlns:a16="http://schemas.microsoft.com/office/drawing/2014/main" val="1642571397"/>
                    </a:ext>
                  </a:extLst>
                </a:gridCol>
                <a:gridCol w="1858241">
                  <a:extLst>
                    <a:ext uri="{9D8B030D-6E8A-4147-A177-3AD203B41FA5}">
                      <a16:colId xmlns:a16="http://schemas.microsoft.com/office/drawing/2014/main" val="4001762386"/>
                    </a:ext>
                  </a:extLst>
                </a:gridCol>
                <a:gridCol w="1858241">
                  <a:extLst>
                    <a:ext uri="{9D8B030D-6E8A-4147-A177-3AD203B41FA5}">
                      <a16:colId xmlns:a16="http://schemas.microsoft.com/office/drawing/2014/main" val="2712550333"/>
                    </a:ext>
                  </a:extLst>
                </a:gridCol>
                <a:gridCol w="1858241">
                  <a:extLst>
                    <a:ext uri="{9D8B030D-6E8A-4147-A177-3AD203B41FA5}">
                      <a16:colId xmlns:a16="http://schemas.microsoft.com/office/drawing/2014/main" val="116098139"/>
                    </a:ext>
                  </a:extLst>
                </a:gridCol>
              </a:tblGrid>
              <a:tr h="370840">
                <a:tc>
                  <a:txBody>
                    <a:bodyPr/>
                    <a:lstStyle/>
                    <a:p>
                      <a:pPr marL="0" marR="0">
                        <a:lnSpc>
                          <a:spcPct val="115000"/>
                        </a:lnSpc>
                        <a:buNone/>
                      </a:pPr>
                      <a:r>
                        <a:rPr lang="en-US" sz="1600" b="1" kern="100" dirty="0">
                          <a:effectLst/>
                          <a:latin typeface="Candara" panose="020E0502030303020204" pitchFamily="34" charset="0"/>
                          <a:ea typeface="Aptos" panose="020B0004020202020204" pitchFamily="34" charset="0"/>
                          <a:cs typeface="Times New Roman" panose="02020603050405020304" pitchFamily="18" charset="0"/>
                        </a:rPr>
                        <a:t>Role/Region</a:t>
                      </a:r>
                      <a:endParaRPr lang="en-US" sz="16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600" b="1" kern="100" dirty="0">
                          <a:effectLst/>
                          <a:latin typeface="Candara" panose="020E0502030303020204" pitchFamily="34" charset="0"/>
                          <a:ea typeface="Aptos" panose="020B0004020202020204" pitchFamily="34" charset="0"/>
                          <a:cs typeface="Times New Roman" panose="02020603050405020304" pitchFamily="18" charset="0"/>
                        </a:rPr>
                        <a:t>Babylon (323)</a:t>
                      </a:r>
                      <a:endParaRPr lang="en-US" sz="16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600" b="1" kern="100" dirty="0" err="1">
                          <a:effectLst/>
                          <a:latin typeface="Candara" panose="020E0502030303020204" pitchFamily="34" charset="0"/>
                          <a:ea typeface="Aptos" panose="020B0004020202020204" pitchFamily="34" charset="0"/>
                          <a:cs typeface="Times New Roman" panose="02020603050405020304" pitchFamily="18" charset="0"/>
                        </a:rPr>
                        <a:t>Triparadisus</a:t>
                      </a:r>
                      <a:r>
                        <a:rPr lang="en-US" sz="1600" b="1" kern="100" dirty="0">
                          <a:effectLst/>
                          <a:latin typeface="Candara" panose="020E0502030303020204" pitchFamily="34" charset="0"/>
                          <a:ea typeface="Aptos" panose="020B0004020202020204" pitchFamily="34" charset="0"/>
                          <a:cs typeface="Times New Roman" panose="02020603050405020304" pitchFamily="18" charset="0"/>
                        </a:rPr>
                        <a:t> (320)</a:t>
                      </a:r>
                      <a:endParaRPr lang="en-US" sz="16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600" b="1" kern="100" dirty="0">
                          <a:effectLst/>
                          <a:latin typeface="Candara" panose="020E0502030303020204" pitchFamily="34" charset="0"/>
                          <a:ea typeface="Aptos" panose="020B0004020202020204" pitchFamily="34" charset="0"/>
                          <a:cs typeface="Times New Roman" panose="02020603050405020304" pitchFamily="18" charset="0"/>
                        </a:rPr>
                        <a:t>Role/Region</a:t>
                      </a:r>
                      <a:endParaRPr lang="en-US" sz="16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600" b="1" kern="100">
                          <a:effectLst/>
                          <a:latin typeface="Candara" panose="020E0502030303020204" pitchFamily="34" charset="0"/>
                          <a:ea typeface="Aptos" panose="020B0004020202020204" pitchFamily="34" charset="0"/>
                          <a:cs typeface="Times New Roman" panose="02020603050405020304" pitchFamily="18" charset="0"/>
                        </a:rPr>
                        <a:t>Babylon (323)</a:t>
                      </a:r>
                      <a:endParaRPr lang="en-US" sz="16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600" b="1" kern="100" dirty="0" err="1">
                          <a:effectLst/>
                          <a:latin typeface="Candara" panose="020E0502030303020204" pitchFamily="34" charset="0"/>
                          <a:ea typeface="Aptos" panose="020B0004020202020204" pitchFamily="34" charset="0"/>
                          <a:cs typeface="Times New Roman" panose="02020603050405020304" pitchFamily="18" charset="0"/>
                        </a:rPr>
                        <a:t>Triparadisus</a:t>
                      </a:r>
                      <a:r>
                        <a:rPr lang="en-US" sz="1600" b="1" kern="100" dirty="0">
                          <a:effectLst/>
                          <a:latin typeface="Candara" panose="020E0502030303020204" pitchFamily="34" charset="0"/>
                          <a:ea typeface="Aptos" panose="020B0004020202020204" pitchFamily="34" charset="0"/>
                          <a:cs typeface="Times New Roman" panose="02020603050405020304" pitchFamily="18" charset="0"/>
                        </a:rPr>
                        <a:t> (320)</a:t>
                      </a:r>
                      <a:endParaRPr lang="en-US" sz="16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8282270"/>
                  </a:ext>
                </a:extLst>
              </a:tr>
              <a:tr h="370840">
                <a:tc>
                  <a:txBody>
                    <a:bodyPr/>
                    <a:lstStyle/>
                    <a:p>
                      <a:pPr marL="0" marR="0">
                        <a:lnSpc>
                          <a:spcPct val="115000"/>
                        </a:lnSpc>
                        <a:buNone/>
                      </a:pPr>
                      <a:r>
                        <a:rPr lang="en-US" sz="1400" kern="100" dirty="0">
                          <a:effectLst/>
                          <a:latin typeface="Candara" panose="020E0502030303020204" pitchFamily="34" charset="0"/>
                          <a:ea typeface="Aptos" panose="020B0004020202020204" pitchFamily="34" charset="0"/>
                          <a:cs typeface="Times New Roman" panose="02020603050405020304" pitchFamily="18" charset="0"/>
                        </a:rPr>
                        <a:t>King</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Philip III</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Philip III &amp; Alexander IV</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dirty="0">
                          <a:effectLst/>
                          <a:latin typeface="Candara" panose="020E0502030303020204" pitchFamily="34" charset="0"/>
                          <a:ea typeface="Aptos" panose="020B0004020202020204" pitchFamily="34" charset="0"/>
                          <a:cs typeface="Times New Roman" panose="02020603050405020304" pitchFamily="18" charset="0"/>
                        </a:rPr>
                        <a:t>Babylonia</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dirty="0">
                          <a:effectLst/>
                          <a:latin typeface="Candara" panose="020E0502030303020204" pitchFamily="34" charset="0"/>
                          <a:ea typeface="Aptos" panose="020B0004020202020204" pitchFamily="34" charset="0"/>
                          <a:cs typeface="Times New Roman" panose="02020603050405020304" pitchFamily="18" charset="0"/>
                        </a:rPr>
                        <a:t>Archon</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dirty="0">
                          <a:solidFill>
                            <a:srgbClr val="0070C0"/>
                          </a:solidFill>
                          <a:effectLst/>
                          <a:latin typeface="Candara" panose="020E0502030303020204" pitchFamily="34" charset="0"/>
                          <a:ea typeface="Aptos" panose="020B0004020202020204" pitchFamily="34" charset="0"/>
                          <a:cs typeface="Times New Roman" panose="02020603050405020304" pitchFamily="18" charset="0"/>
                        </a:rPr>
                        <a:t>Seleucus</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85256185"/>
                  </a:ext>
                </a:extLst>
              </a:tr>
              <a:tr h="370840">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Regent</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Perdiccas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a:solidFill>
                            <a:srgbClr val="7030A0"/>
                          </a:solidFill>
                          <a:effectLst/>
                          <a:latin typeface="Candara" panose="020E0502030303020204" pitchFamily="34" charset="0"/>
                          <a:ea typeface="Aptos" panose="020B0004020202020204" pitchFamily="34" charset="0"/>
                          <a:cs typeface="Times New Roman" panose="02020603050405020304" pitchFamily="18" charset="0"/>
                        </a:rPr>
                        <a:t>Antipater</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Media</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Atropates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Peithon</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3271522"/>
                  </a:ext>
                </a:extLst>
              </a:tr>
              <a:tr h="370840">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Macedon &amp; Greek mainland</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dirty="0">
                          <a:solidFill>
                            <a:srgbClr val="7030A0"/>
                          </a:solidFill>
                          <a:effectLst/>
                          <a:latin typeface="Candara" panose="020E0502030303020204" pitchFamily="34" charset="0"/>
                          <a:ea typeface="Aptos" panose="020B0004020202020204" pitchFamily="34" charset="0"/>
                          <a:cs typeface="Times New Roman" panose="02020603050405020304" pitchFamily="18" charset="0"/>
                        </a:rPr>
                        <a:t>Antipater</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a:solidFill>
                            <a:srgbClr val="7030A0"/>
                          </a:solidFill>
                          <a:effectLst/>
                          <a:latin typeface="Candara" panose="020E0502030303020204" pitchFamily="34" charset="0"/>
                          <a:ea typeface="Aptos" panose="020B0004020202020204" pitchFamily="34" charset="0"/>
                          <a:cs typeface="Times New Roman" panose="02020603050405020304" pitchFamily="18" charset="0"/>
                        </a:rPr>
                        <a:t>Antipater</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Susiana</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Scynus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Antigenes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41478650"/>
                  </a:ext>
                </a:extLst>
              </a:tr>
              <a:tr h="370840">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Thrace</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dirty="0">
                          <a:solidFill>
                            <a:schemeClr val="accent2">
                              <a:lumMod val="75000"/>
                            </a:schemeClr>
                          </a:solidFill>
                          <a:effectLst/>
                          <a:latin typeface="Candara" panose="020E0502030303020204" pitchFamily="34" charset="0"/>
                          <a:ea typeface="Aptos" panose="020B0004020202020204" pitchFamily="34" charset="0"/>
                          <a:cs typeface="Times New Roman" panose="02020603050405020304" pitchFamily="18" charset="0"/>
                        </a:rPr>
                        <a:t>Lysimachus</a:t>
                      </a:r>
                      <a:endParaRPr lang="en-US" sz="1400" b="1" kern="100" dirty="0">
                        <a:solidFill>
                          <a:schemeClr val="accent2">
                            <a:lumMod val="75000"/>
                          </a:schemeClr>
                        </a:solidFill>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dirty="0">
                          <a:solidFill>
                            <a:schemeClr val="accent2">
                              <a:lumMod val="75000"/>
                            </a:schemeClr>
                          </a:solidFill>
                          <a:effectLst/>
                          <a:latin typeface="Candara" panose="020E0502030303020204" pitchFamily="34" charset="0"/>
                          <a:ea typeface="Aptos" panose="020B0004020202020204" pitchFamily="34" charset="0"/>
                          <a:cs typeface="Times New Roman" panose="02020603050405020304" pitchFamily="18" charset="0"/>
                        </a:rPr>
                        <a:t>Lysimachus</a:t>
                      </a:r>
                      <a:endParaRPr lang="en-US" sz="1400" b="1" kern="100" dirty="0">
                        <a:solidFill>
                          <a:schemeClr val="accent2">
                            <a:lumMod val="75000"/>
                          </a:schemeClr>
                        </a:solidFill>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Persia</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Peucestas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Peucestas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21259997"/>
                  </a:ext>
                </a:extLst>
              </a:tr>
              <a:tr h="370840">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Hellespontine Phrygia</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dirty="0" err="1">
                          <a:effectLst/>
                          <a:latin typeface="Candara" panose="020E0502030303020204" pitchFamily="34" charset="0"/>
                          <a:ea typeface="Aptos" panose="020B0004020202020204" pitchFamily="34" charset="0"/>
                          <a:cs typeface="Times New Roman" panose="02020603050405020304" pitchFamily="18" charset="0"/>
                        </a:rPr>
                        <a:t>Leonnatus</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dirty="0">
                          <a:effectLst/>
                          <a:latin typeface="Candara" panose="020E0502030303020204" pitchFamily="34" charset="0"/>
                          <a:ea typeface="Aptos" panose="020B0004020202020204" pitchFamily="34" charset="0"/>
                          <a:cs typeface="Times New Roman" panose="02020603050405020304" pitchFamily="18" charset="0"/>
                        </a:rPr>
                        <a:t>Arrhidaeus</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Carmania</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Tlepolemus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Tlepolemus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50124299"/>
                  </a:ext>
                </a:extLst>
              </a:tr>
              <a:tr h="370840">
                <a:tc>
                  <a:txBody>
                    <a:bodyPr/>
                    <a:lstStyle/>
                    <a:p>
                      <a:pPr marL="0" marR="0">
                        <a:lnSpc>
                          <a:spcPct val="115000"/>
                        </a:lnSpc>
                        <a:buNone/>
                      </a:pPr>
                      <a:r>
                        <a:rPr lang="en-US" sz="1400" kern="100" dirty="0">
                          <a:effectLst/>
                          <a:latin typeface="Candara" panose="020E0502030303020204" pitchFamily="34" charset="0"/>
                          <a:ea typeface="Aptos" panose="020B0004020202020204" pitchFamily="34" charset="0"/>
                          <a:cs typeface="Times New Roman" panose="02020603050405020304" pitchFamily="18" charset="0"/>
                        </a:rPr>
                        <a:t>Central Anatolia (Greater Phrygia, Lycia, Pamphylia)</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dirty="0">
                          <a:solidFill>
                            <a:srgbClr val="FFC000"/>
                          </a:solidFill>
                          <a:effectLst/>
                          <a:latin typeface="Candara" panose="020E0502030303020204" pitchFamily="34" charset="0"/>
                          <a:ea typeface="Aptos" panose="020B0004020202020204" pitchFamily="34" charset="0"/>
                          <a:cs typeface="Times New Roman" panose="02020603050405020304" pitchFamily="18" charset="0"/>
                        </a:rPr>
                        <a:t>Antigonus</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dirty="0">
                          <a:solidFill>
                            <a:srgbClr val="FFC000"/>
                          </a:solidFill>
                          <a:effectLst/>
                          <a:latin typeface="Candara" panose="020E0502030303020204" pitchFamily="34" charset="0"/>
                          <a:ea typeface="Aptos" panose="020B0004020202020204" pitchFamily="34" charset="0"/>
                          <a:cs typeface="Times New Roman" panose="02020603050405020304" pitchFamily="18" charset="0"/>
                        </a:rPr>
                        <a:t>Antigonus</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dirty="0" err="1">
                          <a:effectLst/>
                          <a:latin typeface="Candara" panose="020E0502030303020204" pitchFamily="34" charset="0"/>
                          <a:ea typeface="Aptos" panose="020B0004020202020204" pitchFamily="34" charset="0"/>
                          <a:cs typeface="Times New Roman" panose="02020603050405020304" pitchFamily="18" charset="0"/>
                        </a:rPr>
                        <a:t>Hyrcania</a:t>
                      </a:r>
                      <a:r>
                        <a:rPr lang="en-US" sz="1400" kern="100" dirty="0">
                          <a:effectLst/>
                          <a:latin typeface="Candara" panose="020E0502030303020204" pitchFamily="34" charset="0"/>
                          <a:ea typeface="Aptos" panose="020B0004020202020204" pitchFamily="34" charset="0"/>
                          <a:cs typeface="Times New Roman" panose="02020603050405020304" pitchFamily="18" charset="0"/>
                        </a:rPr>
                        <a:t> and Parthia</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dirty="0" err="1">
                          <a:solidFill>
                            <a:srgbClr val="00B050"/>
                          </a:solidFill>
                          <a:effectLst/>
                          <a:latin typeface="Candara" panose="020E0502030303020204" pitchFamily="34" charset="0"/>
                          <a:ea typeface="Aptos" panose="020B0004020202020204" pitchFamily="34" charset="0"/>
                          <a:cs typeface="Times New Roman" panose="02020603050405020304" pitchFamily="18" charset="0"/>
                        </a:rPr>
                        <a:t>Phrataphernes</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Philippus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44606459"/>
                  </a:ext>
                </a:extLst>
              </a:tr>
              <a:tr h="370840">
                <a:tc>
                  <a:txBody>
                    <a:bodyPr/>
                    <a:lstStyle/>
                    <a:p>
                      <a:pPr marL="0" marR="0">
                        <a:lnSpc>
                          <a:spcPct val="115000"/>
                        </a:lnSpc>
                        <a:buNone/>
                      </a:pPr>
                      <a:r>
                        <a:rPr lang="en-US" sz="1400" kern="100" dirty="0">
                          <a:effectLst/>
                          <a:latin typeface="Candara" panose="020E0502030303020204" pitchFamily="34" charset="0"/>
                          <a:ea typeface="Aptos" panose="020B0004020202020204" pitchFamily="34" charset="0"/>
                          <a:cs typeface="Times New Roman" panose="02020603050405020304" pitchFamily="18" charset="0"/>
                        </a:rPr>
                        <a:t>Caria</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Asander</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Asander</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Sogdiana and Bactria</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Philippus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Stasanor</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5403692"/>
                  </a:ext>
                </a:extLst>
              </a:tr>
              <a:tr h="370840">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Lydia</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Menander</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Clitus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Drangiana and Aria</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Stasanor</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Stasanor</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24099568"/>
                  </a:ext>
                </a:extLst>
              </a:tr>
              <a:tr h="370840">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Cappaodica and Paphlagonia</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Eumenes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dirty="0">
                          <a:effectLst/>
                          <a:latin typeface="Candara" panose="020E0502030303020204" pitchFamily="34" charset="0"/>
                          <a:ea typeface="Aptos" panose="020B0004020202020204" pitchFamily="34" charset="0"/>
                          <a:cs typeface="Times New Roman" panose="02020603050405020304" pitchFamily="18" charset="0"/>
                        </a:rPr>
                        <a:t>Nicanor</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Arachosia and Gedrosia</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dirty="0" err="1">
                          <a:effectLst/>
                          <a:latin typeface="Candara" panose="020E0502030303020204" pitchFamily="34" charset="0"/>
                          <a:ea typeface="Aptos" panose="020B0004020202020204" pitchFamily="34" charset="0"/>
                          <a:cs typeface="Times New Roman" panose="02020603050405020304" pitchFamily="18" charset="0"/>
                        </a:rPr>
                        <a:t>Sibyrtius</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Sibyrtius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36806360"/>
                  </a:ext>
                </a:extLst>
              </a:tr>
              <a:tr h="370840">
                <a:tc>
                  <a:txBody>
                    <a:bodyPr/>
                    <a:lstStyle/>
                    <a:p>
                      <a:pPr marL="0" marR="0">
                        <a:lnSpc>
                          <a:spcPct val="115000"/>
                        </a:lnSpc>
                        <a:buNone/>
                      </a:pPr>
                      <a:r>
                        <a:rPr lang="en-US" sz="1400" kern="100" dirty="0">
                          <a:effectLst/>
                          <a:latin typeface="Candara" panose="020E0502030303020204" pitchFamily="34" charset="0"/>
                          <a:ea typeface="Aptos" panose="020B0004020202020204" pitchFamily="34" charset="0"/>
                          <a:cs typeface="Times New Roman" panose="02020603050405020304" pitchFamily="18" charset="0"/>
                        </a:rPr>
                        <a:t>Cilicia</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Philotas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dirty="0">
                          <a:effectLst/>
                          <a:latin typeface="Candara" panose="020E0502030303020204" pitchFamily="34" charset="0"/>
                          <a:ea typeface="Aptos" panose="020B0004020202020204" pitchFamily="34" charset="0"/>
                          <a:cs typeface="Times New Roman" panose="02020603050405020304" pitchFamily="18" charset="0"/>
                        </a:rPr>
                        <a:t>Philoxenus</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Paropamisia</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a:solidFill>
                            <a:srgbClr val="00B050"/>
                          </a:solidFill>
                          <a:effectLst/>
                          <a:latin typeface="Candara" panose="020E0502030303020204" pitchFamily="34" charset="0"/>
                          <a:ea typeface="Aptos" panose="020B0004020202020204" pitchFamily="34" charset="0"/>
                          <a:cs typeface="Times New Roman" panose="02020603050405020304" pitchFamily="18" charset="0"/>
                        </a:rPr>
                        <a:t>Oxyartes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a:solidFill>
                            <a:srgbClr val="00B050"/>
                          </a:solidFill>
                          <a:effectLst/>
                          <a:latin typeface="Candara" panose="020E0502030303020204" pitchFamily="34" charset="0"/>
                          <a:ea typeface="Aptos" panose="020B0004020202020204" pitchFamily="34" charset="0"/>
                          <a:cs typeface="Times New Roman" panose="02020603050405020304" pitchFamily="18" charset="0"/>
                        </a:rPr>
                        <a:t>Oxyartes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42779717"/>
                  </a:ext>
                </a:extLst>
              </a:tr>
              <a:tr h="370840">
                <a:tc>
                  <a:txBody>
                    <a:bodyPr/>
                    <a:lstStyle/>
                    <a:p>
                      <a:pPr marL="0" marR="0">
                        <a:lnSpc>
                          <a:spcPct val="115000"/>
                        </a:lnSpc>
                        <a:buNone/>
                      </a:pPr>
                      <a:r>
                        <a:rPr lang="en-US" sz="1400" kern="100" dirty="0">
                          <a:effectLst/>
                          <a:latin typeface="Candara" panose="020E0502030303020204" pitchFamily="34" charset="0"/>
                          <a:ea typeface="Aptos" panose="020B0004020202020204" pitchFamily="34" charset="0"/>
                          <a:cs typeface="Times New Roman" panose="02020603050405020304" pitchFamily="18" charset="0"/>
                        </a:rPr>
                        <a:t>Egypt</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dirty="0">
                          <a:solidFill>
                            <a:srgbClr val="EE0000"/>
                          </a:solidFill>
                          <a:effectLst/>
                          <a:latin typeface="Candara" panose="020E0502030303020204" pitchFamily="34" charset="0"/>
                          <a:ea typeface="Aptos" panose="020B0004020202020204" pitchFamily="34" charset="0"/>
                          <a:cs typeface="Times New Roman" panose="02020603050405020304" pitchFamily="18" charset="0"/>
                        </a:rPr>
                        <a:t>Ptolemy</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dirty="0">
                          <a:solidFill>
                            <a:srgbClr val="EE0000"/>
                          </a:solidFill>
                          <a:effectLst/>
                          <a:latin typeface="Candara" panose="020E0502030303020204" pitchFamily="34" charset="0"/>
                          <a:ea typeface="Aptos" panose="020B0004020202020204" pitchFamily="34" charset="0"/>
                          <a:cs typeface="Times New Roman" panose="02020603050405020304" pitchFamily="18" charset="0"/>
                        </a:rPr>
                        <a:t>Ptolemy</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Punjab</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a:solidFill>
                            <a:srgbClr val="00B050"/>
                          </a:solidFill>
                          <a:effectLst/>
                          <a:latin typeface="Candara" panose="020E0502030303020204" pitchFamily="34" charset="0"/>
                          <a:ea typeface="Aptos" panose="020B0004020202020204" pitchFamily="34" charset="0"/>
                          <a:cs typeface="Times New Roman" panose="02020603050405020304" pitchFamily="18" charset="0"/>
                        </a:rPr>
                        <a:t>Taxiles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a:solidFill>
                            <a:srgbClr val="00B050"/>
                          </a:solidFill>
                          <a:effectLst/>
                          <a:latin typeface="Candara" panose="020E0502030303020204" pitchFamily="34" charset="0"/>
                          <a:ea typeface="Aptos" panose="020B0004020202020204" pitchFamily="34" charset="0"/>
                          <a:cs typeface="Times New Roman" panose="02020603050405020304" pitchFamily="18" charset="0"/>
                        </a:rPr>
                        <a:t>Taxiles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79727339"/>
                  </a:ext>
                </a:extLst>
              </a:tr>
              <a:tr h="370840">
                <a:tc>
                  <a:txBody>
                    <a:bodyPr/>
                    <a:lstStyle/>
                    <a:p>
                      <a:pPr marL="0" marR="0">
                        <a:lnSpc>
                          <a:spcPct val="115000"/>
                        </a:lnSpc>
                        <a:buNone/>
                      </a:pPr>
                      <a:r>
                        <a:rPr lang="en-US" sz="1400" kern="100" dirty="0">
                          <a:effectLst/>
                          <a:latin typeface="Candara" panose="020E0502030303020204" pitchFamily="34" charset="0"/>
                          <a:ea typeface="Aptos" panose="020B0004020202020204" pitchFamily="34" charset="0"/>
                          <a:cs typeface="Times New Roman" panose="02020603050405020304" pitchFamily="18" charset="0"/>
                        </a:rPr>
                        <a:t>Syria</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Laomedon</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dirty="0">
                          <a:effectLst/>
                          <a:latin typeface="Candara" panose="020E0502030303020204" pitchFamily="34" charset="0"/>
                          <a:ea typeface="Aptos" panose="020B0004020202020204" pitchFamily="34" charset="0"/>
                          <a:cs typeface="Times New Roman" panose="02020603050405020304" pitchFamily="18" charset="0"/>
                        </a:rPr>
                        <a:t>Laomedon</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Indus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a:solidFill>
                            <a:srgbClr val="00B050"/>
                          </a:solidFill>
                          <a:effectLst/>
                          <a:latin typeface="Candara" panose="020E0502030303020204" pitchFamily="34" charset="0"/>
                          <a:ea typeface="Aptos" panose="020B0004020202020204" pitchFamily="34" charset="0"/>
                          <a:cs typeface="Times New Roman" panose="02020603050405020304" pitchFamily="18" charset="0"/>
                        </a:rPr>
                        <a:t>Porus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b="1" kern="100">
                          <a:solidFill>
                            <a:srgbClr val="00B050"/>
                          </a:solidFill>
                          <a:effectLst/>
                          <a:latin typeface="Candara" panose="020E0502030303020204" pitchFamily="34" charset="0"/>
                          <a:ea typeface="Aptos" panose="020B0004020202020204" pitchFamily="34" charset="0"/>
                          <a:cs typeface="Times New Roman" panose="02020603050405020304" pitchFamily="18" charset="0"/>
                        </a:rPr>
                        <a:t>Porus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5596917"/>
                  </a:ext>
                </a:extLst>
              </a:tr>
              <a:tr h="370840">
                <a:tc>
                  <a:txBody>
                    <a:bodyPr/>
                    <a:lstStyle/>
                    <a:p>
                      <a:pPr marL="0" marR="0">
                        <a:lnSpc>
                          <a:spcPct val="115000"/>
                        </a:lnSpc>
                        <a:buNone/>
                      </a:pPr>
                      <a:r>
                        <a:rPr lang="en-US" sz="1400" kern="100" dirty="0">
                          <a:effectLst/>
                          <a:latin typeface="Candara" panose="020E0502030303020204" pitchFamily="34" charset="0"/>
                          <a:ea typeface="Aptos" panose="020B0004020202020204" pitchFamily="34" charset="0"/>
                          <a:cs typeface="Times New Roman" panose="02020603050405020304" pitchFamily="18" charset="0"/>
                        </a:rPr>
                        <a:t>Mesopotamia</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Arcesilaus</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dirty="0">
                          <a:effectLst/>
                          <a:latin typeface="Candara" panose="020E0502030303020204" pitchFamily="34" charset="0"/>
                          <a:ea typeface="Aptos" panose="020B0004020202020204" pitchFamily="34" charset="0"/>
                          <a:cs typeface="Times New Roman" panose="02020603050405020304" pitchFamily="18" charset="0"/>
                        </a:rPr>
                        <a:t>Amphimachus</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a:effectLst/>
                          <a:latin typeface="Candara" panose="020E0502030303020204" pitchFamily="34" charset="0"/>
                          <a:ea typeface="Aptos" panose="020B0004020202020204" pitchFamily="34" charset="0"/>
                          <a:cs typeface="Times New Roman" panose="02020603050405020304" pitchFamily="18" charset="0"/>
                        </a:rPr>
                        <a:t>Gandhara</a:t>
                      </a: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dirty="0">
                          <a:effectLst/>
                          <a:latin typeface="Candara" panose="020E0502030303020204" pitchFamily="34" charset="0"/>
                          <a:ea typeface="Aptos" panose="020B0004020202020204" pitchFamily="34" charset="0"/>
                          <a:cs typeface="Times New Roman" panose="02020603050405020304" pitchFamily="18" charset="0"/>
                        </a:rPr>
                        <a:t>Peithon</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buNone/>
                      </a:pPr>
                      <a:r>
                        <a:rPr lang="en-US" sz="1400" kern="100" dirty="0">
                          <a:effectLst/>
                          <a:latin typeface="Candara" panose="020E0502030303020204" pitchFamily="34" charset="0"/>
                          <a:ea typeface="Aptos" panose="020B0004020202020204" pitchFamily="34" charset="0"/>
                          <a:cs typeface="Times New Roman" panose="02020603050405020304" pitchFamily="18" charset="0"/>
                        </a:rPr>
                        <a:t>Peithon</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9044201"/>
                  </a:ext>
                </a:extLst>
              </a:tr>
              <a:tr h="370840">
                <a:tc gridSpan="6">
                  <a:txBody>
                    <a:bodyPr/>
                    <a:lstStyle/>
                    <a:p>
                      <a:pPr marL="0" marR="0">
                        <a:lnSpc>
                          <a:spcPct val="115000"/>
                        </a:lnSpc>
                        <a:buNone/>
                      </a:pPr>
                      <a:r>
                        <a:rPr lang="en-US" sz="1400" b="1" kern="100" dirty="0" err="1">
                          <a:solidFill>
                            <a:srgbClr val="7030A0"/>
                          </a:solidFill>
                          <a:effectLst/>
                          <a:latin typeface="Candara" panose="020E0502030303020204" pitchFamily="34" charset="0"/>
                          <a:ea typeface="Aptos" panose="020B0004020202020204" pitchFamily="34" charset="0"/>
                          <a:cs typeface="Times New Roman" panose="02020603050405020304" pitchFamily="18" charset="0"/>
                        </a:rPr>
                        <a:t>Antipatrid</a:t>
                      </a:r>
                      <a:r>
                        <a:rPr lang="en-US" sz="1400" b="1" kern="100" dirty="0">
                          <a:solidFill>
                            <a:srgbClr val="7030A0"/>
                          </a:solidFill>
                          <a:effectLst/>
                          <a:latin typeface="Candara" panose="020E0502030303020204" pitchFamily="34" charset="0"/>
                          <a:ea typeface="Aptos" panose="020B0004020202020204" pitchFamily="34" charset="0"/>
                          <a:cs typeface="Times New Roman" panose="02020603050405020304" pitchFamily="18" charset="0"/>
                        </a:rPr>
                        <a:t> dynasty (Greece)</a:t>
                      </a:r>
                      <a:r>
                        <a:rPr lang="en-US" sz="1400" b="1" kern="100" dirty="0">
                          <a:solidFill>
                            <a:schemeClr val="tx1"/>
                          </a:solidFill>
                          <a:effectLst/>
                          <a:latin typeface="Candara" panose="020E0502030303020204" pitchFamily="34" charset="0"/>
                          <a:ea typeface="Aptos" panose="020B0004020202020204" pitchFamily="34" charset="0"/>
                          <a:cs typeface="Times New Roman" panose="02020603050405020304" pitchFamily="18" charset="0"/>
                        </a:rPr>
                        <a:t>; </a:t>
                      </a:r>
                      <a:r>
                        <a:rPr lang="en-US" sz="1400" b="1" kern="100" dirty="0">
                          <a:solidFill>
                            <a:schemeClr val="accent2">
                              <a:lumMod val="75000"/>
                            </a:schemeClr>
                          </a:solidFill>
                          <a:effectLst/>
                          <a:latin typeface="Candara" panose="020E0502030303020204" pitchFamily="34" charset="0"/>
                          <a:ea typeface="Aptos" panose="020B0004020202020204" pitchFamily="34" charset="0"/>
                          <a:cs typeface="Times New Roman" panose="02020603050405020304" pitchFamily="18" charset="0"/>
                        </a:rPr>
                        <a:t>Kingdom of Thrace</a:t>
                      </a:r>
                      <a:r>
                        <a:rPr lang="en-US" sz="1400" b="1" kern="100" dirty="0">
                          <a:solidFill>
                            <a:schemeClr val="tx1"/>
                          </a:solidFill>
                          <a:effectLst/>
                          <a:latin typeface="Candara" panose="020E0502030303020204" pitchFamily="34" charset="0"/>
                          <a:ea typeface="Aptos" panose="020B0004020202020204" pitchFamily="34" charset="0"/>
                          <a:cs typeface="Times New Roman" panose="02020603050405020304" pitchFamily="18" charset="0"/>
                        </a:rPr>
                        <a:t>; </a:t>
                      </a:r>
                      <a:r>
                        <a:rPr lang="en-US" sz="1400" b="1" kern="100" dirty="0">
                          <a:solidFill>
                            <a:srgbClr val="FFC000"/>
                          </a:solidFill>
                          <a:effectLst/>
                          <a:latin typeface="Candara" panose="020E0502030303020204" pitchFamily="34" charset="0"/>
                          <a:ea typeface="Aptos" panose="020B0004020202020204" pitchFamily="34" charset="0"/>
                          <a:cs typeface="Times New Roman" panose="02020603050405020304" pitchFamily="18" charset="0"/>
                        </a:rPr>
                        <a:t>Antigonid dynasty (Greece and western Anatolia)</a:t>
                      </a:r>
                      <a:r>
                        <a:rPr lang="en-US" sz="1400" b="1" kern="100" dirty="0">
                          <a:solidFill>
                            <a:schemeClr val="tx1"/>
                          </a:solidFill>
                          <a:effectLst/>
                          <a:latin typeface="Candara" panose="020E0502030303020204" pitchFamily="34" charset="0"/>
                          <a:ea typeface="Aptos" panose="020B0004020202020204" pitchFamily="34" charset="0"/>
                          <a:cs typeface="Times New Roman" panose="02020603050405020304" pitchFamily="18" charset="0"/>
                        </a:rPr>
                        <a:t>; </a:t>
                      </a:r>
                      <a:r>
                        <a:rPr lang="en-US" sz="1400" b="1" kern="100" dirty="0">
                          <a:solidFill>
                            <a:srgbClr val="EE0000"/>
                          </a:solidFill>
                          <a:effectLst/>
                          <a:latin typeface="Candara" panose="020E0502030303020204" pitchFamily="34" charset="0"/>
                          <a:ea typeface="Aptos" panose="020B0004020202020204" pitchFamily="34" charset="0"/>
                          <a:cs typeface="Times New Roman" panose="02020603050405020304" pitchFamily="18" charset="0"/>
                        </a:rPr>
                        <a:t>Ptolemaic dynasty (Egypt)</a:t>
                      </a:r>
                      <a:r>
                        <a:rPr lang="en-US" sz="1400" b="1" kern="100" dirty="0">
                          <a:solidFill>
                            <a:schemeClr val="tx1"/>
                          </a:solidFill>
                          <a:effectLst/>
                          <a:latin typeface="Candara" panose="020E0502030303020204" pitchFamily="34" charset="0"/>
                          <a:ea typeface="Aptos" panose="020B0004020202020204" pitchFamily="34" charset="0"/>
                          <a:cs typeface="Times New Roman" panose="02020603050405020304" pitchFamily="18" charset="0"/>
                        </a:rPr>
                        <a:t>; </a:t>
                      </a:r>
                      <a:r>
                        <a:rPr lang="en-US" sz="1400" b="1" kern="100" dirty="0">
                          <a:solidFill>
                            <a:srgbClr val="0070C0"/>
                          </a:solidFill>
                          <a:effectLst/>
                          <a:latin typeface="Candara" panose="020E0502030303020204" pitchFamily="34" charset="0"/>
                          <a:ea typeface="Aptos" panose="020B0004020202020204" pitchFamily="34" charset="0"/>
                          <a:cs typeface="Times New Roman" panose="02020603050405020304" pitchFamily="18" charset="0"/>
                        </a:rPr>
                        <a:t>Seleucid dynasty (Anatolia to Bactria)</a:t>
                      </a:r>
                      <a:r>
                        <a:rPr lang="en-US" sz="1400" b="1" kern="100" dirty="0">
                          <a:solidFill>
                            <a:schemeClr val="tx1"/>
                          </a:solidFill>
                          <a:effectLst/>
                          <a:latin typeface="Candara" panose="020E0502030303020204" pitchFamily="34" charset="0"/>
                          <a:ea typeface="Aptos" panose="020B0004020202020204" pitchFamily="34" charset="0"/>
                          <a:cs typeface="Times New Roman" panose="02020603050405020304" pitchFamily="18" charset="0"/>
                        </a:rPr>
                        <a:t>; </a:t>
                      </a:r>
                      <a:r>
                        <a:rPr lang="en-US" sz="1400" b="1" kern="100" dirty="0">
                          <a:solidFill>
                            <a:srgbClr val="00B050"/>
                          </a:solidFill>
                          <a:effectLst/>
                          <a:latin typeface="Candara" panose="020E0502030303020204" pitchFamily="34" charset="0"/>
                          <a:ea typeface="Aptos" panose="020B0004020202020204" pitchFamily="34" charset="0"/>
                          <a:cs typeface="Times New Roman" panose="02020603050405020304" pitchFamily="18" charset="0"/>
                        </a:rPr>
                        <a:t>native rulers confirmed in their positions</a:t>
                      </a: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hMerge="1">
                  <a:txBody>
                    <a:bodyPr/>
                    <a:lstStyle/>
                    <a:p>
                      <a:pPr marL="0" marR="0">
                        <a:lnSpc>
                          <a:spcPct val="115000"/>
                        </a:lnSpc>
                        <a:buNone/>
                      </a:pP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hMerge="1">
                  <a:txBody>
                    <a:bodyPr/>
                    <a:lstStyle/>
                    <a:p>
                      <a:pPr marL="0" marR="0">
                        <a:lnSpc>
                          <a:spcPct val="115000"/>
                        </a:lnSpc>
                        <a:buNone/>
                      </a:pP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hMerge="1">
                  <a:txBody>
                    <a:bodyPr/>
                    <a:lstStyle/>
                    <a:p>
                      <a:pPr marL="0" marR="0">
                        <a:lnSpc>
                          <a:spcPct val="115000"/>
                        </a:lnSpc>
                        <a:buNone/>
                      </a:pPr>
                      <a:endParaRPr lang="en-US" sz="1400" kern="10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hMerge="1">
                  <a:txBody>
                    <a:bodyPr/>
                    <a:lstStyle/>
                    <a:p>
                      <a:pPr marL="0" marR="0">
                        <a:lnSpc>
                          <a:spcPct val="115000"/>
                        </a:lnSpc>
                        <a:buNone/>
                      </a:pP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tc hMerge="1">
                  <a:txBody>
                    <a:bodyPr/>
                    <a:lstStyle/>
                    <a:p>
                      <a:pPr marL="0" marR="0">
                        <a:lnSpc>
                          <a:spcPct val="115000"/>
                        </a:lnSpc>
                        <a:buNone/>
                      </a:pPr>
                      <a:endParaRPr lang="en-US" sz="1400" kern="100" dirty="0">
                        <a:effectLst/>
                        <a:latin typeface="Century Schoolbook" panose="02040604050505020304" pitchFamily="18"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67965010"/>
                  </a:ext>
                </a:extLst>
              </a:tr>
            </a:tbl>
          </a:graphicData>
        </a:graphic>
      </p:graphicFrame>
      <p:cxnSp>
        <p:nvCxnSpPr>
          <p:cNvPr id="3" name="Straight Connector 2">
            <a:extLst>
              <a:ext uri="{FF2B5EF4-FFF2-40B4-BE49-F238E27FC236}">
                <a16:creationId xmlns:a16="http://schemas.microsoft.com/office/drawing/2014/main" id="{4B75F2AA-D178-A6B9-5E96-5A55A8C07E7B}"/>
              </a:ext>
            </a:extLst>
          </p:cNvPr>
          <p:cNvCxnSpPr/>
          <p:nvPr/>
        </p:nvCxnSpPr>
        <p:spPr>
          <a:xfrm>
            <a:off x="6096000" y="317754"/>
            <a:ext cx="0" cy="5851552"/>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8136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0DC6B-D061-4D6B-8DFA-6E15808A9F3F}"/>
              </a:ext>
            </a:extLst>
          </p:cNvPr>
          <p:cNvSpPr>
            <a:spLocks noGrp="1"/>
          </p:cNvSpPr>
          <p:nvPr>
            <p:ph type="title"/>
          </p:nvPr>
        </p:nvSpPr>
        <p:spPr/>
        <p:txBody>
          <a:bodyPr/>
          <a:lstStyle/>
          <a:p>
            <a:r>
              <a:rPr lang="en-US" dirty="0"/>
              <a:t>Wars of the Successors</a:t>
            </a:r>
          </a:p>
        </p:txBody>
      </p:sp>
      <p:sp>
        <p:nvSpPr>
          <p:cNvPr id="3" name="Content Placeholder 2">
            <a:extLst>
              <a:ext uri="{FF2B5EF4-FFF2-40B4-BE49-F238E27FC236}">
                <a16:creationId xmlns:a16="http://schemas.microsoft.com/office/drawing/2014/main" id="{E8176A08-B78E-4533-A954-9643AB4F6F3D}"/>
              </a:ext>
            </a:extLst>
          </p:cNvPr>
          <p:cNvSpPr>
            <a:spLocks noGrp="1"/>
          </p:cNvSpPr>
          <p:nvPr>
            <p:ph idx="1"/>
          </p:nvPr>
        </p:nvSpPr>
        <p:spPr/>
        <p:txBody>
          <a:bodyPr>
            <a:normAutofit/>
          </a:bodyPr>
          <a:lstStyle/>
          <a:p>
            <a:pPr marL="174625" indent="-174625">
              <a:buNone/>
            </a:pPr>
            <a:r>
              <a:rPr lang="en-US" dirty="0"/>
              <a:t>“When men whose greed recognizes no limits set by sea or mountain or desert, and whose desires overleap even the boundaries that define Europe and Asia—when such men are neighbors, with adjacent territories, it would be foolish to think that they could remain content with what they have, without doing one another wrong.”</a:t>
            </a:r>
          </a:p>
          <a:p>
            <a:pPr marL="0" indent="0">
              <a:buNone/>
            </a:pPr>
            <a:endParaRPr lang="en-US" dirty="0"/>
          </a:p>
          <a:p>
            <a:pPr marL="0" indent="0" algn="r">
              <a:buNone/>
            </a:pPr>
            <a:r>
              <a:rPr lang="en-US" dirty="0"/>
              <a:t>- Plutarch, </a:t>
            </a:r>
            <a:r>
              <a:rPr lang="en-US" i="1" dirty="0"/>
              <a:t>Life of Pyrrhus</a:t>
            </a:r>
            <a:r>
              <a:rPr lang="en-US" dirty="0"/>
              <a:t> 12</a:t>
            </a:r>
          </a:p>
        </p:txBody>
      </p:sp>
    </p:spTree>
    <p:extLst>
      <p:ext uri="{BB962C8B-B14F-4D97-AF65-F5344CB8AC3E}">
        <p14:creationId xmlns:p14="http://schemas.microsoft.com/office/powerpoint/2010/main" val="3159300481"/>
      </p:ext>
    </p:extLst>
  </p:cSld>
  <p:clrMapOvr>
    <a:masterClrMapping/>
  </p:clrMapOvr>
</p:sld>
</file>

<file path=ppt/theme/theme1.xml><?xml version="1.0" encoding="utf-8"?>
<a:theme xmlns:a="http://schemas.openxmlformats.org/drawingml/2006/main" name="Seminar for Iranian Studi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eminar for Iranian Studies" id="{0795E42A-6EB9-44BE-810F-F138D9023953}" vid="{346089D7-2517-4C44-8760-25DB6A7B76D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Seminar for Iranian Studies</Template>
  <TotalTime>8131</TotalTime>
  <Words>2814</Words>
  <Application>Microsoft Office PowerPoint</Application>
  <PresentationFormat>Widescreen</PresentationFormat>
  <Paragraphs>401</Paragraphs>
  <Slides>41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Aptos</vt:lpstr>
      <vt:lpstr>Arial</vt:lpstr>
      <vt:lpstr>Candara</vt:lpstr>
      <vt:lpstr>Century Schoolbook</vt:lpstr>
      <vt:lpstr>Seminar for Iranian Studies</vt:lpstr>
      <vt:lpstr>The Successor to Alexander</vt:lpstr>
      <vt:lpstr>Looking Ahead</vt:lpstr>
      <vt:lpstr>A Note on Spelling Proper Names</vt:lpstr>
      <vt:lpstr>The Death of Alexander</vt:lpstr>
      <vt:lpstr>Alexander’s Heirs</vt:lpstr>
      <vt:lpstr>Partition of Babylon (June 323)</vt:lpstr>
      <vt:lpstr>PowerPoint Presentation</vt:lpstr>
      <vt:lpstr>PowerPoint Presentation</vt:lpstr>
      <vt:lpstr>Wars of the Successors</vt:lpstr>
      <vt:lpstr>Philip III Arrhidaeus (and Perdiccas)</vt:lpstr>
      <vt:lpstr>Alexander’s Corpse</vt:lpstr>
      <vt:lpstr>PowerPoint Presentation</vt:lpstr>
      <vt:lpstr>PowerPoint Presentation</vt:lpstr>
      <vt:lpstr>PowerPoint Presentation</vt:lpstr>
      <vt:lpstr>Antigonus I Monophthalmus</vt:lpstr>
      <vt:lpstr>Demetrius Poliorcetes</vt:lpstr>
      <vt:lpstr>Demetrius Poliorcetes</vt:lpstr>
      <vt:lpstr>Demetrius Poliorcetes</vt:lpstr>
      <vt:lpstr>PowerPoint Presentation</vt:lpstr>
      <vt:lpstr>Battle of Salamis (306 BCE)</vt:lpstr>
      <vt:lpstr>PowerPoint Presentation</vt:lpstr>
      <vt:lpstr>Ptolemy</vt:lpstr>
      <vt:lpstr>The ‘Satrap Stela’</vt:lpstr>
      <vt:lpstr>Ptolemy</vt:lpstr>
      <vt:lpstr>PowerPoint Presentation</vt:lpstr>
      <vt:lpstr>Cassander</vt:lpstr>
      <vt:lpstr>Cassander</vt:lpstr>
      <vt:lpstr>PowerPoint Presentation</vt:lpstr>
      <vt:lpstr>Lysimachus</vt:lpstr>
      <vt:lpstr>Lysimachus</vt:lpstr>
      <vt:lpstr>Lysimachus</vt:lpstr>
      <vt:lpstr>Amun</vt:lpstr>
      <vt:lpstr>PowerPoint Presentation</vt:lpstr>
      <vt:lpstr>Seleucus</vt:lpstr>
      <vt:lpstr>Battle of Ipsus (301)</vt:lpstr>
      <vt:lpstr>PowerPoint Presentation</vt:lpstr>
      <vt:lpstr>Pyrrhus of Epirus</vt:lpstr>
      <vt:lpstr>Pyrrhus of Epirus</vt:lpstr>
      <vt:lpstr>Pyrrhus of Epirus</vt:lpstr>
      <vt:lpstr>The Successors</vt:lpstr>
      <vt:lpstr>Today’s People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Colburn, Henry</dc:creator>
  <cp:lastModifiedBy>Henry Colburn</cp:lastModifiedBy>
  <cp:revision>1098</cp:revision>
  <dcterms:created xsi:type="dcterms:W3CDTF">2021-01-02T14:12:07Z</dcterms:created>
  <dcterms:modified xsi:type="dcterms:W3CDTF">2026-09-09T18:18:35Z</dcterms:modified>
</cp:coreProperties>
</file>