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8"/>
  </p:notesMasterIdLst>
  <p:sldIdLst>
    <p:sldId id="256" r:id="rId2"/>
    <p:sldId id="257" r:id="rId3"/>
    <p:sldId id="301" r:id="rId4"/>
    <p:sldId id="258" r:id="rId5"/>
    <p:sldId id="286" r:id="rId6"/>
    <p:sldId id="270" r:id="rId7"/>
    <p:sldId id="291" r:id="rId8"/>
    <p:sldId id="289" r:id="rId9"/>
    <p:sldId id="267" r:id="rId10"/>
    <p:sldId id="293" r:id="rId11"/>
    <p:sldId id="259" r:id="rId12"/>
    <p:sldId id="294" r:id="rId13"/>
    <p:sldId id="295" r:id="rId14"/>
    <p:sldId id="296" r:id="rId15"/>
    <p:sldId id="303" r:id="rId16"/>
    <p:sldId id="278" r:id="rId17"/>
    <p:sldId id="280" r:id="rId18"/>
    <p:sldId id="284" r:id="rId19"/>
    <p:sldId id="261" r:id="rId20"/>
    <p:sldId id="292" r:id="rId21"/>
    <p:sldId id="283" r:id="rId22"/>
    <p:sldId id="281" r:id="rId23"/>
    <p:sldId id="299" r:id="rId24"/>
    <p:sldId id="263" r:id="rId25"/>
    <p:sldId id="264" r:id="rId26"/>
    <p:sldId id="308" r:id="rId27"/>
    <p:sldId id="307" r:id="rId28"/>
    <p:sldId id="275" r:id="rId29"/>
    <p:sldId id="317" r:id="rId30"/>
    <p:sldId id="318" r:id="rId31"/>
    <p:sldId id="319" r:id="rId32"/>
    <p:sldId id="320" r:id="rId33"/>
    <p:sldId id="276" r:id="rId34"/>
    <p:sldId id="321" r:id="rId35"/>
    <p:sldId id="300" r:id="rId36"/>
    <p:sldId id="297" r:id="rId37"/>
    <p:sldId id="310" r:id="rId38"/>
    <p:sldId id="309" r:id="rId39"/>
    <p:sldId id="312" r:id="rId40"/>
    <p:sldId id="311" r:id="rId41"/>
    <p:sldId id="313" r:id="rId42"/>
    <p:sldId id="314" r:id="rId43"/>
    <p:sldId id="265" r:id="rId44"/>
    <p:sldId id="315" r:id="rId45"/>
    <p:sldId id="316" r:id="rId46"/>
    <p:sldId id="306" r:id="rId47"/>
    <p:sldId id="322" r:id="rId48"/>
    <p:sldId id="323" r:id="rId49"/>
    <p:sldId id="330" r:id="rId50"/>
    <p:sldId id="324" r:id="rId51"/>
    <p:sldId id="325" r:id="rId52"/>
    <p:sldId id="326" r:id="rId53"/>
    <p:sldId id="328" r:id="rId54"/>
    <p:sldId id="327" r:id="rId55"/>
    <p:sldId id="329" r:id="rId56"/>
    <p:sldId id="331" r:id="rId57"/>
  </p:sldIdLst>
  <p:sldSz cx="12192000" cy="6858000"/>
  <p:notesSz cx="7099300" cy="9385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29174"/>
    <a:srgbClr val="BBA991"/>
    <a:srgbClr val="89795C"/>
    <a:srgbClr val="6D564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3813" autoAdjust="0"/>
  </p:normalViewPr>
  <p:slideViewPr>
    <p:cSldViewPr snapToGrid="0">
      <p:cViewPr varScale="1">
        <p:scale>
          <a:sx n="74" d="100"/>
          <a:sy n="74" d="100"/>
        </p:scale>
        <p:origin x="190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90DDAF-37D9-486D-BC55-5527156BACB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39743511-B240-439B-8625-99AB8789D603}">
      <dgm:prSet/>
      <dgm:spPr/>
      <dgm:t>
        <a:bodyPr/>
        <a:lstStyle/>
        <a:p>
          <a:r>
            <a:rPr lang="en-US"/>
            <a:t>Finalize your research paper topics in the next few weeks (9/21 would be a good mental due date)</a:t>
          </a:r>
        </a:p>
      </dgm:t>
    </dgm:pt>
    <dgm:pt modelId="{41FC5AE7-E044-4966-9284-1EF11CAFEA82}" type="parTrans" cxnId="{408449D2-CF57-4AE4-B353-8BADCE248430}">
      <dgm:prSet/>
      <dgm:spPr/>
      <dgm:t>
        <a:bodyPr/>
        <a:lstStyle/>
        <a:p>
          <a:endParaRPr lang="en-US"/>
        </a:p>
      </dgm:t>
    </dgm:pt>
    <dgm:pt modelId="{47F1904C-6646-42E7-B58F-DC13B3816901}" type="sibTrans" cxnId="{408449D2-CF57-4AE4-B353-8BADCE248430}">
      <dgm:prSet/>
      <dgm:spPr/>
      <dgm:t>
        <a:bodyPr/>
        <a:lstStyle/>
        <a:p>
          <a:endParaRPr lang="en-US"/>
        </a:p>
      </dgm:t>
    </dgm:pt>
    <dgm:pt modelId="{A57C5EF6-8F85-409D-AB1E-406F4913F0AC}">
      <dgm:prSet/>
      <dgm:spPr/>
      <dgm:t>
        <a:bodyPr/>
        <a:lstStyle/>
        <a:p>
          <a:r>
            <a:rPr lang="en-US"/>
            <a:t>I am slowly updating short report reading lists. 9/14-10/5 are now on Moodle </a:t>
          </a:r>
        </a:p>
      </dgm:t>
    </dgm:pt>
    <dgm:pt modelId="{7EBB6B82-66EA-4BA4-9460-F8CEF7FB7C51}" type="parTrans" cxnId="{FB47EB62-5D05-48EE-B5C1-E0E33EE0EAFD}">
      <dgm:prSet/>
      <dgm:spPr/>
      <dgm:t>
        <a:bodyPr/>
        <a:lstStyle/>
        <a:p>
          <a:endParaRPr lang="en-US"/>
        </a:p>
      </dgm:t>
    </dgm:pt>
    <dgm:pt modelId="{1DEA0239-9FD9-4CC0-ABD0-AACA4969785D}" type="sibTrans" cxnId="{FB47EB62-5D05-48EE-B5C1-E0E33EE0EAFD}">
      <dgm:prSet/>
      <dgm:spPr/>
      <dgm:t>
        <a:bodyPr/>
        <a:lstStyle/>
        <a:p>
          <a:endParaRPr lang="en-US"/>
        </a:p>
      </dgm:t>
    </dgm:pt>
    <dgm:pt modelId="{DB7F9333-4D66-4919-8011-6829F26A9E51}">
      <dgm:prSet/>
      <dgm:spPr/>
      <dgm:t>
        <a:bodyPr/>
        <a:lstStyle/>
        <a:p>
          <a:r>
            <a:rPr lang="en-US"/>
            <a:t>Resources for research on Moodle</a:t>
          </a:r>
        </a:p>
      </dgm:t>
    </dgm:pt>
    <dgm:pt modelId="{B9B3D86C-BA55-4A81-898A-AF146D0DA3D2}" type="parTrans" cxnId="{460354FD-D6A8-4C2A-8E98-B69A62B5C74D}">
      <dgm:prSet/>
      <dgm:spPr/>
      <dgm:t>
        <a:bodyPr/>
        <a:lstStyle/>
        <a:p>
          <a:endParaRPr lang="en-US"/>
        </a:p>
      </dgm:t>
    </dgm:pt>
    <dgm:pt modelId="{F8F00099-955B-428E-82B7-AFD6BA2AB4D2}" type="sibTrans" cxnId="{460354FD-D6A8-4C2A-8E98-B69A62B5C74D}">
      <dgm:prSet/>
      <dgm:spPr/>
      <dgm:t>
        <a:bodyPr/>
        <a:lstStyle/>
        <a:p>
          <a:endParaRPr lang="en-US"/>
        </a:p>
      </dgm:t>
    </dgm:pt>
    <dgm:pt modelId="{25E9895D-65C0-4044-981C-3CECBE700AA2}">
      <dgm:prSet/>
      <dgm:spPr/>
      <dgm:t>
        <a:bodyPr/>
        <a:lstStyle/>
        <a:p>
          <a:r>
            <a:rPr lang="en-US"/>
            <a:t>Meet next week 9/14 from 6:30-8:30 pm in OL 223</a:t>
          </a:r>
        </a:p>
      </dgm:t>
    </dgm:pt>
    <dgm:pt modelId="{D7F4CDF1-2837-45BC-ADDF-BC2653506337}" type="parTrans" cxnId="{83D30B56-D470-4C74-BC4E-41EF819D0CF2}">
      <dgm:prSet/>
      <dgm:spPr/>
      <dgm:t>
        <a:bodyPr/>
        <a:lstStyle/>
        <a:p>
          <a:endParaRPr lang="en-US"/>
        </a:p>
      </dgm:t>
    </dgm:pt>
    <dgm:pt modelId="{0C7EF380-3704-49A3-9376-90A9512D0E7D}" type="sibTrans" cxnId="{83D30B56-D470-4C74-BC4E-41EF819D0CF2}">
      <dgm:prSet/>
      <dgm:spPr/>
      <dgm:t>
        <a:bodyPr/>
        <a:lstStyle/>
        <a:p>
          <a:endParaRPr lang="en-US"/>
        </a:p>
      </dgm:t>
    </dgm:pt>
    <dgm:pt modelId="{4CB450E1-C13C-4FC6-91FB-80BE83F3CDBE}" type="pres">
      <dgm:prSet presAssocID="{4990DDAF-37D9-486D-BC55-5527156BACB1}" presName="vert0" presStyleCnt="0">
        <dgm:presLayoutVars>
          <dgm:dir/>
          <dgm:animOne val="branch"/>
          <dgm:animLvl val="lvl"/>
        </dgm:presLayoutVars>
      </dgm:prSet>
      <dgm:spPr/>
    </dgm:pt>
    <dgm:pt modelId="{011E1B51-02DD-4618-99BC-67C7948A82D5}" type="pres">
      <dgm:prSet presAssocID="{39743511-B240-439B-8625-99AB8789D603}" presName="thickLine" presStyleLbl="alignNode1" presStyleIdx="0" presStyleCnt="4"/>
      <dgm:spPr/>
    </dgm:pt>
    <dgm:pt modelId="{E1199DF3-6BE3-4044-9C18-69C1F32019AD}" type="pres">
      <dgm:prSet presAssocID="{39743511-B240-439B-8625-99AB8789D603}" presName="horz1" presStyleCnt="0"/>
      <dgm:spPr/>
    </dgm:pt>
    <dgm:pt modelId="{144F1CE7-5B72-49B5-9916-6F13D0B4862B}" type="pres">
      <dgm:prSet presAssocID="{39743511-B240-439B-8625-99AB8789D603}" presName="tx1" presStyleLbl="revTx" presStyleIdx="0" presStyleCnt="4"/>
      <dgm:spPr/>
    </dgm:pt>
    <dgm:pt modelId="{EF911682-B71F-425D-9936-DFE5223FCC41}" type="pres">
      <dgm:prSet presAssocID="{39743511-B240-439B-8625-99AB8789D603}" presName="vert1" presStyleCnt="0"/>
      <dgm:spPr/>
    </dgm:pt>
    <dgm:pt modelId="{15E08EB9-DDD2-4B57-BF05-67BA49D47CD4}" type="pres">
      <dgm:prSet presAssocID="{A57C5EF6-8F85-409D-AB1E-406F4913F0AC}" presName="thickLine" presStyleLbl="alignNode1" presStyleIdx="1" presStyleCnt="4"/>
      <dgm:spPr/>
    </dgm:pt>
    <dgm:pt modelId="{12D5445B-419F-4D09-A3C4-D16F77FBD6E3}" type="pres">
      <dgm:prSet presAssocID="{A57C5EF6-8F85-409D-AB1E-406F4913F0AC}" presName="horz1" presStyleCnt="0"/>
      <dgm:spPr/>
    </dgm:pt>
    <dgm:pt modelId="{3ED4D8C9-7C24-4E28-8D9F-DCC47A82FEBF}" type="pres">
      <dgm:prSet presAssocID="{A57C5EF6-8F85-409D-AB1E-406F4913F0AC}" presName="tx1" presStyleLbl="revTx" presStyleIdx="1" presStyleCnt="4"/>
      <dgm:spPr/>
    </dgm:pt>
    <dgm:pt modelId="{572E6B81-FCE2-4AEC-A4A1-EB5EC7C09A8F}" type="pres">
      <dgm:prSet presAssocID="{A57C5EF6-8F85-409D-AB1E-406F4913F0AC}" presName="vert1" presStyleCnt="0"/>
      <dgm:spPr/>
    </dgm:pt>
    <dgm:pt modelId="{3BB80C32-7E40-4DBB-9358-AC83D75C5028}" type="pres">
      <dgm:prSet presAssocID="{DB7F9333-4D66-4919-8011-6829F26A9E51}" presName="thickLine" presStyleLbl="alignNode1" presStyleIdx="2" presStyleCnt="4"/>
      <dgm:spPr/>
    </dgm:pt>
    <dgm:pt modelId="{288FE33C-E164-4BB7-A11F-002DC947174C}" type="pres">
      <dgm:prSet presAssocID="{DB7F9333-4D66-4919-8011-6829F26A9E51}" presName="horz1" presStyleCnt="0"/>
      <dgm:spPr/>
    </dgm:pt>
    <dgm:pt modelId="{77B0334E-CFC4-4B3A-B6FC-FA50682FEB82}" type="pres">
      <dgm:prSet presAssocID="{DB7F9333-4D66-4919-8011-6829F26A9E51}" presName="tx1" presStyleLbl="revTx" presStyleIdx="2" presStyleCnt="4"/>
      <dgm:spPr/>
    </dgm:pt>
    <dgm:pt modelId="{A064A175-33C3-46D8-A4D1-1F529B275449}" type="pres">
      <dgm:prSet presAssocID="{DB7F9333-4D66-4919-8011-6829F26A9E51}" presName="vert1" presStyleCnt="0"/>
      <dgm:spPr/>
    </dgm:pt>
    <dgm:pt modelId="{75F4D239-1C6B-4B5A-8FE4-F2EFA058A77B}" type="pres">
      <dgm:prSet presAssocID="{25E9895D-65C0-4044-981C-3CECBE700AA2}" presName="thickLine" presStyleLbl="alignNode1" presStyleIdx="3" presStyleCnt="4"/>
      <dgm:spPr/>
    </dgm:pt>
    <dgm:pt modelId="{D40698D8-6B97-4692-9D94-52842DB1EBF8}" type="pres">
      <dgm:prSet presAssocID="{25E9895D-65C0-4044-981C-3CECBE700AA2}" presName="horz1" presStyleCnt="0"/>
      <dgm:spPr/>
    </dgm:pt>
    <dgm:pt modelId="{35EC21E1-8DEA-4302-AE10-CB531640BB51}" type="pres">
      <dgm:prSet presAssocID="{25E9895D-65C0-4044-981C-3CECBE700AA2}" presName="tx1" presStyleLbl="revTx" presStyleIdx="3" presStyleCnt="4"/>
      <dgm:spPr/>
    </dgm:pt>
    <dgm:pt modelId="{55F0A9A2-4498-4227-9F05-62D994F13ADE}" type="pres">
      <dgm:prSet presAssocID="{25E9895D-65C0-4044-981C-3CECBE700AA2}" presName="vert1" presStyleCnt="0"/>
      <dgm:spPr/>
    </dgm:pt>
  </dgm:ptLst>
  <dgm:cxnLst>
    <dgm:cxn modelId="{FB47EB62-5D05-48EE-B5C1-E0E33EE0EAFD}" srcId="{4990DDAF-37D9-486D-BC55-5527156BACB1}" destId="{A57C5EF6-8F85-409D-AB1E-406F4913F0AC}" srcOrd="1" destOrd="0" parTransId="{7EBB6B82-66EA-4BA4-9460-F8CEF7FB7C51}" sibTransId="{1DEA0239-9FD9-4CC0-ABD0-AACA4969785D}"/>
    <dgm:cxn modelId="{FFF5CF67-2F14-40F5-BA94-E47C74247F08}" type="presOf" srcId="{DB7F9333-4D66-4919-8011-6829F26A9E51}" destId="{77B0334E-CFC4-4B3A-B6FC-FA50682FEB82}" srcOrd="0" destOrd="0" presId="urn:microsoft.com/office/officeart/2008/layout/LinedList"/>
    <dgm:cxn modelId="{914E2A6C-253F-433E-97C1-B004877A98FB}" type="presOf" srcId="{39743511-B240-439B-8625-99AB8789D603}" destId="{144F1CE7-5B72-49B5-9916-6F13D0B4862B}" srcOrd="0" destOrd="0" presId="urn:microsoft.com/office/officeart/2008/layout/LinedList"/>
    <dgm:cxn modelId="{7DC4424F-B75F-49A0-8ADB-37BD31AE26E4}" type="presOf" srcId="{25E9895D-65C0-4044-981C-3CECBE700AA2}" destId="{35EC21E1-8DEA-4302-AE10-CB531640BB51}" srcOrd="0" destOrd="0" presId="urn:microsoft.com/office/officeart/2008/layout/LinedList"/>
    <dgm:cxn modelId="{83D30B56-D470-4C74-BC4E-41EF819D0CF2}" srcId="{4990DDAF-37D9-486D-BC55-5527156BACB1}" destId="{25E9895D-65C0-4044-981C-3CECBE700AA2}" srcOrd="3" destOrd="0" parTransId="{D7F4CDF1-2837-45BC-ADDF-BC2653506337}" sibTransId="{0C7EF380-3704-49A3-9376-90A9512D0E7D}"/>
    <dgm:cxn modelId="{AEF41F88-21CC-4058-B489-984EC8D9269A}" type="presOf" srcId="{4990DDAF-37D9-486D-BC55-5527156BACB1}" destId="{4CB450E1-C13C-4FC6-91FB-80BE83F3CDBE}" srcOrd="0" destOrd="0" presId="urn:microsoft.com/office/officeart/2008/layout/LinedList"/>
    <dgm:cxn modelId="{BE2B5997-BCB0-454E-B259-E8F345930764}" type="presOf" srcId="{A57C5EF6-8F85-409D-AB1E-406F4913F0AC}" destId="{3ED4D8C9-7C24-4E28-8D9F-DCC47A82FEBF}" srcOrd="0" destOrd="0" presId="urn:microsoft.com/office/officeart/2008/layout/LinedList"/>
    <dgm:cxn modelId="{408449D2-CF57-4AE4-B353-8BADCE248430}" srcId="{4990DDAF-37D9-486D-BC55-5527156BACB1}" destId="{39743511-B240-439B-8625-99AB8789D603}" srcOrd="0" destOrd="0" parTransId="{41FC5AE7-E044-4966-9284-1EF11CAFEA82}" sibTransId="{47F1904C-6646-42E7-B58F-DC13B3816901}"/>
    <dgm:cxn modelId="{460354FD-D6A8-4C2A-8E98-B69A62B5C74D}" srcId="{4990DDAF-37D9-486D-BC55-5527156BACB1}" destId="{DB7F9333-4D66-4919-8011-6829F26A9E51}" srcOrd="2" destOrd="0" parTransId="{B9B3D86C-BA55-4A81-898A-AF146D0DA3D2}" sibTransId="{F8F00099-955B-428E-82B7-AFD6BA2AB4D2}"/>
    <dgm:cxn modelId="{F7FBC27D-85DF-4068-9A04-4D2E36A5FBDE}" type="presParOf" srcId="{4CB450E1-C13C-4FC6-91FB-80BE83F3CDBE}" destId="{011E1B51-02DD-4618-99BC-67C7948A82D5}" srcOrd="0" destOrd="0" presId="urn:microsoft.com/office/officeart/2008/layout/LinedList"/>
    <dgm:cxn modelId="{D910EA2C-733D-48CC-A67B-A0F726BEA897}" type="presParOf" srcId="{4CB450E1-C13C-4FC6-91FB-80BE83F3CDBE}" destId="{E1199DF3-6BE3-4044-9C18-69C1F32019AD}" srcOrd="1" destOrd="0" presId="urn:microsoft.com/office/officeart/2008/layout/LinedList"/>
    <dgm:cxn modelId="{D3929486-2739-48C8-AFA9-A6FDBDAC1957}" type="presParOf" srcId="{E1199DF3-6BE3-4044-9C18-69C1F32019AD}" destId="{144F1CE7-5B72-49B5-9916-6F13D0B4862B}" srcOrd="0" destOrd="0" presId="urn:microsoft.com/office/officeart/2008/layout/LinedList"/>
    <dgm:cxn modelId="{88FEB531-434A-4088-A3A9-31858D4E4AA5}" type="presParOf" srcId="{E1199DF3-6BE3-4044-9C18-69C1F32019AD}" destId="{EF911682-B71F-425D-9936-DFE5223FCC41}" srcOrd="1" destOrd="0" presId="urn:microsoft.com/office/officeart/2008/layout/LinedList"/>
    <dgm:cxn modelId="{890C856B-6B6D-4FAB-9ACE-384BDB7C5D04}" type="presParOf" srcId="{4CB450E1-C13C-4FC6-91FB-80BE83F3CDBE}" destId="{15E08EB9-DDD2-4B57-BF05-67BA49D47CD4}" srcOrd="2" destOrd="0" presId="urn:microsoft.com/office/officeart/2008/layout/LinedList"/>
    <dgm:cxn modelId="{C35709D5-9868-4A52-9342-A4D0458186D9}" type="presParOf" srcId="{4CB450E1-C13C-4FC6-91FB-80BE83F3CDBE}" destId="{12D5445B-419F-4D09-A3C4-D16F77FBD6E3}" srcOrd="3" destOrd="0" presId="urn:microsoft.com/office/officeart/2008/layout/LinedList"/>
    <dgm:cxn modelId="{F5803BE6-DADD-4161-A943-3B57CBE92092}" type="presParOf" srcId="{12D5445B-419F-4D09-A3C4-D16F77FBD6E3}" destId="{3ED4D8C9-7C24-4E28-8D9F-DCC47A82FEBF}" srcOrd="0" destOrd="0" presId="urn:microsoft.com/office/officeart/2008/layout/LinedList"/>
    <dgm:cxn modelId="{07065562-B27E-4E60-A372-D1B3B605FC7F}" type="presParOf" srcId="{12D5445B-419F-4D09-A3C4-D16F77FBD6E3}" destId="{572E6B81-FCE2-4AEC-A4A1-EB5EC7C09A8F}" srcOrd="1" destOrd="0" presId="urn:microsoft.com/office/officeart/2008/layout/LinedList"/>
    <dgm:cxn modelId="{FEB7A5CC-201A-4BF4-8BED-A76890959363}" type="presParOf" srcId="{4CB450E1-C13C-4FC6-91FB-80BE83F3CDBE}" destId="{3BB80C32-7E40-4DBB-9358-AC83D75C5028}" srcOrd="4" destOrd="0" presId="urn:microsoft.com/office/officeart/2008/layout/LinedList"/>
    <dgm:cxn modelId="{19AEBFF1-8C85-4468-A9F3-EA7474BAFA67}" type="presParOf" srcId="{4CB450E1-C13C-4FC6-91FB-80BE83F3CDBE}" destId="{288FE33C-E164-4BB7-A11F-002DC947174C}" srcOrd="5" destOrd="0" presId="urn:microsoft.com/office/officeart/2008/layout/LinedList"/>
    <dgm:cxn modelId="{6DE08D5D-8AC8-4C1F-A7A2-2480B0317EE1}" type="presParOf" srcId="{288FE33C-E164-4BB7-A11F-002DC947174C}" destId="{77B0334E-CFC4-4B3A-B6FC-FA50682FEB82}" srcOrd="0" destOrd="0" presId="urn:microsoft.com/office/officeart/2008/layout/LinedList"/>
    <dgm:cxn modelId="{6AA842EA-343B-4F0A-BE29-E3C44836BE73}" type="presParOf" srcId="{288FE33C-E164-4BB7-A11F-002DC947174C}" destId="{A064A175-33C3-46D8-A4D1-1F529B275449}" srcOrd="1" destOrd="0" presId="urn:microsoft.com/office/officeart/2008/layout/LinedList"/>
    <dgm:cxn modelId="{35D83C92-01FD-417D-A342-F380F1F23084}" type="presParOf" srcId="{4CB450E1-C13C-4FC6-91FB-80BE83F3CDBE}" destId="{75F4D239-1C6B-4B5A-8FE4-F2EFA058A77B}" srcOrd="6" destOrd="0" presId="urn:microsoft.com/office/officeart/2008/layout/LinedList"/>
    <dgm:cxn modelId="{AD9337B3-0864-42FB-B948-605BE9021468}" type="presParOf" srcId="{4CB450E1-C13C-4FC6-91FB-80BE83F3CDBE}" destId="{D40698D8-6B97-4692-9D94-52842DB1EBF8}" srcOrd="7" destOrd="0" presId="urn:microsoft.com/office/officeart/2008/layout/LinedList"/>
    <dgm:cxn modelId="{63C412B8-D677-4239-84D3-7530ED930432}" type="presParOf" srcId="{D40698D8-6B97-4692-9D94-52842DB1EBF8}" destId="{35EC21E1-8DEA-4302-AE10-CB531640BB51}" srcOrd="0" destOrd="0" presId="urn:microsoft.com/office/officeart/2008/layout/LinedList"/>
    <dgm:cxn modelId="{24E00A26-8654-4CDB-9528-E4CAC6FC5301}" type="presParOf" srcId="{D40698D8-6B97-4692-9D94-52842DB1EBF8}" destId="{55F0A9A2-4498-4227-9F05-62D994F13A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1E1B51-02DD-4618-99BC-67C7948A82D5}">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4F1CE7-5B72-49B5-9916-6F13D0B4862B}">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Finalize your research paper topics in the next few weeks (9/21 would be a good mental due date)</a:t>
          </a:r>
        </a:p>
      </dsp:txBody>
      <dsp:txXfrm>
        <a:off x="0" y="0"/>
        <a:ext cx="6900512" cy="1384035"/>
      </dsp:txXfrm>
    </dsp:sp>
    <dsp:sp modelId="{15E08EB9-DDD2-4B57-BF05-67BA49D47CD4}">
      <dsp:nvSpPr>
        <dsp:cNvPr id="0" name=""/>
        <dsp:cNvSpPr/>
      </dsp:nvSpPr>
      <dsp:spPr>
        <a:xfrm>
          <a:off x="0" y="1384035"/>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D4D8C9-7C24-4E28-8D9F-DCC47A82FEBF}">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 am slowly updating short report reading lists. 9/14-10/5 are now on Moodle </a:t>
          </a:r>
        </a:p>
      </dsp:txBody>
      <dsp:txXfrm>
        <a:off x="0" y="1384035"/>
        <a:ext cx="6900512" cy="1384035"/>
      </dsp:txXfrm>
    </dsp:sp>
    <dsp:sp modelId="{3BB80C32-7E40-4DBB-9358-AC83D75C5028}">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B0334E-CFC4-4B3A-B6FC-FA50682FEB82}">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Resources for research on Moodle</a:t>
          </a:r>
        </a:p>
      </dsp:txBody>
      <dsp:txXfrm>
        <a:off x="0" y="2768070"/>
        <a:ext cx="6900512" cy="1384035"/>
      </dsp:txXfrm>
    </dsp:sp>
    <dsp:sp modelId="{75F4D239-1C6B-4B5A-8FE4-F2EFA058A77B}">
      <dsp:nvSpPr>
        <dsp:cNvPr id="0" name=""/>
        <dsp:cNvSpPr/>
      </dsp:nvSpPr>
      <dsp:spPr>
        <a:xfrm>
          <a:off x="0" y="4152105"/>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EC21E1-8DEA-4302-AE10-CB531640BB51}">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Meet next week 9/14 from 6:30-8:30 pm in OL 223</a:t>
          </a:r>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470895"/>
          </a:xfrm>
          <a:prstGeom prst="rect">
            <a:avLst/>
          </a:prstGeom>
        </p:spPr>
        <p:txBody>
          <a:bodyPr vert="horz" lIns="94192" tIns="47096" rIns="94192" bIns="47096" rtlCol="0"/>
          <a:lstStyle>
            <a:lvl1pPr algn="l">
              <a:defRPr sz="1200"/>
            </a:lvl1pPr>
          </a:lstStyle>
          <a:p>
            <a:endParaRPr lang="en-US"/>
          </a:p>
        </p:txBody>
      </p:sp>
      <p:sp>
        <p:nvSpPr>
          <p:cNvPr id="3" name="Date Placeholder 2"/>
          <p:cNvSpPr>
            <a:spLocks noGrp="1"/>
          </p:cNvSpPr>
          <p:nvPr>
            <p:ph type="dt" idx="1"/>
          </p:nvPr>
        </p:nvSpPr>
        <p:spPr>
          <a:xfrm>
            <a:off x="4021294" y="0"/>
            <a:ext cx="3076363" cy="470895"/>
          </a:xfrm>
          <a:prstGeom prst="rect">
            <a:avLst/>
          </a:prstGeom>
        </p:spPr>
        <p:txBody>
          <a:bodyPr vert="horz" lIns="94192" tIns="47096" rIns="94192" bIns="47096" rtlCol="0"/>
          <a:lstStyle>
            <a:lvl1pPr algn="r">
              <a:defRPr sz="1200"/>
            </a:lvl1pPr>
          </a:lstStyle>
          <a:p>
            <a:fld id="{EB9113CF-E675-41B1-9322-CE8149BE33EE}" type="datetimeFigureOut">
              <a:rPr lang="en-US" smtClean="0"/>
              <a:t>9/9/2026</a:t>
            </a:fld>
            <a:endParaRPr lang="en-US"/>
          </a:p>
        </p:txBody>
      </p:sp>
      <p:sp>
        <p:nvSpPr>
          <p:cNvPr id="4" name="Slide Image Placeholder 3"/>
          <p:cNvSpPr>
            <a:spLocks noGrp="1" noRot="1" noChangeAspect="1"/>
          </p:cNvSpPr>
          <p:nvPr>
            <p:ph type="sldImg" idx="2"/>
          </p:nvPr>
        </p:nvSpPr>
        <p:spPr>
          <a:xfrm>
            <a:off x="735013" y="1173163"/>
            <a:ext cx="5629275" cy="3167062"/>
          </a:xfrm>
          <a:prstGeom prst="rect">
            <a:avLst/>
          </a:prstGeom>
          <a:noFill/>
          <a:ln w="12700">
            <a:solidFill>
              <a:prstClr val="black"/>
            </a:solidFill>
          </a:ln>
        </p:spPr>
        <p:txBody>
          <a:bodyPr vert="horz" lIns="94192" tIns="47096" rIns="94192" bIns="47096" rtlCol="0" anchor="ctr"/>
          <a:lstStyle/>
          <a:p>
            <a:endParaRPr lang="en-US"/>
          </a:p>
        </p:txBody>
      </p:sp>
      <p:sp>
        <p:nvSpPr>
          <p:cNvPr id="5" name="Notes Placeholder 4"/>
          <p:cNvSpPr>
            <a:spLocks noGrp="1"/>
          </p:cNvSpPr>
          <p:nvPr>
            <p:ph type="body" sz="quarter" idx="3"/>
          </p:nvPr>
        </p:nvSpPr>
        <p:spPr>
          <a:xfrm>
            <a:off x="709930" y="4516676"/>
            <a:ext cx="5679440" cy="3695462"/>
          </a:xfrm>
          <a:prstGeom prst="rect">
            <a:avLst/>
          </a:prstGeom>
        </p:spPr>
        <p:txBody>
          <a:bodyPr vert="horz" lIns="94192" tIns="47096" rIns="94192" bIns="4709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914407"/>
            <a:ext cx="3076363" cy="470894"/>
          </a:xfrm>
          <a:prstGeom prst="rect">
            <a:avLst/>
          </a:prstGeom>
        </p:spPr>
        <p:txBody>
          <a:bodyPr vert="horz" lIns="94192" tIns="47096" rIns="94192" bIns="47096" rtlCol="0" anchor="b"/>
          <a:lstStyle>
            <a:lvl1pPr algn="l">
              <a:defRPr sz="1200"/>
            </a:lvl1pPr>
          </a:lstStyle>
          <a:p>
            <a:endParaRPr lang="en-US"/>
          </a:p>
        </p:txBody>
      </p:sp>
      <p:sp>
        <p:nvSpPr>
          <p:cNvPr id="7" name="Slide Number Placeholder 6"/>
          <p:cNvSpPr>
            <a:spLocks noGrp="1"/>
          </p:cNvSpPr>
          <p:nvPr>
            <p:ph type="sldNum" sz="quarter" idx="5"/>
          </p:nvPr>
        </p:nvSpPr>
        <p:spPr>
          <a:xfrm>
            <a:off x="4021294" y="8914407"/>
            <a:ext cx="3076363" cy="470894"/>
          </a:xfrm>
          <a:prstGeom prst="rect">
            <a:avLst/>
          </a:prstGeom>
        </p:spPr>
        <p:txBody>
          <a:bodyPr vert="horz" lIns="94192" tIns="47096" rIns="94192" bIns="47096" rtlCol="0" anchor="b"/>
          <a:lstStyle>
            <a:lvl1pPr algn="r">
              <a:defRPr sz="1200"/>
            </a:lvl1pPr>
          </a:lstStyle>
          <a:p>
            <a:fld id="{15FD081D-6E52-4111-96C8-0F00CDE25BD2}" type="slidenum">
              <a:rPr lang="en-US" smtClean="0"/>
              <a:t>‹#›</a:t>
            </a:fld>
            <a:endParaRPr lang="en-US"/>
          </a:p>
        </p:txBody>
      </p:sp>
    </p:spTree>
    <p:extLst>
      <p:ext uri="{BB962C8B-B14F-4D97-AF65-F5344CB8AC3E}">
        <p14:creationId xmlns:p14="http://schemas.microsoft.com/office/powerpoint/2010/main" val="1986129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FD081D-6E52-4111-96C8-0F00CDE25BD2}" type="slidenum">
              <a:rPr lang="en-US" smtClean="0"/>
              <a:t>21</a:t>
            </a:fld>
            <a:endParaRPr lang="en-US"/>
          </a:p>
        </p:txBody>
      </p:sp>
    </p:spTree>
    <p:extLst>
      <p:ext uri="{BB962C8B-B14F-4D97-AF65-F5344CB8AC3E}">
        <p14:creationId xmlns:p14="http://schemas.microsoft.com/office/powerpoint/2010/main" val="1208145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Sennacherib recorded his hydraulic accomplishments in Akkadian inscriptions carved directly into the stones of the Jerwan Aqueduct and cliffside monuments (such as </a:t>
            </a:r>
            <a:r>
              <a:rPr lang="en-US" dirty="0" err="1"/>
              <a:t>Khinis</a:t>
            </a:r>
            <a:r>
              <a:rPr lang="en-US" dirty="0"/>
              <a:t> and Faida). The inscriptions boast of overcoming nature, positioning the king as the divine mediator who brings fertility to arid lands</a:t>
            </a:r>
          </a:p>
        </p:txBody>
      </p:sp>
      <p:sp>
        <p:nvSpPr>
          <p:cNvPr id="4" name="Slide Number Placeholder 3"/>
          <p:cNvSpPr>
            <a:spLocks noGrp="1"/>
          </p:cNvSpPr>
          <p:nvPr>
            <p:ph type="sldNum" sz="quarter" idx="5"/>
          </p:nvPr>
        </p:nvSpPr>
        <p:spPr/>
        <p:txBody>
          <a:bodyPr/>
          <a:lstStyle/>
          <a:p>
            <a:fld id="{15FD081D-6E52-4111-96C8-0F00CDE25BD2}" type="slidenum">
              <a:rPr lang="en-US" smtClean="0"/>
              <a:t>27</a:t>
            </a:fld>
            <a:endParaRPr lang="en-US"/>
          </a:p>
        </p:txBody>
      </p:sp>
    </p:spTree>
    <p:extLst>
      <p:ext uri="{BB962C8B-B14F-4D97-AF65-F5344CB8AC3E}">
        <p14:creationId xmlns:p14="http://schemas.microsoft.com/office/powerpoint/2010/main" val="1432899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D</a:t>
            </a:r>
          </a:p>
        </p:txBody>
      </p:sp>
      <p:sp>
        <p:nvSpPr>
          <p:cNvPr id="4" name="Slide Number Placeholder 3"/>
          <p:cNvSpPr>
            <a:spLocks noGrp="1"/>
          </p:cNvSpPr>
          <p:nvPr>
            <p:ph type="sldNum" sz="quarter" idx="5"/>
          </p:nvPr>
        </p:nvSpPr>
        <p:spPr/>
        <p:txBody>
          <a:bodyPr/>
          <a:lstStyle/>
          <a:p>
            <a:fld id="{15FD081D-6E52-4111-96C8-0F00CDE25BD2}" type="slidenum">
              <a:rPr lang="en-US" smtClean="0"/>
              <a:t>30</a:t>
            </a:fld>
            <a:endParaRPr lang="en-US"/>
          </a:p>
        </p:txBody>
      </p:sp>
    </p:spTree>
    <p:extLst>
      <p:ext uri="{BB962C8B-B14F-4D97-AF65-F5344CB8AC3E}">
        <p14:creationId xmlns:p14="http://schemas.microsoft.com/office/powerpoint/2010/main" val="3345487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FD081D-6E52-4111-96C8-0F00CDE25BD2}" type="slidenum">
              <a:rPr lang="en-US" smtClean="0"/>
              <a:t>33</a:t>
            </a:fld>
            <a:endParaRPr lang="en-US"/>
          </a:p>
        </p:txBody>
      </p:sp>
    </p:spTree>
    <p:extLst>
      <p:ext uri="{BB962C8B-B14F-4D97-AF65-F5344CB8AC3E}">
        <p14:creationId xmlns:p14="http://schemas.microsoft.com/office/powerpoint/2010/main" val="4261405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FD081D-6E52-4111-96C8-0F00CDE25BD2}" type="slidenum">
              <a:rPr lang="en-US" smtClean="0"/>
              <a:t>34</a:t>
            </a:fld>
            <a:endParaRPr lang="en-US"/>
          </a:p>
        </p:txBody>
      </p:sp>
    </p:spTree>
    <p:extLst>
      <p:ext uri="{BB962C8B-B14F-4D97-AF65-F5344CB8AC3E}">
        <p14:creationId xmlns:p14="http://schemas.microsoft.com/office/powerpoint/2010/main" val="860623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Recarved</a:t>
            </a:r>
            <a:r>
              <a:rPr lang="en-US" dirty="0"/>
              <a:t> in later periods, probably Parthian</a:t>
            </a:r>
          </a:p>
        </p:txBody>
      </p:sp>
      <p:sp>
        <p:nvSpPr>
          <p:cNvPr id="4" name="Slide Number Placeholder 3"/>
          <p:cNvSpPr>
            <a:spLocks noGrp="1"/>
          </p:cNvSpPr>
          <p:nvPr>
            <p:ph type="sldNum" sz="quarter" idx="5"/>
          </p:nvPr>
        </p:nvSpPr>
        <p:spPr/>
        <p:txBody>
          <a:bodyPr/>
          <a:lstStyle/>
          <a:p>
            <a:fld id="{15FD081D-6E52-4111-96C8-0F00CDE25BD2}" type="slidenum">
              <a:rPr lang="en-US" smtClean="0"/>
              <a:t>38</a:t>
            </a:fld>
            <a:endParaRPr lang="en-US"/>
          </a:p>
        </p:txBody>
      </p:sp>
    </p:spTree>
    <p:extLst>
      <p:ext uri="{BB962C8B-B14F-4D97-AF65-F5344CB8AC3E}">
        <p14:creationId xmlns:p14="http://schemas.microsoft.com/office/powerpoint/2010/main" val="3726481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Monoliths, placed at the head of the canal</a:t>
            </a:r>
          </a:p>
        </p:txBody>
      </p:sp>
      <p:sp>
        <p:nvSpPr>
          <p:cNvPr id="4" name="Slide Number Placeholder 3"/>
          <p:cNvSpPr>
            <a:spLocks noGrp="1"/>
          </p:cNvSpPr>
          <p:nvPr>
            <p:ph type="sldNum" sz="quarter" idx="5"/>
          </p:nvPr>
        </p:nvSpPr>
        <p:spPr/>
        <p:txBody>
          <a:bodyPr/>
          <a:lstStyle/>
          <a:p>
            <a:fld id="{15FD081D-6E52-4111-96C8-0F00CDE25BD2}" type="slidenum">
              <a:rPr lang="en-US" smtClean="0"/>
              <a:t>40</a:t>
            </a:fld>
            <a:endParaRPr lang="en-US"/>
          </a:p>
        </p:txBody>
      </p:sp>
    </p:spTree>
    <p:extLst>
      <p:ext uri="{BB962C8B-B14F-4D97-AF65-F5344CB8AC3E}">
        <p14:creationId xmlns:p14="http://schemas.microsoft.com/office/powerpoint/2010/main" val="624224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FD081D-6E52-4111-96C8-0F00CDE25BD2}" type="slidenum">
              <a:rPr lang="en-US" smtClean="0"/>
              <a:t>41</a:t>
            </a:fld>
            <a:endParaRPr lang="en-US"/>
          </a:p>
        </p:txBody>
      </p:sp>
    </p:spTree>
    <p:extLst>
      <p:ext uri="{BB962C8B-B14F-4D97-AF65-F5344CB8AC3E}">
        <p14:creationId xmlns:p14="http://schemas.microsoft.com/office/powerpoint/2010/main" val="4282492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FD081D-6E52-4111-96C8-0F00CDE25BD2}" type="slidenum">
              <a:rPr lang="en-US" smtClean="0"/>
              <a:t>42</a:t>
            </a:fld>
            <a:endParaRPr lang="en-US"/>
          </a:p>
        </p:txBody>
      </p:sp>
    </p:spTree>
    <p:extLst>
      <p:ext uri="{BB962C8B-B14F-4D97-AF65-F5344CB8AC3E}">
        <p14:creationId xmlns:p14="http://schemas.microsoft.com/office/powerpoint/2010/main" val="3971375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FD081D-6E52-4111-96C8-0F00CDE25BD2}" type="slidenum">
              <a:rPr lang="en-US" smtClean="0"/>
              <a:t>43</a:t>
            </a:fld>
            <a:endParaRPr lang="en-US"/>
          </a:p>
        </p:txBody>
      </p:sp>
    </p:spTree>
    <p:extLst>
      <p:ext uri="{BB962C8B-B14F-4D97-AF65-F5344CB8AC3E}">
        <p14:creationId xmlns:p14="http://schemas.microsoft.com/office/powerpoint/2010/main" val="47632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FD081D-6E52-4111-96C8-0F00CDE25BD2}" type="slidenum">
              <a:rPr lang="en-US" smtClean="0"/>
              <a:t>48</a:t>
            </a:fld>
            <a:endParaRPr lang="en-US"/>
          </a:p>
        </p:txBody>
      </p:sp>
    </p:spTree>
    <p:extLst>
      <p:ext uri="{BB962C8B-B14F-4D97-AF65-F5344CB8AC3E}">
        <p14:creationId xmlns:p14="http://schemas.microsoft.com/office/powerpoint/2010/main" val="30405435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5FD081D-6E52-4111-96C8-0F00CDE25BD2}" type="slidenum">
              <a:rPr lang="en-US" smtClean="0"/>
              <a:t>49</a:t>
            </a:fld>
            <a:endParaRPr lang="en-US"/>
          </a:p>
        </p:txBody>
      </p:sp>
    </p:spTree>
    <p:extLst>
      <p:ext uri="{BB962C8B-B14F-4D97-AF65-F5344CB8AC3E}">
        <p14:creationId xmlns:p14="http://schemas.microsoft.com/office/powerpoint/2010/main" val="14151287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FD081D-6E52-4111-96C8-0F00CDE25BD2}" type="slidenum">
              <a:rPr lang="en-US" smtClean="0"/>
              <a:t>50</a:t>
            </a:fld>
            <a:endParaRPr lang="en-US"/>
          </a:p>
        </p:txBody>
      </p:sp>
    </p:spTree>
    <p:extLst>
      <p:ext uri="{BB962C8B-B14F-4D97-AF65-F5344CB8AC3E}">
        <p14:creationId xmlns:p14="http://schemas.microsoft.com/office/powerpoint/2010/main" val="18877238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FD081D-6E52-4111-96C8-0F00CDE25BD2}" type="slidenum">
              <a:rPr lang="en-US" smtClean="0"/>
              <a:t>53</a:t>
            </a:fld>
            <a:endParaRPr lang="en-US"/>
          </a:p>
        </p:txBody>
      </p:sp>
    </p:spTree>
    <p:extLst>
      <p:ext uri="{BB962C8B-B14F-4D97-AF65-F5344CB8AC3E}">
        <p14:creationId xmlns:p14="http://schemas.microsoft.com/office/powerpoint/2010/main" val="39915976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FD081D-6E52-4111-96C8-0F00CDE25BD2}" type="slidenum">
              <a:rPr lang="en-US" smtClean="0"/>
              <a:t>54</a:t>
            </a:fld>
            <a:endParaRPr lang="en-US"/>
          </a:p>
        </p:txBody>
      </p:sp>
    </p:spTree>
    <p:extLst>
      <p:ext uri="{BB962C8B-B14F-4D97-AF65-F5344CB8AC3E}">
        <p14:creationId xmlns:p14="http://schemas.microsoft.com/office/powerpoint/2010/main" val="13052224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FD081D-6E52-4111-96C8-0F00CDE25BD2}" type="slidenum">
              <a:rPr lang="en-US" smtClean="0"/>
              <a:t>56</a:t>
            </a:fld>
            <a:endParaRPr lang="en-US"/>
          </a:p>
        </p:txBody>
      </p:sp>
    </p:spTree>
    <p:extLst>
      <p:ext uri="{BB962C8B-B14F-4D97-AF65-F5344CB8AC3E}">
        <p14:creationId xmlns:p14="http://schemas.microsoft.com/office/powerpoint/2010/main" val="3435961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6ECB2-7BFA-D73F-8C22-082958FE04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115998C-90CE-EB1E-C705-6F9C308C87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D76961D-05D9-E387-FC4D-1CEC977AE425}"/>
              </a:ext>
            </a:extLst>
          </p:cNvPr>
          <p:cNvSpPr>
            <a:spLocks noGrp="1"/>
          </p:cNvSpPr>
          <p:nvPr>
            <p:ph type="dt" sz="half" idx="10"/>
          </p:nvPr>
        </p:nvSpPr>
        <p:spPr/>
        <p:txBody>
          <a:bodyPr/>
          <a:lstStyle/>
          <a:p>
            <a:fld id="{39A6DA36-56F5-485E-9A4D-B4A5C201A140}" type="datetimeFigureOut">
              <a:rPr lang="en-US" smtClean="0"/>
              <a:t>9/9/2026</a:t>
            </a:fld>
            <a:endParaRPr lang="en-US"/>
          </a:p>
        </p:txBody>
      </p:sp>
      <p:sp>
        <p:nvSpPr>
          <p:cNvPr id="5" name="Footer Placeholder 4">
            <a:extLst>
              <a:ext uri="{FF2B5EF4-FFF2-40B4-BE49-F238E27FC236}">
                <a16:creationId xmlns:a16="http://schemas.microsoft.com/office/drawing/2014/main" id="{C7EE3535-2FB2-B0CD-0D6D-53CDD228F1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7491FF-D31A-0ECA-38AB-FA68AF578B4C}"/>
              </a:ext>
            </a:extLst>
          </p:cNvPr>
          <p:cNvSpPr>
            <a:spLocks noGrp="1"/>
          </p:cNvSpPr>
          <p:nvPr>
            <p:ph type="sldNum" sz="quarter" idx="12"/>
          </p:nvPr>
        </p:nvSpPr>
        <p:spPr/>
        <p:txBody>
          <a:bodyPr/>
          <a:lstStyle/>
          <a:p>
            <a:fld id="{38A258BB-BB9B-40AC-82C7-87F2D254F4A3}" type="slidenum">
              <a:rPr lang="en-US" smtClean="0"/>
              <a:t>‹#›</a:t>
            </a:fld>
            <a:endParaRPr lang="en-US"/>
          </a:p>
        </p:txBody>
      </p:sp>
    </p:spTree>
    <p:extLst>
      <p:ext uri="{BB962C8B-B14F-4D97-AF65-F5344CB8AC3E}">
        <p14:creationId xmlns:p14="http://schemas.microsoft.com/office/powerpoint/2010/main" val="1412916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CB848-4D90-3014-8180-2E41B8A66BC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BD65542-9CD5-9C75-55BB-7EEEEA8C04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DC704C-CAFE-E7E2-B7CA-5F2CD5C4D0C8}"/>
              </a:ext>
            </a:extLst>
          </p:cNvPr>
          <p:cNvSpPr>
            <a:spLocks noGrp="1"/>
          </p:cNvSpPr>
          <p:nvPr>
            <p:ph type="dt" sz="half" idx="10"/>
          </p:nvPr>
        </p:nvSpPr>
        <p:spPr/>
        <p:txBody>
          <a:bodyPr/>
          <a:lstStyle/>
          <a:p>
            <a:fld id="{39A6DA36-56F5-485E-9A4D-B4A5C201A140}" type="datetimeFigureOut">
              <a:rPr lang="en-US" smtClean="0"/>
              <a:t>9/9/2026</a:t>
            </a:fld>
            <a:endParaRPr lang="en-US"/>
          </a:p>
        </p:txBody>
      </p:sp>
      <p:sp>
        <p:nvSpPr>
          <p:cNvPr id="5" name="Footer Placeholder 4">
            <a:extLst>
              <a:ext uri="{FF2B5EF4-FFF2-40B4-BE49-F238E27FC236}">
                <a16:creationId xmlns:a16="http://schemas.microsoft.com/office/drawing/2014/main" id="{654E20F8-1BD2-9708-60FE-F6E68236DC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393BE1-8D6B-0E42-188F-E7AE300C8A82}"/>
              </a:ext>
            </a:extLst>
          </p:cNvPr>
          <p:cNvSpPr>
            <a:spLocks noGrp="1"/>
          </p:cNvSpPr>
          <p:nvPr>
            <p:ph type="sldNum" sz="quarter" idx="12"/>
          </p:nvPr>
        </p:nvSpPr>
        <p:spPr/>
        <p:txBody>
          <a:bodyPr/>
          <a:lstStyle/>
          <a:p>
            <a:fld id="{38A258BB-BB9B-40AC-82C7-87F2D254F4A3}" type="slidenum">
              <a:rPr lang="en-US" smtClean="0"/>
              <a:t>‹#›</a:t>
            </a:fld>
            <a:endParaRPr lang="en-US"/>
          </a:p>
        </p:txBody>
      </p:sp>
    </p:spTree>
    <p:extLst>
      <p:ext uri="{BB962C8B-B14F-4D97-AF65-F5344CB8AC3E}">
        <p14:creationId xmlns:p14="http://schemas.microsoft.com/office/powerpoint/2010/main" val="858488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C1B63-0D3F-4A6C-7911-ED72B00008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438A31A-9ACC-A45B-2515-5A30333314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5914E3-C0A0-1F49-2B20-6EADC0FD962B}"/>
              </a:ext>
            </a:extLst>
          </p:cNvPr>
          <p:cNvSpPr>
            <a:spLocks noGrp="1"/>
          </p:cNvSpPr>
          <p:nvPr>
            <p:ph type="dt" sz="half" idx="10"/>
          </p:nvPr>
        </p:nvSpPr>
        <p:spPr/>
        <p:txBody>
          <a:bodyPr/>
          <a:lstStyle/>
          <a:p>
            <a:fld id="{39A6DA36-56F5-485E-9A4D-B4A5C201A140}" type="datetimeFigureOut">
              <a:rPr lang="en-US" smtClean="0"/>
              <a:t>9/9/2026</a:t>
            </a:fld>
            <a:endParaRPr lang="en-US"/>
          </a:p>
        </p:txBody>
      </p:sp>
      <p:sp>
        <p:nvSpPr>
          <p:cNvPr id="5" name="Footer Placeholder 4">
            <a:extLst>
              <a:ext uri="{FF2B5EF4-FFF2-40B4-BE49-F238E27FC236}">
                <a16:creationId xmlns:a16="http://schemas.microsoft.com/office/drawing/2014/main" id="{CD07B0EF-D7E1-F0FF-504C-52A591778A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C52E0B-9537-F572-8020-D8407ED6C5E4}"/>
              </a:ext>
            </a:extLst>
          </p:cNvPr>
          <p:cNvSpPr>
            <a:spLocks noGrp="1"/>
          </p:cNvSpPr>
          <p:nvPr>
            <p:ph type="sldNum" sz="quarter" idx="12"/>
          </p:nvPr>
        </p:nvSpPr>
        <p:spPr/>
        <p:txBody>
          <a:bodyPr/>
          <a:lstStyle/>
          <a:p>
            <a:fld id="{38A258BB-BB9B-40AC-82C7-87F2D254F4A3}" type="slidenum">
              <a:rPr lang="en-US" smtClean="0"/>
              <a:t>‹#›</a:t>
            </a:fld>
            <a:endParaRPr lang="en-US"/>
          </a:p>
        </p:txBody>
      </p:sp>
    </p:spTree>
    <p:extLst>
      <p:ext uri="{BB962C8B-B14F-4D97-AF65-F5344CB8AC3E}">
        <p14:creationId xmlns:p14="http://schemas.microsoft.com/office/powerpoint/2010/main" val="3053176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C1452-A464-D451-7425-135856175C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3304B26-0805-2440-C1D2-4FCE697DA9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3108C24-F6AC-06F1-C629-678F35625F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14B9F6F-E114-A8E9-1505-4E6FD0AD35DE}"/>
              </a:ext>
            </a:extLst>
          </p:cNvPr>
          <p:cNvSpPr>
            <a:spLocks noGrp="1"/>
          </p:cNvSpPr>
          <p:nvPr>
            <p:ph type="dt" sz="half" idx="10"/>
          </p:nvPr>
        </p:nvSpPr>
        <p:spPr/>
        <p:txBody>
          <a:bodyPr/>
          <a:lstStyle/>
          <a:p>
            <a:fld id="{39A6DA36-56F5-485E-9A4D-B4A5C201A140}" type="datetimeFigureOut">
              <a:rPr lang="en-US" smtClean="0"/>
              <a:t>9/9/2026</a:t>
            </a:fld>
            <a:endParaRPr lang="en-US"/>
          </a:p>
        </p:txBody>
      </p:sp>
      <p:sp>
        <p:nvSpPr>
          <p:cNvPr id="6" name="Footer Placeholder 5">
            <a:extLst>
              <a:ext uri="{FF2B5EF4-FFF2-40B4-BE49-F238E27FC236}">
                <a16:creationId xmlns:a16="http://schemas.microsoft.com/office/drawing/2014/main" id="{34C25A6F-F0B4-A86B-E8FE-8410473F7F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0AE498-5512-A83C-461F-4C224DD10769}"/>
              </a:ext>
            </a:extLst>
          </p:cNvPr>
          <p:cNvSpPr>
            <a:spLocks noGrp="1"/>
          </p:cNvSpPr>
          <p:nvPr>
            <p:ph type="sldNum" sz="quarter" idx="12"/>
          </p:nvPr>
        </p:nvSpPr>
        <p:spPr/>
        <p:txBody>
          <a:bodyPr/>
          <a:lstStyle/>
          <a:p>
            <a:fld id="{38A258BB-BB9B-40AC-82C7-87F2D254F4A3}" type="slidenum">
              <a:rPr lang="en-US" smtClean="0"/>
              <a:t>‹#›</a:t>
            </a:fld>
            <a:endParaRPr lang="en-US"/>
          </a:p>
        </p:txBody>
      </p:sp>
    </p:spTree>
    <p:extLst>
      <p:ext uri="{BB962C8B-B14F-4D97-AF65-F5344CB8AC3E}">
        <p14:creationId xmlns:p14="http://schemas.microsoft.com/office/powerpoint/2010/main" val="3140032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9F647-4AFB-138A-0156-9532C85E6E3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53D80-7F58-F358-6E30-8F21D66FB7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D442BD-0163-40B3-AE37-0EFB4D7D14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23771F-55C6-D6C6-FFCC-31EC2A2715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64CFDC-0863-5FF7-B652-C5E30728EAA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0FB0A0-A3C5-D987-3DC9-7D0BE7E0FB1B}"/>
              </a:ext>
            </a:extLst>
          </p:cNvPr>
          <p:cNvSpPr>
            <a:spLocks noGrp="1"/>
          </p:cNvSpPr>
          <p:nvPr>
            <p:ph type="dt" sz="half" idx="10"/>
          </p:nvPr>
        </p:nvSpPr>
        <p:spPr/>
        <p:txBody>
          <a:bodyPr/>
          <a:lstStyle/>
          <a:p>
            <a:fld id="{39A6DA36-56F5-485E-9A4D-B4A5C201A140}" type="datetimeFigureOut">
              <a:rPr lang="en-US" smtClean="0"/>
              <a:t>9/9/2026</a:t>
            </a:fld>
            <a:endParaRPr lang="en-US"/>
          </a:p>
        </p:txBody>
      </p:sp>
      <p:sp>
        <p:nvSpPr>
          <p:cNvPr id="8" name="Footer Placeholder 7">
            <a:extLst>
              <a:ext uri="{FF2B5EF4-FFF2-40B4-BE49-F238E27FC236}">
                <a16:creationId xmlns:a16="http://schemas.microsoft.com/office/drawing/2014/main" id="{6B9CEA6B-E631-8C3C-7B4F-6969B7B74C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E97F323-1376-69AA-51CA-E5CD13562773}"/>
              </a:ext>
            </a:extLst>
          </p:cNvPr>
          <p:cNvSpPr>
            <a:spLocks noGrp="1"/>
          </p:cNvSpPr>
          <p:nvPr>
            <p:ph type="sldNum" sz="quarter" idx="12"/>
          </p:nvPr>
        </p:nvSpPr>
        <p:spPr/>
        <p:txBody>
          <a:bodyPr/>
          <a:lstStyle/>
          <a:p>
            <a:fld id="{38A258BB-BB9B-40AC-82C7-87F2D254F4A3}" type="slidenum">
              <a:rPr lang="en-US" smtClean="0"/>
              <a:t>‹#›</a:t>
            </a:fld>
            <a:endParaRPr lang="en-US"/>
          </a:p>
        </p:txBody>
      </p:sp>
    </p:spTree>
    <p:extLst>
      <p:ext uri="{BB962C8B-B14F-4D97-AF65-F5344CB8AC3E}">
        <p14:creationId xmlns:p14="http://schemas.microsoft.com/office/powerpoint/2010/main" val="3869358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4AFD1-F66F-B7E3-F15B-C124A831BFA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975B03C-52C4-A789-A910-9B2EA98ABAD7}"/>
              </a:ext>
            </a:extLst>
          </p:cNvPr>
          <p:cNvSpPr>
            <a:spLocks noGrp="1"/>
          </p:cNvSpPr>
          <p:nvPr>
            <p:ph type="dt" sz="half" idx="10"/>
          </p:nvPr>
        </p:nvSpPr>
        <p:spPr/>
        <p:txBody>
          <a:bodyPr/>
          <a:lstStyle/>
          <a:p>
            <a:fld id="{39A6DA36-56F5-485E-9A4D-B4A5C201A140}" type="datetimeFigureOut">
              <a:rPr lang="en-US" smtClean="0"/>
              <a:t>9/9/2026</a:t>
            </a:fld>
            <a:endParaRPr lang="en-US"/>
          </a:p>
        </p:txBody>
      </p:sp>
      <p:sp>
        <p:nvSpPr>
          <p:cNvPr id="4" name="Footer Placeholder 3">
            <a:extLst>
              <a:ext uri="{FF2B5EF4-FFF2-40B4-BE49-F238E27FC236}">
                <a16:creationId xmlns:a16="http://schemas.microsoft.com/office/drawing/2014/main" id="{616C8EC1-85CC-E769-F0C1-33D2F32F39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CC719B2-AC32-F1FC-7F97-71F50120FC66}"/>
              </a:ext>
            </a:extLst>
          </p:cNvPr>
          <p:cNvSpPr>
            <a:spLocks noGrp="1"/>
          </p:cNvSpPr>
          <p:nvPr>
            <p:ph type="sldNum" sz="quarter" idx="12"/>
          </p:nvPr>
        </p:nvSpPr>
        <p:spPr/>
        <p:txBody>
          <a:bodyPr/>
          <a:lstStyle/>
          <a:p>
            <a:fld id="{38A258BB-BB9B-40AC-82C7-87F2D254F4A3}" type="slidenum">
              <a:rPr lang="en-US" smtClean="0"/>
              <a:t>‹#›</a:t>
            </a:fld>
            <a:endParaRPr lang="en-US"/>
          </a:p>
        </p:txBody>
      </p:sp>
    </p:spTree>
    <p:extLst>
      <p:ext uri="{BB962C8B-B14F-4D97-AF65-F5344CB8AC3E}">
        <p14:creationId xmlns:p14="http://schemas.microsoft.com/office/powerpoint/2010/main" val="395479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6D35B5-937B-0050-0F68-06D469EC5EB2}"/>
              </a:ext>
            </a:extLst>
          </p:cNvPr>
          <p:cNvSpPr>
            <a:spLocks noGrp="1"/>
          </p:cNvSpPr>
          <p:nvPr>
            <p:ph type="dt" sz="half" idx="10"/>
          </p:nvPr>
        </p:nvSpPr>
        <p:spPr/>
        <p:txBody>
          <a:bodyPr/>
          <a:lstStyle/>
          <a:p>
            <a:fld id="{39A6DA36-56F5-485E-9A4D-B4A5C201A140}" type="datetimeFigureOut">
              <a:rPr lang="en-US" smtClean="0"/>
              <a:t>9/9/2026</a:t>
            </a:fld>
            <a:endParaRPr lang="en-US"/>
          </a:p>
        </p:txBody>
      </p:sp>
      <p:sp>
        <p:nvSpPr>
          <p:cNvPr id="3" name="Footer Placeholder 2">
            <a:extLst>
              <a:ext uri="{FF2B5EF4-FFF2-40B4-BE49-F238E27FC236}">
                <a16:creationId xmlns:a16="http://schemas.microsoft.com/office/drawing/2014/main" id="{8D629229-C8D5-D419-1380-4D112344C1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F554757-9663-1BA5-703F-126AA0E21943}"/>
              </a:ext>
            </a:extLst>
          </p:cNvPr>
          <p:cNvSpPr>
            <a:spLocks noGrp="1"/>
          </p:cNvSpPr>
          <p:nvPr>
            <p:ph type="sldNum" sz="quarter" idx="12"/>
          </p:nvPr>
        </p:nvSpPr>
        <p:spPr/>
        <p:txBody>
          <a:bodyPr/>
          <a:lstStyle/>
          <a:p>
            <a:fld id="{38A258BB-BB9B-40AC-82C7-87F2D254F4A3}" type="slidenum">
              <a:rPr lang="en-US" smtClean="0"/>
              <a:t>‹#›</a:t>
            </a:fld>
            <a:endParaRPr lang="en-US"/>
          </a:p>
        </p:txBody>
      </p:sp>
    </p:spTree>
    <p:extLst>
      <p:ext uri="{BB962C8B-B14F-4D97-AF65-F5344CB8AC3E}">
        <p14:creationId xmlns:p14="http://schemas.microsoft.com/office/powerpoint/2010/main" val="1276197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445F2-4FD4-37DA-C817-5D5BAA89B2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E23BAAD-EFDD-BD9B-2D61-90E5B8252F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8210F53-2EAB-01B2-3945-930FAF4FA1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B9DEBC-6ABB-1253-CEDD-164C85B1A054}"/>
              </a:ext>
            </a:extLst>
          </p:cNvPr>
          <p:cNvSpPr>
            <a:spLocks noGrp="1"/>
          </p:cNvSpPr>
          <p:nvPr>
            <p:ph type="dt" sz="half" idx="10"/>
          </p:nvPr>
        </p:nvSpPr>
        <p:spPr/>
        <p:txBody>
          <a:bodyPr/>
          <a:lstStyle/>
          <a:p>
            <a:fld id="{39A6DA36-56F5-485E-9A4D-B4A5C201A140}" type="datetimeFigureOut">
              <a:rPr lang="en-US" smtClean="0"/>
              <a:t>9/9/2026</a:t>
            </a:fld>
            <a:endParaRPr lang="en-US"/>
          </a:p>
        </p:txBody>
      </p:sp>
      <p:sp>
        <p:nvSpPr>
          <p:cNvPr id="6" name="Footer Placeholder 5">
            <a:extLst>
              <a:ext uri="{FF2B5EF4-FFF2-40B4-BE49-F238E27FC236}">
                <a16:creationId xmlns:a16="http://schemas.microsoft.com/office/drawing/2014/main" id="{E1299912-FEFB-C36A-3746-82032B735C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A3B483F-F761-91B0-306A-6AB42272D8EE}"/>
              </a:ext>
            </a:extLst>
          </p:cNvPr>
          <p:cNvSpPr>
            <a:spLocks noGrp="1"/>
          </p:cNvSpPr>
          <p:nvPr>
            <p:ph type="sldNum" sz="quarter" idx="12"/>
          </p:nvPr>
        </p:nvSpPr>
        <p:spPr/>
        <p:txBody>
          <a:bodyPr/>
          <a:lstStyle/>
          <a:p>
            <a:fld id="{38A258BB-BB9B-40AC-82C7-87F2D254F4A3}" type="slidenum">
              <a:rPr lang="en-US" smtClean="0"/>
              <a:t>‹#›</a:t>
            </a:fld>
            <a:endParaRPr lang="en-US"/>
          </a:p>
        </p:txBody>
      </p:sp>
    </p:spTree>
    <p:extLst>
      <p:ext uri="{BB962C8B-B14F-4D97-AF65-F5344CB8AC3E}">
        <p14:creationId xmlns:p14="http://schemas.microsoft.com/office/powerpoint/2010/main" val="1578477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09D60-D524-9D5E-56CD-62DD1C46C4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24B4E5A-ED4D-9429-02EF-C9D919E1ED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928A776-D9A7-4384-FB83-4160CC8464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331698-F41B-B78E-3904-389C00416B67}"/>
              </a:ext>
            </a:extLst>
          </p:cNvPr>
          <p:cNvSpPr>
            <a:spLocks noGrp="1"/>
          </p:cNvSpPr>
          <p:nvPr>
            <p:ph type="dt" sz="half" idx="10"/>
          </p:nvPr>
        </p:nvSpPr>
        <p:spPr/>
        <p:txBody>
          <a:bodyPr/>
          <a:lstStyle/>
          <a:p>
            <a:fld id="{39A6DA36-56F5-485E-9A4D-B4A5C201A140}" type="datetimeFigureOut">
              <a:rPr lang="en-US" smtClean="0"/>
              <a:t>9/9/2026</a:t>
            </a:fld>
            <a:endParaRPr lang="en-US"/>
          </a:p>
        </p:txBody>
      </p:sp>
      <p:sp>
        <p:nvSpPr>
          <p:cNvPr id="6" name="Footer Placeholder 5">
            <a:extLst>
              <a:ext uri="{FF2B5EF4-FFF2-40B4-BE49-F238E27FC236}">
                <a16:creationId xmlns:a16="http://schemas.microsoft.com/office/drawing/2014/main" id="{48266700-B475-7353-9410-00C03F1435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209A11-E5A3-E7F0-B032-CE9114152A11}"/>
              </a:ext>
            </a:extLst>
          </p:cNvPr>
          <p:cNvSpPr>
            <a:spLocks noGrp="1"/>
          </p:cNvSpPr>
          <p:nvPr>
            <p:ph type="sldNum" sz="quarter" idx="12"/>
          </p:nvPr>
        </p:nvSpPr>
        <p:spPr/>
        <p:txBody>
          <a:bodyPr/>
          <a:lstStyle/>
          <a:p>
            <a:fld id="{38A258BB-BB9B-40AC-82C7-87F2D254F4A3}" type="slidenum">
              <a:rPr lang="en-US" smtClean="0"/>
              <a:t>‹#›</a:t>
            </a:fld>
            <a:endParaRPr lang="en-US"/>
          </a:p>
        </p:txBody>
      </p:sp>
    </p:spTree>
    <p:extLst>
      <p:ext uri="{BB962C8B-B14F-4D97-AF65-F5344CB8AC3E}">
        <p14:creationId xmlns:p14="http://schemas.microsoft.com/office/powerpoint/2010/main" val="1736681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C149A-AF72-97BB-5A38-44D153AC594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FF3D5C6-78AB-B353-2CEC-E9D1B4FAE4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850A45-6D1F-6E38-14AA-738AE7094D13}"/>
              </a:ext>
            </a:extLst>
          </p:cNvPr>
          <p:cNvSpPr>
            <a:spLocks noGrp="1"/>
          </p:cNvSpPr>
          <p:nvPr>
            <p:ph type="dt" sz="half" idx="10"/>
          </p:nvPr>
        </p:nvSpPr>
        <p:spPr/>
        <p:txBody>
          <a:bodyPr/>
          <a:lstStyle/>
          <a:p>
            <a:fld id="{39A6DA36-56F5-485E-9A4D-B4A5C201A140}" type="datetimeFigureOut">
              <a:rPr lang="en-US" smtClean="0"/>
              <a:t>9/9/2026</a:t>
            </a:fld>
            <a:endParaRPr lang="en-US"/>
          </a:p>
        </p:txBody>
      </p:sp>
      <p:sp>
        <p:nvSpPr>
          <p:cNvPr id="5" name="Footer Placeholder 4">
            <a:extLst>
              <a:ext uri="{FF2B5EF4-FFF2-40B4-BE49-F238E27FC236}">
                <a16:creationId xmlns:a16="http://schemas.microsoft.com/office/drawing/2014/main" id="{902B8E69-FE96-BF99-B91A-5BD691A0DB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D5FB5-7E86-95C7-9EDE-4C191EB6F616}"/>
              </a:ext>
            </a:extLst>
          </p:cNvPr>
          <p:cNvSpPr>
            <a:spLocks noGrp="1"/>
          </p:cNvSpPr>
          <p:nvPr>
            <p:ph type="sldNum" sz="quarter" idx="12"/>
          </p:nvPr>
        </p:nvSpPr>
        <p:spPr/>
        <p:txBody>
          <a:bodyPr/>
          <a:lstStyle/>
          <a:p>
            <a:fld id="{38A258BB-BB9B-40AC-82C7-87F2D254F4A3}" type="slidenum">
              <a:rPr lang="en-US" smtClean="0"/>
              <a:t>‹#›</a:t>
            </a:fld>
            <a:endParaRPr lang="en-US"/>
          </a:p>
        </p:txBody>
      </p:sp>
    </p:spTree>
    <p:extLst>
      <p:ext uri="{BB962C8B-B14F-4D97-AF65-F5344CB8AC3E}">
        <p14:creationId xmlns:p14="http://schemas.microsoft.com/office/powerpoint/2010/main" val="2030298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DA6F85-E7C8-9D6C-1506-DBD9B482BDF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5EE86CA-3D44-AD8E-AF27-A58EE3E794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0AC0E9-36B8-7D13-66BE-1DEA8556B97E}"/>
              </a:ext>
            </a:extLst>
          </p:cNvPr>
          <p:cNvSpPr>
            <a:spLocks noGrp="1"/>
          </p:cNvSpPr>
          <p:nvPr>
            <p:ph type="dt" sz="half" idx="10"/>
          </p:nvPr>
        </p:nvSpPr>
        <p:spPr/>
        <p:txBody>
          <a:bodyPr/>
          <a:lstStyle/>
          <a:p>
            <a:fld id="{39A6DA36-56F5-485E-9A4D-B4A5C201A140}" type="datetimeFigureOut">
              <a:rPr lang="en-US" smtClean="0"/>
              <a:t>9/9/2026</a:t>
            </a:fld>
            <a:endParaRPr lang="en-US"/>
          </a:p>
        </p:txBody>
      </p:sp>
      <p:sp>
        <p:nvSpPr>
          <p:cNvPr id="5" name="Footer Placeholder 4">
            <a:extLst>
              <a:ext uri="{FF2B5EF4-FFF2-40B4-BE49-F238E27FC236}">
                <a16:creationId xmlns:a16="http://schemas.microsoft.com/office/drawing/2014/main" id="{30EA21D2-ADBB-438E-EF24-5A004F81F8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FBE4AB-FCD3-3A65-7A50-287DA78A6879}"/>
              </a:ext>
            </a:extLst>
          </p:cNvPr>
          <p:cNvSpPr>
            <a:spLocks noGrp="1"/>
          </p:cNvSpPr>
          <p:nvPr>
            <p:ph type="sldNum" sz="quarter" idx="12"/>
          </p:nvPr>
        </p:nvSpPr>
        <p:spPr/>
        <p:txBody>
          <a:bodyPr/>
          <a:lstStyle/>
          <a:p>
            <a:fld id="{38A258BB-BB9B-40AC-82C7-87F2D254F4A3}" type="slidenum">
              <a:rPr lang="en-US" smtClean="0"/>
              <a:t>‹#›</a:t>
            </a:fld>
            <a:endParaRPr lang="en-US"/>
          </a:p>
        </p:txBody>
      </p:sp>
    </p:spTree>
    <p:extLst>
      <p:ext uri="{BB962C8B-B14F-4D97-AF65-F5344CB8AC3E}">
        <p14:creationId xmlns:p14="http://schemas.microsoft.com/office/powerpoint/2010/main" val="3568152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CA5A4D-F5A7-412E-CAA2-E75DD0AF40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3ED4EE2-8846-3883-384D-C82909833D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0A8538-584F-60F9-C1B5-B9DCD31B96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9A6DA36-56F5-485E-9A4D-B4A5C201A140}" type="datetimeFigureOut">
              <a:rPr lang="en-US" smtClean="0"/>
              <a:t>9/9/2026</a:t>
            </a:fld>
            <a:endParaRPr lang="en-US"/>
          </a:p>
        </p:txBody>
      </p:sp>
      <p:sp>
        <p:nvSpPr>
          <p:cNvPr id="5" name="Footer Placeholder 4">
            <a:extLst>
              <a:ext uri="{FF2B5EF4-FFF2-40B4-BE49-F238E27FC236}">
                <a16:creationId xmlns:a16="http://schemas.microsoft.com/office/drawing/2014/main" id="{E9937FEB-22AD-47EB-E525-7F0D9F1CE0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7052D42-61AC-7B88-DBFE-70F46CBFCE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A258BB-BB9B-40AC-82C7-87F2D254F4A3}" type="slidenum">
              <a:rPr lang="en-US" smtClean="0"/>
              <a:t>‹#›</a:t>
            </a:fld>
            <a:endParaRPr lang="en-US"/>
          </a:p>
        </p:txBody>
      </p:sp>
    </p:spTree>
    <p:extLst>
      <p:ext uri="{BB962C8B-B14F-4D97-AF65-F5344CB8AC3E}">
        <p14:creationId xmlns:p14="http://schemas.microsoft.com/office/powerpoint/2010/main" val="28293602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0.jpeg"/></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sennacheribarchaeologicalpark.com/"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2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7.xml"/><Relationship Id="rId4" Type="http://schemas.openxmlformats.org/officeDocument/2006/relationships/image" Target="../media/image43.jpeg"/></Relationships>
</file>

<file path=ppt/slides/_rels/slide3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45.jpeg"/></Relationships>
</file>

<file path=ppt/slides/_rels/slide3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51.jpeg"/></Relationships>
</file>

<file path=ppt/slides/_rels/slide4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jpeg"/><Relationship Id="rId4" Type="http://schemas.openxmlformats.org/officeDocument/2006/relationships/image" Target="../media/image56.jpeg"/></Relationships>
</file>

<file path=ppt/slides/_rels/slide49.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5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51.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67.png"/><Relationship Id="rId4" Type="http://schemas.openxmlformats.org/officeDocument/2006/relationships/image" Target="../media/image66.jpeg"/></Relationships>
</file>

<file path=ppt/slides/_rels/slide54.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69.png"/></Relationships>
</file>

<file path=ppt/slides/_rels/slide55.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80A2B-0282-CA25-8A80-8DBDB08D430E}"/>
              </a:ext>
            </a:extLst>
          </p:cNvPr>
          <p:cNvSpPr>
            <a:spLocks noGrp="1"/>
          </p:cNvSpPr>
          <p:nvPr>
            <p:ph type="ctrTitle"/>
          </p:nvPr>
        </p:nvSpPr>
        <p:spPr>
          <a:xfrm>
            <a:off x="1328294" y="3748472"/>
            <a:ext cx="9144000" cy="937150"/>
          </a:xfrm>
          <a:solidFill>
            <a:srgbClr val="A29174"/>
          </a:solidFill>
          <a:ln w="28575">
            <a:solidFill>
              <a:schemeClr val="bg1"/>
            </a:solidFill>
          </a:ln>
        </p:spPr>
        <p:txBody>
          <a:bodyPr>
            <a:normAutofit/>
          </a:bodyPr>
          <a:lstStyle/>
          <a:p>
            <a:r>
              <a:rPr lang="en-US" b="1" dirty="0">
                <a:ln w="28575">
                  <a:noFill/>
                </a:ln>
                <a:solidFill>
                  <a:schemeClr val="bg1"/>
                </a:solidFill>
              </a:rPr>
              <a:t>Hydraulic Knowledge</a:t>
            </a:r>
          </a:p>
        </p:txBody>
      </p:sp>
      <p:sp>
        <p:nvSpPr>
          <p:cNvPr id="7" name="TextBox 6">
            <a:extLst>
              <a:ext uri="{FF2B5EF4-FFF2-40B4-BE49-F238E27FC236}">
                <a16:creationId xmlns:a16="http://schemas.microsoft.com/office/drawing/2014/main" id="{6531AA8D-001E-D2F2-677C-62197E032AC1}"/>
              </a:ext>
            </a:extLst>
          </p:cNvPr>
          <p:cNvSpPr txBox="1"/>
          <p:nvPr/>
        </p:nvSpPr>
        <p:spPr>
          <a:xfrm>
            <a:off x="197363" y="227747"/>
            <a:ext cx="2261862" cy="523220"/>
          </a:xfrm>
          <a:prstGeom prst="rect">
            <a:avLst/>
          </a:prstGeom>
          <a:noFill/>
        </p:spPr>
        <p:txBody>
          <a:bodyPr wrap="square">
            <a:spAutoFit/>
          </a:bodyPr>
          <a:lstStyle/>
          <a:p>
            <a:r>
              <a:rPr lang="en-US" sz="2800" b="1" dirty="0">
                <a:solidFill>
                  <a:schemeClr val="bg1"/>
                </a:solidFill>
              </a:rPr>
              <a:t>September 9</a:t>
            </a:r>
            <a:endParaRPr lang="en-US" sz="1400" dirty="0"/>
          </a:p>
        </p:txBody>
      </p:sp>
    </p:spTree>
    <p:extLst>
      <p:ext uri="{BB962C8B-B14F-4D97-AF65-F5344CB8AC3E}">
        <p14:creationId xmlns:p14="http://schemas.microsoft.com/office/powerpoint/2010/main" val="2500756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208A59-2EA1-C325-E54C-CAF506A9C1F4}"/>
              </a:ext>
            </a:extLst>
          </p:cNvPr>
          <p:cNvSpPr>
            <a:spLocks noGrp="1"/>
          </p:cNvSpPr>
          <p:nvPr>
            <p:ph type="title"/>
          </p:nvPr>
        </p:nvSpPr>
        <p:spPr>
          <a:xfrm>
            <a:off x="635000" y="640823"/>
            <a:ext cx="3418659" cy="5583148"/>
          </a:xfrm>
        </p:spPr>
        <p:txBody>
          <a:bodyPr anchor="ctr">
            <a:normAutofit/>
          </a:bodyPr>
          <a:lstStyle/>
          <a:p>
            <a:r>
              <a:rPr lang="en-US" sz="5400"/>
              <a:t>Reminders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67C6256-5DA0-F0E8-3345-7DC3E8EC7CD7}"/>
              </a:ext>
            </a:extLst>
          </p:cNvPr>
          <p:cNvGraphicFramePr>
            <a:graphicFrameLocks noGrp="1"/>
          </p:cNvGraphicFramePr>
          <p:nvPr>
            <p:ph idx="1"/>
            <p:extLst>
              <p:ext uri="{D42A27DB-BD31-4B8C-83A1-F6EECF244321}">
                <p14:modId xmlns:p14="http://schemas.microsoft.com/office/powerpoint/2010/main" val="341609198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7792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9500E-80E2-DF6A-CD3F-68DF391119A2}"/>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Hydraulic Knowledge </a:t>
            </a:r>
          </a:p>
        </p:txBody>
      </p:sp>
      <p:sp>
        <p:nvSpPr>
          <p:cNvPr id="3" name="Content Placeholder 2">
            <a:extLst>
              <a:ext uri="{FF2B5EF4-FFF2-40B4-BE49-F238E27FC236}">
                <a16:creationId xmlns:a16="http://schemas.microsoft.com/office/drawing/2014/main" id="{801AE38B-5794-AABA-544B-6F5175D70BF3}"/>
              </a:ext>
            </a:extLst>
          </p:cNvPr>
          <p:cNvSpPr>
            <a:spLocks noGrp="1"/>
          </p:cNvSpPr>
          <p:nvPr>
            <p:ph idx="1"/>
          </p:nvPr>
        </p:nvSpPr>
        <p:spPr>
          <a:xfrm>
            <a:off x="4810259" y="649480"/>
            <a:ext cx="6555347" cy="5546047"/>
          </a:xfrm>
        </p:spPr>
        <p:txBody>
          <a:bodyPr anchor="ctr">
            <a:normAutofit/>
          </a:bodyPr>
          <a:lstStyle/>
          <a:p>
            <a:pPr marL="0" indent="0">
              <a:buNone/>
            </a:pPr>
            <a:r>
              <a:rPr lang="en-US" sz="1600"/>
              <a:t>Water technology, practices of use, and consumption can provide a lens for analyzing power, ideology, and cultural transfer across the ancient Mediterranean. </a:t>
            </a:r>
          </a:p>
          <a:p>
            <a:pPr marL="0" indent="0">
              <a:buNone/>
            </a:pPr>
            <a:r>
              <a:rPr lang="en-US" sz="1600"/>
              <a:t>1) Spatial and Social Order</a:t>
            </a:r>
          </a:p>
          <a:p>
            <a:pPr lvl="1"/>
            <a:r>
              <a:rPr lang="en-US" sz="1600"/>
              <a:t>Maps social hierarchies onto the built environment</a:t>
            </a:r>
          </a:p>
          <a:p>
            <a:pPr lvl="1"/>
            <a:r>
              <a:rPr lang="en-US" sz="1600"/>
              <a:t>Draws boundaries </a:t>
            </a:r>
          </a:p>
          <a:p>
            <a:pPr lvl="1"/>
            <a:r>
              <a:rPr lang="en-US" sz="1600"/>
              <a:t>Societies attempt to impose order and power </a:t>
            </a:r>
          </a:p>
          <a:p>
            <a:pPr marL="0" indent="0">
              <a:buNone/>
            </a:pPr>
            <a:r>
              <a:rPr lang="en-US" sz="1600"/>
              <a:t>2) Memory and Transmission</a:t>
            </a:r>
          </a:p>
          <a:p>
            <a:pPr lvl="1"/>
            <a:r>
              <a:rPr lang="en-US" sz="1600"/>
              <a:t>Hydraulic systems rely on continuous, generational knowledge </a:t>
            </a:r>
          </a:p>
          <a:p>
            <a:pPr lvl="1"/>
            <a:r>
              <a:rPr lang="en-US" sz="1600"/>
              <a:t>How is technical survival knowledge preserved when physical infrastructure collapses or changes hands?</a:t>
            </a:r>
          </a:p>
          <a:p>
            <a:pPr marL="0" indent="0">
              <a:buNone/>
            </a:pPr>
            <a:r>
              <a:rPr lang="en-US" sz="1600"/>
              <a:t>3) Cultural Origins and Diffusion</a:t>
            </a:r>
          </a:p>
          <a:p>
            <a:pPr lvl="1"/>
            <a:r>
              <a:rPr lang="en-US" sz="1600"/>
              <a:t>Hydraulic innovations are rarely isolated acts of creation. They emerge through migration, trade, conquest, and local adaptations. </a:t>
            </a:r>
          </a:p>
          <a:p>
            <a:pPr lvl="1"/>
            <a:r>
              <a:rPr lang="en-US" sz="1600"/>
              <a:t>Examining “origins” forces a re-evaluation of who claims ownership over technological process. </a:t>
            </a:r>
          </a:p>
          <a:p>
            <a:pPr marL="0" indent="0">
              <a:buNone/>
            </a:pPr>
            <a:r>
              <a:rPr lang="en-US" sz="1600"/>
              <a:t>4) Cross Cultural Comparative Frameworks </a:t>
            </a:r>
          </a:p>
          <a:p>
            <a:pPr lvl="1"/>
            <a:r>
              <a:rPr lang="en-US" sz="1600"/>
              <a:t>Comparing how different societies across space and time manage similar hydrological conditions</a:t>
            </a:r>
          </a:p>
        </p:txBody>
      </p:sp>
    </p:spTree>
    <p:extLst>
      <p:ext uri="{BB962C8B-B14F-4D97-AF65-F5344CB8AC3E}">
        <p14:creationId xmlns:p14="http://schemas.microsoft.com/office/powerpoint/2010/main" val="1851295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79830E-F170-2078-1676-5531330D6B4E}"/>
              </a:ext>
            </a:extLst>
          </p:cNvPr>
          <p:cNvSpPr>
            <a:spLocks noGrp="1"/>
          </p:cNvSpPr>
          <p:nvPr>
            <p:ph type="title"/>
          </p:nvPr>
        </p:nvSpPr>
        <p:spPr>
          <a:xfrm>
            <a:off x="838200" y="365125"/>
            <a:ext cx="10515600" cy="1325563"/>
          </a:xfrm>
        </p:spPr>
        <p:txBody>
          <a:bodyPr>
            <a:normAutofit/>
          </a:bodyPr>
          <a:lstStyle/>
          <a:p>
            <a:r>
              <a:rPr lang="en-US" sz="5400"/>
              <a:t>Mesopotamia</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C71138-35B2-28E9-D354-43369B7C8325}"/>
              </a:ext>
            </a:extLst>
          </p:cNvPr>
          <p:cNvSpPr>
            <a:spLocks noGrp="1"/>
          </p:cNvSpPr>
          <p:nvPr>
            <p:ph idx="1"/>
          </p:nvPr>
        </p:nvSpPr>
        <p:spPr>
          <a:xfrm>
            <a:off x="838200" y="1929384"/>
            <a:ext cx="10515600" cy="4251960"/>
          </a:xfrm>
        </p:spPr>
        <p:txBody>
          <a:bodyPr>
            <a:normAutofit/>
          </a:bodyPr>
          <a:lstStyle/>
          <a:p>
            <a:r>
              <a:rPr lang="en-US" sz="2200"/>
              <a:t>Earliest evidence of large-scale water infrastructure occurred in Mesopotamia during the Bronze Age, in the the Fertile Crescent (along the Tigris and Euphrates rivers)</a:t>
            </a:r>
          </a:p>
          <a:p>
            <a:r>
              <a:rPr lang="en-US" sz="2200"/>
              <a:t>Bronze Age societies in the Near East were highly centralized, making any large-scale infrastructure project directly related to the state/polity.</a:t>
            </a:r>
          </a:p>
          <a:p>
            <a:r>
              <a:rPr lang="en-US" sz="2200"/>
              <a:t>As agriculture developed, the need for irrigation became evident.</a:t>
            </a:r>
          </a:p>
          <a:p>
            <a:r>
              <a:rPr lang="en-US" sz="2200"/>
              <a:t>The Tigris and Euphrates river flooded yearly, making flood control necessary. </a:t>
            </a:r>
          </a:p>
          <a:p>
            <a:r>
              <a:rPr lang="en-US" sz="2200"/>
              <a:t>It's clear that kings financed and oversaw these projects:</a:t>
            </a:r>
          </a:p>
          <a:p>
            <a:pPr lvl="1"/>
            <a:r>
              <a:rPr lang="en-US" sz="2200"/>
              <a:t>Urnammu in his royal inscriptions built 9 major canals</a:t>
            </a:r>
          </a:p>
          <a:p>
            <a:pPr lvl="1"/>
            <a:r>
              <a:rPr lang="en-US" sz="2200"/>
              <a:t>Sin-Iddinam “resotred the Tigris”</a:t>
            </a:r>
          </a:p>
          <a:p>
            <a:pPr lvl="1"/>
            <a:r>
              <a:rPr lang="en-US" sz="2200"/>
              <a:t>Rim Sim, Lagash canal, Steppe Canal </a:t>
            </a:r>
          </a:p>
          <a:p>
            <a:endParaRPr lang="en-US" sz="2200"/>
          </a:p>
        </p:txBody>
      </p:sp>
    </p:spTree>
    <p:extLst>
      <p:ext uri="{BB962C8B-B14F-4D97-AF65-F5344CB8AC3E}">
        <p14:creationId xmlns:p14="http://schemas.microsoft.com/office/powerpoint/2010/main" val="1431765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BE3092D-4105-4026-9B66-A0011E0CA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AC5F1-FD4C-DEA1-3227-AF86BEDACE4E}"/>
              </a:ext>
            </a:extLst>
          </p:cNvPr>
          <p:cNvSpPr>
            <a:spLocks noGrp="1"/>
          </p:cNvSpPr>
          <p:nvPr>
            <p:ph type="title"/>
          </p:nvPr>
        </p:nvSpPr>
        <p:spPr>
          <a:xfrm>
            <a:off x="871442" y="685800"/>
            <a:ext cx="5038916" cy="1474666"/>
          </a:xfrm>
        </p:spPr>
        <p:txBody>
          <a:bodyPr vert="horz" lIns="91440" tIns="45720" rIns="91440" bIns="45720" rtlCol="0" anchor="b">
            <a:normAutofit/>
          </a:bodyPr>
          <a:lstStyle/>
          <a:p>
            <a:pPr algn="ctr"/>
            <a:r>
              <a:rPr lang="en-US" sz="3200" kern="1200">
                <a:solidFill>
                  <a:schemeClr val="tx1">
                    <a:lumMod val="65000"/>
                    <a:lumOff val="35000"/>
                  </a:schemeClr>
                </a:solidFill>
                <a:latin typeface="+mj-lt"/>
                <a:ea typeface="+mj-ea"/>
                <a:cs typeface="+mj-cs"/>
              </a:rPr>
              <a:t>Lagash (Tell al-Hiba)</a:t>
            </a:r>
          </a:p>
        </p:txBody>
      </p:sp>
      <p:sp>
        <p:nvSpPr>
          <p:cNvPr id="4" name="Content Placeholder 3">
            <a:extLst>
              <a:ext uri="{FF2B5EF4-FFF2-40B4-BE49-F238E27FC236}">
                <a16:creationId xmlns:a16="http://schemas.microsoft.com/office/drawing/2014/main" id="{E57A406A-35B8-8275-8CE2-87FCE266EED6}"/>
              </a:ext>
            </a:extLst>
          </p:cNvPr>
          <p:cNvSpPr>
            <a:spLocks noGrp="1"/>
          </p:cNvSpPr>
          <p:nvPr>
            <p:ph sz="half" idx="1"/>
          </p:nvPr>
        </p:nvSpPr>
        <p:spPr>
          <a:xfrm>
            <a:off x="871442" y="2447336"/>
            <a:ext cx="5038916" cy="3724862"/>
          </a:xfrm>
        </p:spPr>
        <p:txBody>
          <a:bodyPr vert="horz" lIns="91440" tIns="45720" rIns="91440" bIns="45720" rtlCol="0" anchor="t">
            <a:normAutofit/>
          </a:bodyPr>
          <a:lstStyle/>
          <a:p>
            <a:r>
              <a:rPr lang="en-US" sz="1400">
                <a:solidFill>
                  <a:schemeClr val="tx1">
                    <a:lumMod val="65000"/>
                    <a:lumOff val="35000"/>
                  </a:schemeClr>
                </a:solidFill>
              </a:rPr>
              <a:t>Located in southeastern Iraq</a:t>
            </a:r>
          </a:p>
          <a:p>
            <a:r>
              <a:rPr lang="en-US" sz="1400">
                <a:solidFill>
                  <a:schemeClr val="tx1">
                    <a:lumMod val="65000"/>
                    <a:lumOff val="35000"/>
                  </a:schemeClr>
                </a:solidFill>
              </a:rPr>
              <a:t>One of the oldest cities in the Near East (Early Dynastic-Ur III) dating to the 3</a:t>
            </a:r>
            <a:r>
              <a:rPr lang="en-US" sz="1400" baseline="30000">
                <a:solidFill>
                  <a:schemeClr val="tx1">
                    <a:lumMod val="65000"/>
                    <a:lumOff val="35000"/>
                  </a:schemeClr>
                </a:solidFill>
              </a:rPr>
              <a:t>rd</a:t>
            </a:r>
            <a:r>
              <a:rPr lang="en-US" sz="1400">
                <a:solidFill>
                  <a:schemeClr val="tx1">
                    <a:lumMod val="65000"/>
                    <a:lumOff val="35000"/>
                  </a:schemeClr>
                </a:solidFill>
              </a:rPr>
              <a:t> millennium BCE</a:t>
            </a:r>
          </a:p>
          <a:p>
            <a:r>
              <a:rPr lang="en-US" sz="1400">
                <a:solidFill>
                  <a:schemeClr val="tx1">
                    <a:lumMod val="65000"/>
                    <a:lumOff val="35000"/>
                  </a:schemeClr>
                </a:solidFill>
              </a:rPr>
              <a:t>Located in a marshy environment along a river</a:t>
            </a:r>
          </a:p>
          <a:p>
            <a:r>
              <a:rPr lang="en-US" sz="1400">
                <a:solidFill>
                  <a:schemeClr val="tx1">
                    <a:lumMod val="65000"/>
                    <a:lumOff val="35000"/>
                  </a:schemeClr>
                </a:solidFill>
              </a:rPr>
              <a:t>Satellite imagery and UAV drone have shown that the city had many intra-city watercourses that affected its urbanization. </a:t>
            </a:r>
          </a:p>
          <a:p>
            <a:r>
              <a:rPr lang="en-US" sz="1400">
                <a:solidFill>
                  <a:schemeClr val="tx1">
                    <a:lumMod val="65000"/>
                    <a:lumOff val="35000"/>
                  </a:schemeClr>
                </a:solidFill>
              </a:rPr>
              <a:t>Large watercourse that bisected the city separating the city into discontinuous, multi-centric city (in opposition to Tell based urbanism)</a:t>
            </a:r>
          </a:p>
          <a:p>
            <a:r>
              <a:rPr lang="en-US" sz="1400">
                <a:solidFill>
                  <a:schemeClr val="tx1">
                    <a:lumMod val="65000"/>
                    <a:lumOff val="35000"/>
                  </a:schemeClr>
                </a:solidFill>
              </a:rPr>
              <a:t>Suggests people navigated the city by boat, with several dock/boat slip features </a:t>
            </a:r>
          </a:p>
          <a:p>
            <a:r>
              <a:rPr lang="en-US" sz="1400">
                <a:solidFill>
                  <a:schemeClr val="tx1">
                    <a:lumMod val="65000"/>
                    <a:lumOff val="35000"/>
                  </a:schemeClr>
                </a:solidFill>
              </a:rPr>
              <a:t>Could be the Going-to-Nigin Canal mentioned in cuneiform texts</a:t>
            </a:r>
          </a:p>
        </p:txBody>
      </p:sp>
      <p:sp>
        <p:nvSpPr>
          <p:cNvPr id="14" name="Rectangle 13">
            <a:extLst>
              <a:ext uri="{FF2B5EF4-FFF2-40B4-BE49-F238E27FC236}">
                <a16:creationId xmlns:a16="http://schemas.microsoft.com/office/drawing/2014/main" id="{D9759409-BDF8-4BFD-9AF3-4B5C04C2A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0"/>
            <a:ext cx="54102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B85490FF-D4AB-33F0-F9C4-0C970FB422E4}"/>
              </a:ext>
              <a:ext uri="{C183D7F6-B498-43B3-948B-1728B52AA6E4}">
                <adec:decorative xmlns:adec="http://schemas.microsoft.com/office/drawing/2017/decorative" val="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p:blipFill>
        <p:spPr>
          <a:xfrm>
            <a:off x="7462563" y="685799"/>
            <a:ext cx="4114799" cy="5486399"/>
          </a:xfrm>
          <a:prstGeom prst="rect">
            <a:avLst/>
          </a:prstGeom>
        </p:spPr>
      </p:pic>
    </p:spTree>
    <p:extLst>
      <p:ext uri="{BB962C8B-B14F-4D97-AF65-F5344CB8AC3E}">
        <p14:creationId xmlns:p14="http://schemas.microsoft.com/office/powerpoint/2010/main" val="3261729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a:extLst>
              <a:ext uri="{FF2B5EF4-FFF2-40B4-BE49-F238E27FC236}">
                <a16:creationId xmlns:a16="http://schemas.microsoft.com/office/drawing/2014/main" id="{172D5543-AA89-7ADA-83F5-0CC96CC4252E}"/>
              </a:ext>
              <a:ext uri="{C183D7F6-B498-43B3-948B-1728B52AA6E4}">
                <adec:decorative xmlns:adec="http://schemas.microsoft.com/office/drawing/2017/decorative" val="1"/>
              </a:ext>
            </a:extLst>
          </p:cNvPr>
          <p:cNvPicPr>
            <a:picLocks noGrp="1" noChangeAspect="1"/>
          </p:cNvPicPr>
          <p:nvPr>
            <p:ph sz="half" idx="1"/>
          </p:nvPr>
        </p:nvPicPr>
        <p:blipFill>
          <a:blip r:embed="rId2"/>
          <a:srcRect l="19750" r="25424" b="-1"/>
          <a:stretch>
            <a:fillRect/>
          </a:stretch>
        </p:blipFill>
        <p:spPr>
          <a:xfrm>
            <a:off x="6103027" y="10"/>
            <a:ext cx="6088971" cy="6857990"/>
          </a:xfrm>
          <a:prstGeom prst="rect">
            <a:avLst/>
          </a:prstGeom>
        </p:spPr>
      </p:pic>
      <p:sp useBgFill="1">
        <p:nvSpPr>
          <p:cNvPr id="18" name="Rectangle 17">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96129-9CD0-AFF1-D591-9CFCFDD90FC1}"/>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4000"/>
              <a:t>Gölpınar Dam</a:t>
            </a:r>
          </a:p>
        </p:txBody>
      </p:sp>
      <p:sp>
        <p:nvSpPr>
          <p:cNvPr id="5" name="Content Placeholder 4">
            <a:extLst>
              <a:ext uri="{FF2B5EF4-FFF2-40B4-BE49-F238E27FC236}">
                <a16:creationId xmlns:a16="http://schemas.microsoft.com/office/drawing/2014/main" id="{9E4539E1-B48F-DE15-A68E-CD7FA332FF8A}"/>
              </a:ext>
            </a:extLst>
          </p:cNvPr>
          <p:cNvSpPr>
            <a:spLocks noGrp="1"/>
          </p:cNvSpPr>
          <p:nvPr>
            <p:ph sz="half" idx="2"/>
          </p:nvPr>
        </p:nvSpPr>
        <p:spPr>
          <a:xfrm>
            <a:off x="761801" y="2884929"/>
            <a:ext cx="4659756" cy="3374137"/>
          </a:xfrm>
        </p:spPr>
        <p:txBody>
          <a:bodyPr vert="horz" lIns="91440" tIns="45720" rIns="91440" bIns="45720" rtlCol="0" anchor="ctr">
            <a:normAutofit/>
          </a:bodyPr>
          <a:lstStyle/>
          <a:p>
            <a:r>
              <a:rPr lang="en-US" sz="1400"/>
              <a:t>Also known as the Alacahöyük Dam</a:t>
            </a:r>
          </a:p>
          <a:p>
            <a:r>
              <a:rPr lang="en-US" sz="1400"/>
              <a:t>Dated to the 2</a:t>
            </a:r>
            <a:r>
              <a:rPr lang="en-US" sz="1400" baseline="30000"/>
              <a:t>nd</a:t>
            </a:r>
            <a:r>
              <a:rPr lang="en-US" sz="1400"/>
              <a:t> millennium BCE (c. 1240 BCE)</a:t>
            </a:r>
          </a:p>
          <a:p>
            <a:r>
              <a:rPr lang="en-US" sz="1400"/>
              <a:t>Located about 1.5 km from Alacahöyük, in central Türkiye</a:t>
            </a:r>
          </a:p>
          <a:p>
            <a:r>
              <a:rPr lang="en-US" sz="1400"/>
              <a:t>Luwian inscriptions say that the area was sacred to the goddess Hepat, who was honored by Queen Puduhepa. </a:t>
            </a:r>
          </a:p>
          <a:p>
            <a:r>
              <a:rPr lang="en-US" sz="1400"/>
              <a:t>In cuneiform texts, her son Tudhaliya IV builds 10 dams around the Hittite Empire after a period of drought.  This is probably one of them.</a:t>
            </a:r>
          </a:p>
          <a:p>
            <a:r>
              <a:rPr lang="en-US" sz="1400"/>
              <a:t>It measure 110 meters x 100 meters, 2.5 meters deep</a:t>
            </a:r>
          </a:p>
          <a:p>
            <a:r>
              <a:rPr lang="en-US" sz="1400"/>
              <a:t>It was fed by several springs inside the reservoir. </a:t>
            </a:r>
          </a:p>
          <a:p>
            <a:r>
              <a:rPr lang="en-US" sz="1400"/>
              <a:t>Made of rubble stones with clay to waterproof the dam.</a:t>
            </a:r>
          </a:p>
          <a:p>
            <a:endParaRPr lang="en-US" sz="1400"/>
          </a:p>
        </p:txBody>
      </p:sp>
    </p:spTree>
    <p:extLst>
      <p:ext uri="{BB962C8B-B14F-4D97-AF65-F5344CB8AC3E}">
        <p14:creationId xmlns:p14="http://schemas.microsoft.com/office/powerpoint/2010/main" val="3457450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4DCD9CF-0B12-89EB-6147-45039F39D8F4}"/>
              </a:ext>
              <a:ext uri="{C183D7F6-B498-43B3-948B-1728B52AA6E4}">
                <adec:decorative xmlns:adec="http://schemas.microsoft.com/office/drawing/2017/decorative" val="1"/>
              </a:ext>
            </a:extLst>
          </p:cNvPr>
          <p:cNvPicPr>
            <a:picLocks noGrp="1" noChangeAspect="1"/>
          </p:cNvPicPr>
          <p:nvPr>
            <p:ph sz="half" idx="1"/>
          </p:nvPr>
        </p:nvPicPr>
        <p:blipFill rotWithShape="1">
          <a:blip r:embed="rId2"/>
          <a:srcRect t="-31119" b="-31119"/>
          <a:stretch>
            <a:fillRect/>
          </a:stretch>
        </p:blipFill>
        <p:spPr>
          <a:xfrm>
            <a:off x="6103027" y="10"/>
            <a:ext cx="6088971" cy="6857990"/>
          </a:xfrm>
          <a:prstGeom prst="rect">
            <a:avLst/>
          </a:prstGeom>
        </p:spPr>
      </p:pic>
      <p:sp useBgFill="1">
        <p:nvSpPr>
          <p:cNvPr id="12" name="Rectangle 1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F58327-8374-E966-CD83-F1E1458C778D}"/>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4000"/>
              <a:t>Ponds at Hattusa (Boğazkale)</a:t>
            </a:r>
          </a:p>
        </p:txBody>
      </p:sp>
      <p:sp>
        <p:nvSpPr>
          <p:cNvPr id="4" name="Content Placeholder 3">
            <a:extLst>
              <a:ext uri="{FF2B5EF4-FFF2-40B4-BE49-F238E27FC236}">
                <a16:creationId xmlns:a16="http://schemas.microsoft.com/office/drawing/2014/main" id="{24914FF8-7AEA-B515-CDD5-F47009CCFE1B}"/>
              </a:ext>
            </a:extLst>
          </p:cNvPr>
          <p:cNvSpPr>
            <a:spLocks noGrp="1"/>
          </p:cNvSpPr>
          <p:nvPr>
            <p:ph sz="half" idx="2"/>
          </p:nvPr>
        </p:nvSpPr>
        <p:spPr>
          <a:xfrm>
            <a:off x="761801" y="2884929"/>
            <a:ext cx="4659756" cy="3374137"/>
          </a:xfrm>
        </p:spPr>
        <p:txBody>
          <a:bodyPr vert="horz" lIns="91440" tIns="45720" rIns="91440" bIns="45720" rtlCol="0" anchor="ctr">
            <a:normAutofit/>
          </a:bodyPr>
          <a:lstStyle/>
          <a:p>
            <a:r>
              <a:rPr lang="en-US" sz="1100"/>
              <a:t>Artificially created ponds, that tapped natural springs and groundwater tables</a:t>
            </a:r>
          </a:p>
          <a:p>
            <a:r>
              <a:rPr lang="en-US" sz="1100"/>
              <a:t>Late Bronze Age (c. 1650–1200 BCE)</a:t>
            </a:r>
          </a:p>
          <a:p>
            <a:r>
              <a:rPr lang="en-US" sz="1100"/>
              <a:t>The fortified city is built on a steep slope, so securing year-round water supply was important.</a:t>
            </a:r>
          </a:p>
          <a:p>
            <a:r>
              <a:rPr lang="en-US" sz="1100" b="1"/>
              <a:t>East Ponds:</a:t>
            </a:r>
            <a:r>
              <a:rPr lang="en-US" sz="1100"/>
              <a:t> A collection of five large, interconnected reservoirs located near the eastern city wall. Combined, they provided a holding capacity of around 36,000 cubic meters of water.</a:t>
            </a:r>
          </a:p>
          <a:p>
            <a:r>
              <a:rPr lang="en-US" sz="1100" b="1"/>
              <a:t>South Ponds:</a:t>
            </a:r>
            <a:r>
              <a:rPr lang="en-US" sz="1100"/>
              <a:t> Situated in the Upper City near the iconic Yerkapı rampart, these reservoirs held approximately 20,000 cubic meters.</a:t>
            </a:r>
          </a:p>
          <a:p>
            <a:r>
              <a:rPr lang="en-US" sz="1100"/>
              <a:t>The basins are line with clay to keep the water from leaking out. They are lined with stone revetment to stabilize the slope and reduce erosion.</a:t>
            </a:r>
          </a:p>
        </p:txBody>
      </p:sp>
    </p:spTree>
    <p:extLst>
      <p:ext uri="{BB962C8B-B14F-4D97-AF65-F5344CB8AC3E}">
        <p14:creationId xmlns:p14="http://schemas.microsoft.com/office/powerpoint/2010/main" val="4144641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a:extLst>
              <a:ext uri="{FF2B5EF4-FFF2-40B4-BE49-F238E27FC236}">
                <a16:creationId xmlns:a16="http://schemas.microsoft.com/office/drawing/2014/main" id="{95057F2B-2278-A9DA-BEC9-53BE3535205E}"/>
              </a:ext>
              <a:ext uri="{C183D7F6-B498-43B3-948B-1728B52AA6E4}">
                <adec:decorative xmlns:adec="http://schemas.microsoft.com/office/drawing/2017/decorative" val="1"/>
              </a:ext>
            </a:extLst>
          </p:cNvPr>
          <p:cNvPicPr>
            <a:picLocks noGrp="1" noChangeAspect="1"/>
          </p:cNvPicPr>
          <p:nvPr>
            <p:ph sz="half" idx="2"/>
          </p:nvPr>
        </p:nvPicPr>
        <p:blipFill>
          <a:blip r:embed="rId2"/>
          <a:srcRect l="13043" r="19478" b="-1"/>
          <a:stretch>
            <a:fillRect/>
          </a:stretch>
        </p:blipFill>
        <p:spPr>
          <a:xfrm>
            <a:off x="6103027" y="10"/>
            <a:ext cx="6088971" cy="6857990"/>
          </a:xfrm>
          <a:prstGeom prst="rect">
            <a:avLst/>
          </a:prstGeom>
        </p:spPr>
      </p:pic>
      <p:sp useBgFill="1">
        <p:nvSpPr>
          <p:cNvPr id="18" name="Rectangle 17">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245F6-21F7-9482-92FC-07B3ED1F217F}"/>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4000"/>
              <a:t>Eflatun Pınar (Plato’s Spring)</a:t>
            </a:r>
          </a:p>
        </p:txBody>
      </p:sp>
      <p:sp>
        <p:nvSpPr>
          <p:cNvPr id="3" name="Content Placeholder 2">
            <a:extLst>
              <a:ext uri="{FF2B5EF4-FFF2-40B4-BE49-F238E27FC236}">
                <a16:creationId xmlns:a16="http://schemas.microsoft.com/office/drawing/2014/main" id="{28967D91-4048-843E-2D1F-E96E4B789102}"/>
              </a:ext>
            </a:extLst>
          </p:cNvPr>
          <p:cNvSpPr>
            <a:spLocks noGrp="1"/>
          </p:cNvSpPr>
          <p:nvPr>
            <p:ph sz="half" idx="1"/>
          </p:nvPr>
        </p:nvSpPr>
        <p:spPr>
          <a:xfrm>
            <a:off x="761801" y="2884929"/>
            <a:ext cx="4659756" cy="3374137"/>
          </a:xfrm>
        </p:spPr>
        <p:txBody>
          <a:bodyPr vert="horz" lIns="91440" tIns="45720" rIns="91440" bIns="45720" rtlCol="0" anchor="ctr">
            <a:normAutofit/>
          </a:bodyPr>
          <a:lstStyle/>
          <a:p>
            <a:r>
              <a:rPr lang="en-US" sz="1700"/>
              <a:t>Hittite period stone-built pool</a:t>
            </a:r>
          </a:p>
          <a:p>
            <a:r>
              <a:rPr lang="en-US" sz="1700"/>
              <a:t>Located in central Anatolia </a:t>
            </a:r>
          </a:p>
          <a:p>
            <a:r>
              <a:rPr lang="en-US" sz="1700"/>
              <a:t>Dated to the Late Bronze Age</a:t>
            </a:r>
          </a:p>
          <a:p>
            <a:r>
              <a:rPr lang="en-US" sz="1700"/>
              <a:t>Sacred pool built of ashlar masonry dedicated to a spring cult</a:t>
            </a:r>
          </a:p>
          <a:p>
            <a:r>
              <a:rPr lang="en-US" sz="1700"/>
              <a:t>Identified as “spring of Arimatta” mentioned in texts</a:t>
            </a:r>
          </a:p>
          <a:p>
            <a:r>
              <a:rPr lang="en-US" sz="1700"/>
              <a:t>Reliefs show the Hittite pantheon: five gods on the bottom row, seated figures representing the gods Arhunna and Arinniti.</a:t>
            </a:r>
          </a:p>
        </p:txBody>
      </p:sp>
    </p:spTree>
    <p:extLst>
      <p:ext uri="{BB962C8B-B14F-4D97-AF65-F5344CB8AC3E}">
        <p14:creationId xmlns:p14="http://schemas.microsoft.com/office/powerpoint/2010/main" val="2656153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FBF5FC-1490-5376-4AE7-002EFC3FAE37}"/>
              </a:ext>
            </a:extLst>
          </p:cNvPr>
          <p:cNvSpPr>
            <a:spLocks noGrp="1"/>
          </p:cNvSpPr>
          <p:nvPr>
            <p:ph type="title"/>
          </p:nvPr>
        </p:nvSpPr>
        <p:spPr>
          <a:xfrm>
            <a:off x="6803409" y="762001"/>
            <a:ext cx="4156512" cy="1708244"/>
          </a:xfrm>
        </p:spPr>
        <p:txBody>
          <a:bodyPr vert="horz" lIns="91440" tIns="45720" rIns="91440" bIns="45720" rtlCol="0" anchor="ctr">
            <a:normAutofit/>
          </a:bodyPr>
          <a:lstStyle/>
          <a:p>
            <a:r>
              <a:rPr lang="en-US" sz="4000"/>
              <a:t>Jawa Dam System </a:t>
            </a:r>
          </a:p>
        </p:txBody>
      </p:sp>
      <p:pic>
        <p:nvPicPr>
          <p:cNvPr id="6" name="Content Placeholder 5">
            <a:extLst>
              <a:ext uri="{FF2B5EF4-FFF2-40B4-BE49-F238E27FC236}">
                <a16:creationId xmlns:a16="http://schemas.microsoft.com/office/drawing/2014/main" id="{6074A3FC-DE61-CA45-F275-AC0A9F656078}"/>
              </a:ext>
              <a:ext uri="{C183D7F6-B498-43B3-948B-1728B52AA6E4}">
                <adec:decorative xmlns:adec="http://schemas.microsoft.com/office/drawing/2017/decorative" val="1"/>
              </a:ext>
            </a:extLst>
          </p:cNvPr>
          <p:cNvPicPr>
            <a:picLocks noGrp="1" noChangeAspect="1"/>
          </p:cNvPicPr>
          <p:nvPr>
            <p:ph sz="half" idx="2"/>
          </p:nvPr>
        </p:nvPicPr>
        <p:blipFill>
          <a:blip r:embed="rId2"/>
          <a:srcRect l="12925" r="20408"/>
          <a:stretch>
            <a:fillRect/>
          </a:stretch>
        </p:blipFill>
        <p:spPr>
          <a:xfrm>
            <a:off x="-1" y="-2"/>
            <a:ext cx="6096001" cy="6858002"/>
          </a:xfrm>
          <a:prstGeom prst="rect">
            <a:avLst/>
          </a:prstGeom>
        </p:spPr>
      </p:pic>
      <p:sp>
        <p:nvSpPr>
          <p:cNvPr id="4" name="Content Placeholder 3">
            <a:extLst>
              <a:ext uri="{FF2B5EF4-FFF2-40B4-BE49-F238E27FC236}">
                <a16:creationId xmlns:a16="http://schemas.microsoft.com/office/drawing/2014/main" id="{CD3D9354-3D05-0EA1-D772-5559ABF68AD0}"/>
              </a:ext>
            </a:extLst>
          </p:cNvPr>
          <p:cNvSpPr>
            <a:spLocks noGrp="1"/>
          </p:cNvSpPr>
          <p:nvPr>
            <p:ph sz="half" idx="1"/>
          </p:nvPr>
        </p:nvSpPr>
        <p:spPr>
          <a:xfrm>
            <a:off x="6803409" y="2470245"/>
            <a:ext cx="4156512" cy="3769835"/>
          </a:xfrm>
        </p:spPr>
        <p:txBody>
          <a:bodyPr vert="horz" lIns="91440" tIns="45720" rIns="91440" bIns="45720" rtlCol="0" anchor="ctr">
            <a:normAutofit/>
          </a:bodyPr>
          <a:lstStyle/>
          <a:p>
            <a:r>
              <a:rPr lang="en-US" sz="1600"/>
              <a:t>Located in the Black Desert of Jordan</a:t>
            </a:r>
          </a:p>
          <a:p>
            <a:r>
              <a:rPr lang="en-US" sz="1600"/>
              <a:t>Dated to the 4</a:t>
            </a:r>
            <a:r>
              <a:rPr lang="en-US" sz="1600" baseline="30000"/>
              <a:t>th</a:t>
            </a:r>
            <a:r>
              <a:rPr lang="en-US" sz="1600"/>
              <a:t> millennium BCE (c. 3500 or 3400 BCE)</a:t>
            </a:r>
          </a:p>
          <a:p>
            <a:r>
              <a:rPr lang="en-US" sz="1600"/>
              <a:t>Three dams built across the Wadi Rajil at Jawa</a:t>
            </a:r>
          </a:p>
          <a:p>
            <a:r>
              <a:rPr lang="en-US" sz="1600"/>
              <a:t>Masonry gravity dam, one of the oldest in the world.</a:t>
            </a:r>
          </a:p>
          <a:p>
            <a:r>
              <a:rPr lang="en-US" sz="1600"/>
              <a:t>Two dams are deflection dams, which channeled water into other reservoirs</a:t>
            </a:r>
          </a:p>
          <a:p>
            <a:r>
              <a:rPr lang="en-US" sz="1600"/>
              <a:t>The third was used as reservoir dam, blocking off flow of the flood.</a:t>
            </a:r>
          </a:p>
          <a:p>
            <a:pPr lvl="1"/>
            <a:r>
              <a:rPr lang="en-US" sz="1600"/>
              <a:t>Measures 80 meters across and 4-5 m high</a:t>
            </a:r>
          </a:p>
        </p:txBody>
      </p:sp>
    </p:spTree>
    <p:extLst>
      <p:ext uri="{BB962C8B-B14F-4D97-AF65-F5344CB8AC3E}">
        <p14:creationId xmlns:p14="http://schemas.microsoft.com/office/powerpoint/2010/main" val="1617427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DA2F69-21D7-E7C1-0DDB-C3B4671712E4}"/>
              </a:ext>
            </a:extLst>
          </p:cNvPr>
          <p:cNvSpPr>
            <a:spLocks noGrp="1"/>
          </p:cNvSpPr>
          <p:nvPr>
            <p:ph type="title"/>
          </p:nvPr>
        </p:nvSpPr>
        <p:spPr>
          <a:xfrm>
            <a:off x="6803409" y="762001"/>
            <a:ext cx="4156512" cy="1708244"/>
          </a:xfrm>
        </p:spPr>
        <p:txBody>
          <a:bodyPr vert="horz" lIns="91440" tIns="45720" rIns="91440" bIns="45720" rtlCol="0" anchor="ctr">
            <a:normAutofit/>
          </a:bodyPr>
          <a:lstStyle/>
          <a:p>
            <a:r>
              <a:rPr lang="en-US" sz="4000"/>
              <a:t> Gezer</a:t>
            </a:r>
          </a:p>
        </p:txBody>
      </p:sp>
      <p:pic>
        <p:nvPicPr>
          <p:cNvPr id="11" name="Content Placeholder 10">
            <a:extLst>
              <a:ext uri="{FF2B5EF4-FFF2-40B4-BE49-F238E27FC236}">
                <a16:creationId xmlns:a16="http://schemas.microsoft.com/office/drawing/2014/main" id="{51704630-DFA4-061A-65E6-C2FF50D01DD5}"/>
              </a:ext>
            </a:extLst>
          </p:cNvPr>
          <p:cNvPicPr>
            <a:picLocks noGrp="1" noChangeAspect="1"/>
          </p:cNvPicPr>
          <p:nvPr>
            <p:ph sz="half" idx="1"/>
          </p:nvPr>
        </p:nvPicPr>
        <p:blipFill>
          <a:blip r:embed="rId2"/>
          <a:srcRect l="24495" r="8837"/>
          <a:stretch>
            <a:fillRect/>
          </a:stretch>
        </p:blipFill>
        <p:spPr>
          <a:xfrm>
            <a:off x="-1" y="-2"/>
            <a:ext cx="6096001" cy="6858002"/>
          </a:xfrm>
          <a:prstGeom prst="rect">
            <a:avLst/>
          </a:prstGeom>
        </p:spPr>
      </p:pic>
      <p:sp>
        <p:nvSpPr>
          <p:cNvPr id="4" name="Content Placeholder 3">
            <a:extLst>
              <a:ext uri="{FF2B5EF4-FFF2-40B4-BE49-F238E27FC236}">
                <a16:creationId xmlns:a16="http://schemas.microsoft.com/office/drawing/2014/main" id="{E86BCBCC-776B-CFA1-72C7-6AF62C7C4E1E}"/>
              </a:ext>
            </a:extLst>
          </p:cNvPr>
          <p:cNvSpPr>
            <a:spLocks noGrp="1"/>
          </p:cNvSpPr>
          <p:nvPr>
            <p:ph sz="half" idx="2"/>
          </p:nvPr>
        </p:nvSpPr>
        <p:spPr>
          <a:xfrm>
            <a:off x="6803409" y="2470245"/>
            <a:ext cx="4156512" cy="3769835"/>
          </a:xfrm>
        </p:spPr>
        <p:txBody>
          <a:bodyPr vert="horz" lIns="91440" tIns="45720" rIns="91440" bIns="45720" rtlCol="0" anchor="ctr">
            <a:normAutofit/>
          </a:bodyPr>
          <a:lstStyle/>
          <a:p>
            <a:r>
              <a:rPr lang="en-US" sz="2000"/>
              <a:t>Bronze Age water system, dating to the Canaanite Period, ca. 1800-1600 BCE</a:t>
            </a:r>
          </a:p>
          <a:p>
            <a:r>
              <a:rPr lang="en-US" sz="2000"/>
              <a:t>Rock-cut tunnel that access a spring just inside the MBA city wall</a:t>
            </a:r>
          </a:p>
          <a:p>
            <a:r>
              <a:rPr lang="en-US" sz="2000"/>
              <a:t>Vaulted tunnel descends 45 meters down</a:t>
            </a:r>
          </a:p>
          <a:p>
            <a:r>
              <a:rPr lang="en-US" sz="2000"/>
              <a:t>It opens into a natural cave containing a subterranean pool fed by a deep spring</a:t>
            </a:r>
          </a:p>
        </p:txBody>
      </p:sp>
    </p:spTree>
    <p:extLst>
      <p:ext uri="{BB962C8B-B14F-4D97-AF65-F5344CB8AC3E}">
        <p14:creationId xmlns:p14="http://schemas.microsoft.com/office/powerpoint/2010/main" val="2029423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B0E865-6D5F-D46C-75F2-703EA9404870}"/>
              </a:ext>
            </a:extLst>
          </p:cNvPr>
          <p:cNvSpPr>
            <a:spLocks noGrp="1"/>
          </p:cNvSpPr>
          <p:nvPr>
            <p:ph type="title"/>
          </p:nvPr>
        </p:nvSpPr>
        <p:spPr>
          <a:xfrm>
            <a:off x="630936" y="640080"/>
            <a:ext cx="4818888" cy="1481328"/>
          </a:xfrm>
        </p:spPr>
        <p:txBody>
          <a:bodyPr anchor="b">
            <a:normAutofit/>
          </a:bodyPr>
          <a:lstStyle/>
          <a:p>
            <a:r>
              <a:rPr lang="en-US" sz="5400"/>
              <a:t>Minoan Crete</a:t>
            </a: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F43D90-88C4-C5DB-CAFA-0A8169A975DF}"/>
              </a:ext>
            </a:extLst>
          </p:cNvPr>
          <p:cNvSpPr>
            <a:spLocks noGrp="1"/>
          </p:cNvSpPr>
          <p:nvPr>
            <p:ph idx="1"/>
          </p:nvPr>
        </p:nvSpPr>
        <p:spPr>
          <a:xfrm>
            <a:off x="630936" y="2660904"/>
            <a:ext cx="4818888" cy="3547872"/>
          </a:xfrm>
        </p:spPr>
        <p:txBody>
          <a:bodyPr anchor="t">
            <a:normAutofit/>
          </a:bodyPr>
          <a:lstStyle/>
          <a:p>
            <a:r>
              <a:rPr lang="en-US" sz="2200"/>
              <a:t>Minoans constructed intricate water supply systems and drainage for their palaces</a:t>
            </a:r>
          </a:p>
          <a:p>
            <a:pPr lvl="1"/>
            <a:r>
              <a:rPr lang="en-US" sz="2200"/>
              <a:t>Pressurized terracotta piping</a:t>
            </a:r>
          </a:p>
          <a:p>
            <a:pPr lvl="1"/>
            <a:r>
              <a:rPr lang="en-US" sz="2200"/>
              <a:t>Gravity fed channels</a:t>
            </a:r>
          </a:p>
          <a:p>
            <a:pPr lvl="1"/>
            <a:r>
              <a:rPr lang="en-US" sz="2200"/>
              <a:t>Plastered cisterns</a:t>
            </a:r>
          </a:p>
          <a:p>
            <a:pPr lvl="1"/>
            <a:r>
              <a:rPr lang="en-US" sz="2200"/>
              <a:t>Sendimentation tanks</a:t>
            </a:r>
          </a:p>
          <a:p>
            <a:pPr lvl="1"/>
            <a:r>
              <a:rPr lang="en-US" sz="2200"/>
              <a:t>Deep well networks</a:t>
            </a:r>
          </a:p>
          <a:p>
            <a:pPr lvl="1"/>
            <a:r>
              <a:rPr lang="en-US" sz="2200"/>
              <a:t>Light well and roof collection</a:t>
            </a:r>
          </a:p>
          <a:p>
            <a:endParaRPr lang="en-US" sz="2200"/>
          </a:p>
          <a:p>
            <a:endParaRPr lang="en-US" sz="2200"/>
          </a:p>
          <a:p>
            <a:endParaRPr lang="en-US" sz="2200"/>
          </a:p>
        </p:txBody>
      </p:sp>
      <p:pic>
        <p:nvPicPr>
          <p:cNvPr id="4" name="Picture 3">
            <a:extLst>
              <a:ext uri="{FF2B5EF4-FFF2-40B4-BE49-F238E27FC236}">
                <a16:creationId xmlns:a16="http://schemas.microsoft.com/office/drawing/2014/main" id="{7913F5B4-42F3-481E-2271-6ADD9276612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099048" y="2189537"/>
            <a:ext cx="5458968" cy="2478925"/>
          </a:xfrm>
          <a:prstGeom prst="rect">
            <a:avLst/>
          </a:prstGeom>
        </p:spPr>
      </p:pic>
    </p:spTree>
    <p:extLst>
      <p:ext uri="{BB962C8B-B14F-4D97-AF65-F5344CB8AC3E}">
        <p14:creationId xmlns:p14="http://schemas.microsoft.com/office/powerpoint/2010/main" val="3895756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105FF-5864-5358-5A36-C56B870D9883}"/>
              </a:ext>
            </a:extLst>
          </p:cNvPr>
          <p:cNvSpPr>
            <a:spLocks noGrp="1"/>
          </p:cNvSpPr>
          <p:nvPr>
            <p:ph type="title"/>
          </p:nvPr>
        </p:nvSpPr>
        <p:spPr/>
        <p:txBody>
          <a:bodyPr/>
          <a:lstStyle/>
          <a:p>
            <a:r>
              <a:rPr lang="en-US" dirty="0"/>
              <a:t>Minoan Palace at Knossos (100-1450 BCE)</a:t>
            </a:r>
          </a:p>
        </p:txBody>
      </p:sp>
      <p:sp>
        <p:nvSpPr>
          <p:cNvPr id="3" name="Content Placeholder 2">
            <a:extLst>
              <a:ext uri="{FF2B5EF4-FFF2-40B4-BE49-F238E27FC236}">
                <a16:creationId xmlns:a16="http://schemas.microsoft.com/office/drawing/2014/main" id="{EE0C33C5-96F9-7094-CFD6-A07B039AB1D7}"/>
              </a:ext>
            </a:extLst>
          </p:cNvPr>
          <p:cNvSpPr>
            <a:spLocks noGrp="1"/>
          </p:cNvSpPr>
          <p:nvPr>
            <p:ph sz="half" idx="1"/>
          </p:nvPr>
        </p:nvSpPr>
        <p:spPr/>
        <p:txBody>
          <a:bodyPr>
            <a:normAutofit fontScale="85000" lnSpcReduction="20000"/>
          </a:bodyPr>
          <a:lstStyle/>
          <a:p>
            <a:r>
              <a:rPr lang="en-US" dirty="0"/>
              <a:t>Engineered gravity fed piping, rainwater harvesting and sanitation systems.</a:t>
            </a:r>
          </a:p>
          <a:p>
            <a:r>
              <a:rPr lang="en-US" dirty="0"/>
              <a:t>Water was conveyed via pressurized terracotta pipe, which brough water from nearby springs and rivers. </a:t>
            </a:r>
          </a:p>
          <a:p>
            <a:r>
              <a:rPr lang="en-US" dirty="0"/>
              <a:t>The pipes tapered and interlocked, much like later Greek and Roman pipes.</a:t>
            </a:r>
          </a:p>
          <a:p>
            <a:r>
              <a:rPr lang="en-US" dirty="0"/>
              <a:t>The narrow shape of the pipes increased the velocity of the water, creating a flushing effect that prevented sediment from settling and allowed water to flow uphill.</a:t>
            </a:r>
          </a:p>
          <a:p>
            <a:endParaRPr lang="en-US" dirty="0"/>
          </a:p>
        </p:txBody>
      </p:sp>
      <p:pic>
        <p:nvPicPr>
          <p:cNvPr id="5" name="Content Placeholder 4" descr="Minoan Toilets, Drains, and Water Pipes">
            <a:extLst>
              <a:ext uri="{FF2B5EF4-FFF2-40B4-BE49-F238E27FC236}">
                <a16:creationId xmlns:a16="http://schemas.microsoft.com/office/drawing/2014/main" id="{40F42C12-9270-7725-EAD0-852667B1CBA8}"/>
              </a:ext>
            </a:extLst>
          </p:cNvPr>
          <p:cNvPicPr>
            <a:picLocks noGrp="1" noChangeAspect="1"/>
          </p:cNvPicPr>
          <p:nvPr>
            <p:ph sz="half" idx="2"/>
          </p:nvPr>
        </p:nvPicPr>
        <p:blipFill>
          <a:blip r:embed="rId2"/>
          <a:stretch>
            <a:fillRect/>
          </a:stretch>
        </p:blipFill>
        <p:spPr>
          <a:xfrm>
            <a:off x="7131248" y="1825625"/>
            <a:ext cx="3263503" cy="4351338"/>
          </a:xfrm>
          <a:prstGeom prst="rect">
            <a:avLst/>
          </a:prstGeom>
        </p:spPr>
      </p:pic>
    </p:spTree>
    <p:extLst>
      <p:ext uri="{BB962C8B-B14F-4D97-AF65-F5344CB8AC3E}">
        <p14:creationId xmlns:p14="http://schemas.microsoft.com/office/powerpoint/2010/main" val="27205115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0DBFC-0F73-4737-5147-60BEAA144490}"/>
              </a:ext>
            </a:extLst>
          </p:cNvPr>
          <p:cNvSpPr>
            <a:spLocks noGrp="1"/>
          </p:cNvSpPr>
          <p:nvPr>
            <p:ph type="title"/>
          </p:nvPr>
        </p:nvSpPr>
        <p:spPr/>
        <p:txBody>
          <a:bodyPr/>
          <a:lstStyle/>
          <a:p>
            <a:pPr algn="ctr"/>
            <a:r>
              <a:rPr lang="en-US" dirty="0"/>
              <a:t>Drainage at Knossos</a:t>
            </a:r>
          </a:p>
        </p:txBody>
      </p:sp>
      <p:sp>
        <p:nvSpPr>
          <p:cNvPr id="3" name="Content Placeholder 2">
            <a:extLst>
              <a:ext uri="{FF2B5EF4-FFF2-40B4-BE49-F238E27FC236}">
                <a16:creationId xmlns:a16="http://schemas.microsoft.com/office/drawing/2014/main" id="{2E814DBD-A405-CD9D-C3BE-3AF35EDE9519}"/>
              </a:ext>
            </a:extLst>
          </p:cNvPr>
          <p:cNvSpPr>
            <a:spLocks noGrp="1"/>
          </p:cNvSpPr>
          <p:nvPr>
            <p:ph sz="half" idx="1"/>
          </p:nvPr>
        </p:nvSpPr>
        <p:spPr/>
        <p:txBody>
          <a:bodyPr>
            <a:normAutofit lnSpcReduction="10000"/>
          </a:bodyPr>
          <a:lstStyle/>
          <a:p>
            <a:r>
              <a:rPr lang="en-US" dirty="0"/>
              <a:t>Large courtyards and pathways contained central drainage sewers, that removed heavy rainfall so it could be repurposed for storage.</a:t>
            </a:r>
          </a:p>
          <a:p>
            <a:r>
              <a:rPr lang="en-US" dirty="0"/>
              <a:t>Channels contained stepped basins along their descent to help reduce water speed and pressure, and settle out debris before channeling to collection tanks.</a:t>
            </a:r>
          </a:p>
        </p:txBody>
      </p:sp>
      <p:pic>
        <p:nvPicPr>
          <p:cNvPr id="5" name="Content Placeholder 4" descr="Drainage system at Knossos. | Download Scientific Diagram">
            <a:extLst>
              <a:ext uri="{FF2B5EF4-FFF2-40B4-BE49-F238E27FC236}">
                <a16:creationId xmlns:a16="http://schemas.microsoft.com/office/drawing/2014/main" id="{C788F460-E3EC-ED35-8497-68ABA92311A6}"/>
              </a:ext>
            </a:extLst>
          </p:cNvPr>
          <p:cNvPicPr>
            <a:picLocks noGrp="1" noChangeAspect="1"/>
          </p:cNvPicPr>
          <p:nvPr>
            <p:ph sz="half" idx="2"/>
          </p:nvPr>
        </p:nvPicPr>
        <p:blipFill>
          <a:blip r:embed="rId2"/>
          <a:stretch>
            <a:fillRect/>
          </a:stretch>
        </p:blipFill>
        <p:spPr>
          <a:xfrm>
            <a:off x="6310312" y="2153444"/>
            <a:ext cx="4905375" cy="3695700"/>
          </a:xfrm>
          <a:prstGeom prst="rect">
            <a:avLst/>
          </a:prstGeom>
        </p:spPr>
      </p:pic>
    </p:spTree>
    <p:extLst>
      <p:ext uri="{BB962C8B-B14F-4D97-AF65-F5344CB8AC3E}">
        <p14:creationId xmlns:p14="http://schemas.microsoft.com/office/powerpoint/2010/main" val="3878983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8A37C8B-1899-FF76-818D-236782F4F56D}"/>
              </a:ext>
            </a:extLst>
          </p:cNvPr>
          <p:cNvPicPr>
            <a:picLocks noChangeAspect="1"/>
          </p:cNvPicPr>
          <p:nvPr/>
        </p:nvPicPr>
        <p:blipFill>
          <a:blip r:embed="rId2"/>
          <a:stretch>
            <a:fillRect/>
          </a:stretch>
        </p:blipFill>
        <p:spPr>
          <a:xfrm>
            <a:off x="1971675" y="681037"/>
            <a:ext cx="8096250" cy="5324475"/>
          </a:xfrm>
          <a:prstGeom prst="rect">
            <a:avLst/>
          </a:prstGeom>
        </p:spPr>
      </p:pic>
      <p:sp>
        <p:nvSpPr>
          <p:cNvPr id="4" name="Title 3">
            <a:extLst>
              <a:ext uri="{FF2B5EF4-FFF2-40B4-BE49-F238E27FC236}">
                <a16:creationId xmlns:a16="http://schemas.microsoft.com/office/drawing/2014/main" id="{AF588DFC-6221-C057-A4F8-88FE1527C54A}"/>
              </a:ext>
            </a:extLst>
          </p:cNvPr>
          <p:cNvSpPr>
            <a:spLocks noGrp="1"/>
          </p:cNvSpPr>
          <p:nvPr>
            <p:ph type="title"/>
          </p:nvPr>
        </p:nvSpPr>
        <p:spPr>
          <a:xfrm>
            <a:off x="981501" y="5689766"/>
            <a:ext cx="10515600" cy="1325563"/>
          </a:xfrm>
        </p:spPr>
        <p:txBody>
          <a:bodyPr>
            <a:normAutofit/>
          </a:bodyPr>
          <a:lstStyle/>
          <a:p>
            <a:pPr algn="ctr"/>
            <a:r>
              <a:rPr lang="en-US" sz="3200" dirty="0"/>
              <a:t>Drains at Knossos</a:t>
            </a:r>
          </a:p>
        </p:txBody>
      </p:sp>
    </p:spTree>
    <p:extLst>
      <p:ext uri="{BB962C8B-B14F-4D97-AF65-F5344CB8AC3E}">
        <p14:creationId xmlns:p14="http://schemas.microsoft.com/office/powerpoint/2010/main" val="2590625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7D3C991-3CB8-AC58-6A44-75D2063B9EA7}"/>
              </a:ext>
            </a:extLst>
          </p:cNvPr>
          <p:cNvSpPr>
            <a:spLocks noGrp="1"/>
          </p:cNvSpPr>
          <p:nvPr>
            <p:ph type="title"/>
          </p:nvPr>
        </p:nvSpPr>
        <p:spPr/>
        <p:txBody>
          <a:bodyPr/>
          <a:lstStyle/>
          <a:p>
            <a:r>
              <a:rPr lang="en-US" dirty="0"/>
              <a:t>Sewage and Drainage system in the Palace of Knossos beneath the Domestic Quarter</a:t>
            </a:r>
          </a:p>
        </p:txBody>
      </p:sp>
      <p:pic>
        <p:nvPicPr>
          <p:cNvPr id="6" name="Content Placeholder 5">
            <a:extLst>
              <a:ext uri="{FF2B5EF4-FFF2-40B4-BE49-F238E27FC236}">
                <a16:creationId xmlns:a16="http://schemas.microsoft.com/office/drawing/2014/main" id="{93292A9C-6B8A-619C-4650-40A44C9C5602}"/>
              </a:ext>
            </a:extLst>
          </p:cNvPr>
          <p:cNvPicPr>
            <a:picLocks noGrp="1" noChangeAspect="1"/>
          </p:cNvPicPr>
          <p:nvPr>
            <p:ph idx="1"/>
          </p:nvPr>
        </p:nvPicPr>
        <p:blipFill>
          <a:blip r:embed="rId2"/>
          <a:stretch>
            <a:fillRect/>
          </a:stretch>
        </p:blipFill>
        <p:spPr>
          <a:xfrm>
            <a:off x="2051157" y="2098474"/>
            <a:ext cx="8089686" cy="4083962"/>
          </a:xfrm>
          <a:prstGeom prst="rect">
            <a:avLst/>
          </a:prstGeom>
        </p:spPr>
      </p:pic>
    </p:spTree>
    <p:extLst>
      <p:ext uri="{BB962C8B-B14F-4D97-AF65-F5344CB8AC3E}">
        <p14:creationId xmlns:p14="http://schemas.microsoft.com/office/powerpoint/2010/main" val="2589139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US" dirty="0"/>
              <a:t>Tylissos</a:t>
            </a:r>
          </a:p>
        </p:txBody>
      </p:sp>
      <p:sp>
        <p:nvSpPr>
          <p:cNvPr id="8" name="Content Placeholder 7"/>
          <p:cNvSpPr>
            <a:spLocks noGrp="1"/>
          </p:cNvSpPr>
          <p:nvPr>
            <p:ph sz="half" idx="1"/>
          </p:nvPr>
        </p:nvSpPr>
        <p:spPr/>
        <p:txBody>
          <a:bodyPr/>
          <a:lstStyle/>
          <a:p>
            <a:r>
              <a:rPr lang="en-US" dirty="0"/>
              <a:t>1700-1100 BCE</a:t>
            </a:r>
          </a:p>
          <a:p>
            <a:r>
              <a:rPr lang="en-US" dirty="0"/>
              <a:t>Brought water from a spring 3km away, Agios Mamas</a:t>
            </a:r>
          </a:p>
          <a:p>
            <a:r>
              <a:rPr lang="en-US" dirty="0"/>
              <a:t>Aqueduct was made up of a dirt or stone lined conduits and pipes</a:t>
            </a:r>
          </a:p>
          <a:p>
            <a:endParaRPr lang="en-US" dirty="0"/>
          </a:p>
        </p:txBody>
      </p:sp>
      <p:pic>
        <p:nvPicPr>
          <p:cNvPr id="10" name="Content Placeholder 9"/>
          <p:cNvPicPr>
            <a:picLocks noGrp="1" noChangeAspect="1"/>
          </p:cNvPicPr>
          <p:nvPr>
            <p:ph sz="half" idx="2"/>
          </p:nvPr>
        </p:nvPicPr>
        <p:blipFill>
          <a:blip r:embed="rId2"/>
          <a:srcRect t="-32923" b="-32923"/>
          <a:stretch>
            <a:fillRect/>
          </a:stretch>
        </p:blipFill>
        <p:spPr>
          <a:xfrm>
            <a:off x="6096000" y="793571"/>
            <a:ext cx="4017499" cy="4424543"/>
          </a:xfrm>
        </p:spPr>
      </p:pic>
      <p:pic>
        <p:nvPicPr>
          <p:cNvPr id="2" name="Picture 1">
            <a:extLst>
              <a:ext uri="{FF2B5EF4-FFF2-40B4-BE49-F238E27FC236}">
                <a16:creationId xmlns:a16="http://schemas.microsoft.com/office/drawing/2014/main" id="{645D9C69-87F0-F067-D7D6-B7CBC1C74F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35229" y="2853690"/>
            <a:ext cx="3289935" cy="3772535"/>
          </a:xfrm>
          <a:prstGeom prst="rect">
            <a:avLst/>
          </a:prstGeom>
          <a:extLst>
            <a:ext uri="{FAA26D3D-D897-4be2-8F04-BA451C77F1D7}">
              <ma14:placeholderFlag xmlns="" xmlns:wpc="http://schemas.microsoft.com/office/word/2010/wordprocessingCanvas" xmlns:mo="http://schemas.microsoft.com/office/mac/office/2008/main" xmlns:mc="http://schemas.openxmlformats.org/markup-compatibility/2006" xmlns:mv="urn:schemas-microsoft-com:mac:vml" xmlns:o="urn:schemas-microsoft-com:office:office"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xmlns:pic="http://schemas.openxmlformats.org/drawingml/2006/picture" xmlns:ma14="http://schemas.microsoft.com/office/mac/drawingml/2011/main" xmlns:lc="http://schemas.openxmlformats.org/drawingml/2006/lockedCanvas"/>
            </a:ext>
          </a:extLst>
        </p:spPr>
      </p:pic>
    </p:spTree>
    <p:extLst>
      <p:ext uri="{BB962C8B-B14F-4D97-AF65-F5344CB8AC3E}">
        <p14:creationId xmlns:p14="http://schemas.microsoft.com/office/powerpoint/2010/main" val="330302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Cistern</a:t>
            </a:r>
          </a:p>
        </p:txBody>
      </p:sp>
      <p:sp>
        <p:nvSpPr>
          <p:cNvPr id="5" name="Content Placeholder 4">
            <a:extLst>
              <a:ext uri="{FF2B5EF4-FFF2-40B4-BE49-F238E27FC236}">
                <a16:creationId xmlns:a16="http://schemas.microsoft.com/office/drawing/2014/main" id="{CA75DC24-FEC7-012B-4508-1644AF23154F}"/>
              </a:ext>
            </a:extLst>
          </p:cNvPr>
          <p:cNvSpPr>
            <a:spLocks noGrp="1"/>
          </p:cNvSpPr>
          <p:nvPr>
            <p:ph sz="half" idx="1"/>
          </p:nvPr>
        </p:nvSpPr>
        <p:spPr/>
        <p:txBody>
          <a:bodyPr>
            <a:normAutofit fontScale="85000" lnSpcReduction="10000"/>
          </a:bodyPr>
          <a:lstStyle/>
          <a:p>
            <a:r>
              <a:rPr lang="en-US" dirty="0"/>
              <a:t>Dates to the post-palatial period, 1330-1200 BCE</a:t>
            </a:r>
          </a:p>
          <a:p>
            <a:r>
              <a:rPr lang="en-US" dirty="0"/>
              <a:t>Water was supplied on the west side by a stone channel that filtered rain run off from House C</a:t>
            </a:r>
          </a:p>
          <a:p>
            <a:r>
              <a:rPr lang="en-US" dirty="0"/>
              <a:t>It was cylindrical in shape and made of stone, with steps leading down for access.</a:t>
            </a:r>
          </a:p>
          <a:p>
            <a:r>
              <a:rPr lang="en-US" dirty="0"/>
              <a:t>Diameter 5.4 m and depth of 2.3 m</a:t>
            </a:r>
          </a:p>
          <a:p>
            <a:r>
              <a:rPr lang="en-US" dirty="0"/>
              <a:t>The lower part of the cistern had a hole for drainage and cleaning.</a:t>
            </a:r>
          </a:p>
          <a:p>
            <a:r>
              <a:rPr lang="en-US" dirty="0"/>
              <a:t>Walls of the cistern were plastered</a:t>
            </a:r>
          </a:p>
          <a:p>
            <a:endParaRPr lang="en-US" dirty="0"/>
          </a:p>
          <a:p>
            <a:endParaRPr lang="en-US" dirty="0"/>
          </a:p>
        </p:txBody>
      </p:sp>
      <p:pic>
        <p:nvPicPr>
          <p:cNvPr id="10" name="Content Placeholder 9">
            <a:extLst>
              <a:ext uri="{FF2B5EF4-FFF2-40B4-BE49-F238E27FC236}">
                <a16:creationId xmlns:a16="http://schemas.microsoft.com/office/drawing/2014/main" id="{91389108-B1E9-9650-19A9-A19E1B4BB4B2}"/>
              </a:ext>
            </a:extLst>
          </p:cNvPr>
          <p:cNvPicPr>
            <a:picLocks noGrp="1" noChangeAspect="1"/>
          </p:cNvPicPr>
          <p:nvPr>
            <p:ph sz="half" idx="2"/>
          </p:nvPr>
        </p:nvPicPr>
        <p:blipFill>
          <a:blip r:embed="rId2"/>
          <a:stretch>
            <a:fillRect/>
          </a:stretch>
        </p:blipFill>
        <p:spPr>
          <a:xfrm>
            <a:off x="6172200" y="2839901"/>
            <a:ext cx="5181600" cy="2322786"/>
          </a:xfrm>
          <a:prstGeom prst="rect">
            <a:avLst/>
          </a:prstGeom>
        </p:spPr>
      </p:pic>
    </p:spTree>
    <p:extLst>
      <p:ext uri="{BB962C8B-B14F-4D97-AF65-F5344CB8AC3E}">
        <p14:creationId xmlns:p14="http://schemas.microsoft.com/office/powerpoint/2010/main" val="14115255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D1BE6-954D-DC79-37AD-3B59FAF1290C}"/>
              </a:ext>
            </a:extLst>
          </p:cNvPr>
          <p:cNvSpPr>
            <a:spLocks noGrp="1"/>
          </p:cNvSpPr>
          <p:nvPr>
            <p:ph type="title"/>
          </p:nvPr>
        </p:nvSpPr>
        <p:spPr/>
        <p:txBody>
          <a:bodyPr/>
          <a:lstStyle/>
          <a:p>
            <a:pPr algn="ctr"/>
            <a:r>
              <a:rPr lang="en-US" dirty="0"/>
              <a:t>Lustral Basins in Minoan Palaces</a:t>
            </a:r>
          </a:p>
        </p:txBody>
      </p:sp>
      <p:pic>
        <p:nvPicPr>
          <p:cNvPr id="11" name="Content Placeholder 10">
            <a:extLst>
              <a:ext uri="{FF2B5EF4-FFF2-40B4-BE49-F238E27FC236}">
                <a16:creationId xmlns:a16="http://schemas.microsoft.com/office/drawing/2014/main" id="{E4022DE7-9DA8-21CA-C3CA-20CEE3F3F5B9}"/>
              </a:ext>
            </a:extLst>
          </p:cNvPr>
          <p:cNvPicPr>
            <a:picLocks noGrp="1" noChangeAspect="1"/>
          </p:cNvPicPr>
          <p:nvPr>
            <p:ph sz="half" idx="1"/>
          </p:nvPr>
        </p:nvPicPr>
        <p:blipFill>
          <a:blip r:embed="rId2"/>
          <a:stretch>
            <a:fillRect/>
          </a:stretch>
        </p:blipFill>
        <p:spPr>
          <a:xfrm>
            <a:off x="838200" y="2059543"/>
            <a:ext cx="5181600" cy="3883501"/>
          </a:xfrm>
          <a:prstGeom prst="rect">
            <a:avLst/>
          </a:prstGeom>
        </p:spPr>
      </p:pic>
      <p:sp>
        <p:nvSpPr>
          <p:cNvPr id="4" name="Content Placeholder 3">
            <a:extLst>
              <a:ext uri="{FF2B5EF4-FFF2-40B4-BE49-F238E27FC236}">
                <a16:creationId xmlns:a16="http://schemas.microsoft.com/office/drawing/2014/main" id="{52837D84-4672-AA8B-DF1F-F7443A485CD9}"/>
              </a:ext>
            </a:extLst>
          </p:cNvPr>
          <p:cNvSpPr>
            <a:spLocks noGrp="1"/>
          </p:cNvSpPr>
          <p:nvPr>
            <p:ph sz="half" idx="2"/>
          </p:nvPr>
        </p:nvSpPr>
        <p:spPr/>
        <p:txBody>
          <a:bodyPr>
            <a:normAutofit fontScale="92500" lnSpcReduction="10000"/>
          </a:bodyPr>
          <a:lstStyle/>
          <a:p>
            <a:r>
              <a:rPr lang="en-US" dirty="0"/>
              <a:t>Found at Phaistos (image), Knossos, Malia</a:t>
            </a:r>
          </a:p>
          <a:p>
            <a:r>
              <a:rPr lang="en-US" dirty="0"/>
              <a:t>Associated with palaces</a:t>
            </a:r>
          </a:p>
          <a:p>
            <a:r>
              <a:rPr lang="en-US" dirty="0"/>
              <a:t>Dated to the </a:t>
            </a:r>
            <a:r>
              <a:rPr lang="en-US" dirty="0" err="1"/>
              <a:t>Neopalatial</a:t>
            </a:r>
            <a:r>
              <a:rPr lang="en-US" dirty="0"/>
              <a:t> period (MM III c. 1750-1700 BCE)</a:t>
            </a:r>
          </a:p>
          <a:p>
            <a:r>
              <a:rPr lang="en-US" dirty="0"/>
              <a:t>Sunken room reached by a staircase</a:t>
            </a:r>
          </a:p>
          <a:p>
            <a:r>
              <a:rPr lang="en-US" dirty="0"/>
              <a:t>What are they?</a:t>
            </a:r>
          </a:p>
          <a:p>
            <a:pPr lvl="1"/>
            <a:r>
              <a:rPr lang="en-US" dirty="0"/>
              <a:t>Shrines, baths, ritual spaces?</a:t>
            </a:r>
          </a:p>
          <a:p>
            <a:r>
              <a:rPr lang="en-US" dirty="0"/>
              <a:t>Lack drains and show no evidence of water use</a:t>
            </a:r>
          </a:p>
        </p:txBody>
      </p:sp>
    </p:spTree>
    <p:extLst>
      <p:ext uri="{BB962C8B-B14F-4D97-AF65-F5344CB8AC3E}">
        <p14:creationId xmlns:p14="http://schemas.microsoft.com/office/powerpoint/2010/main" val="2120391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FC0BB-CEE2-5B5D-1B75-904084ABBCEF}"/>
              </a:ext>
            </a:extLst>
          </p:cNvPr>
          <p:cNvSpPr>
            <a:spLocks noGrp="1"/>
          </p:cNvSpPr>
          <p:nvPr>
            <p:ph type="title"/>
          </p:nvPr>
        </p:nvSpPr>
        <p:spPr>
          <a:xfrm>
            <a:off x="876693" y="741392"/>
            <a:ext cx="4597747" cy="1222148"/>
          </a:xfrm>
        </p:spPr>
        <p:txBody>
          <a:bodyPr anchor="b">
            <a:normAutofit/>
          </a:bodyPr>
          <a:lstStyle/>
          <a:p>
            <a:r>
              <a:rPr lang="en-US" sz="3200" dirty="0"/>
              <a:t>Mycenaean Mainland </a:t>
            </a:r>
          </a:p>
        </p:txBody>
      </p:sp>
      <p:sp>
        <p:nvSpPr>
          <p:cNvPr id="3" name="Content Placeholder 2">
            <a:extLst>
              <a:ext uri="{FF2B5EF4-FFF2-40B4-BE49-F238E27FC236}">
                <a16:creationId xmlns:a16="http://schemas.microsoft.com/office/drawing/2014/main" id="{25EA16CD-E288-AF20-96DC-E131303FA842}"/>
              </a:ext>
            </a:extLst>
          </p:cNvPr>
          <p:cNvSpPr>
            <a:spLocks noGrp="1"/>
          </p:cNvSpPr>
          <p:nvPr>
            <p:ph idx="1"/>
          </p:nvPr>
        </p:nvSpPr>
        <p:spPr>
          <a:xfrm>
            <a:off x="876693" y="2143891"/>
            <a:ext cx="4597746" cy="4234785"/>
          </a:xfrm>
        </p:spPr>
        <p:txBody>
          <a:bodyPr anchor="t">
            <a:normAutofit/>
          </a:bodyPr>
          <a:lstStyle/>
          <a:p>
            <a:r>
              <a:rPr lang="en-US" sz="1800" dirty="0"/>
              <a:t>Late Helladic period (c. 1600-1100 BCE)</a:t>
            </a:r>
          </a:p>
          <a:p>
            <a:r>
              <a:rPr lang="en-US" sz="1800" dirty="0"/>
              <a:t>Mycenaeans executed projects aimed at flood defense, large-scale agricultural land reclamation, and fortress siege security</a:t>
            </a:r>
          </a:p>
          <a:p>
            <a:r>
              <a:rPr lang="en-US" sz="1800" dirty="0"/>
              <a:t>Lake </a:t>
            </a:r>
            <a:r>
              <a:rPr lang="en-US" sz="1800" dirty="0" err="1"/>
              <a:t>Kopais</a:t>
            </a:r>
            <a:r>
              <a:rPr lang="en-US" sz="1800" dirty="0"/>
              <a:t> Reclamation Project in </a:t>
            </a:r>
            <a:r>
              <a:rPr lang="en-US" sz="1800" dirty="0" err="1"/>
              <a:t>Boetia</a:t>
            </a:r>
            <a:r>
              <a:rPr lang="en-US" sz="1800" dirty="0"/>
              <a:t>: Mycenaeans attempted to drain the lake by diverting the water feeding it towards natural sinkholes near the end of the lake. They built earthen dams and a long canal that took water form the lake basin toward the northeast part of the lake. </a:t>
            </a:r>
          </a:p>
          <a:p>
            <a:pPr lvl="1"/>
            <a:r>
              <a:rPr lang="en-US" sz="1800" dirty="0"/>
              <a:t>LH IIIB or IIIC period </a:t>
            </a:r>
          </a:p>
        </p:txBody>
      </p:sp>
      <p:pic>
        <p:nvPicPr>
          <p:cNvPr id="4" name="Picture 3">
            <a:extLst>
              <a:ext uri="{FF2B5EF4-FFF2-40B4-BE49-F238E27FC236}">
                <a16:creationId xmlns:a16="http://schemas.microsoft.com/office/drawing/2014/main" id="{90986BCB-4420-1005-4F87-6FED90B95E22}"/>
              </a:ext>
            </a:extLst>
          </p:cNvPr>
          <p:cNvPicPr>
            <a:picLocks noChangeAspect="1"/>
          </p:cNvPicPr>
          <p:nvPr/>
        </p:nvPicPr>
        <p:blipFill>
          <a:blip r:embed="rId2"/>
          <a:stretch>
            <a:fillRect/>
          </a:stretch>
        </p:blipFill>
        <p:spPr>
          <a:xfrm>
            <a:off x="6096001" y="1569681"/>
            <a:ext cx="5319062" cy="3643556"/>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768605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50FE2-6308-0CA0-1482-264DAF357162}"/>
              </a:ext>
            </a:extLst>
          </p:cNvPr>
          <p:cNvSpPr>
            <a:spLocks noGrp="1"/>
          </p:cNvSpPr>
          <p:nvPr>
            <p:ph type="title"/>
          </p:nvPr>
        </p:nvSpPr>
        <p:spPr/>
        <p:txBody>
          <a:bodyPr/>
          <a:lstStyle/>
          <a:p>
            <a:pPr algn="ctr"/>
            <a:r>
              <a:rPr lang="en-US" dirty="0"/>
              <a:t>Tiryns Dam (</a:t>
            </a:r>
            <a:r>
              <a:rPr lang="en-US" dirty="0" err="1"/>
              <a:t>Kofini</a:t>
            </a:r>
            <a:r>
              <a:rPr lang="en-US" dirty="0"/>
              <a:t> Dam)</a:t>
            </a:r>
          </a:p>
        </p:txBody>
      </p:sp>
      <p:sp>
        <p:nvSpPr>
          <p:cNvPr id="3" name="Content Placeholder 2">
            <a:extLst>
              <a:ext uri="{FF2B5EF4-FFF2-40B4-BE49-F238E27FC236}">
                <a16:creationId xmlns:a16="http://schemas.microsoft.com/office/drawing/2014/main" id="{C35A0480-D1D4-84D0-1666-A4D059B8A7CC}"/>
              </a:ext>
            </a:extLst>
          </p:cNvPr>
          <p:cNvSpPr>
            <a:spLocks noGrp="1"/>
          </p:cNvSpPr>
          <p:nvPr>
            <p:ph sz="half" idx="1"/>
          </p:nvPr>
        </p:nvSpPr>
        <p:spPr/>
        <p:txBody>
          <a:bodyPr>
            <a:normAutofit fontScale="92500" lnSpcReduction="20000"/>
          </a:bodyPr>
          <a:lstStyle/>
          <a:p>
            <a:r>
              <a:rPr lang="en-US" dirty="0"/>
              <a:t>Built around 1250 BCE</a:t>
            </a:r>
          </a:p>
          <a:p>
            <a:r>
              <a:rPr lang="en-US" dirty="0"/>
              <a:t>After a flood buried parts of the lower city in mud</a:t>
            </a:r>
          </a:p>
          <a:p>
            <a:r>
              <a:rPr lang="en-US" dirty="0"/>
              <a:t>Constructed a 10 m high, 100 m long dam made of cyclopean masonry and clay across the </a:t>
            </a:r>
            <a:r>
              <a:rPr lang="en-US" dirty="0" err="1"/>
              <a:t>Manessi</a:t>
            </a:r>
            <a:r>
              <a:rPr lang="en-US" dirty="0"/>
              <a:t> stream.</a:t>
            </a:r>
          </a:p>
          <a:p>
            <a:r>
              <a:rPr lang="en-US" dirty="0"/>
              <a:t>Dug a 1.5-kilometer-long diversion canal that rerouted the river south into a new bed, permanently protecting the citadel and lower town from flooding.</a:t>
            </a:r>
          </a:p>
          <a:p>
            <a:endParaRPr lang="en-US" dirty="0"/>
          </a:p>
        </p:txBody>
      </p:sp>
      <p:pic>
        <p:nvPicPr>
          <p:cNvPr id="5" name="Content Placeholder 4">
            <a:extLst>
              <a:ext uri="{FF2B5EF4-FFF2-40B4-BE49-F238E27FC236}">
                <a16:creationId xmlns:a16="http://schemas.microsoft.com/office/drawing/2014/main" id="{E701A2AA-0CBA-EE9F-1121-07A57FD6F7A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p:blipFill>
        <p:spPr>
          <a:xfrm>
            <a:off x="5862109" y="1825626"/>
            <a:ext cx="5358341" cy="4018756"/>
          </a:xfrm>
          <a:prstGeom prst="rect">
            <a:avLst/>
          </a:prstGeom>
        </p:spPr>
      </p:pic>
    </p:spTree>
    <p:extLst>
      <p:ext uri="{BB962C8B-B14F-4D97-AF65-F5344CB8AC3E}">
        <p14:creationId xmlns:p14="http://schemas.microsoft.com/office/powerpoint/2010/main" val="24634775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Rectangle 14">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Rectangle 16">
            <a:extLst>
              <a:ext uri="{FF2B5EF4-FFF2-40B4-BE49-F238E27FC236}">
                <a16:creationId xmlns:a16="http://schemas.microsoft.com/office/drawing/2014/main" id="{B908E8DC-1025-4FCC-873D-DC5C2ADEF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AA9B572-7188-09FB-C203-96A43473E9A6}"/>
              </a:ext>
            </a:extLst>
          </p:cNvPr>
          <p:cNvSpPr>
            <a:spLocks noGrp="1"/>
          </p:cNvSpPr>
          <p:nvPr>
            <p:ph type="title"/>
          </p:nvPr>
        </p:nvSpPr>
        <p:spPr>
          <a:xfrm>
            <a:off x="422899" y="540167"/>
            <a:ext cx="4274607" cy="1119027"/>
          </a:xfrm>
        </p:spPr>
        <p:txBody>
          <a:bodyPr vert="horz" lIns="91440" tIns="45720" rIns="91440" bIns="45720" rtlCol="0" anchor="b">
            <a:normAutofit/>
          </a:bodyPr>
          <a:lstStyle/>
          <a:p>
            <a:r>
              <a:rPr lang="en-US" sz="4800" kern="1200" dirty="0">
                <a:latin typeface="+mj-lt"/>
                <a:ea typeface="+mj-ea"/>
                <a:cs typeface="+mj-cs"/>
              </a:rPr>
              <a:t>Mycenae</a:t>
            </a:r>
          </a:p>
        </p:txBody>
      </p:sp>
      <p:sp>
        <p:nvSpPr>
          <p:cNvPr id="5" name="Content Placeholder 4">
            <a:extLst>
              <a:ext uri="{FF2B5EF4-FFF2-40B4-BE49-F238E27FC236}">
                <a16:creationId xmlns:a16="http://schemas.microsoft.com/office/drawing/2014/main" id="{E8106972-5149-3837-1D7E-AC6B7DD410EF}"/>
              </a:ext>
            </a:extLst>
          </p:cNvPr>
          <p:cNvSpPr>
            <a:spLocks noGrp="1"/>
          </p:cNvSpPr>
          <p:nvPr>
            <p:ph sz="half" idx="1"/>
          </p:nvPr>
        </p:nvSpPr>
        <p:spPr>
          <a:xfrm>
            <a:off x="422899" y="1873046"/>
            <a:ext cx="4274607" cy="4102852"/>
          </a:xfrm>
        </p:spPr>
        <p:txBody>
          <a:bodyPr vert="horz" lIns="91440" tIns="45720" rIns="91440" bIns="45720" rtlCol="0" anchor="t">
            <a:normAutofit fontScale="92500" lnSpcReduction="10000"/>
          </a:bodyPr>
          <a:lstStyle/>
          <a:p>
            <a:r>
              <a:rPr lang="en-US" sz="1800" dirty="0"/>
              <a:t>Late Helladic III B  (late 13</a:t>
            </a:r>
            <a:r>
              <a:rPr lang="en-US" sz="1800" baseline="30000" dirty="0"/>
              <a:t>th</a:t>
            </a:r>
            <a:r>
              <a:rPr lang="en-US" sz="1800" dirty="0"/>
              <a:t> century BCE)</a:t>
            </a:r>
          </a:p>
          <a:p>
            <a:r>
              <a:rPr lang="en-US" sz="1800" dirty="0"/>
              <a:t>Subterranean cistern, constructed of corbelled vaulted staircase that descends 12 m deep shaft carved out of bedrock</a:t>
            </a:r>
          </a:p>
          <a:p>
            <a:r>
              <a:rPr lang="en-US" sz="1800" dirty="0"/>
              <a:t>Cyclopean fortification wall was extended in this later period to protect this water supply. Purely a defensive move. </a:t>
            </a:r>
          </a:p>
          <a:p>
            <a:r>
              <a:rPr lang="en-US" sz="1800" dirty="0"/>
              <a:t>Tapped a spring located about 200-300 m above the citadel (13 m higher than the acropolis), which made it easy to supply the city below (gravity)</a:t>
            </a:r>
          </a:p>
          <a:p>
            <a:r>
              <a:rPr lang="en-US" sz="1800" dirty="0"/>
              <a:t>Possibly part of a period of unrest towards the end of the Mycenaean Bronze Age (collapse 1200 BCE)</a:t>
            </a:r>
          </a:p>
        </p:txBody>
      </p:sp>
      <p:pic>
        <p:nvPicPr>
          <p:cNvPr id="7" name="Content Placeholder 6">
            <a:extLst>
              <a:ext uri="{FF2B5EF4-FFF2-40B4-BE49-F238E27FC236}">
                <a16:creationId xmlns:a16="http://schemas.microsoft.com/office/drawing/2014/main" id="{4499820F-6DCD-67CF-1AA6-7B18A85784EF}"/>
              </a:ext>
            </a:extLst>
          </p:cNvPr>
          <p:cNvPicPr>
            <a:picLocks noGrp="1" noChangeAspect="1"/>
          </p:cNvPicPr>
          <p:nvPr>
            <p:ph sz="half" idx="2"/>
          </p:nvPr>
        </p:nvPicPr>
        <p:blipFill>
          <a:blip r:embed="rId3"/>
          <a:srcRect r="3" b="4613"/>
          <a:stretch>
            <a:fillRect/>
          </a:stretch>
        </p:blipFill>
        <p:spPr>
          <a:xfrm>
            <a:off x="5211495" y="699899"/>
            <a:ext cx="3211333" cy="5445836"/>
          </a:xfrm>
          <a:prstGeom prst="rect">
            <a:avLst/>
          </a:prstGeom>
        </p:spPr>
      </p:pic>
      <p:pic>
        <p:nvPicPr>
          <p:cNvPr id="8" name="Picture 7" descr="Underground Cistern of Mycenae">
            <a:extLst>
              <a:ext uri="{FF2B5EF4-FFF2-40B4-BE49-F238E27FC236}">
                <a16:creationId xmlns:a16="http://schemas.microsoft.com/office/drawing/2014/main" id="{43F0FCAF-7865-808E-4F9C-6250DBDCBF83}"/>
              </a:ext>
            </a:extLst>
          </p:cNvPr>
          <p:cNvPicPr>
            <a:picLocks noChangeAspect="1"/>
          </p:cNvPicPr>
          <p:nvPr/>
        </p:nvPicPr>
        <p:blipFill>
          <a:blip r:embed="rId4"/>
          <a:srcRect l="11045" r="10333" b="3"/>
          <a:stretch>
            <a:fillRect/>
          </a:stretch>
        </p:blipFill>
        <p:spPr>
          <a:xfrm>
            <a:off x="8535080" y="699899"/>
            <a:ext cx="3211333" cy="5445836"/>
          </a:xfrm>
          <a:prstGeom prst="rect">
            <a:avLst/>
          </a:prstGeom>
        </p:spPr>
      </p:pic>
      <p:cxnSp>
        <p:nvCxnSpPr>
          <p:cNvPr id="19" name="Straight Connector 18">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9B57D9A5-B0E6-43E8-854F-D4931B715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47856" y="706072"/>
            <a:ext cx="445586" cy="544584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23" name="Straight Connector 22">
            <a:extLst>
              <a:ext uri="{FF2B5EF4-FFF2-40B4-BE49-F238E27FC236}">
                <a16:creationId xmlns:a16="http://schemas.microsoft.com/office/drawing/2014/main" id="{25443840-A796-4C43-8DC1-1B738EFEC5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632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21832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Pylos- Palace of Nestor</a:t>
            </a:r>
          </a:p>
        </p:txBody>
      </p:sp>
      <p:pic>
        <p:nvPicPr>
          <p:cNvPr id="6" name="Content Placeholder 5" descr="Screen Shot 2016-11-17 at 8.57.42 PM.png"/>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38200" y="2040859"/>
            <a:ext cx="5181600" cy="3920870"/>
          </a:xfrm>
        </p:spPr>
      </p:pic>
      <p:sp>
        <p:nvSpPr>
          <p:cNvPr id="3" name="Content Placeholder 2">
            <a:extLst>
              <a:ext uri="{FF2B5EF4-FFF2-40B4-BE49-F238E27FC236}">
                <a16:creationId xmlns:a16="http://schemas.microsoft.com/office/drawing/2014/main" id="{3D13A2DA-B9D9-8A96-B3A9-23C17B267C1D}"/>
              </a:ext>
            </a:extLst>
          </p:cNvPr>
          <p:cNvSpPr>
            <a:spLocks noGrp="1"/>
          </p:cNvSpPr>
          <p:nvPr>
            <p:ph sz="half" idx="2"/>
          </p:nvPr>
        </p:nvSpPr>
        <p:spPr/>
        <p:txBody>
          <a:bodyPr>
            <a:normAutofit fontScale="85000" lnSpcReduction="20000"/>
          </a:bodyPr>
          <a:lstStyle/>
          <a:p>
            <a:r>
              <a:rPr lang="en-US" dirty="0"/>
              <a:t>Spring located 1.36km away</a:t>
            </a:r>
          </a:p>
          <a:p>
            <a:r>
              <a:rPr lang="en-US" dirty="0"/>
              <a:t>Constructed of wood, dug channel in rock, and U-shaped terracotta tiles </a:t>
            </a:r>
          </a:p>
          <a:p>
            <a:r>
              <a:rPr lang="en-US" dirty="0"/>
              <a:t>Three distinct branches: A, B, and C that bring water to different parts of the complex</a:t>
            </a:r>
          </a:p>
          <a:p>
            <a:r>
              <a:rPr lang="en-US" dirty="0"/>
              <a:t>Use of terracotta pipes similar to Minoan palaces</a:t>
            </a:r>
          </a:p>
          <a:p>
            <a:r>
              <a:rPr lang="en-US" dirty="0"/>
              <a:t>Central drainage system in the palace connected to branch C</a:t>
            </a:r>
          </a:p>
          <a:p>
            <a:r>
              <a:rPr lang="en-US" dirty="0"/>
              <a:t>Perhaps used for industry (oil, perfume)</a:t>
            </a:r>
          </a:p>
        </p:txBody>
      </p:sp>
    </p:spTree>
    <p:extLst>
      <p:ext uri="{BB962C8B-B14F-4D97-AF65-F5344CB8AC3E}">
        <p14:creationId xmlns:p14="http://schemas.microsoft.com/office/powerpoint/2010/main" val="11009533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DA1BF9-B7FC-3E1C-1F2D-0A8D43ACBF67}"/>
              </a:ext>
            </a:extLst>
          </p:cNvPr>
          <p:cNvSpPr>
            <a:spLocks noGrp="1"/>
          </p:cNvSpPr>
          <p:nvPr>
            <p:ph type="title"/>
          </p:nvPr>
        </p:nvSpPr>
        <p:spPr>
          <a:xfrm>
            <a:off x="640080" y="329184"/>
            <a:ext cx="6894576" cy="1783080"/>
          </a:xfrm>
        </p:spPr>
        <p:txBody>
          <a:bodyPr vert="horz" lIns="91440" tIns="45720" rIns="91440" bIns="45720" rtlCol="0" anchor="b">
            <a:normAutofit/>
          </a:bodyPr>
          <a:lstStyle/>
          <a:p>
            <a:r>
              <a:rPr lang="en-US" sz="6100" kern="1200">
                <a:solidFill>
                  <a:schemeClr val="tx1"/>
                </a:solidFill>
                <a:latin typeface="+mj-lt"/>
                <a:ea typeface="+mj-ea"/>
                <a:cs typeface="+mj-cs"/>
              </a:rPr>
              <a:t>Nuragic Spring Sanctuaries</a:t>
            </a:r>
          </a:p>
        </p:txBody>
      </p:sp>
      <p:sp>
        <p:nvSpPr>
          <p:cNvPr id="17"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49B9B0-09F0-C0D5-0324-3C14A9B464B4}"/>
              </a:ext>
            </a:extLst>
          </p:cNvPr>
          <p:cNvSpPr>
            <a:spLocks noGrp="1"/>
          </p:cNvSpPr>
          <p:nvPr>
            <p:ph sz="half" idx="1"/>
          </p:nvPr>
        </p:nvSpPr>
        <p:spPr>
          <a:xfrm>
            <a:off x="640080" y="2706624"/>
            <a:ext cx="6894576" cy="3483864"/>
          </a:xfrm>
        </p:spPr>
        <p:txBody>
          <a:bodyPr vert="horz" lIns="91440" tIns="45720" rIns="91440" bIns="45720" rtlCol="0">
            <a:normAutofit fontScale="85000" lnSpcReduction="20000"/>
          </a:bodyPr>
          <a:lstStyle/>
          <a:p>
            <a:r>
              <a:rPr lang="en-US" sz="2200" dirty="0"/>
              <a:t>c. 1800–700 BCE</a:t>
            </a:r>
          </a:p>
          <a:p>
            <a:r>
              <a:rPr lang="en-US" sz="2200" dirty="0"/>
              <a:t>Nuragic civilization on the island of Sardinia developed these elaborate sanctuaries at freshwater springs</a:t>
            </a:r>
          </a:p>
          <a:p>
            <a:r>
              <a:rPr lang="en-US" sz="2200" dirty="0"/>
              <a:t>Over 50-60 documented sacred wells, possibly 100-150 total</a:t>
            </a:r>
          </a:p>
          <a:p>
            <a:r>
              <a:rPr lang="en-US" sz="2200" dirty="0"/>
              <a:t>Built directly over the natural spring</a:t>
            </a:r>
          </a:p>
          <a:p>
            <a:r>
              <a:rPr lang="en-US" sz="2200" dirty="0"/>
              <a:t>Accessed by a steep stone staircase </a:t>
            </a:r>
          </a:p>
          <a:p>
            <a:r>
              <a:rPr lang="en-US" sz="2200" dirty="0"/>
              <a:t>Associated with water worship and healing cults: deities associated with fertility, rebirth, physical healing</a:t>
            </a:r>
          </a:p>
          <a:p>
            <a:r>
              <a:rPr lang="en-US" sz="2200" dirty="0"/>
              <a:t>Bronze figurines left by pilgrims depicting warriors, priests, chieftains, mothers, and animals as offerings</a:t>
            </a:r>
          </a:p>
          <a:p>
            <a:r>
              <a:rPr lang="en-US" sz="2200" dirty="0"/>
              <a:t>Possible solar/lunar alignments?</a:t>
            </a:r>
          </a:p>
          <a:p>
            <a:endParaRPr lang="en-US" sz="2200" dirty="0"/>
          </a:p>
        </p:txBody>
      </p:sp>
      <p:pic>
        <p:nvPicPr>
          <p:cNvPr id="10" name="Picture 9" descr="Sacred Well - Pozzo Sacro di Santa Cristina - Sardegna">
            <a:extLst>
              <a:ext uri="{FF2B5EF4-FFF2-40B4-BE49-F238E27FC236}">
                <a16:creationId xmlns:a16="http://schemas.microsoft.com/office/drawing/2014/main" id="{8EDE3464-9D06-D362-EA94-E778EB50AB58}"/>
              </a:ext>
            </a:extLst>
          </p:cNvPr>
          <p:cNvPicPr>
            <a:picLocks noChangeAspect="1"/>
          </p:cNvPicPr>
          <p:nvPr/>
        </p:nvPicPr>
        <p:blipFill>
          <a:blip r:embed="rId2"/>
          <a:srcRect t="2514" r="-4" b="9206"/>
          <a:stretch>
            <a:fillRect/>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9" name="Content Placeholder 8">
            <a:extLst>
              <a:ext uri="{FF2B5EF4-FFF2-40B4-BE49-F238E27FC236}">
                <a16:creationId xmlns:a16="http://schemas.microsoft.com/office/drawing/2014/main" id="{6FACCE8C-F54C-D3BD-A8EA-1F96998434C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t="7384" b="7384"/>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
        <p:nvSpPr>
          <p:cNvPr id="4" name="TextBox 3">
            <a:extLst>
              <a:ext uri="{FF2B5EF4-FFF2-40B4-BE49-F238E27FC236}">
                <a16:creationId xmlns:a16="http://schemas.microsoft.com/office/drawing/2014/main" id="{F3761EEF-8D85-AB71-AE0C-0767C01FF9ED}"/>
              </a:ext>
            </a:extLst>
          </p:cNvPr>
          <p:cNvSpPr txBox="1"/>
          <p:nvPr/>
        </p:nvSpPr>
        <p:spPr>
          <a:xfrm>
            <a:off x="8224608" y="4310056"/>
            <a:ext cx="2521699" cy="276999"/>
          </a:xfrm>
          <a:prstGeom prst="rect">
            <a:avLst/>
          </a:prstGeom>
          <a:solidFill>
            <a:schemeClr val="tx1"/>
          </a:solidFill>
        </p:spPr>
        <p:txBody>
          <a:bodyPr wrap="square" rtlCol="0">
            <a:spAutoFit/>
          </a:bodyPr>
          <a:lstStyle/>
          <a:p>
            <a:r>
              <a:rPr lang="en-US" sz="1200" dirty="0">
                <a:solidFill>
                  <a:schemeClr val="bg1"/>
                </a:solidFill>
              </a:rPr>
              <a:t>Su </a:t>
            </a:r>
            <a:r>
              <a:rPr lang="en-US" sz="1200" dirty="0" err="1">
                <a:solidFill>
                  <a:schemeClr val="bg1"/>
                </a:solidFill>
              </a:rPr>
              <a:t>Tempiesu</a:t>
            </a:r>
            <a:r>
              <a:rPr lang="en-US" sz="1200" dirty="0">
                <a:solidFill>
                  <a:schemeClr val="bg1"/>
                </a:solidFill>
              </a:rPr>
              <a:t> in </a:t>
            </a:r>
            <a:r>
              <a:rPr lang="en-US" sz="1200" dirty="0" err="1">
                <a:solidFill>
                  <a:schemeClr val="bg1"/>
                </a:solidFill>
              </a:rPr>
              <a:t>Orune</a:t>
            </a:r>
            <a:endParaRPr lang="en-US" sz="1200" dirty="0">
              <a:solidFill>
                <a:schemeClr val="bg1"/>
              </a:solidFill>
            </a:endParaRPr>
          </a:p>
        </p:txBody>
      </p:sp>
      <p:sp>
        <p:nvSpPr>
          <p:cNvPr id="6" name="TextBox 5">
            <a:extLst>
              <a:ext uri="{FF2B5EF4-FFF2-40B4-BE49-F238E27FC236}">
                <a16:creationId xmlns:a16="http://schemas.microsoft.com/office/drawing/2014/main" id="{79523CE7-71BA-62DB-F226-23C434AD6E35}"/>
              </a:ext>
            </a:extLst>
          </p:cNvPr>
          <p:cNvSpPr txBox="1"/>
          <p:nvPr/>
        </p:nvSpPr>
        <p:spPr>
          <a:xfrm>
            <a:off x="8174737" y="52185"/>
            <a:ext cx="1355470" cy="276999"/>
          </a:xfrm>
          <a:prstGeom prst="rect">
            <a:avLst/>
          </a:prstGeom>
          <a:solidFill>
            <a:schemeClr val="tx1"/>
          </a:solidFill>
        </p:spPr>
        <p:txBody>
          <a:bodyPr wrap="square" rtlCol="0">
            <a:spAutoFit/>
          </a:bodyPr>
          <a:lstStyle/>
          <a:p>
            <a:r>
              <a:rPr lang="en-US" sz="1200" dirty="0">
                <a:solidFill>
                  <a:schemeClr val="bg1"/>
                </a:solidFill>
              </a:rPr>
              <a:t>Santa Cristina</a:t>
            </a:r>
          </a:p>
        </p:txBody>
      </p:sp>
    </p:spTree>
    <p:extLst>
      <p:ext uri="{BB962C8B-B14F-4D97-AF65-F5344CB8AC3E}">
        <p14:creationId xmlns:p14="http://schemas.microsoft.com/office/powerpoint/2010/main" val="21847604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E7AAC-B688-4072-4A81-220E6C674FF4}"/>
              </a:ext>
            </a:extLst>
          </p:cNvPr>
          <p:cNvSpPr>
            <a:spLocks noGrp="1"/>
          </p:cNvSpPr>
          <p:nvPr>
            <p:ph type="title"/>
          </p:nvPr>
        </p:nvSpPr>
        <p:spPr/>
        <p:txBody>
          <a:bodyPr/>
          <a:lstStyle/>
          <a:p>
            <a:r>
              <a:rPr lang="en-US" dirty="0"/>
              <a:t>Ancient Assyria</a:t>
            </a:r>
          </a:p>
        </p:txBody>
      </p:sp>
      <p:sp>
        <p:nvSpPr>
          <p:cNvPr id="4" name="Content Placeholder 3">
            <a:extLst>
              <a:ext uri="{FF2B5EF4-FFF2-40B4-BE49-F238E27FC236}">
                <a16:creationId xmlns:a16="http://schemas.microsoft.com/office/drawing/2014/main" id="{0940F1BB-8DCB-B9D4-B75E-8C59CF486E20}"/>
              </a:ext>
            </a:extLst>
          </p:cNvPr>
          <p:cNvSpPr>
            <a:spLocks noGrp="1"/>
          </p:cNvSpPr>
          <p:nvPr>
            <p:ph sz="half" idx="1"/>
          </p:nvPr>
        </p:nvSpPr>
        <p:spPr/>
        <p:txBody>
          <a:bodyPr>
            <a:normAutofit fontScale="85000" lnSpcReduction="20000"/>
          </a:bodyPr>
          <a:lstStyle/>
          <a:p>
            <a:r>
              <a:rPr lang="en-US" dirty="0"/>
              <a:t>Neo-Assyrian Empire (911-609 BCE)</a:t>
            </a:r>
          </a:p>
          <a:p>
            <a:r>
              <a:rPr lang="en-US" dirty="0"/>
              <a:t>Most famous are the aqueducts built during the reign of Sennacherib (704-681 BCE)</a:t>
            </a:r>
          </a:p>
          <a:p>
            <a:r>
              <a:rPr lang="en-US" dirty="0"/>
              <a:t>They were built to supply the new capital of Nineveh and irrigate the Assyrian heartland.</a:t>
            </a:r>
          </a:p>
          <a:p>
            <a:r>
              <a:rPr lang="en-US" dirty="0"/>
              <a:t>These aqueducts  were canals cut into the limestone bedrock that ran along the natural elevation contours.</a:t>
            </a:r>
          </a:p>
          <a:p>
            <a:r>
              <a:rPr lang="en-US" dirty="0">
                <a:hlinkClick r:id="rId2"/>
              </a:rPr>
              <a:t>https://sennacheribarchaeologicalpark.com/</a:t>
            </a:r>
            <a:r>
              <a:rPr lang="en-US" dirty="0"/>
              <a:t>  </a:t>
            </a:r>
          </a:p>
        </p:txBody>
      </p:sp>
      <p:pic>
        <p:nvPicPr>
          <p:cNvPr id="6" name="Content Placeholder 5">
            <a:extLst>
              <a:ext uri="{FF2B5EF4-FFF2-40B4-BE49-F238E27FC236}">
                <a16:creationId xmlns:a16="http://schemas.microsoft.com/office/drawing/2014/main" id="{EB2E4BA9-6B0E-FECC-8AD2-F659696F8C06}"/>
              </a:ext>
            </a:extLst>
          </p:cNvPr>
          <p:cNvPicPr>
            <a:picLocks noGrp="1" noChangeAspect="1"/>
          </p:cNvPicPr>
          <p:nvPr>
            <p:ph sz="half" idx="2"/>
          </p:nvPr>
        </p:nvPicPr>
        <p:blipFill>
          <a:blip r:embed="rId3"/>
          <a:stretch>
            <a:fillRect/>
          </a:stretch>
        </p:blipFill>
        <p:spPr>
          <a:xfrm>
            <a:off x="6662057" y="2288686"/>
            <a:ext cx="4691743" cy="2638573"/>
          </a:xfrm>
          <a:prstGeom prst="rect">
            <a:avLst/>
          </a:prstGeom>
        </p:spPr>
      </p:pic>
    </p:spTree>
    <p:extLst>
      <p:ext uri="{BB962C8B-B14F-4D97-AF65-F5344CB8AC3E}">
        <p14:creationId xmlns:p14="http://schemas.microsoft.com/office/powerpoint/2010/main" val="7714552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97684-678B-1D08-ED12-4BBC1E919105}"/>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Jerwan</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C4AFC9F1-32A0-E622-F45F-8A5EF2E65CB9}"/>
              </a:ext>
            </a:extLst>
          </p:cNvPr>
          <p:cNvSpPr>
            <a:spLocks noGrp="1"/>
          </p:cNvSpPr>
          <p:nvPr>
            <p:ph sz="half" idx="1"/>
          </p:nvPr>
        </p:nvSpPr>
        <p:spPr>
          <a:xfrm>
            <a:off x="630936" y="2807208"/>
            <a:ext cx="3429000" cy="3410712"/>
          </a:xfrm>
        </p:spPr>
        <p:txBody>
          <a:bodyPr vert="horz" lIns="91440" tIns="45720" rIns="91440" bIns="45720" rtlCol="0" anchor="t">
            <a:normAutofit/>
          </a:bodyPr>
          <a:lstStyle/>
          <a:p>
            <a:r>
              <a:rPr lang="en-US" sz="2200"/>
              <a:t>Built around 690 BCE</a:t>
            </a:r>
          </a:p>
          <a:p>
            <a:r>
              <a:rPr lang="en-US" sz="2200"/>
              <a:t>Substructure made of limestone ashlar blocks to cross a 280 meter river valley (wadi).</a:t>
            </a:r>
          </a:p>
          <a:p>
            <a:r>
              <a:rPr lang="en-US" sz="2200"/>
              <a:t>Stood 9 meters high </a:t>
            </a:r>
          </a:p>
          <a:p>
            <a:r>
              <a:rPr lang="en-US" sz="2200"/>
              <a:t>The aqueduct was constructed with corbel vaulting.</a:t>
            </a:r>
          </a:p>
        </p:txBody>
      </p:sp>
      <p:pic>
        <p:nvPicPr>
          <p:cNvPr id="6" name="Content Placeholder 5" descr="RENDERING - Sennacherib Archaeological Park">
            <a:extLst>
              <a:ext uri="{FF2B5EF4-FFF2-40B4-BE49-F238E27FC236}">
                <a16:creationId xmlns:a16="http://schemas.microsoft.com/office/drawing/2014/main" id="{7D2D4DDA-77F0-9A64-3079-CDD7EC8BB0EF}"/>
              </a:ext>
            </a:extLst>
          </p:cNvPr>
          <p:cNvPicPr>
            <a:picLocks noGrp="1" noChangeAspect="1"/>
          </p:cNvPicPr>
          <p:nvPr>
            <p:ph sz="half" idx="2"/>
          </p:nvPr>
        </p:nvPicPr>
        <p:blipFill>
          <a:blip r:embed="rId2"/>
          <a:stretch>
            <a:fillRect/>
          </a:stretch>
        </p:blipFill>
        <p:spPr>
          <a:xfrm>
            <a:off x="4654296" y="986809"/>
            <a:ext cx="6903720" cy="4884381"/>
          </a:xfrm>
          <a:prstGeom prst="rect">
            <a:avLst/>
          </a:prstGeom>
        </p:spPr>
      </p:pic>
    </p:spTree>
    <p:extLst>
      <p:ext uri="{BB962C8B-B14F-4D97-AF65-F5344CB8AC3E}">
        <p14:creationId xmlns:p14="http://schemas.microsoft.com/office/powerpoint/2010/main" val="3102220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166DE13C-9222-6D50-D47C-7E903DC1B78D}"/>
              </a:ext>
            </a:extLst>
          </p:cNvPr>
          <p:cNvPicPr>
            <a:picLocks noChangeAspect="1"/>
          </p:cNvPicPr>
          <p:nvPr/>
        </p:nvPicPr>
        <p:blipFill>
          <a:blip r:embed="rId2">
            <a:extLst>
              <a:ext uri="{28A0092B-C50C-407E-A947-70E740481C1C}">
                <a14:useLocalDpi xmlns:a14="http://schemas.microsoft.com/office/drawing/2010/main" val="0"/>
              </a:ext>
            </a:extLst>
          </a:blip>
          <a:srcRect l="9602" r="18663" b="-1"/>
          <a:stretch>
            <a:fillRect/>
          </a:stretch>
        </p:blipFill>
        <p:spPr>
          <a:xfrm>
            <a:off x="-1" y="10"/>
            <a:ext cx="7370057" cy="6857990"/>
          </a:xfrm>
          <a:prstGeom prst="rect">
            <a:avLst/>
          </a:prstGeom>
        </p:spPr>
      </p:pic>
      <p:pic>
        <p:nvPicPr>
          <p:cNvPr id="9" name="Picture 8">
            <a:extLst>
              <a:ext uri="{FF2B5EF4-FFF2-40B4-BE49-F238E27FC236}">
                <a16:creationId xmlns:a16="http://schemas.microsoft.com/office/drawing/2014/main" id="{4033B6DF-96E0-BC2B-6DA1-B4F4C55E6408}"/>
              </a:ext>
            </a:extLst>
          </p:cNvPr>
          <p:cNvPicPr>
            <a:picLocks noChangeAspect="1"/>
          </p:cNvPicPr>
          <p:nvPr/>
        </p:nvPicPr>
        <p:blipFill>
          <a:blip r:embed="rId3">
            <a:extLst>
              <a:ext uri="{28A0092B-C50C-407E-A947-70E740481C1C}">
                <a14:useLocalDpi xmlns:a14="http://schemas.microsoft.com/office/drawing/2010/main" val="0"/>
              </a:ext>
            </a:extLst>
          </a:blip>
          <a:srcRect l="7110" r="-4" b="-4"/>
          <a:stretch>
            <a:fillRect/>
          </a:stretch>
        </p:blipFill>
        <p:spPr>
          <a:xfrm>
            <a:off x="7534656" y="1"/>
            <a:ext cx="4657344" cy="3346704"/>
          </a:xfrm>
          <a:prstGeom prst="rect">
            <a:avLst/>
          </a:prstGeom>
        </p:spPr>
      </p:pic>
      <p:pic>
        <p:nvPicPr>
          <p:cNvPr id="5" name="Picture 4">
            <a:extLst>
              <a:ext uri="{FF2B5EF4-FFF2-40B4-BE49-F238E27FC236}">
                <a16:creationId xmlns:a16="http://schemas.microsoft.com/office/drawing/2014/main" id="{6E38FFB1-57A6-B9ED-8CF2-171F26B72DCF}"/>
              </a:ext>
            </a:extLst>
          </p:cNvPr>
          <p:cNvPicPr>
            <a:picLocks noChangeAspect="1"/>
          </p:cNvPicPr>
          <p:nvPr/>
        </p:nvPicPr>
        <p:blipFill>
          <a:blip r:embed="rId4">
            <a:extLst>
              <a:ext uri="{28A0092B-C50C-407E-A947-70E740481C1C}">
                <a14:useLocalDpi xmlns:a14="http://schemas.microsoft.com/office/drawing/2010/main" val="0"/>
              </a:ext>
            </a:extLst>
          </a:blip>
          <a:srcRect l="6808" r="298" b="-4"/>
          <a:stretch>
            <a:fillRect/>
          </a:stretch>
        </p:blipFill>
        <p:spPr>
          <a:xfrm>
            <a:off x="7534654" y="3511296"/>
            <a:ext cx="4657346" cy="3346704"/>
          </a:xfrm>
          <a:prstGeom prst="rect">
            <a:avLst/>
          </a:prstGeom>
        </p:spPr>
      </p:pic>
    </p:spTree>
    <p:extLst>
      <p:ext uri="{BB962C8B-B14F-4D97-AF65-F5344CB8AC3E}">
        <p14:creationId xmlns:p14="http://schemas.microsoft.com/office/powerpoint/2010/main" val="41123143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667B606-E85C-40E1-A840-7488409C3621}"/>
              </a:ext>
            </a:extLst>
          </p:cNvPr>
          <p:cNvPicPr>
            <a:picLocks noChangeAspect="1"/>
          </p:cNvPicPr>
          <p:nvPr/>
        </p:nvPicPr>
        <p:blipFill>
          <a:blip r:embed="rId3">
            <a:extLst>
              <a:ext uri="{28A0092B-C50C-407E-A947-70E740481C1C}">
                <a14:useLocalDpi xmlns:a14="http://schemas.microsoft.com/office/drawing/2010/main" val="0"/>
              </a:ext>
            </a:extLst>
          </a:blip>
          <a:srcRect r="2489" b="3"/>
          <a:stretch>
            <a:fillRect/>
          </a:stretch>
        </p:blipFill>
        <p:spPr>
          <a:xfrm>
            <a:off x="20" y="-40"/>
            <a:ext cx="6095980" cy="4172827"/>
          </a:xfrm>
          <a:prstGeom prst="rect">
            <a:avLst/>
          </a:prstGeom>
        </p:spPr>
      </p:pic>
      <p:pic>
        <p:nvPicPr>
          <p:cNvPr id="5" name="Content Placeholder 4">
            <a:extLst>
              <a:ext uri="{FF2B5EF4-FFF2-40B4-BE49-F238E27FC236}">
                <a16:creationId xmlns:a16="http://schemas.microsoft.com/office/drawing/2014/main" id="{1E186134-AC83-FA81-AEA4-D00EBDB4BA86}"/>
              </a:ext>
            </a:extLst>
          </p:cNvPr>
          <p:cNvPicPr>
            <a:picLocks noGrp="1" noChangeAspect="1"/>
          </p:cNvPicPr>
          <p:nvPr>
            <p:ph sz="half" idx="4294967295"/>
          </p:nvPr>
        </p:nvPicPr>
        <p:blipFill>
          <a:blip r:embed="rId4"/>
          <a:srcRect l="886" r="1603" b="3"/>
          <a:stretch>
            <a:fillRect/>
          </a:stretch>
        </p:blipFill>
        <p:spPr>
          <a:xfrm>
            <a:off x="6096000" y="-43"/>
            <a:ext cx="6096000" cy="4172829"/>
          </a:xfrm>
          <a:prstGeom prst="rect">
            <a:avLst/>
          </a:prstGeom>
        </p:spPr>
      </p:pic>
      <p:cxnSp>
        <p:nvCxnSpPr>
          <p:cNvPr id="14" name="Straight Connector 13">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BF202DB3-E4A9-F06F-5EA1-20E0DC24AC58}"/>
              </a:ext>
            </a:extLst>
          </p:cNvPr>
          <p:cNvSpPr txBox="1"/>
          <p:nvPr/>
        </p:nvSpPr>
        <p:spPr>
          <a:xfrm>
            <a:off x="1233610" y="4945695"/>
            <a:ext cx="9840036" cy="1754326"/>
          </a:xfrm>
          <a:prstGeom prst="rect">
            <a:avLst/>
          </a:prstGeom>
          <a:noFill/>
        </p:spPr>
        <p:txBody>
          <a:bodyPr wrap="square" rtlCol="0">
            <a:spAutoFit/>
          </a:bodyPr>
          <a:lstStyle/>
          <a:p>
            <a:r>
              <a:rPr lang="en-US" dirty="0"/>
              <a:t>“Sennacherib, king of the world, king of Assyria, says: For a long distance, adding to it </a:t>
            </a:r>
            <a:r>
              <a:rPr lang="en-US" dirty="0" err="1"/>
              <a:t>th</a:t>
            </a:r>
            <a:r>
              <a:rPr lang="en-US" dirty="0"/>
              <a:t> </a:t>
            </a:r>
            <a:r>
              <a:rPr lang="en-US" dirty="0" err="1"/>
              <a:t>ewater</a:t>
            </a:r>
            <a:r>
              <a:rPr lang="en-US" dirty="0"/>
              <a:t> of the twain </a:t>
            </a:r>
            <a:r>
              <a:rPr lang="en-US" dirty="0" err="1"/>
              <a:t>Hazur</a:t>
            </a:r>
            <a:r>
              <a:rPr lang="en-US" dirty="0"/>
              <a:t> River- (namely) the water of the river </a:t>
            </a:r>
            <a:r>
              <a:rPr lang="en-US" dirty="0" err="1"/>
              <a:t>Pulpullia</a:t>
            </a:r>
            <a:r>
              <a:rPr lang="en-US" dirty="0"/>
              <a:t>- (and) the water of the town of Hanusa, the water of the town of </a:t>
            </a:r>
            <a:r>
              <a:rPr lang="en-US" dirty="0" err="1"/>
              <a:t>Gammagara</a:t>
            </a:r>
            <a:r>
              <a:rPr lang="en-US" dirty="0"/>
              <a:t>, (and) the waters of the springs of the mountains to the right and left at its sides, I caused a canal to be dug to the meadows of Nineveh. Over deep-cut ravines I spanned a bridge of white stone blocks. Those waters I caused to pass over upon it.”</a:t>
            </a:r>
          </a:p>
          <a:p>
            <a:endParaRPr lang="en-US" dirty="0"/>
          </a:p>
        </p:txBody>
      </p:sp>
    </p:spTree>
    <p:extLst>
      <p:ext uri="{BB962C8B-B14F-4D97-AF65-F5344CB8AC3E}">
        <p14:creationId xmlns:p14="http://schemas.microsoft.com/office/powerpoint/2010/main" val="22506278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4EA250-FB3D-3552-B572-733F461EDD39}"/>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Persian Qanat</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5A6E6440-8F51-5CFA-EF60-59508303D7D5}"/>
              </a:ext>
            </a:extLst>
          </p:cNvPr>
          <p:cNvSpPr>
            <a:spLocks noGrp="1"/>
          </p:cNvSpPr>
          <p:nvPr>
            <p:ph sz="half" idx="1"/>
          </p:nvPr>
        </p:nvSpPr>
        <p:spPr>
          <a:xfrm>
            <a:off x="630936" y="2807208"/>
            <a:ext cx="3429000" cy="3410712"/>
          </a:xfrm>
        </p:spPr>
        <p:txBody>
          <a:bodyPr vert="horz" lIns="91440" tIns="45720" rIns="91440" bIns="45720" rtlCol="0" anchor="t">
            <a:normAutofit/>
          </a:bodyPr>
          <a:lstStyle/>
          <a:p>
            <a:r>
              <a:rPr lang="en-US" sz="2000"/>
              <a:t>Achaemenid Persia (550-330 BCE) </a:t>
            </a:r>
          </a:p>
          <a:p>
            <a:r>
              <a:rPr lang="en-US" sz="2000"/>
              <a:t>Developed underground aqueduct technology called the qanat</a:t>
            </a:r>
          </a:p>
          <a:p>
            <a:r>
              <a:rPr lang="en-US" sz="2000"/>
              <a:t>Digging gently sloping underground channels accessed by regular vertical ventilation shafts to tap deep groundwater in aquifers</a:t>
            </a:r>
          </a:p>
          <a:p>
            <a:endParaRPr lang="en-US" sz="2000"/>
          </a:p>
        </p:txBody>
      </p:sp>
      <p:pic>
        <p:nvPicPr>
          <p:cNvPr id="6" name="Content Placeholder 5" descr="Persian Qanat: System, Structure, famous Iran Qanats">
            <a:extLst>
              <a:ext uri="{FF2B5EF4-FFF2-40B4-BE49-F238E27FC236}">
                <a16:creationId xmlns:a16="http://schemas.microsoft.com/office/drawing/2014/main" id="{97E998C7-A481-C7BE-AB58-3B8A2763ABBC}"/>
              </a:ext>
            </a:extLst>
          </p:cNvPr>
          <p:cNvPicPr>
            <a:picLocks noGrp="1" noChangeAspect="1"/>
          </p:cNvPicPr>
          <p:nvPr>
            <p:ph sz="half" idx="2"/>
          </p:nvPr>
        </p:nvPicPr>
        <p:blipFill>
          <a:blip r:embed="rId2"/>
          <a:stretch>
            <a:fillRect/>
          </a:stretch>
        </p:blipFill>
        <p:spPr>
          <a:xfrm>
            <a:off x="4654296" y="1651292"/>
            <a:ext cx="6903720" cy="3555415"/>
          </a:xfrm>
          <a:prstGeom prst="rect">
            <a:avLst/>
          </a:prstGeom>
        </p:spPr>
      </p:pic>
    </p:spTree>
    <p:extLst>
      <p:ext uri="{BB962C8B-B14F-4D97-AF65-F5344CB8AC3E}">
        <p14:creationId xmlns:p14="http://schemas.microsoft.com/office/powerpoint/2010/main" val="41060696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Rectangle 14">
            <a:extLst>
              <a:ext uri="{FF2B5EF4-FFF2-40B4-BE49-F238E27FC236}">
                <a16:creationId xmlns:a16="http://schemas.microsoft.com/office/drawing/2014/main" id="{B908E8DC-1025-4FCC-873D-DC5C2ADEF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0AF303-7AD7-F69E-4F88-81B3787EED60}"/>
              </a:ext>
            </a:extLst>
          </p:cNvPr>
          <p:cNvSpPr>
            <a:spLocks noGrp="1"/>
          </p:cNvSpPr>
          <p:nvPr>
            <p:ph type="title"/>
          </p:nvPr>
        </p:nvSpPr>
        <p:spPr>
          <a:xfrm>
            <a:off x="422899" y="540167"/>
            <a:ext cx="4274607" cy="2135867"/>
          </a:xfrm>
        </p:spPr>
        <p:txBody>
          <a:bodyPr vert="horz" lIns="91440" tIns="45720" rIns="91440" bIns="45720" rtlCol="0" anchor="b">
            <a:normAutofit/>
          </a:bodyPr>
          <a:lstStyle/>
          <a:p>
            <a:r>
              <a:rPr lang="en-US" sz="4800" kern="1200">
                <a:latin typeface="+mj-lt"/>
                <a:ea typeface="+mj-ea"/>
                <a:cs typeface="+mj-cs"/>
              </a:rPr>
              <a:t>Qanats of Ghasabe (Gonabad, Iran)</a:t>
            </a:r>
          </a:p>
        </p:txBody>
      </p:sp>
      <p:sp>
        <p:nvSpPr>
          <p:cNvPr id="4" name="Content Placeholder 3">
            <a:extLst>
              <a:ext uri="{FF2B5EF4-FFF2-40B4-BE49-F238E27FC236}">
                <a16:creationId xmlns:a16="http://schemas.microsoft.com/office/drawing/2014/main" id="{21211514-43CC-EE5C-338A-2925572459A7}"/>
              </a:ext>
            </a:extLst>
          </p:cNvPr>
          <p:cNvSpPr>
            <a:spLocks noGrp="1"/>
          </p:cNvSpPr>
          <p:nvPr>
            <p:ph sz="half" idx="2"/>
          </p:nvPr>
        </p:nvSpPr>
        <p:spPr>
          <a:xfrm>
            <a:off x="422899" y="2880452"/>
            <a:ext cx="4274607" cy="3095445"/>
          </a:xfrm>
        </p:spPr>
        <p:txBody>
          <a:bodyPr vert="horz" lIns="91440" tIns="45720" rIns="91440" bIns="45720" rtlCol="0" anchor="t">
            <a:normAutofit/>
          </a:bodyPr>
          <a:lstStyle/>
          <a:p>
            <a:r>
              <a:rPr lang="en-US" sz="1800"/>
              <a:t>Dated between 700 and 500 BCE</a:t>
            </a:r>
          </a:p>
          <a:p>
            <a:r>
              <a:rPr lang="en-US" sz="1800"/>
              <a:t>Oldest network of qanats</a:t>
            </a:r>
          </a:p>
          <a:p>
            <a:r>
              <a:rPr lang="en-US" sz="1800"/>
              <a:t>300 meters deep at the mother well</a:t>
            </a:r>
          </a:p>
          <a:p>
            <a:r>
              <a:rPr lang="en-US" sz="1800"/>
              <a:t>Complex contains 427 shafts with a total length of about 33 km</a:t>
            </a:r>
          </a:p>
          <a:p>
            <a:r>
              <a:rPr lang="en-US" sz="1800"/>
              <a:t>Used to irrigate agricultural lands</a:t>
            </a:r>
          </a:p>
        </p:txBody>
      </p:sp>
      <p:pic>
        <p:nvPicPr>
          <p:cNvPr id="6" name="Picture 5" descr="Ancient glory">
            <a:extLst>
              <a:ext uri="{FF2B5EF4-FFF2-40B4-BE49-F238E27FC236}">
                <a16:creationId xmlns:a16="http://schemas.microsoft.com/office/drawing/2014/main" id="{C9EE134D-320D-EFA2-9BE1-42103F3CEEB2}"/>
              </a:ext>
            </a:extLst>
          </p:cNvPr>
          <p:cNvPicPr>
            <a:picLocks noChangeAspect="1"/>
          </p:cNvPicPr>
          <p:nvPr/>
        </p:nvPicPr>
        <p:blipFill>
          <a:blip r:embed="rId2"/>
          <a:srcRect l="12540" r="33060" b="-2"/>
          <a:stretch>
            <a:fillRect/>
          </a:stretch>
        </p:blipFill>
        <p:spPr>
          <a:xfrm>
            <a:off x="5211495" y="699899"/>
            <a:ext cx="3211333" cy="5445836"/>
          </a:xfrm>
          <a:prstGeom prst="rect">
            <a:avLst/>
          </a:prstGeom>
        </p:spPr>
      </p:pic>
      <p:pic>
        <p:nvPicPr>
          <p:cNvPr id="5" name="Content Placeholder 4" descr="Ghasabe Qanats of Gonabad">
            <a:extLst>
              <a:ext uri="{FF2B5EF4-FFF2-40B4-BE49-F238E27FC236}">
                <a16:creationId xmlns:a16="http://schemas.microsoft.com/office/drawing/2014/main" id="{BC56D7EB-597B-20B6-E52C-6BFC5A848562}"/>
              </a:ext>
            </a:extLst>
          </p:cNvPr>
          <p:cNvPicPr>
            <a:picLocks noGrp="1" noChangeAspect="1"/>
          </p:cNvPicPr>
          <p:nvPr>
            <p:ph sz="half" idx="1"/>
          </p:nvPr>
        </p:nvPicPr>
        <p:blipFill>
          <a:blip r:embed="rId3"/>
          <a:srcRect r="11660" b="3"/>
          <a:stretch>
            <a:fillRect/>
          </a:stretch>
        </p:blipFill>
        <p:spPr>
          <a:xfrm>
            <a:off x="8535080" y="699899"/>
            <a:ext cx="3211333" cy="5445836"/>
          </a:xfrm>
          <a:prstGeom prst="rect">
            <a:avLst/>
          </a:prstGeom>
        </p:spPr>
      </p:pic>
      <p:cxnSp>
        <p:nvCxnSpPr>
          <p:cNvPr id="17" name="Straight Connector 16">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9B57D9A5-B0E6-43E8-854F-D4931B715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47856" y="706072"/>
            <a:ext cx="445586" cy="544584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21" name="Straight Connector 20">
            <a:extLst>
              <a:ext uri="{FF2B5EF4-FFF2-40B4-BE49-F238E27FC236}">
                <a16:creationId xmlns:a16="http://schemas.microsoft.com/office/drawing/2014/main" id="{25443840-A796-4C43-8DC1-1B738EFEC5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632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79164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8CE57-69EA-5B8E-2CE2-25848201EE24}"/>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kern="1200">
                <a:solidFill>
                  <a:schemeClr val="tx1"/>
                </a:solidFill>
                <a:latin typeface="+mj-lt"/>
                <a:ea typeface="+mj-ea"/>
                <a:cs typeface="+mj-cs"/>
              </a:rPr>
              <a:t>Achaemenid Dam of Sad-i Didegan</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621AF5-303D-1AFB-E7C6-28565F549912}"/>
              </a:ext>
            </a:extLst>
          </p:cNvPr>
          <p:cNvSpPr>
            <a:spLocks noGrp="1"/>
          </p:cNvSpPr>
          <p:nvPr>
            <p:ph sz="half" idx="1"/>
          </p:nvPr>
        </p:nvSpPr>
        <p:spPr>
          <a:xfrm>
            <a:off x="630936" y="2660904"/>
            <a:ext cx="4818888" cy="3547872"/>
          </a:xfrm>
        </p:spPr>
        <p:txBody>
          <a:bodyPr vert="horz" lIns="91440" tIns="45720" rIns="91440" bIns="45720" rtlCol="0" anchor="t">
            <a:normAutofit/>
          </a:bodyPr>
          <a:lstStyle/>
          <a:p>
            <a:r>
              <a:rPr lang="en-US" sz="1700"/>
              <a:t>22 km north of Pasagardae</a:t>
            </a:r>
          </a:p>
          <a:p>
            <a:r>
              <a:rPr lang="en-US" sz="1700"/>
              <a:t>Probably built during the reigns of Cyrus the Great or Darius</a:t>
            </a:r>
          </a:p>
          <a:p>
            <a:r>
              <a:rPr lang="en-US" sz="1700"/>
              <a:t>Monumental dam </a:t>
            </a:r>
          </a:p>
          <a:p>
            <a:r>
              <a:rPr lang="en-US" sz="1700"/>
              <a:t>90 m wide, 21 m high</a:t>
            </a:r>
          </a:p>
          <a:p>
            <a:r>
              <a:rPr lang="en-US" sz="1700"/>
              <a:t>Earthen and stone-ashlar embankment dam</a:t>
            </a:r>
          </a:p>
          <a:p>
            <a:r>
              <a:rPr lang="en-US" sz="1700"/>
              <a:t>Engineered specifically to manage flash-flood runoff, capture seasonal waters, and supply regional agricultural networks around Pasargadae.</a:t>
            </a:r>
          </a:p>
        </p:txBody>
      </p:sp>
      <p:pic>
        <p:nvPicPr>
          <p:cNvPr id="5" name="Content Placeholder 4" descr="Fig. 4 – Selected pictures. Fig. 4 – Photos sélectionnées.">
            <a:extLst>
              <a:ext uri="{FF2B5EF4-FFF2-40B4-BE49-F238E27FC236}">
                <a16:creationId xmlns:a16="http://schemas.microsoft.com/office/drawing/2014/main" id="{B307EDBD-E963-198E-32DF-C36BDA577202}"/>
              </a:ext>
            </a:extLst>
          </p:cNvPr>
          <p:cNvPicPr>
            <a:picLocks noGrp="1" noChangeAspect="1"/>
          </p:cNvPicPr>
          <p:nvPr>
            <p:ph sz="half" idx="2"/>
          </p:nvPr>
        </p:nvPicPr>
        <p:blipFill>
          <a:blip r:embed="rId3"/>
          <a:stretch>
            <a:fillRect/>
          </a:stretch>
        </p:blipFill>
        <p:spPr>
          <a:xfrm>
            <a:off x="6785648" y="640080"/>
            <a:ext cx="4085768" cy="5577840"/>
          </a:xfrm>
          <a:prstGeom prst="rect">
            <a:avLst/>
          </a:prstGeom>
        </p:spPr>
      </p:pic>
    </p:spTree>
    <p:extLst>
      <p:ext uri="{BB962C8B-B14F-4D97-AF65-F5344CB8AC3E}">
        <p14:creationId xmlns:p14="http://schemas.microsoft.com/office/powerpoint/2010/main" val="3788579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E3E524-FA07-D29E-88BA-1AE329869265}"/>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t>Canal of the Pharaohs (Ancient Suez Canal)</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CFCE25-50C5-0493-C66C-FA0B2DFC13A0}"/>
              </a:ext>
            </a:extLst>
          </p:cNvPr>
          <p:cNvSpPr>
            <a:spLocks noGrp="1"/>
          </p:cNvSpPr>
          <p:nvPr>
            <p:ph sz="half" idx="1"/>
          </p:nvPr>
        </p:nvSpPr>
        <p:spPr>
          <a:xfrm>
            <a:off x="572493" y="2071316"/>
            <a:ext cx="6713552" cy="4119172"/>
          </a:xfrm>
        </p:spPr>
        <p:txBody>
          <a:bodyPr vert="horz" lIns="91440" tIns="45720" rIns="91440" bIns="45720" rtlCol="0" anchor="t">
            <a:normAutofit fontScale="92500" lnSpcReduction="10000"/>
          </a:bodyPr>
          <a:lstStyle/>
          <a:p>
            <a:r>
              <a:rPr lang="en-US" sz="2200" dirty="0"/>
              <a:t>Earliest iteration perhaps under the Pharaoh Senusret III (1878-1839 BCE), who started a canal joining the Nile to the Red Sea.</a:t>
            </a:r>
          </a:p>
          <a:p>
            <a:r>
              <a:rPr lang="en-US" sz="2200" dirty="0"/>
              <a:t>Continued under Darius I, but perhaps never completed. Possibly also finished under Ptolemy II, and was later reconstructed by Trajan and Diocletian.</a:t>
            </a:r>
          </a:p>
          <a:p>
            <a:r>
              <a:rPr lang="en-US" sz="2200" dirty="0"/>
              <a:t>Aristotle </a:t>
            </a:r>
            <a:r>
              <a:rPr lang="en-US" sz="2200" i="1" dirty="0"/>
              <a:t>Meteorology: </a:t>
            </a:r>
          </a:p>
          <a:p>
            <a:pPr marL="0" indent="0">
              <a:buNone/>
            </a:pPr>
            <a:r>
              <a:rPr lang="en-US" sz="2200" dirty="0"/>
              <a:t>One of their kings tried to make a canal to it (for it would have been of no little advantage to them for the whole region to have become navigable; </a:t>
            </a:r>
            <a:r>
              <a:rPr lang="en-US" sz="2200" b="1" dirty="0"/>
              <a:t>Sesostris is said to have been the first of the ancient kings to try</a:t>
            </a:r>
            <a:r>
              <a:rPr lang="en-US" sz="2200" dirty="0"/>
              <a:t>), but he found that the sea was higher than the land. </a:t>
            </a:r>
            <a:r>
              <a:rPr lang="en-US" sz="2200" b="1" dirty="0"/>
              <a:t>So he first, and Darius afterwards, stopped making the canal, lest the sea should mix with the river water and spoil it</a:t>
            </a:r>
            <a:r>
              <a:rPr lang="en-US" sz="2200" dirty="0"/>
              <a:t>.</a:t>
            </a:r>
          </a:p>
        </p:txBody>
      </p:sp>
      <p:pic>
        <p:nvPicPr>
          <p:cNvPr id="5" name="Content Placeholder 4">
            <a:extLst>
              <a:ext uri="{FF2B5EF4-FFF2-40B4-BE49-F238E27FC236}">
                <a16:creationId xmlns:a16="http://schemas.microsoft.com/office/drawing/2014/main" id="{1CDDBD74-7D1C-BF40-24C8-C07EEB9ABF67}"/>
              </a:ext>
            </a:extLst>
          </p:cNvPr>
          <p:cNvPicPr>
            <a:picLocks noGrp="1" noChangeAspect="1"/>
          </p:cNvPicPr>
          <p:nvPr>
            <p:ph sz="half" idx="2"/>
          </p:nvPr>
        </p:nvPicPr>
        <p:blipFill>
          <a:blip r:embed="rId2"/>
          <a:srcRect r="-2" b="3754"/>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4927710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7DDD01-3AE1-A71F-6CD7-12701FA8FC9A}"/>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4600" kern="1200">
                <a:solidFill>
                  <a:schemeClr val="tx1"/>
                </a:solidFill>
                <a:latin typeface="+mj-lt"/>
                <a:ea typeface="+mj-ea"/>
                <a:cs typeface="+mj-cs"/>
              </a:rPr>
              <a:t>Darius’ Suez Canal- Shaluf Stele</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755EC4-EF4A-E7D6-85BC-A48E9821A554}"/>
              </a:ext>
            </a:extLst>
          </p:cNvPr>
          <p:cNvSpPr>
            <a:spLocks noGrp="1"/>
          </p:cNvSpPr>
          <p:nvPr>
            <p:ph sz="half" idx="1"/>
          </p:nvPr>
        </p:nvSpPr>
        <p:spPr>
          <a:xfrm>
            <a:off x="630936" y="2660904"/>
            <a:ext cx="4818888" cy="3547872"/>
          </a:xfrm>
        </p:spPr>
        <p:txBody>
          <a:bodyPr vert="horz" lIns="91440" tIns="45720" rIns="91440" bIns="45720" rtlCol="0" anchor="t">
            <a:normAutofit/>
          </a:bodyPr>
          <a:lstStyle/>
          <a:p>
            <a:r>
              <a:rPr lang="en-US" sz="2200" dirty="0"/>
              <a:t>"King Darius says: I am a Persian; setting out from Persia I conquered Egypt. I ordered to dig this canal from the river that is called Nile and flows in Egypt, to the sea that begins in Persia. Therefore, when this canal had been dug as I had ordered, ships went from Egypt through this canal to Persia, as I had intended."</a:t>
            </a:r>
          </a:p>
        </p:txBody>
      </p:sp>
      <p:pic>
        <p:nvPicPr>
          <p:cNvPr id="5" name="Content Placeholder 4">
            <a:extLst>
              <a:ext uri="{FF2B5EF4-FFF2-40B4-BE49-F238E27FC236}">
                <a16:creationId xmlns:a16="http://schemas.microsoft.com/office/drawing/2014/main" id="{5E5E2B52-20FA-6E02-F392-CABAFA49764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p:blipFill>
        <p:spPr>
          <a:xfrm>
            <a:off x="6099048" y="1576259"/>
            <a:ext cx="5458968" cy="3705481"/>
          </a:xfrm>
          <a:prstGeom prst="rect">
            <a:avLst/>
          </a:prstGeom>
        </p:spPr>
      </p:pic>
    </p:spTree>
    <p:extLst>
      <p:ext uri="{BB962C8B-B14F-4D97-AF65-F5344CB8AC3E}">
        <p14:creationId xmlns:p14="http://schemas.microsoft.com/office/powerpoint/2010/main" val="35002274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168A3-F51F-03D4-50DA-614795ABEFE4}"/>
              </a:ext>
            </a:extLst>
          </p:cNvPr>
          <p:cNvSpPr>
            <a:spLocks noGrp="1"/>
          </p:cNvSpPr>
          <p:nvPr>
            <p:ph type="title"/>
          </p:nvPr>
        </p:nvSpPr>
        <p:spPr>
          <a:xfrm>
            <a:off x="572493" y="238539"/>
            <a:ext cx="11018520" cy="1434415"/>
          </a:xfrm>
        </p:spPr>
        <p:txBody>
          <a:bodyPr anchor="b">
            <a:normAutofit/>
          </a:bodyPr>
          <a:lstStyle/>
          <a:p>
            <a:r>
              <a:rPr lang="en-US" sz="5400"/>
              <a:t>Etruscans (9</a:t>
            </a:r>
            <a:r>
              <a:rPr lang="en-US" sz="5400" baseline="30000"/>
              <a:t>th</a:t>
            </a:r>
            <a:r>
              <a:rPr lang="en-US" sz="5400"/>
              <a:t>-3</a:t>
            </a:r>
            <a:r>
              <a:rPr lang="en-US" sz="5400" baseline="30000"/>
              <a:t>rd</a:t>
            </a:r>
            <a:r>
              <a:rPr lang="en-US" sz="5400"/>
              <a:t> c. BCE)</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5A6295-062F-18EA-6973-80288E4D3933}"/>
              </a:ext>
            </a:extLst>
          </p:cNvPr>
          <p:cNvSpPr>
            <a:spLocks noGrp="1"/>
          </p:cNvSpPr>
          <p:nvPr>
            <p:ph idx="1"/>
          </p:nvPr>
        </p:nvSpPr>
        <p:spPr>
          <a:xfrm>
            <a:off x="572493" y="2071316"/>
            <a:ext cx="6713552" cy="4119172"/>
          </a:xfrm>
        </p:spPr>
        <p:txBody>
          <a:bodyPr anchor="t">
            <a:normAutofit/>
          </a:bodyPr>
          <a:lstStyle/>
          <a:p>
            <a:r>
              <a:rPr lang="en-US" sz="1900" dirty="0"/>
              <a:t>Focused on land reclamation projects that drained the watery marshlands of Etruria for agriculture. </a:t>
            </a:r>
          </a:p>
          <a:p>
            <a:r>
              <a:rPr lang="en-US" sz="1900" dirty="0"/>
              <a:t>The </a:t>
            </a:r>
            <a:r>
              <a:rPr lang="en-US" sz="1900" i="1" dirty="0"/>
              <a:t>Cuniculi</a:t>
            </a:r>
            <a:r>
              <a:rPr lang="en-US" sz="1900" dirty="0"/>
              <a:t> System: complex network of narrow, hand-dug subterranean drainage tunnels cut through soft volcanic </a:t>
            </a:r>
            <a:r>
              <a:rPr lang="en-US" sz="1900" dirty="0" err="1"/>
              <a:t>tufo</a:t>
            </a:r>
            <a:endParaRPr lang="en-US" sz="1900" dirty="0"/>
          </a:p>
          <a:p>
            <a:pPr lvl="1"/>
            <a:r>
              <a:rPr lang="en-US" sz="1900" i="1" dirty="0"/>
              <a:t>cuniculi</a:t>
            </a:r>
            <a:r>
              <a:rPr lang="en-US" sz="1900" dirty="0"/>
              <a:t> were excavated several meters underground, featuring vertical access shafts (</a:t>
            </a:r>
            <a:r>
              <a:rPr lang="en-US" sz="1900" i="1" dirty="0" err="1"/>
              <a:t>spiracula</a:t>
            </a:r>
            <a:r>
              <a:rPr lang="en-US" sz="1900" dirty="0"/>
              <a:t>) spaced at regular intervals for workers and airflow</a:t>
            </a:r>
          </a:p>
          <a:p>
            <a:pPr lvl="1"/>
            <a:r>
              <a:rPr lang="en-US" sz="1900" dirty="0"/>
              <a:t>They prevented hillside erosion, stopped soil saturation during heavy rains, and allowed farmers to cultivate swampy, low-lying valleys without washing away topsoil.</a:t>
            </a:r>
          </a:p>
          <a:p>
            <a:pPr lvl="1"/>
            <a:r>
              <a:rPr lang="en-US" sz="1900" dirty="0"/>
              <a:t>These early subterranean networks directly laid the technical groundwork for later Roman covered aqueduct channels and underground drainage systems.</a:t>
            </a:r>
          </a:p>
          <a:p>
            <a:pPr lvl="1"/>
            <a:endParaRPr lang="en-US" sz="1900" dirty="0"/>
          </a:p>
        </p:txBody>
      </p:sp>
      <p:pic>
        <p:nvPicPr>
          <p:cNvPr id="5" name="Picture 4" descr="Etruscan cuniculus. Tumulus Mengarelli, Cerveteri.">
            <a:extLst>
              <a:ext uri="{FF2B5EF4-FFF2-40B4-BE49-F238E27FC236}">
                <a16:creationId xmlns:a16="http://schemas.microsoft.com/office/drawing/2014/main" id="{5DE56DB5-D987-EC33-B87A-39F8E395E3BB}"/>
              </a:ext>
            </a:extLst>
          </p:cNvPr>
          <p:cNvPicPr>
            <a:picLocks noChangeAspect="1"/>
          </p:cNvPicPr>
          <p:nvPr/>
        </p:nvPicPr>
        <p:blipFill>
          <a:blip r:embed="rId3"/>
          <a:srcRect l="1127" r="5044" b="1"/>
          <a:stretch>
            <a:fillRect/>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C4057681-07D9-44C8-DB32-49CA6CBEF5B8}"/>
              </a:ext>
            </a:extLst>
          </p:cNvPr>
          <p:cNvSpPr txBox="1"/>
          <p:nvPr/>
        </p:nvSpPr>
        <p:spPr>
          <a:xfrm>
            <a:off x="7792872" y="6216466"/>
            <a:ext cx="4753970" cy="307777"/>
          </a:xfrm>
          <a:prstGeom prst="rect">
            <a:avLst/>
          </a:prstGeom>
          <a:noFill/>
        </p:spPr>
        <p:txBody>
          <a:bodyPr wrap="square" rtlCol="0">
            <a:spAutoFit/>
          </a:bodyPr>
          <a:lstStyle/>
          <a:p>
            <a:r>
              <a:rPr lang="en-US" sz="1400" dirty="0"/>
              <a:t>Mengarelli Tumulus, </a:t>
            </a:r>
            <a:r>
              <a:rPr lang="en-US" sz="1400" dirty="0" err="1"/>
              <a:t>Banditaccia</a:t>
            </a:r>
            <a:r>
              <a:rPr lang="en-US" sz="1400" dirty="0"/>
              <a:t> Necropolis</a:t>
            </a:r>
          </a:p>
        </p:txBody>
      </p:sp>
    </p:spTree>
    <p:extLst>
      <p:ext uri="{BB962C8B-B14F-4D97-AF65-F5344CB8AC3E}">
        <p14:creationId xmlns:p14="http://schemas.microsoft.com/office/powerpoint/2010/main" val="5388375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6A3BF92-F6EB-4B53-48F7-362CCD07E9EA}"/>
              </a:ext>
            </a:extLst>
          </p:cNvPr>
          <p:cNvPicPr>
            <a:picLocks noChangeAspect="1"/>
          </p:cNvPicPr>
          <p:nvPr/>
        </p:nvPicPr>
        <p:blipFill rotWithShape="1">
          <a:blip r:embed="rId3">
            <a:extLst>
              <a:ext uri="{28A0092B-C50C-407E-A947-70E740481C1C}">
                <a14:useLocalDpi xmlns:a14="http://schemas.microsoft.com/office/drawing/2010/main" val="0"/>
              </a:ext>
            </a:extLst>
          </a:blip>
          <a:srcRect t="-41676" b="-41676"/>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AD2C72-761A-EC9A-1214-CAAEDB53E30E}"/>
              </a:ext>
            </a:extLst>
          </p:cNvPr>
          <p:cNvSpPr>
            <a:spLocks noGrp="1"/>
          </p:cNvSpPr>
          <p:nvPr>
            <p:ph type="title"/>
          </p:nvPr>
        </p:nvSpPr>
        <p:spPr>
          <a:xfrm>
            <a:off x="6115317" y="405685"/>
            <a:ext cx="5464968" cy="1559301"/>
          </a:xfrm>
        </p:spPr>
        <p:txBody>
          <a:bodyPr>
            <a:normAutofit/>
          </a:bodyPr>
          <a:lstStyle/>
          <a:p>
            <a:r>
              <a:rPr lang="en-US" sz="3400" dirty="0"/>
              <a:t>Pool in the </a:t>
            </a:r>
            <a:r>
              <a:rPr lang="en-US" sz="3400" dirty="0" err="1"/>
              <a:t>Portonaccio</a:t>
            </a:r>
            <a:r>
              <a:rPr lang="en-US" sz="3400" dirty="0"/>
              <a:t> Sanctuary at Veii</a:t>
            </a:r>
          </a:p>
        </p:txBody>
      </p:sp>
      <p:sp>
        <p:nvSpPr>
          <p:cNvPr id="3" name="Content Placeholder 2">
            <a:extLst>
              <a:ext uri="{FF2B5EF4-FFF2-40B4-BE49-F238E27FC236}">
                <a16:creationId xmlns:a16="http://schemas.microsoft.com/office/drawing/2014/main" id="{5189518A-7C41-64DE-0F88-932ADE342D4F}"/>
              </a:ext>
            </a:extLst>
          </p:cNvPr>
          <p:cNvSpPr>
            <a:spLocks noGrp="1"/>
          </p:cNvSpPr>
          <p:nvPr>
            <p:ph idx="1"/>
          </p:nvPr>
        </p:nvSpPr>
        <p:spPr>
          <a:xfrm>
            <a:off x="6115317" y="2743200"/>
            <a:ext cx="5247340" cy="3496878"/>
          </a:xfrm>
        </p:spPr>
        <p:txBody>
          <a:bodyPr anchor="ctr">
            <a:normAutofit/>
          </a:bodyPr>
          <a:lstStyle/>
          <a:p>
            <a:r>
              <a:rPr lang="en-US" sz="1600" dirty="0"/>
              <a:t>At Veii, a sacred spring flowed just outside the city walls</a:t>
            </a:r>
          </a:p>
          <a:p>
            <a:r>
              <a:rPr lang="en-US" sz="1600" dirty="0"/>
              <a:t>Next  to the temple a large pool was built of ashlar </a:t>
            </a:r>
            <a:r>
              <a:rPr lang="en-US" sz="1600" dirty="0" err="1"/>
              <a:t>tufo</a:t>
            </a:r>
            <a:r>
              <a:rPr lang="en-US" sz="1600" dirty="0"/>
              <a:t> blocks and lined with clay to prevent leakage. </a:t>
            </a:r>
          </a:p>
          <a:p>
            <a:r>
              <a:rPr lang="en-US" sz="1600" dirty="0"/>
              <a:t>Held 180 cubic meters of water</a:t>
            </a:r>
          </a:p>
          <a:p>
            <a:r>
              <a:rPr lang="en-US" sz="1600" dirty="0"/>
              <a:t>Associated with rituals, perhaps such as healing or oracular prophecies or purification rituals</a:t>
            </a:r>
          </a:p>
          <a:p>
            <a:r>
              <a:rPr lang="en-US" sz="1600" dirty="0"/>
              <a:t>Filled by a series of conduits running for more than 1000 meters connected the pool to the sacred spring. </a:t>
            </a:r>
          </a:p>
          <a:p>
            <a:r>
              <a:rPr lang="en-US" sz="1600" dirty="0"/>
              <a:t>Votive offerings found include images of </a:t>
            </a:r>
            <a:r>
              <a:rPr lang="en-US" sz="1600" dirty="0" err="1"/>
              <a:t>Menerva</a:t>
            </a:r>
            <a:r>
              <a:rPr lang="en-US" sz="1600" dirty="0"/>
              <a:t>, Athena Hygeia and Minerva Medica</a:t>
            </a:r>
          </a:p>
        </p:txBody>
      </p:sp>
    </p:spTree>
    <p:extLst>
      <p:ext uri="{BB962C8B-B14F-4D97-AF65-F5344CB8AC3E}">
        <p14:creationId xmlns:p14="http://schemas.microsoft.com/office/powerpoint/2010/main" val="7026058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B337D-8E67-4CCE-DC3B-40A6CA19E09E}"/>
              </a:ext>
            </a:extLst>
          </p:cNvPr>
          <p:cNvSpPr>
            <a:spLocks noGrp="1"/>
          </p:cNvSpPr>
          <p:nvPr>
            <p:ph type="title"/>
          </p:nvPr>
        </p:nvSpPr>
        <p:spPr/>
        <p:txBody>
          <a:bodyPr/>
          <a:lstStyle/>
          <a:p>
            <a:pPr algn="ctr"/>
            <a:r>
              <a:rPr lang="en-US" dirty="0"/>
              <a:t>Break</a:t>
            </a:r>
          </a:p>
        </p:txBody>
      </p:sp>
      <p:pic>
        <p:nvPicPr>
          <p:cNvPr id="5" name="Content Placeholder 4">
            <a:extLst>
              <a:ext uri="{FF2B5EF4-FFF2-40B4-BE49-F238E27FC236}">
                <a16:creationId xmlns:a16="http://schemas.microsoft.com/office/drawing/2014/main" id="{064432F4-B9DE-30BC-C2E3-73B74FEEA050}"/>
              </a:ext>
            </a:extLst>
          </p:cNvPr>
          <p:cNvPicPr>
            <a:picLocks noGrp="1" noChangeAspect="1"/>
          </p:cNvPicPr>
          <p:nvPr>
            <p:ph idx="1"/>
          </p:nvPr>
        </p:nvPicPr>
        <p:blipFill>
          <a:blip r:embed="rId2"/>
          <a:stretch>
            <a:fillRect/>
          </a:stretch>
        </p:blipFill>
        <p:spPr>
          <a:xfrm rot="5400000">
            <a:off x="3919537" y="2165024"/>
            <a:ext cx="4352925" cy="3264693"/>
          </a:xfrm>
          <a:prstGeom prst="rect">
            <a:avLst/>
          </a:prstGeom>
        </p:spPr>
      </p:pic>
    </p:spTree>
    <p:extLst>
      <p:ext uri="{BB962C8B-B14F-4D97-AF65-F5344CB8AC3E}">
        <p14:creationId xmlns:p14="http://schemas.microsoft.com/office/powerpoint/2010/main" val="9697177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3FD86-6773-5DA7-B9EB-9448C7B9AC2E}"/>
              </a:ext>
            </a:extLst>
          </p:cNvPr>
          <p:cNvSpPr>
            <a:spLocks noGrp="1"/>
          </p:cNvSpPr>
          <p:nvPr>
            <p:ph type="title"/>
          </p:nvPr>
        </p:nvSpPr>
        <p:spPr/>
        <p:txBody>
          <a:bodyPr/>
          <a:lstStyle/>
          <a:p>
            <a:r>
              <a:rPr lang="en-US" dirty="0" err="1"/>
              <a:t>Khinnis</a:t>
            </a:r>
            <a:r>
              <a:rPr lang="en-US" dirty="0"/>
              <a:t> </a:t>
            </a:r>
          </a:p>
        </p:txBody>
      </p:sp>
      <p:sp>
        <p:nvSpPr>
          <p:cNvPr id="7" name="Content Placeholder 6">
            <a:extLst>
              <a:ext uri="{FF2B5EF4-FFF2-40B4-BE49-F238E27FC236}">
                <a16:creationId xmlns:a16="http://schemas.microsoft.com/office/drawing/2014/main" id="{AA8CDF57-6AC3-060A-20A4-5A0100E89B79}"/>
              </a:ext>
            </a:extLst>
          </p:cNvPr>
          <p:cNvSpPr>
            <a:spLocks noGrp="1"/>
          </p:cNvSpPr>
          <p:nvPr>
            <p:ph sz="half" idx="1"/>
          </p:nvPr>
        </p:nvSpPr>
        <p:spPr/>
        <p:txBody>
          <a:bodyPr/>
          <a:lstStyle/>
          <a:p>
            <a:r>
              <a:rPr lang="en-US" dirty="0"/>
              <a:t>C. 690 BCE by King Sennacherib</a:t>
            </a:r>
          </a:p>
          <a:p>
            <a:r>
              <a:rPr lang="en-US" dirty="0"/>
              <a:t>Part of a 150 km network of canals for Nineveh</a:t>
            </a:r>
          </a:p>
          <a:p>
            <a:r>
              <a:rPr lang="en-US" dirty="0"/>
              <a:t>Great Relief: carved overlooking the Gomel River, depicts Sennacherib worshipping the supreme god Ashur and his consort </a:t>
            </a:r>
            <a:r>
              <a:rPr lang="en-US" dirty="0" err="1"/>
              <a:t>Mulissu</a:t>
            </a:r>
            <a:r>
              <a:rPr lang="en-US" dirty="0"/>
              <a:t>.</a:t>
            </a:r>
          </a:p>
        </p:txBody>
      </p:sp>
      <p:pic>
        <p:nvPicPr>
          <p:cNvPr id="10" name="Content Placeholder 9">
            <a:extLst>
              <a:ext uri="{FF2B5EF4-FFF2-40B4-BE49-F238E27FC236}">
                <a16:creationId xmlns:a16="http://schemas.microsoft.com/office/drawing/2014/main" id="{16C452E5-41AD-7BC3-6554-DABCBE99CAF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2273861"/>
            <a:ext cx="5181600" cy="3454865"/>
          </a:xfrm>
          <a:prstGeom prst="rect">
            <a:avLst/>
          </a:prstGeom>
        </p:spPr>
      </p:pic>
    </p:spTree>
    <p:extLst>
      <p:ext uri="{BB962C8B-B14F-4D97-AF65-F5344CB8AC3E}">
        <p14:creationId xmlns:p14="http://schemas.microsoft.com/office/powerpoint/2010/main" val="14786543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9E301E5-1206-47D0-9CDF-72583D739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FA31FBE-7948-4384-B68A-75DEFDC4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0B2833C-BA2A-1630-90EC-CB2B43F1EB50}"/>
              </a:ext>
            </a:extLst>
          </p:cNvPr>
          <p:cNvPicPr>
            <a:picLocks noChangeAspect="1"/>
          </p:cNvPicPr>
          <p:nvPr/>
        </p:nvPicPr>
        <p:blipFill>
          <a:blip r:embed="rId2">
            <a:extLst>
              <a:ext uri="{28A0092B-C50C-407E-A947-70E740481C1C}">
                <a14:useLocalDpi xmlns:a14="http://schemas.microsoft.com/office/drawing/2010/main" val="0"/>
              </a:ext>
            </a:extLst>
          </a:blip>
          <a:srcRect l="883" r="1" b="1"/>
          <a:stretch>
            <a:fillRect/>
          </a:stretch>
        </p:blipFill>
        <p:spPr>
          <a:xfrm>
            <a:off x="641276" y="643467"/>
            <a:ext cx="4013020" cy="2702558"/>
          </a:xfrm>
          <a:prstGeom prst="rect">
            <a:avLst/>
          </a:prstGeom>
        </p:spPr>
      </p:pic>
      <p:pic>
        <p:nvPicPr>
          <p:cNvPr id="11" name="Picture 10">
            <a:extLst>
              <a:ext uri="{FF2B5EF4-FFF2-40B4-BE49-F238E27FC236}">
                <a16:creationId xmlns:a16="http://schemas.microsoft.com/office/drawing/2014/main" id="{9C68557A-1B10-4165-9E99-3FE3D59C1E6D}"/>
              </a:ext>
            </a:extLst>
          </p:cNvPr>
          <p:cNvPicPr>
            <a:picLocks noChangeAspect="1"/>
          </p:cNvPicPr>
          <p:nvPr/>
        </p:nvPicPr>
        <p:blipFill>
          <a:blip r:embed="rId3"/>
          <a:srcRect l="-1975" t="13360" r="1974" b="9339"/>
          <a:stretch>
            <a:fillRect/>
          </a:stretch>
        </p:blipFill>
        <p:spPr>
          <a:xfrm>
            <a:off x="643467" y="3509433"/>
            <a:ext cx="4010830" cy="2705099"/>
          </a:xfrm>
          <a:prstGeom prst="rect">
            <a:avLst/>
          </a:prstGeom>
        </p:spPr>
      </p:pic>
      <p:pic>
        <p:nvPicPr>
          <p:cNvPr id="9" name="Picture 8">
            <a:extLst>
              <a:ext uri="{FF2B5EF4-FFF2-40B4-BE49-F238E27FC236}">
                <a16:creationId xmlns:a16="http://schemas.microsoft.com/office/drawing/2014/main" id="{760DD417-A96D-8312-6AFB-5594D38C59E2}"/>
              </a:ext>
            </a:extLst>
          </p:cNvPr>
          <p:cNvPicPr>
            <a:picLocks noChangeAspect="1"/>
          </p:cNvPicPr>
          <p:nvPr/>
        </p:nvPicPr>
        <p:blipFill>
          <a:blip r:embed="rId4">
            <a:extLst>
              <a:ext uri="{28A0092B-C50C-407E-A947-70E740481C1C}">
                <a14:useLocalDpi xmlns:a14="http://schemas.microsoft.com/office/drawing/2010/main" val="0"/>
              </a:ext>
            </a:extLst>
          </a:blip>
          <a:srcRect l="12080" r="32713"/>
          <a:stretch>
            <a:fillRect/>
          </a:stretch>
        </p:blipFill>
        <p:spPr>
          <a:xfrm rot="5400000">
            <a:off x="5395050" y="61050"/>
            <a:ext cx="5571066" cy="6735900"/>
          </a:xfrm>
          <a:prstGeom prst="rect">
            <a:avLst/>
          </a:prstGeom>
        </p:spPr>
      </p:pic>
    </p:spTree>
    <p:extLst>
      <p:ext uri="{BB962C8B-B14F-4D97-AF65-F5344CB8AC3E}">
        <p14:creationId xmlns:p14="http://schemas.microsoft.com/office/powerpoint/2010/main" val="1434703654"/>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a:extLst>
              <a:ext uri="{FF2B5EF4-FFF2-40B4-BE49-F238E27FC236}">
                <a16:creationId xmlns:a16="http://schemas.microsoft.com/office/drawing/2014/main" id="{000963B2-820F-0CE2-163E-17673E4BA0F6}"/>
              </a:ext>
            </a:extLst>
          </p:cNvPr>
          <p:cNvPicPr>
            <a:picLocks noChangeAspect="1"/>
          </p:cNvPicPr>
          <p:nvPr/>
        </p:nvPicPr>
        <p:blipFill>
          <a:blip r:embed="rId3"/>
          <a:srcRect l="26718" r="1" b="1"/>
          <a:stretch>
            <a:fillRect/>
          </a:stretch>
        </p:blipFill>
        <p:spPr>
          <a:xfrm>
            <a:off x="321731" y="557189"/>
            <a:ext cx="5668684" cy="5743618"/>
          </a:xfrm>
          <a:prstGeom prst="rect">
            <a:avLst/>
          </a:prstGeom>
        </p:spPr>
      </p:pic>
      <p:pic>
        <p:nvPicPr>
          <p:cNvPr id="5" name="Picture 4">
            <a:extLst>
              <a:ext uri="{FF2B5EF4-FFF2-40B4-BE49-F238E27FC236}">
                <a16:creationId xmlns:a16="http://schemas.microsoft.com/office/drawing/2014/main" id="{C5C0424F-229B-1D2B-BE0D-46093CEBE93C}"/>
              </a:ext>
            </a:extLst>
          </p:cNvPr>
          <p:cNvPicPr>
            <a:picLocks noChangeAspect="1"/>
          </p:cNvPicPr>
          <p:nvPr/>
        </p:nvPicPr>
        <p:blipFill>
          <a:blip r:embed="rId4">
            <a:extLst>
              <a:ext uri="{28A0092B-C50C-407E-A947-70E740481C1C}">
                <a14:useLocalDpi xmlns:a14="http://schemas.microsoft.com/office/drawing/2010/main" val="0"/>
              </a:ext>
            </a:extLst>
          </a:blip>
          <a:srcRect l="18193" r="15857" b="1"/>
          <a:stretch>
            <a:fillRect/>
          </a:stretch>
        </p:blipFill>
        <p:spPr>
          <a:xfrm>
            <a:off x="6195375" y="557189"/>
            <a:ext cx="5674893" cy="5743618"/>
          </a:xfrm>
          <a:prstGeom prst="rect">
            <a:avLst/>
          </a:prstGeom>
        </p:spPr>
      </p:pic>
      <p:sp>
        <p:nvSpPr>
          <p:cNvPr id="11" name="TextBox 10">
            <a:extLst>
              <a:ext uri="{FF2B5EF4-FFF2-40B4-BE49-F238E27FC236}">
                <a16:creationId xmlns:a16="http://schemas.microsoft.com/office/drawing/2014/main" id="{B97D068E-11F2-2432-778C-A8ED92356ABE}"/>
              </a:ext>
            </a:extLst>
          </p:cNvPr>
          <p:cNvSpPr txBox="1"/>
          <p:nvPr/>
        </p:nvSpPr>
        <p:spPr>
          <a:xfrm>
            <a:off x="321731" y="187857"/>
            <a:ext cx="6094674" cy="369332"/>
          </a:xfrm>
          <a:prstGeom prst="rect">
            <a:avLst/>
          </a:prstGeom>
          <a:noFill/>
        </p:spPr>
        <p:txBody>
          <a:bodyPr wrap="square">
            <a:spAutoFit/>
          </a:bodyPr>
          <a:lstStyle/>
          <a:p>
            <a:r>
              <a:rPr lang="en-US" dirty="0"/>
              <a:t>The Horseman Relief </a:t>
            </a:r>
          </a:p>
        </p:txBody>
      </p:sp>
    </p:spTree>
    <p:extLst>
      <p:ext uri="{BB962C8B-B14F-4D97-AF65-F5344CB8AC3E}">
        <p14:creationId xmlns:p14="http://schemas.microsoft.com/office/powerpoint/2010/main" val="1698731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01B3CC-B49F-4CE0-B198-228D1D428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7131D495-A995-737B-A7B6-3B5D1066E28D}"/>
              </a:ext>
            </a:extLst>
          </p:cNvPr>
          <p:cNvPicPr>
            <a:picLocks noChangeAspect="1"/>
          </p:cNvPicPr>
          <p:nvPr/>
        </p:nvPicPr>
        <p:blipFill>
          <a:blip r:embed="rId2">
            <a:extLst>
              <a:ext uri="{28A0092B-C50C-407E-A947-70E740481C1C}">
                <a14:useLocalDpi xmlns:a14="http://schemas.microsoft.com/office/drawing/2010/main" val="0"/>
              </a:ext>
            </a:extLst>
          </a:blip>
          <a:srcRect l="23157" r="27138" b="2"/>
          <a:stretch>
            <a:fillRect/>
          </a:stretch>
        </p:blipFill>
        <p:spPr>
          <a:xfrm>
            <a:off x="321734" y="557189"/>
            <a:ext cx="4276956" cy="5743616"/>
          </a:xfrm>
          <a:prstGeom prst="rect">
            <a:avLst/>
          </a:prstGeom>
        </p:spPr>
      </p:pic>
      <p:pic>
        <p:nvPicPr>
          <p:cNvPr id="5" name="Picture 4">
            <a:extLst>
              <a:ext uri="{FF2B5EF4-FFF2-40B4-BE49-F238E27FC236}">
                <a16:creationId xmlns:a16="http://schemas.microsoft.com/office/drawing/2014/main" id="{74DD7711-2DF5-A338-F7EA-50A76AB19126}"/>
              </a:ext>
            </a:extLst>
          </p:cNvPr>
          <p:cNvPicPr>
            <a:picLocks noChangeAspect="1"/>
          </p:cNvPicPr>
          <p:nvPr/>
        </p:nvPicPr>
        <p:blipFill>
          <a:blip r:embed="rId3">
            <a:extLst>
              <a:ext uri="{28A0092B-C50C-407E-A947-70E740481C1C}">
                <a14:useLocalDpi xmlns:a14="http://schemas.microsoft.com/office/drawing/2010/main" val="0"/>
              </a:ext>
            </a:extLst>
          </a:blip>
          <a:srcRect l="12017" r="5497" b="2"/>
          <a:stretch>
            <a:fillRect/>
          </a:stretch>
        </p:blipFill>
        <p:spPr>
          <a:xfrm>
            <a:off x="4772525" y="557189"/>
            <a:ext cx="7097742" cy="5743616"/>
          </a:xfrm>
          <a:prstGeom prst="rect">
            <a:avLst/>
          </a:prstGeom>
        </p:spPr>
      </p:pic>
    </p:spTree>
    <p:extLst>
      <p:ext uri="{BB962C8B-B14F-4D97-AF65-F5344CB8AC3E}">
        <p14:creationId xmlns:p14="http://schemas.microsoft.com/office/powerpoint/2010/main" val="41798799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69984ABE-2F3A-B15B-9888-765C411EBE0D}"/>
              </a:ext>
            </a:extLst>
          </p:cNvPr>
          <p:cNvPicPr>
            <a:picLocks noChangeAspect="1"/>
          </p:cNvPicPr>
          <p:nvPr/>
        </p:nvPicPr>
        <p:blipFill>
          <a:blip r:embed="rId3">
            <a:extLst>
              <a:ext uri="{28A0092B-C50C-407E-A947-70E740481C1C}">
                <a14:useLocalDpi xmlns:a14="http://schemas.microsoft.com/office/drawing/2010/main" val="0"/>
              </a:ext>
            </a:extLst>
          </a:blip>
          <a:srcRect b="15746"/>
          <a:stretch>
            <a:fillRect/>
          </a:stretch>
        </p:blipFill>
        <p:spPr>
          <a:xfrm>
            <a:off x="20" y="1282"/>
            <a:ext cx="12191980" cy="6856718"/>
          </a:xfrm>
          <a:prstGeom prst="rect">
            <a:avLst/>
          </a:prstGeom>
        </p:spPr>
      </p:pic>
    </p:spTree>
    <p:extLst>
      <p:ext uri="{BB962C8B-B14F-4D97-AF65-F5344CB8AC3E}">
        <p14:creationId xmlns:p14="http://schemas.microsoft.com/office/powerpoint/2010/main" val="36723205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FAFDA3-3296-1E3D-69F5-FB2C331DF4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2500" y="0"/>
            <a:ext cx="10287000" cy="6858000"/>
          </a:xfrm>
          <a:prstGeom prst="rect">
            <a:avLst/>
          </a:prstGeom>
        </p:spPr>
      </p:pic>
    </p:spTree>
    <p:extLst>
      <p:ext uri="{BB962C8B-B14F-4D97-AF65-F5344CB8AC3E}">
        <p14:creationId xmlns:p14="http://schemas.microsoft.com/office/powerpoint/2010/main" val="15555001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FAFA151-F0C2-0F8F-1435-A75504F667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423596" y="1143000"/>
            <a:ext cx="6857999" cy="4572000"/>
          </a:xfrm>
          <a:prstGeom prst="rect">
            <a:avLst/>
          </a:prstGeom>
        </p:spPr>
      </p:pic>
      <p:pic>
        <p:nvPicPr>
          <p:cNvPr id="7" name="Picture 6">
            <a:extLst>
              <a:ext uri="{FF2B5EF4-FFF2-40B4-BE49-F238E27FC236}">
                <a16:creationId xmlns:a16="http://schemas.microsoft.com/office/drawing/2014/main" id="{B77BAC04-C554-C735-B72F-2A8E7039DCCE}"/>
              </a:ext>
            </a:extLst>
          </p:cNvPr>
          <p:cNvPicPr>
            <a:picLocks noChangeAspect="1"/>
          </p:cNvPicPr>
          <p:nvPr/>
        </p:nvPicPr>
        <p:blipFill>
          <a:blip r:embed="rId4">
            <a:extLst>
              <a:ext uri="{28A0092B-C50C-407E-A947-70E740481C1C}">
                <a14:useLocalDpi xmlns:a14="http://schemas.microsoft.com/office/drawing/2010/main" val="0"/>
              </a:ext>
            </a:extLst>
          </a:blip>
          <a:srcRect l="24815" t="12499" r="27593" b="31667"/>
          <a:stretch>
            <a:fillRect/>
          </a:stretch>
        </p:blipFill>
        <p:spPr>
          <a:xfrm>
            <a:off x="6657975" y="1323975"/>
            <a:ext cx="4895850" cy="3829051"/>
          </a:xfrm>
          <a:prstGeom prst="rect">
            <a:avLst/>
          </a:prstGeom>
        </p:spPr>
      </p:pic>
      <p:sp>
        <p:nvSpPr>
          <p:cNvPr id="9" name="TextBox 8">
            <a:extLst>
              <a:ext uri="{FF2B5EF4-FFF2-40B4-BE49-F238E27FC236}">
                <a16:creationId xmlns:a16="http://schemas.microsoft.com/office/drawing/2014/main" id="{9697BE7E-C498-CD66-52A7-6134DC38D11D}"/>
              </a:ext>
            </a:extLst>
          </p:cNvPr>
          <p:cNvSpPr txBox="1"/>
          <p:nvPr/>
        </p:nvSpPr>
        <p:spPr>
          <a:xfrm>
            <a:off x="7046844" y="769491"/>
            <a:ext cx="6094674" cy="369332"/>
          </a:xfrm>
          <a:prstGeom prst="rect">
            <a:avLst/>
          </a:prstGeom>
          <a:noFill/>
        </p:spPr>
        <p:txBody>
          <a:bodyPr wrap="square">
            <a:spAutoFit/>
          </a:bodyPr>
          <a:lstStyle/>
          <a:p>
            <a:r>
              <a:rPr lang="en-US" dirty="0">
                <a:solidFill>
                  <a:schemeClr val="bg1"/>
                </a:solidFill>
              </a:rPr>
              <a:t>The Fountain with two rampant lions </a:t>
            </a:r>
          </a:p>
        </p:txBody>
      </p:sp>
    </p:spTree>
    <p:extLst>
      <p:ext uri="{BB962C8B-B14F-4D97-AF65-F5344CB8AC3E}">
        <p14:creationId xmlns:p14="http://schemas.microsoft.com/office/powerpoint/2010/main" val="16814227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D942E-7653-442F-A5D9-A7A7A6426EBD}"/>
              </a:ext>
            </a:extLst>
          </p:cNvPr>
          <p:cNvSpPr>
            <a:spLocks noGrp="1"/>
          </p:cNvSpPr>
          <p:nvPr>
            <p:ph type="title"/>
          </p:nvPr>
        </p:nvSpPr>
        <p:spPr/>
        <p:txBody>
          <a:bodyPr/>
          <a:lstStyle/>
          <a:p>
            <a:r>
              <a:rPr lang="en-US" dirty="0"/>
              <a:t>Faida</a:t>
            </a:r>
          </a:p>
        </p:txBody>
      </p:sp>
      <p:sp>
        <p:nvSpPr>
          <p:cNvPr id="4" name="Content Placeholder 3">
            <a:extLst>
              <a:ext uri="{FF2B5EF4-FFF2-40B4-BE49-F238E27FC236}">
                <a16:creationId xmlns:a16="http://schemas.microsoft.com/office/drawing/2014/main" id="{A4FEC215-2389-1138-95CE-09F2C3713782}"/>
              </a:ext>
            </a:extLst>
          </p:cNvPr>
          <p:cNvSpPr>
            <a:spLocks noGrp="1"/>
          </p:cNvSpPr>
          <p:nvPr>
            <p:ph sz="half" idx="1"/>
          </p:nvPr>
        </p:nvSpPr>
        <p:spPr/>
        <p:txBody>
          <a:bodyPr/>
          <a:lstStyle/>
          <a:p>
            <a:r>
              <a:rPr lang="en-US" dirty="0"/>
              <a:t>8.5 km long canal </a:t>
            </a:r>
          </a:p>
          <a:p>
            <a:r>
              <a:rPr lang="en-US" dirty="0"/>
              <a:t>Commissioned by King Sargon II (722-705 BCE) and expanded by his son Sennacherib</a:t>
            </a:r>
          </a:p>
          <a:p>
            <a:r>
              <a:rPr lang="en-US" dirty="0"/>
              <a:t>Features 13 massive rock-cut relief panels (2x4m )</a:t>
            </a:r>
          </a:p>
          <a:p>
            <a:r>
              <a:rPr lang="en-US" dirty="0"/>
              <a:t>They depict the Assyrian king worshipping the primary </a:t>
            </a:r>
            <a:r>
              <a:rPr lang="en-US" dirty="0" err="1"/>
              <a:t>dieties</a:t>
            </a:r>
            <a:endParaRPr lang="en-US" dirty="0"/>
          </a:p>
        </p:txBody>
      </p:sp>
      <p:pic>
        <p:nvPicPr>
          <p:cNvPr id="7" name="Content Placeholder 6">
            <a:extLst>
              <a:ext uri="{FF2B5EF4-FFF2-40B4-BE49-F238E27FC236}">
                <a16:creationId xmlns:a16="http://schemas.microsoft.com/office/drawing/2014/main" id="{ECE8307A-2A6E-E3A3-FCD2-43D0E3261F26}"/>
              </a:ext>
            </a:extLst>
          </p:cNvPr>
          <p:cNvPicPr>
            <a:picLocks noGrp="1" noChangeAspect="1"/>
          </p:cNvPicPr>
          <p:nvPr>
            <p:ph sz="half" idx="2"/>
          </p:nvPr>
        </p:nvPicPr>
        <p:blipFill>
          <a:blip r:embed="rId3"/>
          <a:stretch>
            <a:fillRect/>
          </a:stretch>
        </p:blipFill>
        <p:spPr>
          <a:xfrm>
            <a:off x="6172200" y="1919940"/>
            <a:ext cx="5181600" cy="4162708"/>
          </a:xfrm>
          <a:prstGeom prst="rect">
            <a:avLst/>
          </a:prstGeom>
        </p:spPr>
      </p:pic>
    </p:spTree>
    <p:extLst>
      <p:ext uri="{BB962C8B-B14F-4D97-AF65-F5344CB8AC3E}">
        <p14:creationId xmlns:p14="http://schemas.microsoft.com/office/powerpoint/2010/main" val="11527917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ECCE3D25-B214-B520-98E1-23543C22AB00}"/>
              </a:ext>
            </a:extLst>
          </p:cNvPr>
          <p:cNvPicPr>
            <a:picLocks noChangeAspect="1"/>
          </p:cNvPicPr>
          <p:nvPr/>
        </p:nvPicPr>
        <p:blipFill>
          <a:blip r:embed="rId2">
            <a:extLst>
              <a:ext uri="{28A0092B-C50C-407E-A947-70E740481C1C}">
                <a14:useLocalDpi xmlns:a14="http://schemas.microsoft.com/office/drawing/2010/main" val="0"/>
              </a:ext>
            </a:extLst>
          </a:blip>
          <a:srcRect b="15746"/>
          <a:stretch>
            <a:fillRect/>
          </a:stretch>
        </p:blipFill>
        <p:spPr>
          <a:xfrm>
            <a:off x="20" y="1282"/>
            <a:ext cx="12191980" cy="6856718"/>
          </a:xfrm>
          <a:prstGeom prst="rect">
            <a:avLst/>
          </a:prstGeom>
        </p:spPr>
      </p:pic>
    </p:spTree>
    <p:extLst>
      <p:ext uri="{BB962C8B-B14F-4D97-AF65-F5344CB8AC3E}">
        <p14:creationId xmlns:p14="http://schemas.microsoft.com/office/powerpoint/2010/main" val="26106561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9C132E-6613-2CF4-09A1-F6A65A54D5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500" y="0"/>
            <a:ext cx="10287000" cy="6858000"/>
          </a:xfrm>
          <a:prstGeom prst="rect">
            <a:avLst/>
          </a:prstGeom>
        </p:spPr>
      </p:pic>
    </p:spTree>
    <p:extLst>
      <p:ext uri="{BB962C8B-B14F-4D97-AF65-F5344CB8AC3E}">
        <p14:creationId xmlns:p14="http://schemas.microsoft.com/office/powerpoint/2010/main" val="31814104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BBAEE-4A16-BF1A-E7A0-4D201A56C9E1}"/>
              </a:ext>
            </a:extLst>
          </p:cNvPr>
          <p:cNvSpPr>
            <a:spLocks noGrp="1"/>
          </p:cNvSpPr>
          <p:nvPr>
            <p:ph type="title"/>
          </p:nvPr>
        </p:nvSpPr>
        <p:spPr/>
        <p:txBody>
          <a:bodyPr/>
          <a:lstStyle/>
          <a:p>
            <a:pPr algn="ctr"/>
            <a:r>
              <a:rPr lang="en-US" dirty="0"/>
              <a:t>Canals and the Story of an Empire</a:t>
            </a:r>
          </a:p>
        </p:txBody>
      </p:sp>
      <p:sp>
        <p:nvSpPr>
          <p:cNvPr id="3" name="Content Placeholder 2">
            <a:extLst>
              <a:ext uri="{FF2B5EF4-FFF2-40B4-BE49-F238E27FC236}">
                <a16:creationId xmlns:a16="http://schemas.microsoft.com/office/drawing/2014/main" id="{0DC9A633-4C11-4A8C-F04A-01275840A76B}"/>
              </a:ext>
            </a:extLst>
          </p:cNvPr>
          <p:cNvSpPr>
            <a:spLocks noGrp="1"/>
          </p:cNvSpPr>
          <p:nvPr>
            <p:ph idx="1"/>
          </p:nvPr>
        </p:nvSpPr>
        <p:spPr/>
        <p:txBody>
          <a:bodyPr/>
          <a:lstStyle/>
          <a:p>
            <a:r>
              <a:rPr lang="en-US" dirty="0"/>
              <a:t>How does redirecting an entire river or carving canals through bedrock reframe the king not just as a political ruler, but as a master over nature itself?</a:t>
            </a:r>
          </a:p>
          <a:p>
            <a:r>
              <a:rPr lang="en-US" dirty="0"/>
              <a:t>How did constructing massive irrigation networks allow the Neo-Assyrian Empire to forcibly resettle conquered populations into newly fertile agricultural zones?</a:t>
            </a:r>
          </a:p>
        </p:txBody>
      </p:sp>
    </p:spTree>
    <p:extLst>
      <p:ext uri="{BB962C8B-B14F-4D97-AF65-F5344CB8AC3E}">
        <p14:creationId xmlns:p14="http://schemas.microsoft.com/office/powerpoint/2010/main" val="19815424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46862-2139-49FE-DE6B-3E900BFD43B7}"/>
              </a:ext>
            </a:extLst>
          </p:cNvPr>
          <p:cNvSpPr>
            <a:spLocks noGrp="1"/>
          </p:cNvSpPr>
          <p:nvPr>
            <p:ph type="title"/>
          </p:nvPr>
        </p:nvSpPr>
        <p:spPr/>
        <p:txBody>
          <a:bodyPr/>
          <a:lstStyle/>
          <a:p>
            <a:r>
              <a:rPr lang="en-US" dirty="0"/>
              <a:t>Transfer of Cultural Knowledge </a:t>
            </a:r>
          </a:p>
        </p:txBody>
      </p:sp>
      <p:sp>
        <p:nvSpPr>
          <p:cNvPr id="3" name="Content Placeholder 2">
            <a:extLst>
              <a:ext uri="{FF2B5EF4-FFF2-40B4-BE49-F238E27FC236}">
                <a16:creationId xmlns:a16="http://schemas.microsoft.com/office/drawing/2014/main" id="{2FD8F438-56A7-BA75-8105-D2155F7105C1}"/>
              </a:ext>
            </a:extLst>
          </p:cNvPr>
          <p:cNvSpPr>
            <a:spLocks noGrp="1"/>
          </p:cNvSpPr>
          <p:nvPr>
            <p:ph idx="1"/>
          </p:nvPr>
        </p:nvSpPr>
        <p:spPr/>
        <p:txBody>
          <a:bodyPr/>
          <a:lstStyle/>
          <a:p>
            <a:r>
              <a:rPr lang="en-US" dirty="0"/>
              <a:t>Corinth</a:t>
            </a:r>
          </a:p>
          <a:p>
            <a:pPr lvl="1"/>
            <a:r>
              <a:rPr lang="en-US" dirty="0"/>
              <a:t>Corinth emerges in the Archaic period (6</a:t>
            </a:r>
            <a:r>
              <a:rPr lang="en-US" baseline="30000" dirty="0"/>
              <a:t>th</a:t>
            </a:r>
            <a:r>
              <a:rPr lang="en-US" dirty="0"/>
              <a:t> c. BCE) as a prominent urban center</a:t>
            </a:r>
          </a:p>
          <a:p>
            <a:pPr lvl="1"/>
            <a:r>
              <a:rPr lang="en-US" dirty="0"/>
              <a:t>Destroyed by the Romans 146 BCE</a:t>
            </a:r>
          </a:p>
          <a:p>
            <a:pPr lvl="1"/>
            <a:r>
              <a:rPr lang="en-US" dirty="0"/>
              <a:t>Refounded as a Roman veteran colony by Julius Caesar in 44 BCE</a:t>
            </a:r>
          </a:p>
          <a:p>
            <a:r>
              <a:rPr lang="en-US" dirty="0"/>
              <a:t>Syracuse</a:t>
            </a:r>
          </a:p>
          <a:p>
            <a:pPr lvl="1"/>
            <a:r>
              <a:rPr lang="en-US" dirty="0"/>
              <a:t>Syracuse (Sicily) was a colony of Corinth founded in 733 BCE</a:t>
            </a:r>
          </a:p>
          <a:p>
            <a:pPr lvl="1"/>
            <a:r>
              <a:rPr lang="en-US" dirty="0"/>
              <a:t>Located on the island of </a:t>
            </a:r>
            <a:r>
              <a:rPr lang="en-US" dirty="0" err="1"/>
              <a:t>Ortigia</a:t>
            </a:r>
            <a:r>
              <a:rPr lang="en-US" dirty="0"/>
              <a:t> </a:t>
            </a:r>
          </a:p>
          <a:p>
            <a:pPr lvl="1"/>
            <a:r>
              <a:rPr lang="en-US" dirty="0"/>
              <a:t>Becomes one of the most powerful cities in Magna Graecia</a:t>
            </a:r>
          </a:p>
          <a:p>
            <a:pPr lvl="1"/>
            <a:r>
              <a:rPr lang="en-US" dirty="0"/>
              <a:t>Captured by Rome in 212 BCE, main city of Roman Sicily </a:t>
            </a:r>
          </a:p>
          <a:p>
            <a:pPr lvl="1"/>
            <a:endParaRPr lang="en-US" dirty="0"/>
          </a:p>
          <a:p>
            <a:pPr lvl="1"/>
            <a:endParaRPr lang="en-US" dirty="0"/>
          </a:p>
          <a:p>
            <a:endParaRPr lang="en-US" dirty="0"/>
          </a:p>
        </p:txBody>
      </p:sp>
    </p:spTree>
    <p:extLst>
      <p:ext uri="{BB962C8B-B14F-4D97-AF65-F5344CB8AC3E}">
        <p14:creationId xmlns:p14="http://schemas.microsoft.com/office/powerpoint/2010/main" val="33590054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C9BE72A-4F97-4FA0-AF09-2C65D071C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D73CA0-2A58-EDF4-76EA-0619C0C15EE8}"/>
              </a:ext>
            </a:extLst>
          </p:cNvPr>
          <p:cNvSpPr>
            <a:spLocks noGrp="1"/>
          </p:cNvSpPr>
          <p:nvPr>
            <p:ph type="title"/>
          </p:nvPr>
        </p:nvSpPr>
        <p:spPr>
          <a:xfrm>
            <a:off x="838200" y="4285803"/>
            <a:ext cx="10515600" cy="1843285"/>
          </a:xfrm>
        </p:spPr>
        <p:txBody>
          <a:bodyPr vert="horz" lIns="91440" tIns="45720" rIns="91440" bIns="45720" rtlCol="0" anchor="ctr">
            <a:normAutofit/>
          </a:bodyPr>
          <a:lstStyle/>
          <a:p>
            <a:r>
              <a:rPr lang="en-US" sz="5200" kern="1200">
                <a:solidFill>
                  <a:schemeClr val="tx1"/>
                </a:solidFill>
                <a:latin typeface="+mj-lt"/>
                <a:ea typeface="+mj-ea"/>
                <a:cs typeface="+mj-cs"/>
              </a:rPr>
              <a:t>Priene Fountain</a:t>
            </a:r>
          </a:p>
        </p:txBody>
      </p:sp>
      <p:pic>
        <p:nvPicPr>
          <p:cNvPr id="5" name="Picture 4" descr="PDF) Histories of Peirene: A Corinthian Fountain in Three Millennia  (Ancient Art and Architecture in Context 2). Princeton: American School of  Classical Studies at Athens (ASCSA), 2011.">
            <a:extLst>
              <a:ext uri="{FF2B5EF4-FFF2-40B4-BE49-F238E27FC236}">
                <a16:creationId xmlns:a16="http://schemas.microsoft.com/office/drawing/2014/main" id="{72A6D3B1-CF6F-6B52-88D5-C9326BB3A18B}"/>
              </a:ext>
            </a:extLst>
          </p:cNvPr>
          <p:cNvPicPr>
            <a:picLocks noChangeAspect="1"/>
          </p:cNvPicPr>
          <p:nvPr/>
        </p:nvPicPr>
        <p:blipFill>
          <a:blip r:embed="rId3"/>
          <a:srcRect t="12024" b="14485"/>
          <a:stretch>
            <a:fillRect/>
          </a:stretch>
        </p:blipFill>
        <p:spPr>
          <a:xfrm>
            <a:off x="176734" y="181113"/>
            <a:ext cx="3824346" cy="3903516"/>
          </a:xfrm>
          <a:prstGeom prst="rect">
            <a:avLst/>
          </a:prstGeom>
        </p:spPr>
      </p:pic>
      <p:pic>
        <p:nvPicPr>
          <p:cNvPr id="9" name="Picture 8">
            <a:extLst>
              <a:ext uri="{FF2B5EF4-FFF2-40B4-BE49-F238E27FC236}">
                <a16:creationId xmlns:a16="http://schemas.microsoft.com/office/drawing/2014/main" id="{4C596489-CA67-D772-249F-31CC2105892F}"/>
              </a:ext>
            </a:extLst>
          </p:cNvPr>
          <p:cNvPicPr>
            <a:picLocks noChangeAspect="1"/>
          </p:cNvPicPr>
          <p:nvPr/>
        </p:nvPicPr>
        <p:blipFill>
          <a:blip r:embed="rId4">
            <a:extLst>
              <a:ext uri="{28A0092B-C50C-407E-A947-70E740481C1C}">
                <a14:useLocalDpi xmlns:a14="http://schemas.microsoft.com/office/drawing/2010/main" val="0"/>
              </a:ext>
            </a:extLst>
          </a:blip>
          <a:srcRect t="22763" r="1" b="686"/>
          <a:stretch>
            <a:fillRect/>
          </a:stretch>
        </p:blipFill>
        <p:spPr>
          <a:xfrm>
            <a:off x="4183827" y="181113"/>
            <a:ext cx="3824346" cy="3903516"/>
          </a:xfrm>
          <a:prstGeom prst="rect">
            <a:avLst/>
          </a:prstGeom>
        </p:spPr>
      </p:pic>
      <p:pic>
        <p:nvPicPr>
          <p:cNvPr id="4" name="Content Placeholder 3" descr="Water, Myth and History in Ancient Corinth — Google Arts &amp; Culture">
            <a:extLst>
              <a:ext uri="{FF2B5EF4-FFF2-40B4-BE49-F238E27FC236}">
                <a16:creationId xmlns:a16="http://schemas.microsoft.com/office/drawing/2014/main" id="{9BD2BF58-C2D1-3C94-4FF4-9A353C7FF4BB}"/>
              </a:ext>
            </a:extLst>
          </p:cNvPr>
          <p:cNvPicPr>
            <a:picLocks noGrp="1" noChangeAspect="1"/>
          </p:cNvPicPr>
          <p:nvPr>
            <p:ph idx="1"/>
          </p:nvPr>
        </p:nvPicPr>
        <p:blipFill>
          <a:blip r:embed="rId5"/>
          <a:srcRect l="9441" r="17081" b="2"/>
          <a:stretch>
            <a:fillRect/>
          </a:stretch>
        </p:blipFill>
        <p:spPr>
          <a:xfrm>
            <a:off x="8190920" y="181113"/>
            <a:ext cx="3824346" cy="3903516"/>
          </a:xfrm>
          <a:prstGeom prst="rect">
            <a:avLst/>
          </a:prstGeom>
        </p:spPr>
      </p:pic>
      <p:pic>
        <p:nvPicPr>
          <p:cNvPr id="3" name="Picture 2" descr="S-Peirene-Model">
            <a:extLst>
              <a:ext uri="{FF2B5EF4-FFF2-40B4-BE49-F238E27FC236}">
                <a16:creationId xmlns:a16="http://schemas.microsoft.com/office/drawing/2014/main" id="{68271ABA-E87E-78D5-0A88-9704CBBE8E2D}"/>
              </a:ext>
            </a:extLst>
          </p:cNvPr>
          <p:cNvPicPr>
            <a:picLocks noChangeAspect="1"/>
          </p:cNvPicPr>
          <p:nvPr/>
        </p:nvPicPr>
        <p:blipFill>
          <a:blip r:embed="rId6"/>
          <a:stretch>
            <a:fillRect/>
          </a:stretch>
        </p:blipFill>
        <p:spPr>
          <a:xfrm>
            <a:off x="9111877" y="4265742"/>
            <a:ext cx="1982431" cy="2045869"/>
          </a:xfrm>
          <a:prstGeom prst="rect">
            <a:avLst/>
          </a:prstGeom>
        </p:spPr>
      </p:pic>
    </p:spTree>
    <p:extLst>
      <p:ext uri="{BB962C8B-B14F-4D97-AF65-F5344CB8AC3E}">
        <p14:creationId xmlns:p14="http://schemas.microsoft.com/office/powerpoint/2010/main" val="25282982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12F83C6-BF77-73DE-2617-5DF5662D08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5414009" cy="8067232"/>
          </a:xfrm>
          <a:prstGeom prst="rect">
            <a:avLst/>
          </a:prstGeom>
        </p:spPr>
      </p:pic>
      <p:pic>
        <p:nvPicPr>
          <p:cNvPr id="9" name="Content Placeholder 8">
            <a:extLst>
              <a:ext uri="{FF2B5EF4-FFF2-40B4-BE49-F238E27FC236}">
                <a16:creationId xmlns:a16="http://schemas.microsoft.com/office/drawing/2014/main" id="{1C38881F-A6E3-198E-0E41-331C74C43386}"/>
              </a:ext>
            </a:extLst>
          </p:cNvPr>
          <p:cNvPicPr>
            <a:picLocks noGrp="1" noChangeAspect="1"/>
          </p:cNvPicPr>
          <p:nvPr>
            <p:ph idx="1"/>
          </p:nvPr>
        </p:nvPicPr>
        <p:blipFill>
          <a:blip r:embed="rId4"/>
          <a:stretch>
            <a:fillRect/>
          </a:stretch>
        </p:blipFill>
        <p:spPr>
          <a:xfrm>
            <a:off x="5414009" y="-1"/>
            <a:ext cx="6777991" cy="8585775"/>
          </a:xfrm>
          <a:prstGeom prst="rect">
            <a:avLst/>
          </a:prstGeom>
        </p:spPr>
      </p:pic>
      <p:sp>
        <p:nvSpPr>
          <p:cNvPr id="2" name="Title 1">
            <a:extLst>
              <a:ext uri="{FF2B5EF4-FFF2-40B4-BE49-F238E27FC236}">
                <a16:creationId xmlns:a16="http://schemas.microsoft.com/office/drawing/2014/main" id="{E677613A-6E77-9C76-B7C3-C83FC6204FC8}"/>
              </a:ext>
            </a:extLst>
          </p:cNvPr>
          <p:cNvSpPr>
            <a:spLocks noGrp="1"/>
          </p:cNvSpPr>
          <p:nvPr>
            <p:ph type="title"/>
          </p:nvPr>
        </p:nvSpPr>
        <p:spPr>
          <a:xfrm>
            <a:off x="3406588" y="6041371"/>
            <a:ext cx="4823012" cy="816629"/>
          </a:xfrm>
          <a:solidFill>
            <a:schemeClr val="bg1"/>
          </a:solidFill>
        </p:spPr>
        <p:txBody>
          <a:bodyPr/>
          <a:lstStyle/>
          <a:p>
            <a:r>
              <a:rPr lang="en-US" dirty="0"/>
              <a:t>Cyclopean Fountain</a:t>
            </a:r>
          </a:p>
        </p:txBody>
      </p:sp>
    </p:spTree>
    <p:extLst>
      <p:ext uri="{BB962C8B-B14F-4D97-AF65-F5344CB8AC3E}">
        <p14:creationId xmlns:p14="http://schemas.microsoft.com/office/powerpoint/2010/main" val="22992806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1BC112-42B2-B07E-F2A9-B32EFC88BC3D}"/>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Glauke Fountain</a:t>
            </a:r>
          </a:p>
        </p:txBody>
      </p:sp>
      <p:sp>
        <p:nvSpPr>
          <p:cNvPr id="16"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lauke_AS_All_Corinth_January_2011-Model">
            <a:extLst>
              <a:ext uri="{FF2B5EF4-FFF2-40B4-BE49-F238E27FC236}">
                <a16:creationId xmlns:a16="http://schemas.microsoft.com/office/drawing/2014/main" id="{DA0D4EA8-6AEB-B3E9-3674-072EB3E20DCF}"/>
              </a:ext>
            </a:extLst>
          </p:cNvPr>
          <p:cNvPicPr>
            <a:picLocks noChangeAspect="1"/>
          </p:cNvPicPr>
          <p:nvPr/>
        </p:nvPicPr>
        <p:blipFill>
          <a:blip r:embed="rId3"/>
          <a:stretch>
            <a:fillRect/>
          </a:stretch>
        </p:blipFill>
        <p:spPr>
          <a:xfrm>
            <a:off x="631895" y="2642616"/>
            <a:ext cx="4990705" cy="3605784"/>
          </a:xfrm>
          <a:prstGeom prst="rect">
            <a:avLst/>
          </a:prstGeom>
        </p:spPr>
      </p:pic>
      <p:pic>
        <p:nvPicPr>
          <p:cNvPr id="4" name="Content Placeholder 3" descr="File:The Fountain of Glauke in Ancient Corinth on 6 April 2019.jpg -  Wikimedia Commons">
            <a:extLst>
              <a:ext uri="{FF2B5EF4-FFF2-40B4-BE49-F238E27FC236}">
                <a16:creationId xmlns:a16="http://schemas.microsoft.com/office/drawing/2014/main" id="{2BA038AB-A744-9F40-6236-4BD96C599E08}"/>
              </a:ext>
            </a:extLst>
          </p:cNvPr>
          <p:cNvPicPr>
            <a:picLocks noGrp="1" noChangeAspect="1"/>
          </p:cNvPicPr>
          <p:nvPr>
            <p:ph idx="1"/>
          </p:nvPr>
        </p:nvPicPr>
        <p:blipFill>
          <a:blip r:embed="rId4"/>
          <a:srcRect l="13876" r="12380" b="-1"/>
          <a:stretch>
            <a:fillRect/>
          </a:stretch>
        </p:blipFill>
        <p:spPr>
          <a:xfrm>
            <a:off x="7069926" y="2642616"/>
            <a:ext cx="3983556" cy="3605784"/>
          </a:xfrm>
          <a:prstGeom prst="rect">
            <a:avLst/>
          </a:prstGeom>
        </p:spPr>
      </p:pic>
    </p:spTree>
    <p:extLst>
      <p:ext uri="{BB962C8B-B14F-4D97-AF65-F5344CB8AC3E}">
        <p14:creationId xmlns:p14="http://schemas.microsoft.com/office/powerpoint/2010/main" val="810734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BBDC2-B062-1CAE-91C3-026CECD39AD8}"/>
              </a:ext>
            </a:extLst>
          </p:cNvPr>
          <p:cNvSpPr>
            <a:spLocks noGrp="1"/>
          </p:cNvSpPr>
          <p:nvPr>
            <p:ph type="title"/>
          </p:nvPr>
        </p:nvSpPr>
        <p:spPr/>
        <p:txBody>
          <a:bodyPr/>
          <a:lstStyle/>
          <a:p>
            <a:r>
              <a:rPr lang="en-US" dirty="0"/>
              <a:t>Syracuse</a:t>
            </a:r>
          </a:p>
        </p:txBody>
      </p:sp>
      <p:pic>
        <p:nvPicPr>
          <p:cNvPr id="4" name="Content Placeholder 3">
            <a:extLst>
              <a:ext uri="{FF2B5EF4-FFF2-40B4-BE49-F238E27FC236}">
                <a16:creationId xmlns:a16="http://schemas.microsoft.com/office/drawing/2014/main" id="{611F1D53-2C14-EF1C-B8A2-1B00923B5CF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p:blipFill>
        <p:spPr>
          <a:xfrm>
            <a:off x="2740958" y="1690688"/>
            <a:ext cx="6710083" cy="4482335"/>
          </a:xfrm>
          <a:prstGeom prst="rect">
            <a:avLst/>
          </a:prstGeom>
        </p:spPr>
      </p:pic>
    </p:spTree>
    <p:extLst>
      <p:ext uri="{BB962C8B-B14F-4D97-AF65-F5344CB8AC3E}">
        <p14:creationId xmlns:p14="http://schemas.microsoft.com/office/powerpoint/2010/main" val="14573773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8DCF36F-87A6-D049-7A10-13ABE0AC23CC}"/>
              </a:ext>
            </a:extLst>
          </p:cNvPr>
          <p:cNvSpPr>
            <a:spLocks noGrp="1"/>
          </p:cNvSpPr>
          <p:nvPr>
            <p:ph type="title"/>
          </p:nvPr>
        </p:nvSpPr>
        <p:spPr/>
        <p:txBody>
          <a:bodyPr/>
          <a:lstStyle/>
          <a:p>
            <a:pPr algn="ctr"/>
            <a:r>
              <a:rPr lang="en-US" dirty="0"/>
              <a:t>Fountain of Arethusa</a:t>
            </a:r>
          </a:p>
        </p:txBody>
      </p:sp>
      <p:pic>
        <p:nvPicPr>
          <p:cNvPr id="8" name="Content Placeholder 7">
            <a:extLst>
              <a:ext uri="{FF2B5EF4-FFF2-40B4-BE49-F238E27FC236}">
                <a16:creationId xmlns:a16="http://schemas.microsoft.com/office/drawing/2014/main" id="{A0C46AD3-0C44-C8AC-7085-ED321F25AE2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p:blipFill>
        <p:spPr>
          <a:xfrm>
            <a:off x="1237130" y="2279697"/>
            <a:ext cx="3712135" cy="3459710"/>
          </a:xfrm>
          <a:prstGeom prst="rect">
            <a:avLst/>
          </a:prstGeom>
        </p:spPr>
      </p:pic>
      <p:sp>
        <p:nvSpPr>
          <p:cNvPr id="11" name="Content Placeholder 10">
            <a:extLst>
              <a:ext uri="{FF2B5EF4-FFF2-40B4-BE49-F238E27FC236}">
                <a16:creationId xmlns:a16="http://schemas.microsoft.com/office/drawing/2014/main" id="{58512A22-4BE5-E1F9-E05C-7B80BBB113A4}"/>
              </a:ext>
            </a:extLst>
          </p:cNvPr>
          <p:cNvSpPr>
            <a:spLocks noGrp="1"/>
          </p:cNvSpPr>
          <p:nvPr>
            <p:ph sz="half" idx="2"/>
          </p:nvPr>
        </p:nvSpPr>
        <p:spPr/>
        <p:txBody>
          <a:bodyPr/>
          <a:lstStyle/>
          <a:p>
            <a:r>
              <a:rPr lang="en-US" dirty="0"/>
              <a:t>Natural spring on Ortygia </a:t>
            </a:r>
          </a:p>
          <a:p>
            <a:r>
              <a:rPr lang="en-US" dirty="0"/>
              <a:t>This was where the nymph Arethusa (patron of </a:t>
            </a:r>
            <a:r>
              <a:rPr lang="en-US" dirty="0" err="1"/>
              <a:t>Syracus</a:t>
            </a:r>
            <a:r>
              <a:rPr lang="en-US" dirty="0"/>
              <a:t>) returned to the Earth’s surface </a:t>
            </a:r>
          </a:p>
          <a:p>
            <a:r>
              <a:rPr lang="en-US" dirty="0"/>
              <a:t>She fled the advances of the river god Alpheus and escaped from her home beneath the sea in Arcadia</a:t>
            </a:r>
          </a:p>
          <a:p>
            <a:r>
              <a:rPr lang="en-US" dirty="0"/>
              <a:t>Connects the Peloponnese to Sicily symbolically </a:t>
            </a:r>
          </a:p>
        </p:txBody>
      </p:sp>
    </p:spTree>
    <p:extLst>
      <p:ext uri="{BB962C8B-B14F-4D97-AF65-F5344CB8AC3E}">
        <p14:creationId xmlns:p14="http://schemas.microsoft.com/office/powerpoint/2010/main" val="39179517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BED54-8093-068E-1022-00B79442F9DE}"/>
              </a:ext>
            </a:extLst>
          </p:cNvPr>
          <p:cNvSpPr>
            <a:spLocks noGrp="1"/>
          </p:cNvSpPr>
          <p:nvPr>
            <p:ph type="title"/>
          </p:nvPr>
        </p:nvSpPr>
        <p:spPr/>
        <p:txBody>
          <a:bodyPr/>
          <a:lstStyle/>
          <a:p>
            <a:r>
              <a:rPr lang="en-US" dirty="0" err="1"/>
              <a:t>Galermi</a:t>
            </a:r>
            <a:r>
              <a:rPr lang="en-US" dirty="0"/>
              <a:t> Aqueduct </a:t>
            </a:r>
          </a:p>
        </p:txBody>
      </p:sp>
      <p:pic>
        <p:nvPicPr>
          <p:cNvPr id="5" name="Content Placeholder 4">
            <a:extLst>
              <a:ext uri="{FF2B5EF4-FFF2-40B4-BE49-F238E27FC236}">
                <a16:creationId xmlns:a16="http://schemas.microsoft.com/office/drawing/2014/main" id="{2F8ED5EA-FBE3-7549-9A09-92AA3803E865}"/>
              </a:ext>
            </a:extLst>
          </p:cNvPr>
          <p:cNvPicPr>
            <a:picLocks noGrp="1" noChangeAspect="1"/>
          </p:cNvPicPr>
          <p:nvPr>
            <p:ph sz="half" idx="1"/>
          </p:nvPr>
        </p:nvPicPr>
        <p:blipFill>
          <a:blip r:embed="rId3"/>
          <a:stretch>
            <a:fillRect/>
          </a:stretch>
        </p:blipFill>
        <p:spPr>
          <a:xfrm>
            <a:off x="6252992" y="365125"/>
            <a:ext cx="4762500" cy="2552700"/>
          </a:xfrm>
          <a:prstGeom prst="rect">
            <a:avLst/>
          </a:prstGeom>
        </p:spPr>
      </p:pic>
      <p:pic>
        <p:nvPicPr>
          <p:cNvPr id="6" name="Content Placeholder 5">
            <a:extLst>
              <a:ext uri="{FF2B5EF4-FFF2-40B4-BE49-F238E27FC236}">
                <a16:creationId xmlns:a16="http://schemas.microsoft.com/office/drawing/2014/main" id="{A96CCD49-BC40-F30D-DB27-7D52EA1B925E}"/>
              </a:ext>
            </a:extLst>
          </p:cNvPr>
          <p:cNvPicPr>
            <a:picLocks noGrp="1" noChangeAspect="1"/>
          </p:cNvPicPr>
          <p:nvPr>
            <p:ph sz="half" idx="2"/>
          </p:nvPr>
        </p:nvPicPr>
        <p:blipFill>
          <a:blip r:embed="rId4"/>
          <a:stretch>
            <a:fillRect/>
          </a:stretch>
        </p:blipFill>
        <p:spPr>
          <a:xfrm>
            <a:off x="6252992" y="2998321"/>
            <a:ext cx="4444379" cy="3417693"/>
          </a:xfrm>
          <a:prstGeom prst="rect">
            <a:avLst/>
          </a:prstGeom>
        </p:spPr>
      </p:pic>
      <p:pic>
        <p:nvPicPr>
          <p:cNvPr id="7" name="Picture 6">
            <a:extLst>
              <a:ext uri="{FF2B5EF4-FFF2-40B4-BE49-F238E27FC236}">
                <a16:creationId xmlns:a16="http://schemas.microsoft.com/office/drawing/2014/main" id="{8F523593-330D-F928-A379-3FBFB8C7A4F8}"/>
              </a:ext>
            </a:extLst>
          </p:cNvPr>
          <p:cNvPicPr>
            <a:picLocks noChangeAspect="1"/>
          </p:cNvPicPr>
          <p:nvPr/>
        </p:nvPicPr>
        <p:blipFill>
          <a:blip r:embed="rId5"/>
          <a:stretch>
            <a:fillRect/>
          </a:stretch>
        </p:blipFill>
        <p:spPr>
          <a:xfrm>
            <a:off x="1382421" y="1976718"/>
            <a:ext cx="3147217" cy="4195482"/>
          </a:xfrm>
          <a:prstGeom prst="rect">
            <a:avLst/>
          </a:prstGeom>
        </p:spPr>
      </p:pic>
    </p:spTree>
    <p:extLst>
      <p:ext uri="{BB962C8B-B14F-4D97-AF65-F5344CB8AC3E}">
        <p14:creationId xmlns:p14="http://schemas.microsoft.com/office/powerpoint/2010/main" val="29681375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06A4C-B25A-83AA-1FE9-B6E9924B2CEA}"/>
              </a:ext>
            </a:extLst>
          </p:cNvPr>
          <p:cNvSpPr>
            <a:spLocks noGrp="1"/>
          </p:cNvSpPr>
          <p:nvPr>
            <p:ph type="title"/>
          </p:nvPr>
        </p:nvSpPr>
        <p:spPr/>
        <p:txBody>
          <a:bodyPr/>
          <a:lstStyle/>
          <a:p>
            <a:r>
              <a:rPr lang="en-US" dirty="0"/>
              <a:t>Area behind the theater</a:t>
            </a:r>
          </a:p>
        </p:txBody>
      </p:sp>
      <p:pic>
        <p:nvPicPr>
          <p:cNvPr id="5" name="Content Placeholder 4" descr="Experience Ancient Greek Theatre - Dimora delle Balze">
            <a:extLst>
              <a:ext uri="{FF2B5EF4-FFF2-40B4-BE49-F238E27FC236}">
                <a16:creationId xmlns:a16="http://schemas.microsoft.com/office/drawing/2014/main" id="{662F3AA2-D83C-19D1-AB2F-65B510C99893}"/>
              </a:ext>
            </a:extLst>
          </p:cNvPr>
          <p:cNvPicPr>
            <a:picLocks noGrp="1" noChangeAspect="1"/>
          </p:cNvPicPr>
          <p:nvPr>
            <p:ph sz="half" idx="2"/>
          </p:nvPr>
        </p:nvPicPr>
        <p:blipFill>
          <a:blip r:embed="rId3"/>
          <a:stretch>
            <a:fillRect/>
          </a:stretch>
        </p:blipFill>
        <p:spPr>
          <a:xfrm>
            <a:off x="6172200" y="1928654"/>
            <a:ext cx="5181600" cy="4145280"/>
          </a:xfrm>
          <a:prstGeom prst="rect">
            <a:avLst/>
          </a:prstGeom>
        </p:spPr>
      </p:pic>
      <p:pic>
        <p:nvPicPr>
          <p:cNvPr id="9" name="Content Placeholder 8">
            <a:extLst>
              <a:ext uri="{FF2B5EF4-FFF2-40B4-BE49-F238E27FC236}">
                <a16:creationId xmlns:a16="http://schemas.microsoft.com/office/drawing/2014/main" id="{D6C3BB8E-627B-0B84-7CC3-0E18061DE79B}"/>
              </a:ext>
            </a:extLst>
          </p:cNvPr>
          <p:cNvPicPr>
            <a:picLocks noGrp="1" noChangeAspect="1"/>
          </p:cNvPicPr>
          <p:nvPr>
            <p:ph sz="half" idx="1"/>
          </p:nvPr>
        </p:nvPicPr>
        <p:blipFill>
          <a:blip r:embed="rId4">
            <a:extLst>
              <a:ext uri="{28A0092B-C50C-407E-A947-70E740481C1C}">
                <a14:useLocalDpi xmlns:a14="http://schemas.microsoft.com/office/drawing/2010/main" val="0"/>
              </a:ext>
            </a:extLst>
          </a:blip>
          <a:srcRect/>
          <a:stretch/>
        </p:blipFill>
        <p:spPr>
          <a:xfrm>
            <a:off x="838200" y="2058194"/>
            <a:ext cx="5181600" cy="3886200"/>
          </a:xfrm>
          <a:prstGeom prst="rect">
            <a:avLst/>
          </a:prstGeom>
        </p:spPr>
      </p:pic>
    </p:spTree>
    <p:extLst>
      <p:ext uri="{BB962C8B-B14F-4D97-AF65-F5344CB8AC3E}">
        <p14:creationId xmlns:p14="http://schemas.microsoft.com/office/powerpoint/2010/main" val="353195709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6EF33-A11C-AEEB-4EE6-4D09F617C206}"/>
              </a:ext>
            </a:extLst>
          </p:cNvPr>
          <p:cNvSpPr>
            <a:spLocks noGrp="1"/>
          </p:cNvSpPr>
          <p:nvPr>
            <p:ph type="title"/>
          </p:nvPr>
        </p:nvSpPr>
        <p:spPr/>
        <p:txBody>
          <a:bodyPr/>
          <a:lstStyle/>
          <a:p>
            <a:r>
              <a:rPr lang="en-US" dirty="0"/>
              <a:t>Aqueduct ended in the Grotto del </a:t>
            </a:r>
            <a:r>
              <a:rPr lang="en-US" dirty="0" err="1"/>
              <a:t>Ninfeo</a:t>
            </a:r>
            <a:r>
              <a:rPr lang="en-US" dirty="0"/>
              <a:t> behind the theater</a:t>
            </a:r>
          </a:p>
        </p:txBody>
      </p:sp>
      <p:pic>
        <p:nvPicPr>
          <p:cNvPr id="4" name="Content Placeholder 3">
            <a:extLst>
              <a:ext uri="{FF2B5EF4-FFF2-40B4-BE49-F238E27FC236}">
                <a16:creationId xmlns:a16="http://schemas.microsoft.com/office/drawing/2014/main" id="{132643F5-E0F8-1D96-59BB-7EB037A38833}"/>
              </a:ext>
            </a:extLst>
          </p:cNvPr>
          <p:cNvPicPr>
            <a:picLocks noGrp="1" noChangeAspect="1"/>
          </p:cNvPicPr>
          <p:nvPr>
            <p:ph idx="1"/>
          </p:nvPr>
        </p:nvPicPr>
        <p:blipFill>
          <a:blip r:embed="rId2"/>
          <a:stretch>
            <a:fillRect/>
          </a:stretch>
        </p:blipFill>
        <p:spPr>
          <a:xfrm>
            <a:off x="4463934" y="1825625"/>
            <a:ext cx="3264131" cy="4351338"/>
          </a:xfrm>
          <a:prstGeom prst="rect">
            <a:avLst/>
          </a:prstGeom>
        </p:spPr>
      </p:pic>
    </p:spTree>
    <p:extLst>
      <p:ext uri="{BB962C8B-B14F-4D97-AF65-F5344CB8AC3E}">
        <p14:creationId xmlns:p14="http://schemas.microsoft.com/office/powerpoint/2010/main" val="31932585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5C11D5-C7D1-F1EB-D3A7-173B0BF33139}"/>
              </a:ext>
            </a:extLst>
          </p:cNvPr>
          <p:cNvSpPr>
            <a:spLocks noGrp="1"/>
          </p:cNvSpPr>
          <p:nvPr>
            <p:ph idx="1"/>
          </p:nvPr>
        </p:nvSpPr>
        <p:spPr>
          <a:xfrm>
            <a:off x="1121535" y="782436"/>
            <a:ext cx="10515600" cy="5013057"/>
          </a:xfrm>
        </p:spPr>
        <p:txBody>
          <a:bodyPr>
            <a:normAutofit lnSpcReduction="10000"/>
          </a:bodyPr>
          <a:lstStyle/>
          <a:p>
            <a:pPr marL="0" indent="0">
              <a:buNone/>
            </a:pPr>
            <a:r>
              <a:rPr lang="en-US" sz="2400" dirty="0"/>
              <a:t>Crouch emphasizes how both Corinth and Syracuse were deliberately founded around major karst springs (</a:t>
            </a:r>
            <a:r>
              <a:rPr lang="en-US" sz="2400" dirty="0" err="1"/>
              <a:t>Peirene</a:t>
            </a:r>
            <a:r>
              <a:rPr lang="en-US" sz="2400" dirty="0"/>
              <a:t> and Arethusa). How does selecting a site based on spring water availability shape a city’s early urban layout, defense strategy, and long-term expansion?</a:t>
            </a:r>
          </a:p>
          <a:p>
            <a:pPr marL="0" indent="0">
              <a:buNone/>
            </a:pPr>
            <a:endParaRPr lang="en-US" sz="2400" dirty="0"/>
          </a:p>
          <a:p>
            <a:pPr marL="0" indent="0">
              <a:buNone/>
            </a:pPr>
            <a:r>
              <a:rPr lang="en-US" sz="2400" dirty="0"/>
              <a:t>Do the hydraulic similarities between Corinth and Syracuse reflect a deliberate transfer of engineering knowledge between metropolis and colony, or are they simply independent, practical responses to similar Mediterranean karst topographies?</a:t>
            </a:r>
          </a:p>
          <a:p>
            <a:pPr marL="0" indent="0">
              <a:buNone/>
            </a:pPr>
            <a:endParaRPr lang="en-US" sz="2400" dirty="0"/>
          </a:p>
          <a:p>
            <a:pPr marL="0" indent="0">
              <a:buNone/>
            </a:pPr>
            <a:r>
              <a:rPr lang="en-US" sz="2400" dirty="0"/>
              <a:t>Crouch discusses how water management systems evolve alongside population growth. At what point does a simple natural water source become secular, highly engineered urban utility, and how is that transformation reflected in the built environment?</a:t>
            </a:r>
          </a:p>
        </p:txBody>
      </p:sp>
    </p:spTree>
    <p:extLst>
      <p:ext uri="{BB962C8B-B14F-4D97-AF65-F5344CB8AC3E}">
        <p14:creationId xmlns:p14="http://schemas.microsoft.com/office/powerpoint/2010/main" val="38291204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2763</TotalTime>
  <Words>2831</Words>
  <Application>Microsoft Office PowerPoint</Application>
  <PresentationFormat>Widescreen</PresentationFormat>
  <Paragraphs>259</Paragraphs>
  <Slides>56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56</vt:i4>
      </vt:variant>
    </vt:vector>
  </HeadingPairs>
  <TitlesOfParts>
    <vt:vector size="61" baseType="lpstr">
      <vt:lpstr>Aptos</vt:lpstr>
      <vt:lpstr>Aptos Display</vt:lpstr>
      <vt:lpstr>Arial</vt:lpstr>
      <vt:lpstr>Helvetica Neue Medium</vt:lpstr>
      <vt:lpstr>Office Theme</vt:lpstr>
      <vt:lpstr>Hydraulic Knowledge</vt:lpstr>
      <vt:lpstr>Reminders</vt:lpstr>
      <vt:lpstr>Hydraulic Knowledge </vt:lpstr>
      <vt:lpstr>Mesopotamia</vt:lpstr>
      <vt:lpstr>Lagash (Tell al-Hiba)</vt:lpstr>
      <vt:lpstr>Gölpınar Dam</vt:lpstr>
      <vt:lpstr>Ponds at Hattusa (Boğazkale)</vt:lpstr>
      <vt:lpstr>Eflatun Pınar (Plato’s Spring)</vt:lpstr>
      <vt:lpstr>Jawa Dam System </vt:lpstr>
      <vt:lpstr> Gezer</vt:lpstr>
      <vt:lpstr>Minoan Crete</vt:lpstr>
      <vt:lpstr>Minoan Palace at Knossos (100-1450 BCE)</vt:lpstr>
      <vt:lpstr>Drainage at Knossos</vt:lpstr>
      <vt:lpstr>Drains at Knossos</vt:lpstr>
      <vt:lpstr>Sewage and Drainage system in the Palace of Knossos beneath the Domestic Quarter</vt:lpstr>
      <vt:lpstr>Tylissos</vt:lpstr>
      <vt:lpstr>Cistern</vt:lpstr>
      <vt:lpstr>Lustral Basins in Minoan Palaces</vt:lpstr>
      <vt:lpstr>Mycenaean Mainland </vt:lpstr>
      <vt:lpstr>Tiryns Dam (Kofini Dam)</vt:lpstr>
      <vt:lpstr>Mycenae</vt:lpstr>
      <vt:lpstr>Pylos- Palace of Nestor</vt:lpstr>
      <vt:lpstr>Nuragic Spring Sanctuaries</vt:lpstr>
      <vt:lpstr>Ancient Assyria</vt:lpstr>
      <vt:lpstr>Jerwan</vt:lpstr>
      <vt:lpstr>PowerPoint Presentation</vt:lpstr>
      <vt:lpstr>PowerPoint Presentation</vt:lpstr>
      <vt:lpstr>Persian Qanat</vt:lpstr>
      <vt:lpstr>Qanats of Ghasabe (Gonabad, Iran)</vt:lpstr>
      <vt:lpstr>Achaemenid Dam of Sad-i Didegan</vt:lpstr>
      <vt:lpstr>Canal of the Pharaohs (Ancient Suez Canal)</vt:lpstr>
      <vt:lpstr>Darius’ Suez Canal- Shaluf Stele</vt:lpstr>
      <vt:lpstr>Etruscans (9th-3rd c. BCE)</vt:lpstr>
      <vt:lpstr>Pool in the Portonaccio Sanctuary at Veii</vt:lpstr>
      <vt:lpstr>Break</vt:lpstr>
      <vt:lpstr>Khinnis </vt:lpstr>
      <vt:lpstr>PowerPoint Presentation</vt:lpstr>
      <vt:lpstr>PowerPoint Presentation</vt:lpstr>
      <vt:lpstr>PowerPoint Presentation</vt:lpstr>
      <vt:lpstr>PowerPoint Presentation</vt:lpstr>
      <vt:lpstr>PowerPoint Presentation</vt:lpstr>
      <vt:lpstr>PowerPoint Presentation</vt:lpstr>
      <vt:lpstr>Faida</vt:lpstr>
      <vt:lpstr>PowerPoint Presentation</vt:lpstr>
      <vt:lpstr>PowerPoint Presentation</vt:lpstr>
      <vt:lpstr>Canals and the Story of an Empire</vt:lpstr>
      <vt:lpstr>Transfer of Cultural Knowledge </vt:lpstr>
      <vt:lpstr>Priene Fountain</vt:lpstr>
      <vt:lpstr>Cyclopean Fountain</vt:lpstr>
      <vt:lpstr>Glauke Fountain</vt:lpstr>
      <vt:lpstr>Syracuse</vt:lpstr>
      <vt:lpstr>Fountain of Arethusa</vt:lpstr>
      <vt:lpstr>Galermi Aqueduct </vt:lpstr>
      <vt:lpstr>Area behind the theater</vt:lpstr>
      <vt:lpstr>Aqueduct ended in the Grotto del Ninfeo behind the theater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Clare Rasmussen</dc:creator>
  <cp:lastModifiedBy>Clare K Rasmussen</cp:lastModifiedBy>
  <cp:revision>22</cp:revision>
  <dcterms:created xsi:type="dcterms:W3CDTF">2026-07-13T15:23:02Z</dcterms:created>
  <dcterms:modified xsi:type="dcterms:W3CDTF">2026-09-10T02:13:15Z</dcterms:modified>
</cp:coreProperties>
</file>