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13"/>
  </p:notesMasterIdLst>
  <p:sldIdLst>
    <p:sldId id="256" r:id="rId2"/>
    <p:sldId id="257" r:id="rId3"/>
    <p:sldId id="280" r:id="rId4"/>
    <p:sldId id="285" r:id="rId5"/>
    <p:sldId id="288" r:id="rId6"/>
    <p:sldId id="292" r:id="rId7"/>
    <p:sldId id="291" r:id="rId8"/>
    <p:sldId id="286" r:id="rId9"/>
    <p:sldId id="287" r:id="rId10"/>
    <p:sldId id="283"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33"/>
    <p:restoredTop sz="84840"/>
  </p:normalViewPr>
  <p:slideViewPr>
    <p:cSldViewPr snapToGrid="0">
      <p:cViewPr varScale="1">
        <p:scale>
          <a:sx n="129" d="100"/>
          <a:sy n="129" d="100"/>
        </p:scale>
        <p:origin x="9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4B288-CCFD-0745-9AEF-18CDB0EB2CB3}" type="datetimeFigureOut">
              <a:rPr lang="en-US" smtClean="0"/>
              <a:t>9/7/26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9ECB8-3323-844A-892D-CF0528ADB756}" type="slidenum">
              <a:rPr lang="en-US" smtClean="0"/>
              <a:t>‹#›</a:t>
            </a:fld>
            <a:endParaRPr lang="en-US"/>
          </a:p>
        </p:txBody>
      </p:sp>
    </p:spTree>
    <p:extLst>
      <p:ext uri="{BB962C8B-B14F-4D97-AF65-F5344CB8AC3E}">
        <p14:creationId xmlns:p14="http://schemas.microsoft.com/office/powerpoint/2010/main" val="2084847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Reagan (4:32)</a:t>
            </a:r>
          </a:p>
          <a:p>
            <a:r>
              <a:rPr lang="en-US" dirty="0"/>
              <a:t>Clinton (8:45)</a:t>
            </a:r>
          </a:p>
        </p:txBody>
      </p:sp>
      <p:sp>
        <p:nvSpPr>
          <p:cNvPr id="4" name="Slide Number Placeholder 3"/>
          <p:cNvSpPr>
            <a:spLocks noGrp="1"/>
          </p:cNvSpPr>
          <p:nvPr>
            <p:ph type="sldNum" sz="quarter" idx="5"/>
          </p:nvPr>
        </p:nvSpPr>
        <p:spPr/>
        <p:txBody>
          <a:bodyPr/>
          <a:lstStyle/>
          <a:p>
            <a:fld id="{A069ECB8-3323-844A-892D-CF0528ADB756}" type="slidenum">
              <a:rPr lang="en-US" smtClean="0"/>
              <a:t>5</a:t>
            </a:fld>
            <a:endParaRPr lang="en-US"/>
          </a:p>
        </p:txBody>
      </p:sp>
    </p:spTree>
    <p:extLst>
      <p:ext uri="{BB962C8B-B14F-4D97-AF65-F5344CB8AC3E}">
        <p14:creationId xmlns:p14="http://schemas.microsoft.com/office/powerpoint/2010/main" val="48190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Federal Reserve data show that the least-wealthy 50 percent of U.S. households hold very little of the nation’s wealth (less than 4 percent), while the households with wealth in the top 10 percent hold over two-thirds. The concentration of wealth at the very top has increased over the past 35 years.</a:t>
            </a:r>
            <a:endParaRPr lang="en-US" dirty="0"/>
          </a:p>
        </p:txBody>
      </p:sp>
      <p:sp>
        <p:nvSpPr>
          <p:cNvPr id="4" name="Slide Number Placeholder 3"/>
          <p:cNvSpPr>
            <a:spLocks noGrp="1"/>
          </p:cNvSpPr>
          <p:nvPr>
            <p:ph type="sldNum" sz="quarter" idx="5"/>
          </p:nvPr>
        </p:nvSpPr>
        <p:spPr/>
        <p:txBody>
          <a:bodyPr/>
          <a:lstStyle/>
          <a:p>
            <a:fld id="{A069ECB8-3323-844A-892D-CF0528ADB756}" type="slidenum">
              <a:rPr lang="en-US" smtClean="0"/>
              <a:t>7</a:t>
            </a:fld>
            <a:endParaRPr lang="en-US"/>
          </a:p>
        </p:txBody>
      </p:sp>
    </p:spTree>
    <p:extLst>
      <p:ext uri="{BB962C8B-B14F-4D97-AF65-F5344CB8AC3E}">
        <p14:creationId xmlns:p14="http://schemas.microsoft.com/office/powerpoint/2010/main" val="1126200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9/7/26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0554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9/7/26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7140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9/7/26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12613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9/7/26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58088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9/7/26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96996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9/7/26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99244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9/7/26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5100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9/7/26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5017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9/7/26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2674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9/7/26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4531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9/7/26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7739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9/7/26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27840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5" r:id="rId6"/>
    <p:sldLayoutId id="2147483680" r:id="rId7"/>
    <p:sldLayoutId id="2147483681" r:id="rId8"/>
    <p:sldLayoutId id="2147483682" r:id="rId9"/>
    <p:sldLayoutId id="2147483684" r:id="rId10"/>
    <p:sldLayoutId id="2147483683"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s://youtu.be/hpPt7xGx4Xo?si=W2fzmOQWjasIl0OZ"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youtube.com/watch?v=J2oqCf9i3rc&amp;t=545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g5wsPtAz_sM"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A green building with windows&#10;&#10;Description automatically generated">
            <a:extLst>
              <a:ext uri="{FF2B5EF4-FFF2-40B4-BE49-F238E27FC236}">
                <a16:creationId xmlns:a16="http://schemas.microsoft.com/office/drawing/2014/main" id="{847F1CE5-7BDC-3D4C-F5D0-DF949F59BF95}"/>
              </a:ext>
            </a:extLst>
          </p:cNvPr>
          <p:cNvPicPr>
            <a:picLocks noChangeAspect="1"/>
          </p:cNvPicPr>
          <p:nvPr/>
        </p:nvPicPr>
        <p:blipFill>
          <a:blip r:embed="rId2" cstate="print">
            <a:extLst>
              <a:ext uri="{28A0092B-C50C-407E-A947-70E740481C1C}">
                <a14:useLocalDpi xmlns:a14="http://schemas.microsoft.com/office/drawing/2010/main" val="0"/>
              </a:ext>
            </a:extLst>
          </a:blip>
          <a:srcRect t="16045"/>
          <a:stretch>
            <a:fillRect/>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857DEAC1-B3AA-6569-0A44-A191DF2F3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0"/>
            <a:ext cx="12191999" cy="13716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0C1BF52C-E55A-1DA5-6933-286FF8E9C5BF}"/>
              </a:ext>
            </a:extLst>
          </p:cNvPr>
          <p:cNvSpPr>
            <a:spLocks noGrp="1"/>
          </p:cNvSpPr>
          <p:nvPr>
            <p:ph type="ctrTitle"/>
          </p:nvPr>
        </p:nvSpPr>
        <p:spPr>
          <a:xfrm>
            <a:off x="320040" y="5715000"/>
            <a:ext cx="8027544" cy="960120"/>
          </a:xfrm>
          <a:ln>
            <a:noFill/>
          </a:ln>
        </p:spPr>
        <p:txBody>
          <a:bodyPr anchor="ctr">
            <a:normAutofit/>
          </a:bodyPr>
          <a:lstStyle/>
          <a:p>
            <a:r>
              <a:rPr lang="en-US" sz="3600" dirty="0"/>
              <a:t>Gentrification (CITY B207)</a:t>
            </a:r>
          </a:p>
        </p:txBody>
      </p:sp>
      <p:sp>
        <p:nvSpPr>
          <p:cNvPr id="3" name="Subtitle 2">
            <a:extLst>
              <a:ext uri="{FF2B5EF4-FFF2-40B4-BE49-F238E27FC236}">
                <a16:creationId xmlns:a16="http://schemas.microsoft.com/office/drawing/2014/main" id="{F8C938D7-0642-03B4-3DF0-31E04F72A0E9}"/>
              </a:ext>
            </a:extLst>
          </p:cNvPr>
          <p:cNvSpPr>
            <a:spLocks noGrp="1"/>
          </p:cNvSpPr>
          <p:nvPr>
            <p:ph type="subTitle" idx="1"/>
          </p:nvPr>
        </p:nvSpPr>
        <p:spPr>
          <a:xfrm>
            <a:off x="8347585" y="5715000"/>
            <a:ext cx="3630168" cy="960120"/>
          </a:xfrm>
        </p:spPr>
        <p:txBody>
          <a:bodyPr anchor="ctr">
            <a:normAutofit/>
          </a:bodyPr>
          <a:lstStyle/>
          <a:p>
            <a:pPr algn="r"/>
            <a:r>
              <a:rPr lang="en-US" sz="1800" dirty="0"/>
              <a:t>Dr. Stanley Collins, Ph.D.</a:t>
            </a:r>
          </a:p>
        </p:txBody>
      </p:sp>
    </p:spTree>
    <p:extLst>
      <p:ext uri="{BB962C8B-B14F-4D97-AF65-F5344CB8AC3E}">
        <p14:creationId xmlns:p14="http://schemas.microsoft.com/office/powerpoint/2010/main" val="487123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11A2E-6486-6C47-C220-3945E2B72A00}"/>
              </a:ext>
            </a:extLst>
          </p:cNvPr>
          <p:cNvSpPr>
            <a:spLocks noGrp="1"/>
          </p:cNvSpPr>
          <p:nvPr>
            <p:ph type="title"/>
          </p:nvPr>
        </p:nvSpPr>
        <p:spPr/>
        <p:txBody>
          <a:bodyPr/>
          <a:lstStyle/>
          <a:p>
            <a:r>
              <a:rPr lang="en-US" dirty="0"/>
              <a:t>Group discussion</a:t>
            </a:r>
          </a:p>
        </p:txBody>
      </p:sp>
      <p:sp>
        <p:nvSpPr>
          <p:cNvPr id="3" name="Content Placeholder 2">
            <a:extLst>
              <a:ext uri="{FF2B5EF4-FFF2-40B4-BE49-F238E27FC236}">
                <a16:creationId xmlns:a16="http://schemas.microsoft.com/office/drawing/2014/main" id="{625F4BB6-F13A-EA0C-740B-B107FE9EF9DF}"/>
              </a:ext>
            </a:extLst>
          </p:cNvPr>
          <p:cNvSpPr>
            <a:spLocks noGrp="1"/>
          </p:cNvSpPr>
          <p:nvPr>
            <p:ph idx="1"/>
          </p:nvPr>
        </p:nvSpPr>
        <p:spPr/>
        <p:txBody>
          <a:bodyPr>
            <a:normAutofit lnSpcReduction="10000"/>
          </a:bodyPr>
          <a:lstStyle/>
          <a:p>
            <a:pPr marL="0" indent="0">
              <a:buNone/>
            </a:pPr>
            <a:r>
              <a:rPr lang="en-US" b="1" dirty="0"/>
              <a:t>Group 1 (Smith, Zukin)</a:t>
            </a:r>
          </a:p>
          <a:p>
            <a:r>
              <a:rPr lang="en-US" dirty="0"/>
              <a:t>What is goal of this chapter?  </a:t>
            </a:r>
          </a:p>
          <a:p>
            <a:r>
              <a:rPr lang="en-US" dirty="0"/>
              <a:t>What question(s) is the author asking? Why are they asking it? </a:t>
            </a:r>
          </a:p>
          <a:p>
            <a:pPr marL="0" indent="0">
              <a:buNone/>
            </a:pPr>
            <a:r>
              <a:rPr lang="en-US" b="1" dirty="0"/>
              <a:t>Group 2 (Smith, Zukin)</a:t>
            </a:r>
          </a:p>
          <a:p>
            <a:r>
              <a:rPr lang="en-US" dirty="0"/>
              <a:t>What problem is this text seeking to address? </a:t>
            </a:r>
          </a:p>
          <a:p>
            <a:r>
              <a:rPr lang="en-US" dirty="0"/>
              <a:t>What argument is the author making? </a:t>
            </a:r>
          </a:p>
          <a:p>
            <a:pPr marL="0" indent="0">
              <a:buNone/>
            </a:pPr>
            <a:r>
              <a:rPr lang="en-US" b="1" dirty="0"/>
              <a:t>Group 3 (Smith, Zukin) </a:t>
            </a:r>
          </a:p>
          <a:p>
            <a:r>
              <a:rPr lang="en-US" dirty="0"/>
              <a:t>What elements of gentrification does each other highlight in their respective pieces? How do they align? Where do they differ?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61391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C549C-B84A-3F5B-4ED8-B350CAE3DECE}"/>
              </a:ext>
            </a:extLst>
          </p:cNvPr>
          <p:cNvSpPr>
            <a:spLocks noGrp="1"/>
          </p:cNvSpPr>
          <p:nvPr>
            <p:ph type="title"/>
          </p:nvPr>
        </p:nvSpPr>
        <p:spPr/>
        <p:txBody>
          <a:bodyPr/>
          <a:lstStyle/>
          <a:p>
            <a:r>
              <a:rPr lang="en-US" dirty="0"/>
              <a:t>For next class</a:t>
            </a:r>
          </a:p>
        </p:txBody>
      </p:sp>
      <p:sp>
        <p:nvSpPr>
          <p:cNvPr id="3" name="Content Placeholder 2">
            <a:extLst>
              <a:ext uri="{FF2B5EF4-FFF2-40B4-BE49-F238E27FC236}">
                <a16:creationId xmlns:a16="http://schemas.microsoft.com/office/drawing/2014/main" id="{27492FCD-18ED-6F72-981A-A842D80B7D21}"/>
              </a:ext>
            </a:extLst>
          </p:cNvPr>
          <p:cNvSpPr>
            <a:spLocks noGrp="1"/>
          </p:cNvSpPr>
          <p:nvPr>
            <p:ph idx="1"/>
          </p:nvPr>
        </p:nvSpPr>
        <p:spPr/>
        <p:txBody>
          <a:bodyPr>
            <a:normAutofit lnSpcReduction="10000"/>
          </a:bodyPr>
          <a:lstStyle/>
          <a:p>
            <a:pPr marL="0" indent="0">
              <a:lnSpc>
                <a:spcPct val="100000"/>
              </a:lnSpc>
              <a:buNone/>
            </a:pPr>
            <a:r>
              <a:rPr lang="en-US" dirty="0"/>
              <a:t>Upcoming: </a:t>
            </a:r>
          </a:p>
          <a:p>
            <a:pPr>
              <a:lnSpc>
                <a:spcPct val="100000"/>
              </a:lnSpc>
            </a:pPr>
            <a:r>
              <a:rPr lang="en-US" dirty="0"/>
              <a:t>Complete availability poll for walking tour. Poll will be sent on Friday, 9/11 via Moodle. </a:t>
            </a:r>
          </a:p>
          <a:p>
            <a:pPr>
              <a:lnSpc>
                <a:spcPct val="100000"/>
              </a:lnSpc>
            </a:pPr>
            <a:r>
              <a:rPr lang="en-US" dirty="0"/>
              <a:t>Reading Notes Check 1, due, by 11:59 PM, Friday, 9/18</a:t>
            </a:r>
          </a:p>
          <a:p>
            <a:pPr marL="0" indent="0">
              <a:lnSpc>
                <a:spcPct val="100000"/>
              </a:lnSpc>
              <a:buNone/>
            </a:pPr>
            <a:r>
              <a:rPr lang="en-US" dirty="0"/>
              <a:t>Required Reading: </a:t>
            </a:r>
          </a:p>
          <a:p>
            <a:pPr lvl="0">
              <a:lnSpc>
                <a:spcPct val="100000"/>
              </a:lnSpc>
            </a:pPr>
            <a:r>
              <a:rPr lang="en-US" dirty="0"/>
              <a:t>Loretta Lees, Super-gentrification: The Case of Brooklyn Heights, New York City (2003), Pp. 45 – 50  </a:t>
            </a:r>
          </a:p>
          <a:p>
            <a:pPr lvl="0">
              <a:lnSpc>
                <a:spcPct val="100000"/>
              </a:lnSpc>
            </a:pPr>
            <a:r>
              <a:rPr lang="en-US" dirty="0"/>
              <a:t>Lance Freeman, Displacement or Succession?: Residential Mobility in Gentrifying Neighborhoods (2005), Pp. 463 – 491</a:t>
            </a:r>
          </a:p>
          <a:p>
            <a:pPr lvl="0">
              <a:lnSpc>
                <a:spcPct val="100000"/>
              </a:lnSpc>
            </a:pPr>
            <a:r>
              <a:rPr lang="en-US" dirty="0"/>
              <a:t>Paul R. Levy and Roman A. </a:t>
            </a:r>
            <a:r>
              <a:rPr lang="en-US" dirty="0" err="1"/>
              <a:t>Cybriwsky</a:t>
            </a:r>
            <a:r>
              <a:rPr lang="en-US" dirty="0"/>
              <a:t>, The Hidden Dimension of Culture and Class: Philadelphia (1979), Pp. 285 – 293</a:t>
            </a:r>
          </a:p>
          <a:p>
            <a:pPr marL="0" indent="0">
              <a:buNone/>
            </a:pPr>
            <a:endParaRPr lang="en-US" dirty="0"/>
          </a:p>
        </p:txBody>
      </p:sp>
    </p:spTree>
    <p:extLst>
      <p:ext uri="{BB962C8B-B14F-4D97-AF65-F5344CB8AC3E}">
        <p14:creationId xmlns:p14="http://schemas.microsoft.com/office/powerpoint/2010/main" val="301709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748E5-E293-8CD6-070E-ACC93AD91998}"/>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B1622F7-3A4B-D397-0AB0-59B7C55A790A}"/>
              </a:ext>
            </a:extLst>
          </p:cNvPr>
          <p:cNvSpPr>
            <a:spLocks noGrp="1"/>
          </p:cNvSpPr>
          <p:nvPr>
            <p:ph idx="1"/>
          </p:nvPr>
        </p:nvSpPr>
        <p:spPr/>
        <p:txBody>
          <a:bodyPr/>
          <a:lstStyle/>
          <a:p>
            <a:r>
              <a:rPr lang="en-US" dirty="0"/>
              <a:t>Recap</a:t>
            </a:r>
          </a:p>
          <a:p>
            <a:r>
              <a:rPr lang="en-US" dirty="0"/>
              <a:t>Warm up: Neoliberalism </a:t>
            </a:r>
          </a:p>
          <a:p>
            <a:r>
              <a:rPr lang="en-US" dirty="0"/>
              <a:t>Discussing the readings</a:t>
            </a:r>
          </a:p>
          <a:p>
            <a:r>
              <a:rPr lang="en-US" dirty="0"/>
              <a:t>Wrap up</a:t>
            </a:r>
          </a:p>
          <a:p>
            <a:r>
              <a:rPr lang="en-US" dirty="0"/>
              <a:t>For Next Class </a:t>
            </a:r>
          </a:p>
          <a:p>
            <a:endParaRPr lang="en-US" dirty="0"/>
          </a:p>
          <a:p>
            <a:endParaRPr lang="en-US" dirty="0"/>
          </a:p>
        </p:txBody>
      </p:sp>
    </p:spTree>
    <p:extLst>
      <p:ext uri="{BB962C8B-B14F-4D97-AF65-F5344CB8AC3E}">
        <p14:creationId xmlns:p14="http://schemas.microsoft.com/office/powerpoint/2010/main" val="267540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B8578-2AAB-9D90-345D-EB7584ECF09D}"/>
              </a:ext>
            </a:extLst>
          </p:cNvPr>
          <p:cNvSpPr>
            <a:spLocks noGrp="1"/>
          </p:cNvSpPr>
          <p:nvPr>
            <p:ph type="title"/>
          </p:nvPr>
        </p:nvSpPr>
        <p:spPr>
          <a:xfrm>
            <a:off x="700635" y="914400"/>
            <a:ext cx="10691265" cy="1307592"/>
          </a:xfrm>
        </p:spPr>
        <p:txBody>
          <a:bodyPr anchor="t">
            <a:normAutofit fontScale="90000"/>
          </a:bodyPr>
          <a:lstStyle/>
          <a:p>
            <a:r>
              <a:rPr lang="en-US" b="1" dirty="0"/>
              <a:t>RECAP</a:t>
            </a:r>
            <a:r>
              <a:rPr lang="en-US" dirty="0"/>
              <a:t> Gentrification: evolution of a concept</a:t>
            </a:r>
          </a:p>
        </p:txBody>
      </p:sp>
      <p:sp>
        <p:nvSpPr>
          <p:cNvPr id="3" name="Content Placeholder 2">
            <a:extLst>
              <a:ext uri="{FF2B5EF4-FFF2-40B4-BE49-F238E27FC236}">
                <a16:creationId xmlns:a16="http://schemas.microsoft.com/office/drawing/2014/main" id="{94BB60FD-2550-A3BF-0C9D-5E90D9793B1F}"/>
              </a:ext>
            </a:extLst>
          </p:cNvPr>
          <p:cNvSpPr>
            <a:spLocks noGrp="1"/>
          </p:cNvSpPr>
          <p:nvPr>
            <p:ph sz="half" idx="1"/>
          </p:nvPr>
        </p:nvSpPr>
        <p:spPr>
          <a:xfrm>
            <a:off x="704088" y="2221992"/>
            <a:ext cx="5212080" cy="3739896"/>
          </a:xfrm>
        </p:spPr>
        <p:txBody>
          <a:bodyPr>
            <a:normAutofit/>
          </a:bodyPr>
          <a:lstStyle/>
          <a:p>
            <a:pPr>
              <a:lnSpc>
                <a:spcPct val="100000"/>
              </a:lnSpc>
            </a:pPr>
            <a:r>
              <a:rPr lang="en-US" sz="1700" dirty="0"/>
              <a:t>Gentrification is typically associated with:</a:t>
            </a:r>
          </a:p>
          <a:p>
            <a:pPr lvl="1">
              <a:lnSpc>
                <a:spcPct val="100000"/>
              </a:lnSpc>
            </a:pPr>
            <a:r>
              <a:rPr lang="en-US" sz="1700" dirty="0"/>
              <a:t>Generalized upscaling</a:t>
            </a:r>
          </a:p>
          <a:p>
            <a:pPr lvl="1">
              <a:lnSpc>
                <a:spcPct val="100000"/>
              </a:lnSpc>
            </a:pPr>
            <a:r>
              <a:rPr lang="en-US" sz="1700" dirty="0"/>
              <a:t>Appropriation by elites of something once belonged to working class, particularly ethnic and racial minorities</a:t>
            </a:r>
          </a:p>
          <a:p>
            <a:pPr lvl="1">
              <a:lnSpc>
                <a:spcPct val="100000"/>
              </a:lnSpc>
            </a:pPr>
            <a:r>
              <a:rPr lang="en-US" sz="1700" dirty="0"/>
              <a:t>The loss of authenticity and community</a:t>
            </a:r>
          </a:p>
          <a:p>
            <a:pPr lvl="1">
              <a:lnSpc>
                <a:spcPct val="100000"/>
              </a:lnSpc>
            </a:pPr>
            <a:r>
              <a:rPr lang="en-US" sz="1700" dirty="0"/>
              <a:t>Involuntary change</a:t>
            </a:r>
          </a:p>
          <a:p>
            <a:pPr>
              <a:lnSpc>
                <a:spcPct val="100000"/>
              </a:lnSpc>
            </a:pPr>
            <a:r>
              <a:rPr lang="en-US" sz="1700" dirty="0"/>
              <a:t>Gentrification no longer narrowly refers to </a:t>
            </a:r>
            <a:r>
              <a:rPr lang="en-US" sz="1700" b="1" dirty="0"/>
              <a:t>urban residential change </a:t>
            </a:r>
            <a:r>
              <a:rPr lang="en-US" sz="1700" dirty="0"/>
              <a:t>– we now have a more </a:t>
            </a:r>
            <a:r>
              <a:rPr lang="en-US" sz="1700" b="1" dirty="0"/>
              <a:t>flexible and nimble evocation</a:t>
            </a:r>
            <a:r>
              <a:rPr lang="en-US" sz="1700" dirty="0"/>
              <a:t>s of the term that are increasingly detached from urban political-economic transformation </a:t>
            </a:r>
          </a:p>
          <a:p>
            <a:pPr marL="0" indent="0">
              <a:lnSpc>
                <a:spcPct val="100000"/>
              </a:lnSpc>
              <a:buNone/>
            </a:pPr>
            <a:endParaRPr lang="en-US" sz="1700" dirty="0"/>
          </a:p>
          <a:p>
            <a:pPr>
              <a:lnSpc>
                <a:spcPct val="100000"/>
              </a:lnSpc>
            </a:pPr>
            <a:endParaRPr lang="en-US" sz="1700" dirty="0"/>
          </a:p>
        </p:txBody>
      </p:sp>
      <p:pic>
        <p:nvPicPr>
          <p:cNvPr id="2052" name="Picture 4">
            <a:extLst>
              <a:ext uri="{FF2B5EF4-FFF2-40B4-BE49-F238E27FC236}">
                <a16:creationId xmlns:a16="http://schemas.microsoft.com/office/drawing/2014/main" id="{CF3C002D-7AB8-A4F4-31A5-043B9D1A2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205" r="-2" b="15040"/>
          <a:stretch>
            <a:fillRect/>
          </a:stretch>
        </p:blipFill>
        <p:spPr bwMode="auto">
          <a:xfrm>
            <a:off x="6181344" y="2221992"/>
            <a:ext cx="5212080" cy="373989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83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2FACE-3C60-0A1C-24B9-579A24D9EB57}"/>
              </a:ext>
            </a:extLst>
          </p:cNvPr>
          <p:cNvSpPr>
            <a:spLocks noGrp="1"/>
          </p:cNvSpPr>
          <p:nvPr>
            <p:ph type="title"/>
          </p:nvPr>
        </p:nvSpPr>
        <p:spPr/>
        <p:txBody>
          <a:bodyPr/>
          <a:lstStyle/>
          <a:p>
            <a:r>
              <a:rPr lang="en-US" b="1" dirty="0"/>
              <a:t>RECAP</a:t>
            </a:r>
            <a:r>
              <a:rPr lang="en-US" dirty="0"/>
              <a:t> Group Discussion notes</a:t>
            </a:r>
          </a:p>
        </p:txBody>
      </p:sp>
      <p:pic>
        <p:nvPicPr>
          <p:cNvPr id="5" name="Content Placeholder 4" descr="A white paper with green writing on it&#10;&#10;AI-generated content may be incorrect.">
            <a:extLst>
              <a:ext uri="{FF2B5EF4-FFF2-40B4-BE49-F238E27FC236}">
                <a16:creationId xmlns:a16="http://schemas.microsoft.com/office/drawing/2014/main" id="{1C660E17-FFFA-562D-B4AD-47A0F8864931}"/>
              </a:ext>
            </a:extLst>
          </p:cNvPr>
          <p:cNvPicPr>
            <a:picLocks noGrp="1" noChangeAspect="1"/>
          </p:cNvPicPr>
          <p:nvPr>
            <p:ph idx="1"/>
          </p:nvPr>
        </p:nvPicPr>
        <p:blipFill>
          <a:blip r:embed="rId2"/>
          <a:stretch>
            <a:fillRect/>
          </a:stretch>
        </p:blipFill>
        <p:spPr>
          <a:xfrm rot="5400000">
            <a:off x="235299" y="2164428"/>
            <a:ext cx="3917131" cy="2986463"/>
          </a:xfrm>
        </p:spPr>
      </p:pic>
      <p:pic>
        <p:nvPicPr>
          <p:cNvPr id="7" name="Picture 6" descr="A piece of paper with red writing on it&#10;&#10;AI-generated content may be incorrect.">
            <a:extLst>
              <a:ext uri="{FF2B5EF4-FFF2-40B4-BE49-F238E27FC236}">
                <a16:creationId xmlns:a16="http://schemas.microsoft.com/office/drawing/2014/main" id="{89E32558-8D9E-D06F-1694-A585AB6BE14F}"/>
              </a:ext>
            </a:extLst>
          </p:cNvPr>
          <p:cNvPicPr>
            <a:picLocks noChangeAspect="1"/>
          </p:cNvPicPr>
          <p:nvPr/>
        </p:nvPicPr>
        <p:blipFill>
          <a:blip r:embed="rId3"/>
          <a:stretch>
            <a:fillRect/>
          </a:stretch>
        </p:blipFill>
        <p:spPr>
          <a:xfrm rot="5400000">
            <a:off x="3710759" y="1987296"/>
            <a:ext cx="3917130" cy="3340729"/>
          </a:xfrm>
          <a:prstGeom prst="rect">
            <a:avLst/>
          </a:prstGeom>
        </p:spPr>
      </p:pic>
      <p:pic>
        <p:nvPicPr>
          <p:cNvPr id="9" name="Picture 8" descr="A piece of paper with blue writing on it&#10;&#10;AI-generated content may be incorrect.">
            <a:extLst>
              <a:ext uri="{FF2B5EF4-FFF2-40B4-BE49-F238E27FC236}">
                <a16:creationId xmlns:a16="http://schemas.microsoft.com/office/drawing/2014/main" id="{96998B3A-6CA2-BB4C-2B22-CF81C89B644E}"/>
              </a:ext>
            </a:extLst>
          </p:cNvPr>
          <p:cNvPicPr>
            <a:picLocks noChangeAspect="1"/>
          </p:cNvPicPr>
          <p:nvPr/>
        </p:nvPicPr>
        <p:blipFill>
          <a:blip r:embed="rId4"/>
          <a:stretch>
            <a:fillRect/>
          </a:stretch>
        </p:blipFill>
        <p:spPr>
          <a:xfrm rot="5400000">
            <a:off x="7407228" y="1987296"/>
            <a:ext cx="3917133" cy="3340729"/>
          </a:xfrm>
          <a:prstGeom prst="rect">
            <a:avLst/>
          </a:prstGeom>
        </p:spPr>
      </p:pic>
    </p:spTree>
    <p:extLst>
      <p:ext uri="{BB962C8B-B14F-4D97-AF65-F5344CB8AC3E}">
        <p14:creationId xmlns:p14="http://schemas.microsoft.com/office/powerpoint/2010/main" val="2938552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86E3-9C47-933E-6FFC-2BD9F979F8A8}"/>
              </a:ext>
            </a:extLst>
          </p:cNvPr>
          <p:cNvSpPr>
            <a:spLocks noGrp="1"/>
          </p:cNvSpPr>
          <p:nvPr>
            <p:ph type="title"/>
          </p:nvPr>
        </p:nvSpPr>
        <p:spPr>
          <a:xfrm>
            <a:off x="700635" y="914400"/>
            <a:ext cx="10691265" cy="1307592"/>
          </a:xfrm>
        </p:spPr>
        <p:txBody>
          <a:bodyPr anchor="t">
            <a:normAutofit/>
          </a:bodyPr>
          <a:lstStyle/>
          <a:p>
            <a:r>
              <a:rPr lang="en-US" b="1" dirty="0"/>
              <a:t>Introduction</a:t>
            </a:r>
            <a:r>
              <a:rPr lang="en-US" dirty="0"/>
              <a:t> Neoliberalism </a:t>
            </a:r>
          </a:p>
        </p:txBody>
      </p:sp>
      <p:sp>
        <p:nvSpPr>
          <p:cNvPr id="3" name="Content Placeholder 2">
            <a:extLst>
              <a:ext uri="{FF2B5EF4-FFF2-40B4-BE49-F238E27FC236}">
                <a16:creationId xmlns:a16="http://schemas.microsoft.com/office/drawing/2014/main" id="{530F3AE6-16E8-391D-BB55-85FB98814035}"/>
              </a:ext>
            </a:extLst>
          </p:cNvPr>
          <p:cNvSpPr>
            <a:spLocks noGrp="1"/>
          </p:cNvSpPr>
          <p:nvPr>
            <p:ph sz="half" idx="1"/>
          </p:nvPr>
        </p:nvSpPr>
        <p:spPr>
          <a:xfrm>
            <a:off x="704088" y="2221992"/>
            <a:ext cx="5212080" cy="3739896"/>
          </a:xfrm>
        </p:spPr>
        <p:txBody>
          <a:bodyPr>
            <a:normAutofit fontScale="92500" lnSpcReduction="10000"/>
          </a:bodyPr>
          <a:lstStyle/>
          <a:p>
            <a:pPr marL="0" indent="0">
              <a:buNone/>
            </a:pPr>
            <a:r>
              <a:rPr lang="en-US" b="1" dirty="0"/>
              <a:t>Neoliberalism</a:t>
            </a:r>
            <a:r>
              <a:rPr lang="en-US" dirty="0"/>
              <a:t> is […] a theory of </a:t>
            </a:r>
            <a:r>
              <a:rPr lang="en-US" b="1" dirty="0"/>
              <a:t>political</a:t>
            </a:r>
            <a:r>
              <a:rPr lang="en-US" dirty="0"/>
              <a:t> and </a:t>
            </a:r>
            <a:r>
              <a:rPr lang="en-US" b="1" dirty="0"/>
              <a:t>economic</a:t>
            </a:r>
            <a:r>
              <a:rPr lang="en-US" dirty="0"/>
              <a:t> practices that proposes </a:t>
            </a:r>
            <a:r>
              <a:rPr lang="en-US" b="1" dirty="0"/>
              <a:t>human well-being</a:t>
            </a:r>
            <a:r>
              <a:rPr lang="en-US" dirty="0"/>
              <a:t> can best be advanced by </a:t>
            </a:r>
            <a:r>
              <a:rPr lang="en-US" b="1" dirty="0"/>
              <a:t>liberating</a:t>
            </a:r>
            <a:r>
              <a:rPr lang="en-US" dirty="0"/>
              <a:t> </a:t>
            </a:r>
            <a:r>
              <a:rPr lang="en-US" b="1" dirty="0"/>
              <a:t>individual</a:t>
            </a:r>
            <a:r>
              <a:rPr lang="en-US" dirty="0"/>
              <a:t> entrepreneurial </a:t>
            </a:r>
            <a:r>
              <a:rPr lang="en-US" b="1" dirty="0"/>
              <a:t>freedoms</a:t>
            </a:r>
            <a:r>
              <a:rPr lang="en-US" dirty="0"/>
              <a:t> and skills within an institutional framework characterized by strong </a:t>
            </a:r>
            <a:r>
              <a:rPr lang="en-US" b="1" dirty="0"/>
              <a:t>private property</a:t>
            </a:r>
            <a:r>
              <a:rPr lang="en-US" dirty="0"/>
              <a:t> rights, </a:t>
            </a:r>
            <a:r>
              <a:rPr lang="en-US" b="1" dirty="0"/>
              <a:t>free</a:t>
            </a:r>
            <a:r>
              <a:rPr lang="en-US" dirty="0"/>
              <a:t> </a:t>
            </a:r>
            <a:r>
              <a:rPr lang="en-US" b="1" dirty="0"/>
              <a:t>markets</a:t>
            </a:r>
            <a:r>
              <a:rPr lang="en-US" dirty="0"/>
              <a:t>, and </a:t>
            </a:r>
            <a:r>
              <a:rPr lang="en-US" b="1" dirty="0"/>
              <a:t>free trade</a:t>
            </a:r>
            <a:r>
              <a:rPr lang="en-US" dirty="0"/>
              <a:t>. The role of the state is to create and preserve an institutional framework to such practices (Harvey 2005) </a:t>
            </a:r>
          </a:p>
          <a:p>
            <a:r>
              <a:rPr lang="en-US" dirty="0">
                <a:hlinkClick r:id="rId3"/>
              </a:rPr>
              <a:t>Ronald Reagan Inauguration Address (1981)</a:t>
            </a:r>
            <a:endParaRPr lang="en-US" dirty="0"/>
          </a:p>
          <a:p>
            <a:r>
              <a:rPr lang="en-US" dirty="0">
                <a:hlinkClick r:id="rId4"/>
              </a:rPr>
              <a:t>Bill Clinton State of the Union Address (1996)</a:t>
            </a:r>
            <a:endParaRPr lang="en-US" dirty="0"/>
          </a:p>
          <a:p>
            <a:pPr marL="0" indent="0">
              <a:buNone/>
            </a:pPr>
            <a:endParaRPr lang="en-US" dirty="0"/>
          </a:p>
        </p:txBody>
      </p:sp>
      <p:pic>
        <p:nvPicPr>
          <p:cNvPr id="5122" name="Picture 2">
            <a:extLst>
              <a:ext uri="{FF2B5EF4-FFF2-40B4-BE49-F238E27FC236}">
                <a16:creationId xmlns:a16="http://schemas.microsoft.com/office/drawing/2014/main" id="{222F9221-E5E7-D4FE-2F12-A4C79F9213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8883" r="-2" b="-2"/>
          <a:stretch>
            <a:fillRect/>
          </a:stretch>
        </p:blipFill>
        <p:spPr bwMode="auto">
          <a:xfrm>
            <a:off x="6181344" y="2221992"/>
            <a:ext cx="5212080" cy="373989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596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817C3-2194-98C0-0705-C53CE82EDAFA}"/>
              </a:ext>
            </a:extLst>
          </p:cNvPr>
          <p:cNvSpPr>
            <a:spLocks noGrp="1"/>
          </p:cNvSpPr>
          <p:nvPr>
            <p:ph type="title"/>
          </p:nvPr>
        </p:nvSpPr>
        <p:spPr/>
        <p:txBody>
          <a:bodyPr/>
          <a:lstStyle/>
          <a:p>
            <a:r>
              <a:rPr lang="en-US" b="1" dirty="0"/>
              <a:t>Introduction</a:t>
            </a:r>
            <a:r>
              <a:rPr lang="en-US" dirty="0"/>
              <a:t> Neoliberalism </a:t>
            </a:r>
          </a:p>
        </p:txBody>
      </p:sp>
      <p:sp>
        <p:nvSpPr>
          <p:cNvPr id="3" name="Content Placeholder 2">
            <a:extLst>
              <a:ext uri="{FF2B5EF4-FFF2-40B4-BE49-F238E27FC236}">
                <a16:creationId xmlns:a16="http://schemas.microsoft.com/office/drawing/2014/main" id="{416D4584-46F2-52A2-5C0C-F73EEA431AC6}"/>
              </a:ext>
            </a:extLst>
          </p:cNvPr>
          <p:cNvSpPr>
            <a:spLocks noGrp="1"/>
          </p:cNvSpPr>
          <p:nvPr>
            <p:ph idx="1"/>
          </p:nvPr>
        </p:nvSpPr>
        <p:spPr/>
        <p:txBody>
          <a:bodyPr>
            <a:normAutofit/>
          </a:bodyPr>
          <a:lstStyle/>
          <a:p>
            <a:pPr marL="0" indent="0" algn="ctr">
              <a:buNone/>
            </a:pPr>
            <a:r>
              <a:rPr lang="en-US" sz="4000" dirty="0"/>
              <a:t>How does each speech exemplify the tenants of neoliberalism? </a:t>
            </a:r>
          </a:p>
        </p:txBody>
      </p:sp>
    </p:spTree>
    <p:extLst>
      <p:ext uri="{BB962C8B-B14F-4D97-AF65-F5344CB8AC3E}">
        <p14:creationId xmlns:p14="http://schemas.microsoft.com/office/powerpoint/2010/main" val="2066906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16C16CC-82F1-731C-81C3-6CB8B5E5C3DC}"/>
              </a:ext>
            </a:extLst>
          </p:cNvPr>
          <p:cNvSpPr>
            <a:spLocks noGrp="1"/>
          </p:cNvSpPr>
          <p:nvPr>
            <p:ph type="title"/>
          </p:nvPr>
        </p:nvSpPr>
        <p:spPr>
          <a:xfrm>
            <a:off x="704088" y="1069848"/>
            <a:ext cx="4093599" cy="1316736"/>
          </a:xfrm>
        </p:spPr>
        <p:txBody>
          <a:bodyPr/>
          <a:lstStyle/>
          <a:p>
            <a:pPr algn="ctr"/>
            <a:r>
              <a:rPr lang="en-US" dirty="0"/>
              <a:t>Wealth inequality in America </a:t>
            </a:r>
          </a:p>
        </p:txBody>
      </p:sp>
      <p:pic>
        <p:nvPicPr>
          <p:cNvPr id="5" name="Content Placeholder 4" descr="A graph of increasing income&#10;&#10;AI-generated content may be incorrect.">
            <a:extLst>
              <a:ext uri="{FF2B5EF4-FFF2-40B4-BE49-F238E27FC236}">
                <a16:creationId xmlns:a16="http://schemas.microsoft.com/office/drawing/2014/main" id="{621464D4-8AAD-F873-D6BF-BF5680D50B4B}"/>
              </a:ext>
            </a:extLst>
          </p:cNvPr>
          <p:cNvPicPr>
            <a:picLocks noGrp="1" noChangeAspect="1"/>
          </p:cNvPicPr>
          <p:nvPr>
            <p:ph idx="1"/>
          </p:nvPr>
        </p:nvPicPr>
        <p:blipFill>
          <a:blip r:embed="rId3"/>
          <a:stretch>
            <a:fillRect/>
          </a:stretch>
        </p:blipFill>
        <p:spPr>
          <a:xfrm>
            <a:off x="5265399" y="1069848"/>
            <a:ext cx="6007777" cy="4791202"/>
          </a:xfrm>
          <a:noFill/>
        </p:spPr>
      </p:pic>
      <p:sp>
        <p:nvSpPr>
          <p:cNvPr id="12" name="Text Placeholder 3">
            <a:extLst>
              <a:ext uri="{FF2B5EF4-FFF2-40B4-BE49-F238E27FC236}">
                <a16:creationId xmlns:a16="http://schemas.microsoft.com/office/drawing/2014/main" id="{5F6BC63D-A066-A200-E01C-61DBC1CEAB51}"/>
              </a:ext>
            </a:extLst>
          </p:cNvPr>
          <p:cNvSpPr>
            <a:spLocks noGrp="1"/>
          </p:cNvSpPr>
          <p:nvPr>
            <p:ph type="body" sz="half" idx="2"/>
          </p:nvPr>
        </p:nvSpPr>
        <p:spPr>
          <a:xfrm>
            <a:off x="704088" y="2551176"/>
            <a:ext cx="4093599" cy="3319272"/>
          </a:xfrm>
        </p:spPr>
        <p:txBody>
          <a:bodyPr>
            <a:normAutofit fontScale="92500" lnSpcReduction="20000"/>
          </a:bodyPr>
          <a:lstStyle/>
          <a:p>
            <a:pPr marL="285750" indent="-285750">
              <a:buFont typeface="Arial" panose="020B0604020202020204" pitchFamily="34" charset="0"/>
              <a:buChar char="•"/>
            </a:pPr>
            <a:r>
              <a:rPr lang="en-US" dirty="0"/>
              <a:t>Beginning in the 1970s, income disparities began to widen, with income growing much faster at the top of the income ladder than in the middle or bottom.</a:t>
            </a:r>
          </a:p>
          <a:p>
            <a:pPr marL="285750" indent="-285750">
              <a:buFont typeface="Arial" panose="020B0604020202020204" pitchFamily="34" charset="0"/>
              <a:buChar char="•"/>
            </a:pPr>
            <a:r>
              <a:rPr lang="en-US" dirty="0"/>
              <a:t>Wealth is much more highly concentrated than income, and concentration at the top has risen since the 1980s.</a:t>
            </a:r>
          </a:p>
          <a:p>
            <a:pPr marL="285750" indent="-285750">
              <a:buFont typeface="Arial" panose="020B0604020202020204" pitchFamily="34" charset="0"/>
              <a:buChar char="•"/>
            </a:pPr>
            <a:r>
              <a:rPr lang="en-US" dirty="0"/>
              <a:t>Economic security programs such as Social Security, food assistance, refundable tax credits, and housing assistance have not only lifted millions of people above the poverty line but also reduced key measures of racial and ethnic inequity in children’s exposure to poverty</a:t>
            </a:r>
          </a:p>
        </p:txBody>
      </p:sp>
    </p:spTree>
    <p:extLst>
      <p:ext uri="{BB962C8B-B14F-4D97-AF65-F5344CB8AC3E}">
        <p14:creationId xmlns:p14="http://schemas.microsoft.com/office/powerpoint/2010/main" val="356576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3B89-A777-838E-D693-7027508A3EE1}"/>
              </a:ext>
            </a:extLst>
          </p:cNvPr>
          <p:cNvSpPr>
            <a:spLocks noGrp="1"/>
          </p:cNvSpPr>
          <p:nvPr>
            <p:ph type="title"/>
          </p:nvPr>
        </p:nvSpPr>
        <p:spPr>
          <a:xfrm>
            <a:off x="700635" y="914400"/>
            <a:ext cx="10691265" cy="1307592"/>
          </a:xfrm>
        </p:spPr>
        <p:txBody>
          <a:bodyPr anchor="t">
            <a:normAutofit/>
          </a:bodyPr>
          <a:lstStyle/>
          <a:p>
            <a:r>
              <a:rPr lang="en-US" dirty="0"/>
              <a:t>Neil Smith </a:t>
            </a:r>
          </a:p>
        </p:txBody>
      </p:sp>
      <p:sp>
        <p:nvSpPr>
          <p:cNvPr id="3" name="Content Placeholder 2">
            <a:extLst>
              <a:ext uri="{FF2B5EF4-FFF2-40B4-BE49-F238E27FC236}">
                <a16:creationId xmlns:a16="http://schemas.microsoft.com/office/drawing/2014/main" id="{D97A849A-238E-E472-2893-05AE54E2F23D}"/>
              </a:ext>
            </a:extLst>
          </p:cNvPr>
          <p:cNvSpPr>
            <a:spLocks noGrp="1"/>
          </p:cNvSpPr>
          <p:nvPr>
            <p:ph sz="half" idx="1"/>
          </p:nvPr>
        </p:nvSpPr>
        <p:spPr>
          <a:xfrm>
            <a:off x="704088" y="2221992"/>
            <a:ext cx="5212080" cy="3739896"/>
          </a:xfrm>
        </p:spPr>
        <p:txBody>
          <a:bodyPr>
            <a:normAutofit lnSpcReduction="10000"/>
          </a:bodyPr>
          <a:lstStyle/>
          <a:p>
            <a:r>
              <a:rPr lang="en-US" dirty="0"/>
              <a:t>Marxist Geographer and Anthropologist (1954 – 2012) </a:t>
            </a:r>
          </a:p>
          <a:p>
            <a:r>
              <a:rPr lang="en-US" dirty="0"/>
              <a:t>How capitalism and class power serve to make, unmake and remake the natural habitat</a:t>
            </a:r>
          </a:p>
          <a:p>
            <a:r>
              <a:rPr lang="en-US" dirty="0"/>
              <a:t>The New Urban Frontier: Gentrification and the Revanchist City (1996)</a:t>
            </a:r>
          </a:p>
          <a:p>
            <a:r>
              <a:rPr lang="en-US" dirty="0"/>
              <a:t>Uneven Development: Nature, Capital, and the Production of Space (1984)</a:t>
            </a:r>
          </a:p>
          <a:p>
            <a:r>
              <a:rPr lang="en-US" dirty="0"/>
              <a:t>The End Game of Globalization (2005) </a:t>
            </a:r>
          </a:p>
          <a:p>
            <a:endParaRPr lang="en-US" dirty="0"/>
          </a:p>
        </p:txBody>
      </p:sp>
      <p:pic>
        <p:nvPicPr>
          <p:cNvPr id="3074" name="Picture 2" descr="Neil Smith (geographer) - Alchetron, the free social encyclopedia">
            <a:extLst>
              <a:ext uri="{FF2B5EF4-FFF2-40B4-BE49-F238E27FC236}">
                <a16:creationId xmlns:a16="http://schemas.microsoft.com/office/drawing/2014/main" id="{D4F8F5D0-1750-94F8-004A-85343278C9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626" r="1" b="1"/>
          <a:stretch>
            <a:fillRect/>
          </a:stretch>
        </p:blipFill>
        <p:spPr bwMode="auto">
          <a:xfrm>
            <a:off x="6181344" y="2221992"/>
            <a:ext cx="5212080" cy="3739896"/>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963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88B8-DBB9-8F3E-F194-11BB0A323994}"/>
              </a:ext>
            </a:extLst>
          </p:cNvPr>
          <p:cNvSpPr>
            <a:spLocks noGrp="1"/>
          </p:cNvSpPr>
          <p:nvPr>
            <p:ph type="title"/>
          </p:nvPr>
        </p:nvSpPr>
        <p:spPr/>
        <p:txBody>
          <a:bodyPr/>
          <a:lstStyle/>
          <a:p>
            <a:r>
              <a:rPr lang="en-US" dirty="0"/>
              <a:t>Sharon </a:t>
            </a:r>
            <a:r>
              <a:rPr lang="en-US" dirty="0" err="1"/>
              <a:t>zukin</a:t>
            </a:r>
            <a:r>
              <a:rPr lang="en-US" dirty="0"/>
              <a:t> </a:t>
            </a:r>
          </a:p>
        </p:txBody>
      </p:sp>
      <p:sp>
        <p:nvSpPr>
          <p:cNvPr id="3" name="Content Placeholder 2">
            <a:extLst>
              <a:ext uri="{FF2B5EF4-FFF2-40B4-BE49-F238E27FC236}">
                <a16:creationId xmlns:a16="http://schemas.microsoft.com/office/drawing/2014/main" id="{4C9DBFBB-6544-BC7E-14B1-5D907EECA2CB}"/>
              </a:ext>
            </a:extLst>
          </p:cNvPr>
          <p:cNvSpPr>
            <a:spLocks noGrp="1"/>
          </p:cNvSpPr>
          <p:nvPr>
            <p:ph sz="half" idx="1"/>
          </p:nvPr>
        </p:nvSpPr>
        <p:spPr/>
        <p:txBody>
          <a:bodyPr>
            <a:normAutofit fontScale="85000" lnSpcReduction="10000"/>
          </a:bodyPr>
          <a:lstStyle/>
          <a:p>
            <a:r>
              <a:rPr lang="en-US" dirty="0">
                <a:hlinkClick r:id="rId2"/>
              </a:rPr>
              <a:t>Urban Sociologist </a:t>
            </a:r>
            <a:endParaRPr lang="en-US" dirty="0"/>
          </a:p>
          <a:p>
            <a:r>
              <a:rPr lang="en-US" dirty="0"/>
              <a:t>Consumer culture and art markets; how urban space is deliberately produced to suit the needs of capital </a:t>
            </a:r>
          </a:p>
          <a:p>
            <a:r>
              <a:rPr lang="en-US" dirty="0"/>
              <a:t>Landscapes of Power: From Detroit to Disney World (1991)</a:t>
            </a:r>
          </a:p>
          <a:p>
            <a:r>
              <a:rPr lang="en-US" dirty="0"/>
              <a:t>Naked City: The Death and Life of Authentic Urban Places  (2010)</a:t>
            </a:r>
          </a:p>
          <a:p>
            <a:r>
              <a:rPr lang="en-US" dirty="0"/>
              <a:t>Loft Living: Culture and Capital in Urban Change (1982)</a:t>
            </a:r>
          </a:p>
          <a:p>
            <a:r>
              <a:rPr lang="en-US" dirty="0"/>
              <a:t>The Innovation Complex: Cities, Tech, and the New Economy </a:t>
            </a:r>
          </a:p>
        </p:txBody>
      </p:sp>
      <p:pic>
        <p:nvPicPr>
          <p:cNvPr id="4098" name="Picture 2" descr="Sharon Zukin: Built for Humans – Guernica">
            <a:extLst>
              <a:ext uri="{FF2B5EF4-FFF2-40B4-BE49-F238E27FC236}">
                <a16:creationId xmlns:a16="http://schemas.microsoft.com/office/drawing/2014/main" id="{549A7250-1FEB-491C-4E08-B82EB386A35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81725" y="2246742"/>
            <a:ext cx="5211763" cy="3691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71803"/>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7 - Intro" id="{99D66C84-C47C-164F-B225-8AE8CCB6E33B}" vid="{1F98B3D9-06D8-5542-80A5-C9262FDF19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9084</TotalTime>
  <Words>689</Words>
  <Application>Microsoft Macintosh PowerPoint</Application>
  <PresentationFormat>Widescreen</PresentationFormat>
  <Paragraphs>61</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Calisto MT</vt:lpstr>
      <vt:lpstr>Univers Condensed</vt:lpstr>
      <vt:lpstr>ChronicleVTI</vt:lpstr>
      <vt:lpstr>Gentrification (CITY B207)</vt:lpstr>
      <vt:lpstr>Agenda</vt:lpstr>
      <vt:lpstr>RECAP Gentrification: evolution of a concept</vt:lpstr>
      <vt:lpstr>RECAP Group Discussion notes</vt:lpstr>
      <vt:lpstr>Introduction Neoliberalism </vt:lpstr>
      <vt:lpstr>Introduction Neoliberalism </vt:lpstr>
      <vt:lpstr>Wealth inequality in America </vt:lpstr>
      <vt:lpstr>Neil Smith </vt:lpstr>
      <vt:lpstr>Sharon zukin </vt:lpstr>
      <vt:lpstr>Group discussion</vt:lpstr>
      <vt:lpstr>For next class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Stanley J Collins</dc:creator>
  <cp:lastModifiedBy>Stanley J Collins</cp:lastModifiedBy>
  <cp:revision>34</cp:revision>
  <dcterms:created xsi:type="dcterms:W3CDTF">2026-08-28T21:45:14Z</dcterms:created>
  <dcterms:modified xsi:type="dcterms:W3CDTF">2026-09-10T13:24:14Z</dcterms:modified>
</cp:coreProperties>
</file>