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9"/>
  </p:notesMasterIdLst>
  <p:sldIdLst>
    <p:sldId id="256" r:id="rId2"/>
    <p:sldId id="33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6" r:id="rId29"/>
    <p:sldId id="287" r:id="rId30"/>
    <p:sldId id="288" r:id="rId31"/>
    <p:sldId id="290" r:id="rId32"/>
    <p:sldId id="291" r:id="rId33"/>
    <p:sldId id="292" r:id="rId34"/>
    <p:sldId id="293" r:id="rId35"/>
    <p:sldId id="296" r:id="rId36"/>
    <p:sldId id="297" r:id="rId37"/>
    <p:sldId id="298" r:id="rId38"/>
    <p:sldId id="302" r:id="rId39"/>
    <p:sldId id="303" r:id="rId40"/>
    <p:sldId id="304" r:id="rId41"/>
    <p:sldId id="305" r:id="rId42"/>
    <p:sldId id="306" r:id="rId43"/>
    <p:sldId id="309" r:id="rId44"/>
    <p:sldId id="312" r:id="rId45"/>
    <p:sldId id="332" r:id="rId46"/>
    <p:sldId id="334" r:id="rId47"/>
    <p:sldId id="318" r:id="rId4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3F1FF95-6A46-47B2-9F5D-40A04B2EA63D}">
  <a:tblStyle styleId="{03F1FF95-6A46-47B2-9F5D-40A04B2EA63D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6E6"/>
          </a:solidFill>
        </a:fill>
      </a:tcStyle>
    </a:wholeTbl>
    <a:band1H>
      <a:tcTxStyle/>
      <a:tcStyle>
        <a:tcBdr/>
        <a:fill>
          <a:solidFill>
            <a:srgbClr val="CACA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CA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4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4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A61E985-11AE-42EE-BC7D-496CB75AA5A4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7ED"/>
          </a:solidFill>
        </a:fill>
      </a:tcStyle>
    </a:wholeTbl>
    <a:band1H>
      <a:tcTxStyle/>
      <a:tcStyle>
        <a:tcBdr/>
        <a:fill>
          <a:solidFill>
            <a:srgbClr val="CCCCD9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CCCD9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6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6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62"/>
    <p:restoredTop sz="80799"/>
  </p:normalViewPr>
  <p:slideViewPr>
    <p:cSldViewPr snapToGrid="0">
      <p:cViewPr varScale="1">
        <p:scale>
          <a:sx n="90" d="100"/>
          <a:sy n="90" d="100"/>
        </p:scale>
        <p:origin x="1528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99871317f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99871317fa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807f1bf570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807f1bf570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807f1bf570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g2807f1bf570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807f1bf570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807f1bf570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807f1bf570_1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g2807f1bf570_1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807f1bf570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2807f1bf570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99871317fa_1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99871317fa_1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d1d13c43e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d1d13c43e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move to population ecology</a:t>
            </a:r>
            <a:endParaRPr/>
          </a:p>
        </p:txBody>
      </p:sp>
      <p:sp>
        <p:nvSpPr>
          <p:cNvPr id="177" name="Google Shape;17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9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fbb9991b81_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g1fbb9991b81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efa02209f5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1efa02209f5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99871317fa_1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g99871317fa_1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Another way of measuring ecosystem structure: evaluate the relationships in system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f255ce5e2b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gf255ce5e2b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f255ce5e2b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Moved this slide to next week</a:t>
            </a:r>
            <a:endParaRPr/>
          </a:p>
        </p:txBody>
      </p:sp>
      <p:sp>
        <p:nvSpPr>
          <p:cNvPr id="269" name="Google Shape;269;gf255ce5e2b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f255ce5e2b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gf255ce5e2b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f255ce5e2b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gf255ce5e2b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f255ce5e2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gf255ce5e2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1efa02209f5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1efa02209f5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1efa02209f5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1efa02209f5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99871317fa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g99871317fa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1efa02209f5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1efa02209f5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1efa02209f5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1efa02209f5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1efa02209f5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1efa02209f5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>
          <a:extLst>
            <a:ext uri="{FF2B5EF4-FFF2-40B4-BE49-F238E27FC236}">
              <a16:creationId xmlns:a16="http://schemas.microsoft.com/office/drawing/2014/main" id="{58C5814C-E1B8-21EB-12D3-9FD6191AB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9:notes">
            <a:extLst>
              <a:ext uri="{FF2B5EF4-FFF2-40B4-BE49-F238E27FC236}">
                <a16:creationId xmlns:a16="http://schemas.microsoft.com/office/drawing/2014/main" id="{C168E854-51AF-EFE8-AED7-2A844B6ED8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29:notes">
            <a:extLst>
              <a:ext uri="{FF2B5EF4-FFF2-40B4-BE49-F238E27FC236}">
                <a16:creationId xmlns:a16="http://schemas.microsoft.com/office/drawing/2014/main" id="{EE3B5818-80B0-E5EF-3A7A-7339B65A68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616848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88840-2AB3-3A46-393E-A3E48BFDC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8E94B3-817E-E945-4C85-AA6232842E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581AA9-76C4-4B13-F0D2-39D9D06125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29483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f255ce5e2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f255ce5e2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99871317fa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99871317fa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823bd7b18e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823bd7b18e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https://image1.slideserve.com/1745960/niche-vs-habitat-n.jpg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823bd7b18e_2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823bd7b18e_2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823bd7b18e_2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823bd7b18e_2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https://static.prepp.in/public/image/cea28e5d111e88599c80ac72f3a6c9c4.png?tr=w-512,h-342,c-force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85800" y="3352800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371600" y="5638800"/>
            <a:ext cx="6400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6629400" y="60960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/>
          </p:nvPr>
        </p:nvSpPr>
        <p:spPr>
          <a:xfrm rot="5400000">
            <a:off x="4899819" y="2339181"/>
            <a:ext cx="5516563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body" idx="1"/>
          </p:nvPr>
        </p:nvSpPr>
        <p:spPr>
          <a:xfrm rot="5400000">
            <a:off x="708819" y="357982"/>
            <a:ext cx="5516563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6629400" y="60960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/>
            </a:lvl1pPr>
            <a:lvl2pPr marL="914400" lvl="1" indent="-3556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/>
            </a:lvl2pPr>
            <a:lvl3pPr marL="1371600" lvl="2" indent="-355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o"/>
              <a:defRPr/>
            </a:lvl3pPr>
            <a:lvl4pPr marL="1828800" lvl="3" indent="-355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/>
            </a:lvl4pPr>
            <a:lvl5pPr marL="2286000" lvl="4" indent="-355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6629400" y="60960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o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o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6629400" y="60960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6629400" y="60960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6629400" y="60960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6629400" y="60960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o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6629400" y="60960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6629400" y="60960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4E5F5"/>
            </a:gs>
            <a:gs pos="100000">
              <a:srgbClr val="70A4D5"/>
            </a:gs>
          </a:gsLst>
          <a:lin ang="5400012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6629400" y="60960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>
            <a:spLocks noGrp="1"/>
          </p:cNvSpPr>
          <p:nvPr>
            <p:ph type="title"/>
          </p:nvPr>
        </p:nvSpPr>
        <p:spPr>
          <a:xfrm>
            <a:off x="-1060175" y="527275"/>
            <a:ext cx="82296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 3 continued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Fundamentals of Ecology</a:t>
            </a:r>
            <a:endParaRPr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434343"/>
                </a:solidFill>
              </a:rPr>
              <a:t>Species interactions</a:t>
            </a:r>
            <a:endParaRPr sz="27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7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14" name="Google Shape;11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>
            <a:spLocks noGrp="1"/>
          </p:cNvSpPr>
          <p:nvPr>
            <p:ph type="title"/>
          </p:nvPr>
        </p:nvSpPr>
        <p:spPr>
          <a:xfrm>
            <a:off x="457200" y="7330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Symbiotic Relations </a:t>
            </a:r>
            <a:endParaRPr/>
          </a:p>
        </p:txBody>
      </p:sp>
      <p:graphicFrame>
        <p:nvGraphicFramePr>
          <p:cNvPr id="120" name="Google Shape;120;p22"/>
          <p:cNvGraphicFramePr/>
          <p:nvPr/>
        </p:nvGraphicFramePr>
        <p:xfrm>
          <a:off x="272226" y="2102173"/>
          <a:ext cx="8763000" cy="4933325"/>
        </p:xfrm>
        <a:graphic>
          <a:graphicData uri="http://schemas.openxmlformats.org/drawingml/2006/table">
            <a:tbl>
              <a:tblPr firstRow="1" bandRow="1">
                <a:noFill/>
                <a:tableStyleId>{03F1FF95-6A46-47B2-9F5D-40A04B2EA63D}</a:tableStyleId>
              </a:tblPr>
              <a:tblGrid>
                <a:gridCol w="219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8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5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77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5475">
                <a:tc grid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Symbolic Classification of Symbiosis</a:t>
                      </a:r>
                      <a:endParaRPr sz="18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19194C"/>
                          </a:solidFill>
                        </a:rPr>
                        <a:t>Form of Symbiosis</a:t>
                      </a:r>
                      <a:endParaRPr sz="1800" b="1">
                        <a:solidFill>
                          <a:srgbClr val="19194C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19194C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19194C"/>
                          </a:solidFill>
                        </a:rPr>
                        <a:t>Species A</a:t>
                      </a:r>
                      <a:endParaRPr sz="1800" b="1">
                        <a:solidFill>
                          <a:srgbClr val="19194C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19194C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19194C"/>
                          </a:solidFill>
                        </a:rPr>
                        <a:t>Species B</a:t>
                      </a:r>
                      <a:endParaRPr sz="1800" b="1">
                        <a:solidFill>
                          <a:srgbClr val="19194C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19194C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19194C"/>
                          </a:solidFill>
                        </a:rPr>
                        <a:t>Example</a:t>
                      </a:r>
                      <a:endParaRPr sz="1800" b="1">
                        <a:solidFill>
                          <a:srgbClr val="19194C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8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Mutualism</a:t>
                      </a:r>
                      <a:endParaRPr sz="1800"/>
                    </a:p>
                  </a:txBody>
                  <a:tcPr marL="91450" marR="91450" marT="45725" marB="45725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+</a:t>
                      </a:r>
                      <a:endParaRPr sz="2800"/>
                    </a:p>
                  </a:txBody>
                  <a:tcPr marL="91450" marR="91450" marT="45725" marB="45725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+</a:t>
                      </a:r>
                      <a:endParaRPr sz="2800"/>
                    </a:p>
                  </a:txBody>
                  <a:tcPr marL="91450" marR="91450" marT="45725" marB="45725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Mycorrhiza attachment to plant’s root.</a:t>
                      </a:r>
                      <a:endParaRPr sz="1800"/>
                    </a:p>
                  </a:txBody>
                  <a:tcPr marL="91450" marR="91450" marT="45725" marB="45725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8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Commensalism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+</a:t>
                      </a:r>
                      <a:endParaRPr sz="2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0</a:t>
                      </a:r>
                      <a:endParaRPr sz="24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Spanish moss hanging on oak trees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8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Amensalism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0</a:t>
                      </a:r>
                      <a:endParaRPr sz="24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–</a:t>
                      </a:r>
                      <a:endParaRPr sz="2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Incidental impact—elephants crashing vegetation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8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Predation and parasitism</a:t>
                      </a:r>
                      <a:endParaRPr sz="1800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+</a:t>
                      </a:r>
                      <a:endParaRPr sz="2800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–</a:t>
                      </a:r>
                      <a:endParaRPr sz="2800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Predation: fox and rabbit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Parasitism: tick and dog</a:t>
                      </a:r>
                      <a:endParaRPr sz="1800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Competition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–</a:t>
                      </a:r>
                      <a:endParaRPr sz="2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–</a:t>
                      </a:r>
                      <a:endParaRPr sz="2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Coyotes and red fox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97650" y="1206425"/>
            <a:ext cx="89487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FF"/>
                </a:solidFill>
              </a:rPr>
              <a:t>Symbiosis</a:t>
            </a:r>
            <a:endParaRPr sz="3000">
              <a:solidFill>
                <a:srgbClr val="0000FF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/>
              <a:t>any type of a close and long-term biological interaction between two different organisms</a:t>
            </a:r>
            <a:endParaRPr sz="3000" b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7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28" name="Google Shape;12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>
            <a:spLocks noGrp="1"/>
          </p:cNvSpPr>
          <p:nvPr>
            <p:ph type="title"/>
          </p:nvPr>
        </p:nvSpPr>
        <p:spPr>
          <a:xfrm>
            <a:off x="457200" y="7330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Symbiotic Relations </a:t>
            </a:r>
            <a:endParaRPr/>
          </a:p>
        </p:txBody>
      </p:sp>
      <p:graphicFrame>
        <p:nvGraphicFramePr>
          <p:cNvPr id="134" name="Google Shape;134;p24"/>
          <p:cNvGraphicFramePr/>
          <p:nvPr>
            <p:extLst>
              <p:ext uri="{D42A27DB-BD31-4B8C-83A1-F6EECF244321}">
                <p14:modId xmlns:p14="http://schemas.microsoft.com/office/powerpoint/2010/main" val="259944232"/>
              </p:ext>
            </p:extLst>
          </p:nvPr>
        </p:nvGraphicFramePr>
        <p:xfrm>
          <a:off x="272226" y="2102173"/>
          <a:ext cx="8763000" cy="4933325"/>
        </p:xfrm>
        <a:graphic>
          <a:graphicData uri="http://schemas.openxmlformats.org/drawingml/2006/table">
            <a:tbl>
              <a:tblPr firstRow="1" bandRow="1">
                <a:noFill/>
                <a:tableStyleId>{03F1FF95-6A46-47B2-9F5D-40A04B2EA63D}</a:tableStyleId>
              </a:tblPr>
              <a:tblGrid>
                <a:gridCol w="219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8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5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77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5475">
                <a:tc grid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Symbolic Classification of Symbiosis</a:t>
                      </a:r>
                      <a:endParaRPr sz="18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19194C"/>
                          </a:solidFill>
                        </a:rPr>
                        <a:t>Form of Symbiosis</a:t>
                      </a:r>
                      <a:endParaRPr sz="1800" b="1">
                        <a:solidFill>
                          <a:srgbClr val="19194C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19194C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19194C"/>
                          </a:solidFill>
                        </a:rPr>
                        <a:t>Species A</a:t>
                      </a:r>
                      <a:endParaRPr sz="1800" b="1">
                        <a:solidFill>
                          <a:srgbClr val="19194C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19194C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19194C"/>
                          </a:solidFill>
                        </a:rPr>
                        <a:t>Species B</a:t>
                      </a:r>
                      <a:endParaRPr sz="1800" b="1">
                        <a:solidFill>
                          <a:srgbClr val="19194C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19194C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19194C"/>
                          </a:solidFill>
                        </a:rPr>
                        <a:t>Example</a:t>
                      </a:r>
                      <a:endParaRPr sz="1800" b="1">
                        <a:solidFill>
                          <a:srgbClr val="19194C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8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Mutualism</a:t>
                      </a:r>
                      <a:endParaRPr sz="1800"/>
                    </a:p>
                  </a:txBody>
                  <a:tcPr marL="91450" marR="91450" marT="45725" marB="45725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+</a:t>
                      </a:r>
                      <a:endParaRPr sz="2800"/>
                    </a:p>
                  </a:txBody>
                  <a:tcPr marL="91450" marR="91450" marT="45725" marB="45725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+</a:t>
                      </a:r>
                      <a:endParaRPr sz="2800"/>
                    </a:p>
                  </a:txBody>
                  <a:tcPr marL="91450" marR="91450" marT="45725" marB="45725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Mycorrhiza attachment to plant’s root.</a:t>
                      </a:r>
                      <a:endParaRPr sz="1800"/>
                    </a:p>
                  </a:txBody>
                  <a:tcPr marL="91450" marR="91450" marT="45725" marB="45725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8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Commensalism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+</a:t>
                      </a:r>
                      <a:endParaRPr sz="2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0</a:t>
                      </a:r>
                      <a:endParaRPr sz="24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Spanish moss hanging on oak trees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8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Amensalism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0</a:t>
                      </a:r>
                      <a:endParaRPr sz="24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–</a:t>
                      </a:r>
                      <a:endParaRPr sz="2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/>
                        <a:t>Incidental impact—elephants crushing vegetation</a:t>
                      </a: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8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Predation and parasitism</a:t>
                      </a:r>
                      <a:endParaRPr sz="1800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+</a:t>
                      </a:r>
                      <a:endParaRPr sz="2800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–</a:t>
                      </a:r>
                      <a:endParaRPr sz="2800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Predation: fox and rabbit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Parasitism: tick and dog</a:t>
                      </a:r>
                      <a:endParaRPr sz="1800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Competition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–</a:t>
                      </a:r>
                      <a:endParaRPr sz="2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–</a:t>
                      </a:r>
                      <a:endParaRPr sz="2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/>
                        <a:t>Coyotes and red fox</a:t>
                      </a:r>
                      <a:endParaRPr sz="18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5" name="Google Shape;135;p24"/>
          <p:cNvSpPr txBox="1">
            <a:spLocks noGrp="1"/>
          </p:cNvSpPr>
          <p:nvPr>
            <p:ph type="title"/>
          </p:nvPr>
        </p:nvSpPr>
        <p:spPr>
          <a:xfrm>
            <a:off x="97650" y="1206425"/>
            <a:ext cx="89487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FF"/>
                </a:solidFill>
              </a:rPr>
              <a:t>Symbiosis</a:t>
            </a:r>
            <a:endParaRPr sz="3000">
              <a:solidFill>
                <a:srgbClr val="0000FF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/>
              <a:t>any type of a close and long-term biological interaction between two different organisms</a:t>
            </a:r>
            <a:endParaRPr sz="3000" b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5"/>
          <p:cNvSpPr txBox="1">
            <a:spLocks noGrp="1"/>
          </p:cNvSpPr>
          <p:nvPr>
            <p:ph type="title"/>
          </p:nvPr>
        </p:nvSpPr>
        <p:spPr>
          <a:xfrm>
            <a:off x="228600" y="75600"/>
            <a:ext cx="8915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Predation—Consumption of </a:t>
            </a:r>
            <a:br>
              <a:rPr lang="en-US" sz="4000"/>
            </a:br>
            <a:r>
              <a:rPr lang="en-US" sz="4000"/>
              <a:t>Other Living Organisms</a:t>
            </a:r>
            <a:r>
              <a:rPr lang="en-US"/>
              <a:t> </a:t>
            </a:r>
            <a:endParaRPr/>
          </a:p>
        </p:txBody>
      </p:sp>
      <p:sp>
        <p:nvSpPr>
          <p:cNvPr id="141" name="Google Shape;141;p25"/>
          <p:cNvSpPr txBox="1">
            <a:spLocks noGrp="1"/>
          </p:cNvSpPr>
          <p:nvPr>
            <p:ph type="body" idx="1"/>
          </p:nvPr>
        </p:nvSpPr>
        <p:spPr>
          <a:xfrm>
            <a:off x="228600" y="1143000"/>
            <a:ext cx="73092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0" dirty="0"/>
              <a:t>Predators divided into </a:t>
            </a:r>
            <a:endParaRPr b="0" dirty="0"/>
          </a:p>
          <a:p>
            <a:pPr marL="91440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dirty="0"/>
              <a:t>carnivores: </a:t>
            </a:r>
            <a:r>
              <a:rPr lang="en-US" b="0" dirty="0"/>
              <a:t>preying on animals  (pre</a:t>
            </a:r>
            <a:r>
              <a:rPr lang="en-US" dirty="0"/>
              <a:t>dation)</a:t>
            </a:r>
            <a:endParaRPr b="0" dirty="0"/>
          </a:p>
          <a:p>
            <a:pPr marL="91440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dirty="0"/>
              <a:t>herbivores:</a:t>
            </a:r>
            <a:r>
              <a:rPr lang="en-US" b="0" dirty="0"/>
              <a:t> preying on plants    (depredation)</a:t>
            </a:r>
            <a:endParaRPr dirty="0"/>
          </a:p>
          <a:p>
            <a:pPr marL="91440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dirty="0"/>
              <a:t>omnivores: </a:t>
            </a:r>
            <a:r>
              <a:rPr lang="en-US" b="0" dirty="0"/>
              <a:t>preying on both</a:t>
            </a:r>
            <a:endParaRPr dirty="0"/>
          </a:p>
          <a:p>
            <a:pPr marL="18288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dirty="0"/>
              <a:t>Why don’t predators consume prey to extinction?</a:t>
            </a:r>
            <a:endParaRPr dirty="0"/>
          </a:p>
          <a:p>
            <a:pPr marL="914400" lvl="1" indent="-4826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lang="en-US" b="0" dirty="0"/>
              <a:t>Many prey have evolved camouflage, poisons, spines</a:t>
            </a:r>
            <a:endParaRPr b="0" dirty="0"/>
          </a:p>
          <a:p>
            <a:pPr marL="914400" lvl="1" indent="-4826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lang="en-US" dirty="0"/>
              <a:t>Evolved </a:t>
            </a:r>
            <a:r>
              <a:rPr lang="en-US" b="0" dirty="0"/>
              <a:t>ability to flee to burrows or tree tops to avoid predation </a:t>
            </a:r>
            <a:r>
              <a:rPr lang="en-US" dirty="0"/>
              <a:t>and</a:t>
            </a:r>
            <a:r>
              <a:rPr lang="en-US" b="0" dirty="0"/>
              <a:t> extinction</a:t>
            </a:r>
            <a:endParaRPr dirty="0"/>
          </a:p>
          <a:p>
            <a:pPr marL="914400" lvl="1" indent="-4826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lang="en-US" b="0" dirty="0"/>
              <a:t>Predators will switch prey choice when 				one population declines.</a:t>
            </a:r>
            <a:endParaRPr b="0" dirty="0"/>
          </a:p>
        </p:txBody>
      </p:sp>
      <p:pic>
        <p:nvPicPr>
          <p:cNvPr id="142" name="Google Shape;14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06075" y="4768325"/>
            <a:ext cx="3237926" cy="2158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/>
          <p:cNvSpPr txBox="1">
            <a:spLocks noGrp="1"/>
          </p:cNvSpPr>
          <p:nvPr>
            <p:ph type="title"/>
          </p:nvPr>
        </p:nvSpPr>
        <p:spPr>
          <a:xfrm>
            <a:off x="457200" y="7330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Symbiotic Relations </a:t>
            </a:r>
            <a:endParaRPr/>
          </a:p>
        </p:txBody>
      </p:sp>
      <p:graphicFrame>
        <p:nvGraphicFramePr>
          <p:cNvPr id="148" name="Google Shape;148;p26"/>
          <p:cNvGraphicFramePr/>
          <p:nvPr/>
        </p:nvGraphicFramePr>
        <p:xfrm>
          <a:off x="272226" y="2102173"/>
          <a:ext cx="8763000" cy="4933325"/>
        </p:xfrm>
        <a:graphic>
          <a:graphicData uri="http://schemas.openxmlformats.org/drawingml/2006/table">
            <a:tbl>
              <a:tblPr firstRow="1" bandRow="1">
                <a:noFill/>
                <a:tableStyleId>{03F1FF95-6A46-47B2-9F5D-40A04B2EA63D}</a:tableStyleId>
              </a:tblPr>
              <a:tblGrid>
                <a:gridCol w="219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8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5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77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5475">
                <a:tc grid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Symbolic Classification of Symbiosis</a:t>
                      </a:r>
                      <a:endParaRPr sz="18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19194C"/>
                          </a:solidFill>
                        </a:rPr>
                        <a:t>Form of Symbiosis</a:t>
                      </a:r>
                      <a:endParaRPr sz="1800" b="1">
                        <a:solidFill>
                          <a:srgbClr val="19194C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19194C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19194C"/>
                          </a:solidFill>
                        </a:rPr>
                        <a:t>Species A</a:t>
                      </a:r>
                      <a:endParaRPr sz="1800" b="1">
                        <a:solidFill>
                          <a:srgbClr val="19194C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19194C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19194C"/>
                          </a:solidFill>
                        </a:rPr>
                        <a:t>Species B</a:t>
                      </a:r>
                      <a:endParaRPr sz="1800" b="1">
                        <a:solidFill>
                          <a:srgbClr val="19194C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19194C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19194C"/>
                          </a:solidFill>
                        </a:rPr>
                        <a:t>Example</a:t>
                      </a:r>
                      <a:endParaRPr sz="1800" b="1">
                        <a:solidFill>
                          <a:srgbClr val="19194C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8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Mutualism</a:t>
                      </a:r>
                      <a:endParaRPr sz="1800"/>
                    </a:p>
                  </a:txBody>
                  <a:tcPr marL="91450" marR="91450" marT="45725" marB="45725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+</a:t>
                      </a:r>
                      <a:endParaRPr sz="2800"/>
                    </a:p>
                  </a:txBody>
                  <a:tcPr marL="91450" marR="91450" marT="45725" marB="45725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+</a:t>
                      </a:r>
                      <a:endParaRPr sz="2800"/>
                    </a:p>
                  </a:txBody>
                  <a:tcPr marL="91450" marR="91450" marT="45725" marB="45725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Mycorrhiza attachment to plant’s root.</a:t>
                      </a:r>
                      <a:endParaRPr sz="1800"/>
                    </a:p>
                  </a:txBody>
                  <a:tcPr marL="91450" marR="91450" marT="45725" marB="45725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8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Commensalism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+</a:t>
                      </a:r>
                      <a:endParaRPr sz="2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0</a:t>
                      </a:r>
                      <a:endParaRPr sz="24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Spanish moss hanging on oak trees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8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Amensalism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0</a:t>
                      </a:r>
                      <a:endParaRPr sz="24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–</a:t>
                      </a:r>
                      <a:endParaRPr sz="2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Incidental impact—elephants crashing vegetation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8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Predation and parasitism</a:t>
                      </a:r>
                      <a:endParaRPr sz="1800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+</a:t>
                      </a:r>
                      <a:endParaRPr sz="2800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–</a:t>
                      </a:r>
                      <a:endParaRPr sz="2800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Predation: fox and rabbit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Parasitism: tick and dog</a:t>
                      </a:r>
                      <a:endParaRPr sz="1800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Competition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–</a:t>
                      </a:r>
                      <a:endParaRPr sz="2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–</a:t>
                      </a:r>
                      <a:endParaRPr sz="2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Coyotes and red fox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9" name="Google Shape;149;p26"/>
          <p:cNvSpPr txBox="1">
            <a:spLocks noGrp="1"/>
          </p:cNvSpPr>
          <p:nvPr>
            <p:ph type="title"/>
          </p:nvPr>
        </p:nvSpPr>
        <p:spPr>
          <a:xfrm>
            <a:off x="97650" y="1206425"/>
            <a:ext cx="89487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FF"/>
                </a:solidFill>
              </a:rPr>
              <a:t>Symbiosis</a:t>
            </a:r>
            <a:endParaRPr sz="3000">
              <a:solidFill>
                <a:srgbClr val="0000FF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/>
              <a:t>any type of a close and long-term biological interaction between two different organisms</a:t>
            </a:r>
            <a:endParaRPr sz="3000" b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7"/>
          <p:cNvPicPr preferRelativeResize="0"/>
          <p:nvPr/>
        </p:nvPicPr>
        <p:blipFill rotWithShape="1">
          <a:blip r:embed="rId3">
            <a:alphaModFix/>
          </a:blip>
          <a:srcRect l="6882" t="5640" r="7829" b="5808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>
            <a:spLocks noGrp="1"/>
          </p:cNvSpPr>
          <p:nvPr>
            <p:ph type="title"/>
          </p:nvPr>
        </p:nvSpPr>
        <p:spPr>
          <a:xfrm>
            <a:off x="457200" y="347850"/>
            <a:ext cx="82296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/>
              <a:t>Interspecific competition can lead to </a:t>
            </a:r>
            <a:endParaRPr sz="3000" b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Competitive Exclusion </a:t>
            </a:r>
            <a:endParaRPr/>
          </a:p>
        </p:txBody>
      </p:sp>
      <p:sp>
        <p:nvSpPr>
          <p:cNvPr id="160" name="Google Shape;160;p28"/>
          <p:cNvSpPr txBox="1">
            <a:spLocks noGrp="1"/>
          </p:cNvSpPr>
          <p:nvPr>
            <p:ph type="body" idx="1"/>
          </p:nvPr>
        </p:nvSpPr>
        <p:spPr>
          <a:xfrm>
            <a:off x="457200" y="139382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0"/>
              <a:t>Minor niche overlap can limit abundance of both species.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0"/>
              <a:t>High niche overlap can exclude the less efficient competitor.</a:t>
            </a:r>
            <a:endParaRPr/>
          </a:p>
        </p:txBody>
      </p:sp>
      <p:pic>
        <p:nvPicPr>
          <p:cNvPr id="161" name="Google Shape;161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839500"/>
            <a:ext cx="4655126" cy="301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1999" y="3839490"/>
            <a:ext cx="4572000" cy="301851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8"/>
          <p:cNvSpPr/>
          <p:nvPr/>
        </p:nvSpPr>
        <p:spPr>
          <a:xfrm>
            <a:off x="0" y="6788500"/>
            <a:ext cx="457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(a) © LeFion/iStock/Getty Images. (b) © Photodisc.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28962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Nitch partitioning</a:t>
            </a:r>
            <a:endParaRPr/>
          </a:p>
        </p:txBody>
      </p:sp>
      <p:sp>
        <p:nvSpPr>
          <p:cNvPr id="169" name="Google Shape;169;p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7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70" name="Google Shape;170;p29"/>
          <p:cNvPicPr preferRelativeResize="0"/>
          <p:nvPr/>
        </p:nvPicPr>
        <p:blipFill rotWithShape="1">
          <a:blip r:embed="rId3">
            <a:alphaModFix/>
          </a:blip>
          <a:srcRect l="7827" t="31262" r="66079" b="45577"/>
          <a:stretch/>
        </p:blipFill>
        <p:spPr>
          <a:xfrm>
            <a:off x="2737200" y="0"/>
            <a:ext cx="2085025" cy="11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9"/>
          <p:cNvPicPr preferRelativeResize="0"/>
          <p:nvPr/>
        </p:nvPicPr>
        <p:blipFill rotWithShape="1">
          <a:blip r:embed="rId3">
            <a:alphaModFix/>
          </a:blip>
          <a:srcRect l="62383" t="15693" r="9243" b="61145"/>
          <a:stretch/>
        </p:blipFill>
        <p:spPr>
          <a:xfrm>
            <a:off x="4717575" y="0"/>
            <a:ext cx="2267261" cy="11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9"/>
          <p:cNvPicPr preferRelativeResize="0"/>
          <p:nvPr/>
        </p:nvPicPr>
        <p:blipFill rotWithShape="1">
          <a:blip r:embed="rId3">
            <a:alphaModFix/>
          </a:blip>
          <a:srcRect l="65119" t="45702" r="8788" b="31136"/>
          <a:stretch/>
        </p:blipFill>
        <p:spPr>
          <a:xfrm>
            <a:off x="6994250" y="0"/>
            <a:ext cx="2149750" cy="121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95425" y="1870800"/>
            <a:ext cx="5244374" cy="5244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9"/>
          <p:cNvPicPr preferRelativeResize="0"/>
          <p:nvPr/>
        </p:nvPicPr>
        <p:blipFill rotWithShape="1">
          <a:blip r:embed="rId3">
            <a:alphaModFix/>
          </a:blip>
          <a:srcRect t="1536"/>
          <a:stretch/>
        </p:blipFill>
        <p:spPr>
          <a:xfrm>
            <a:off x="0" y="1410250"/>
            <a:ext cx="9178476" cy="5767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0"/>
          <p:cNvSpPr txBox="1">
            <a:spLocks noGrp="1"/>
          </p:cNvSpPr>
          <p:nvPr>
            <p:ph type="title"/>
          </p:nvPr>
        </p:nvSpPr>
        <p:spPr>
          <a:xfrm>
            <a:off x="457200" y="-90325"/>
            <a:ext cx="82296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Population Decline</a:t>
            </a:r>
            <a:endParaRPr sz="4000"/>
          </a:p>
        </p:txBody>
      </p:sp>
      <p:sp>
        <p:nvSpPr>
          <p:cNvPr id="180" name="Google Shape;180;p30"/>
          <p:cNvSpPr txBox="1">
            <a:spLocks noGrp="1"/>
          </p:cNvSpPr>
          <p:nvPr>
            <p:ph type="body" idx="1"/>
          </p:nvPr>
        </p:nvSpPr>
        <p:spPr>
          <a:xfrm>
            <a:off x="267400" y="915575"/>
            <a:ext cx="8229600" cy="46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0"/>
              <a:t>Population numbers rise and fall over time; 		</a:t>
            </a:r>
            <a:r>
              <a:rPr lang="en-US"/>
              <a:t>		</a:t>
            </a:r>
            <a:r>
              <a:rPr lang="en-US" b="0"/>
              <a:t>most species eventually become extinct.</a:t>
            </a:r>
            <a:endParaRPr b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0"/>
              <a:t>99% of all species ever recorded are now extinct.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Causes for decline &amp; extinction</a:t>
            </a: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0"/>
              <a:t>Environmental changes</a:t>
            </a:r>
            <a:r>
              <a:rPr lang="en-US"/>
              <a:t>,</a:t>
            </a:r>
            <a:r>
              <a:rPr lang="en-US" b="0"/>
              <a:t> asteroid impacts, competition from new arrivals, and human impact 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0"/>
              <a:t>Human impact on population mainly from 2</a:t>
            </a:r>
            <a:r>
              <a:rPr lang="en-US"/>
              <a:t> </a:t>
            </a:r>
            <a:r>
              <a:rPr lang="en-US" b="0"/>
              <a:t>factors that disrupt natural cycles of populations. </a:t>
            </a:r>
            <a:endParaRPr b="0"/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b="0"/>
              <a:t>(1) population </a:t>
            </a:r>
            <a:r>
              <a:rPr lang="en-US" b="0">
                <a:solidFill>
                  <a:srgbClr val="0000FF"/>
                </a:solidFill>
              </a:rPr>
              <a:t>growth </a:t>
            </a:r>
            <a:r>
              <a:rPr lang="en-US" b="0"/>
              <a:t>by removing limitations and </a:t>
            </a:r>
            <a:endParaRPr b="0"/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b="0"/>
              <a:t>(2) population </a:t>
            </a:r>
            <a:r>
              <a:rPr lang="en-US" b="0">
                <a:solidFill>
                  <a:srgbClr val="FF0000"/>
                </a:solidFill>
              </a:rPr>
              <a:t>decline</a:t>
            </a:r>
            <a:r>
              <a:rPr lang="en-US" b="0"/>
              <a:t> by imposing new limitations.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58977-6EFA-8C77-3733-4C4B12AFE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26080"/>
            <a:ext cx="8229600" cy="1005840"/>
          </a:xfrm>
        </p:spPr>
        <p:txBody>
          <a:bodyPr/>
          <a:lstStyle/>
          <a:p>
            <a:r>
              <a:rPr lang="en-US" dirty="0"/>
              <a:t>What determines which species live in an ecosystem—and what happens to that ecosystem when conditions change?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059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1"/>
          <p:cNvSpPr txBox="1">
            <a:spLocks noGrp="1"/>
          </p:cNvSpPr>
          <p:nvPr>
            <p:ph type="title"/>
          </p:nvPr>
        </p:nvSpPr>
        <p:spPr>
          <a:xfrm>
            <a:off x="435050" y="169300"/>
            <a:ext cx="84582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Human Impact on Growth and Decline</a:t>
            </a:r>
            <a:endParaRPr/>
          </a:p>
        </p:txBody>
      </p:sp>
      <p:graphicFrame>
        <p:nvGraphicFramePr>
          <p:cNvPr id="186" name="Google Shape;186;p31"/>
          <p:cNvGraphicFramePr/>
          <p:nvPr/>
        </p:nvGraphicFramePr>
        <p:xfrm>
          <a:off x="228600" y="1676400"/>
          <a:ext cx="4267200" cy="4556750"/>
        </p:xfrm>
        <a:graphic>
          <a:graphicData uri="http://schemas.openxmlformats.org/drawingml/2006/table">
            <a:tbl>
              <a:tblPr firstRow="1" bandRow="1">
                <a:noFill/>
                <a:tableStyleId>{FA61E985-11AE-42EE-BC7D-496CB75AA5A4}</a:tableStyleId>
              </a:tblPr>
              <a:tblGrid>
                <a:gridCol w="2254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2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2000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Four Ways Humans Impact Population Growth</a:t>
                      </a:r>
                      <a:endParaRPr sz="18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Cause 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Example</a:t>
                      </a:r>
                      <a:endParaRPr sz="1800" b="1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3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Increase available resources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Nutrient pollution in lake (farming)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Competitive release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Poisoning of Insect pests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Predator release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Overhunting of large carnivores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80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Introduction to new areas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Game releases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87" name="Google Shape;187;p31"/>
          <p:cNvGraphicFramePr/>
          <p:nvPr>
            <p:extLst>
              <p:ext uri="{D42A27DB-BD31-4B8C-83A1-F6EECF244321}">
                <p14:modId xmlns:p14="http://schemas.microsoft.com/office/powerpoint/2010/main" val="2034184018"/>
              </p:ext>
            </p:extLst>
          </p:nvPr>
        </p:nvGraphicFramePr>
        <p:xfrm>
          <a:off x="4648200" y="1676400"/>
          <a:ext cx="4114800" cy="4572025"/>
        </p:xfrm>
        <a:graphic>
          <a:graphicData uri="http://schemas.openxmlformats.org/drawingml/2006/table">
            <a:tbl>
              <a:tblPr firstRow="1" bandRow="1">
                <a:noFill/>
                <a:tableStyleId>{03F1FF95-6A46-47B2-9F5D-40A04B2EA63D}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0050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Four ways Humans  Impact Population Decline (and extinction)</a:t>
                      </a:r>
                      <a:endParaRPr sz="18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8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Changes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Example</a:t>
                      </a:r>
                      <a:endParaRPr sz="1800" b="1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8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Habitat disruption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/>
                        <a:t>Draining swamp; toxic pollution</a:t>
                      </a:r>
                      <a:endParaRPr sz="18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8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Introduction of new species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New predator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2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Overkill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Big-game hunting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8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Secondary extinctions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/>
                        <a:t>Loss of food species</a:t>
                      </a:r>
                      <a:endParaRPr sz="18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88" name="Google Shape;188;p31"/>
          <p:cNvSpPr/>
          <p:nvPr/>
        </p:nvSpPr>
        <p:spPr>
          <a:xfrm>
            <a:off x="4659300" y="1691725"/>
            <a:ext cx="4092600" cy="4556700"/>
          </a:xfrm>
          <a:prstGeom prst="rect">
            <a:avLst/>
          </a:prstGeom>
          <a:solidFill>
            <a:srgbClr val="E7E7ED">
              <a:alpha val="7798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2"/>
          <p:cNvSpPr txBox="1">
            <a:spLocks noGrp="1"/>
          </p:cNvSpPr>
          <p:nvPr>
            <p:ph type="title"/>
          </p:nvPr>
        </p:nvSpPr>
        <p:spPr>
          <a:xfrm>
            <a:off x="435050" y="169300"/>
            <a:ext cx="84582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Human Impact on Growth and Decline</a:t>
            </a:r>
            <a:endParaRPr/>
          </a:p>
        </p:txBody>
      </p:sp>
      <p:graphicFrame>
        <p:nvGraphicFramePr>
          <p:cNvPr id="194" name="Google Shape;194;p32"/>
          <p:cNvGraphicFramePr/>
          <p:nvPr/>
        </p:nvGraphicFramePr>
        <p:xfrm>
          <a:off x="228600" y="1676400"/>
          <a:ext cx="4267200" cy="4556750"/>
        </p:xfrm>
        <a:graphic>
          <a:graphicData uri="http://schemas.openxmlformats.org/drawingml/2006/table">
            <a:tbl>
              <a:tblPr firstRow="1" bandRow="1">
                <a:noFill/>
                <a:tableStyleId>{FA61E985-11AE-42EE-BC7D-496CB75AA5A4}</a:tableStyleId>
              </a:tblPr>
              <a:tblGrid>
                <a:gridCol w="2254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2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2000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Four Ways Humans Impact Population Growth</a:t>
                      </a:r>
                      <a:endParaRPr sz="18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Cause 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Example</a:t>
                      </a:r>
                      <a:endParaRPr sz="1800" b="1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3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Increase available resources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Nutrient pollution in lake (farming)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Competitive release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Poisoning of Insect pests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Predator release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Overhunting of large carnivores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80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Introduction to new areas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Game releases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95" name="Google Shape;195;p32"/>
          <p:cNvGraphicFramePr/>
          <p:nvPr>
            <p:extLst>
              <p:ext uri="{D42A27DB-BD31-4B8C-83A1-F6EECF244321}">
                <p14:modId xmlns:p14="http://schemas.microsoft.com/office/powerpoint/2010/main" val="1436126207"/>
              </p:ext>
            </p:extLst>
          </p:nvPr>
        </p:nvGraphicFramePr>
        <p:xfrm>
          <a:off x="4648200" y="1676400"/>
          <a:ext cx="4114800" cy="4572025"/>
        </p:xfrm>
        <a:graphic>
          <a:graphicData uri="http://schemas.openxmlformats.org/drawingml/2006/table">
            <a:tbl>
              <a:tblPr firstRow="1" bandRow="1">
                <a:noFill/>
                <a:tableStyleId>{03F1FF95-6A46-47B2-9F5D-40A04B2EA63D}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0050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Four ways Humans  Impact Population Decline (and extinction)</a:t>
                      </a:r>
                      <a:endParaRPr sz="18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8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Changes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Example</a:t>
                      </a:r>
                      <a:endParaRPr sz="1800" b="1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8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Habitat disruption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/>
                        <a:t>Draining swamp; toxic pollution</a:t>
                      </a:r>
                      <a:endParaRPr sz="18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8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Introduction of new species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New predator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2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Overkill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Big-game hunting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8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Secondary extinctions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/>
                        <a:t>Loss of food species</a:t>
                      </a:r>
                      <a:endParaRPr sz="18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4"/>
          <p:cNvSpPr txBox="1">
            <a:spLocks noGrp="1"/>
          </p:cNvSpPr>
          <p:nvPr>
            <p:ph type="title"/>
          </p:nvPr>
        </p:nvSpPr>
        <p:spPr>
          <a:xfrm>
            <a:off x="-1060175" y="527275"/>
            <a:ext cx="82296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 3 continued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Ecosystems, Succession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&amp; Landscape Ecology</a:t>
            </a:r>
            <a:endParaRPr sz="2700">
              <a:solidFill>
                <a:srgbClr val="434343"/>
              </a:solidFill>
            </a:endParaRPr>
          </a:p>
        </p:txBody>
      </p:sp>
      <p:sp>
        <p:nvSpPr>
          <p:cNvPr id="208" name="Google Shape;208;p34"/>
          <p:cNvSpPr txBox="1">
            <a:spLocks noGrp="1"/>
          </p:cNvSpPr>
          <p:nvPr>
            <p:ph type="title"/>
          </p:nvPr>
        </p:nvSpPr>
        <p:spPr>
          <a:xfrm rot="1132451">
            <a:off x="2511088" y="2436170"/>
            <a:ext cx="8229595" cy="1006014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Landscape </a:t>
            </a:r>
            <a:endParaRPr sz="27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5"/>
          <p:cNvSpPr txBox="1">
            <a:spLocks noGrp="1"/>
          </p:cNvSpPr>
          <p:nvPr>
            <p:ph type="body" idx="1"/>
          </p:nvPr>
        </p:nvSpPr>
        <p:spPr>
          <a:xfrm>
            <a:off x="361225" y="1234625"/>
            <a:ext cx="8229600" cy="3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/>
              <a:t>An </a:t>
            </a:r>
            <a:r>
              <a:rPr lang="en-US" b="1">
                <a:solidFill>
                  <a:srgbClr val="0000FF"/>
                </a:solidFill>
              </a:rPr>
              <a:t>ecosystem </a:t>
            </a:r>
            <a:r>
              <a:rPr lang="en-US"/>
              <a:t>is the community plus its physical environment.</a:t>
            </a:r>
            <a:endParaRPr/>
          </a:p>
        </p:txBody>
      </p:sp>
      <p:sp>
        <p:nvSpPr>
          <p:cNvPr id="214" name="Google Shape;214;p35"/>
          <p:cNvSpPr txBox="1">
            <a:spLocks noGrp="1"/>
          </p:cNvSpPr>
          <p:nvPr>
            <p:ph type="title"/>
          </p:nvPr>
        </p:nvSpPr>
        <p:spPr>
          <a:xfrm>
            <a:off x="518275" y="90725"/>
            <a:ext cx="82296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Biosphere Interactions: Communities and Ecosystems</a:t>
            </a:r>
            <a:endParaRPr/>
          </a:p>
        </p:txBody>
      </p:sp>
      <p:pic>
        <p:nvPicPr>
          <p:cNvPr id="215" name="Google Shape;21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72225"/>
            <a:ext cx="9143999" cy="482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6"/>
          <p:cNvSpPr txBox="1">
            <a:spLocks noGrp="1"/>
          </p:cNvSpPr>
          <p:nvPr>
            <p:ph type="body" idx="1"/>
          </p:nvPr>
        </p:nvSpPr>
        <p:spPr>
          <a:xfrm>
            <a:off x="152400" y="807950"/>
            <a:ext cx="8610600" cy="27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Char char="•"/>
            </a:pPr>
            <a:r>
              <a:rPr lang="en-US">
                <a:solidFill>
                  <a:srgbClr val="0000FF"/>
                </a:solidFill>
              </a:rPr>
              <a:t>“Structure vs function”</a:t>
            </a:r>
            <a:endParaRPr>
              <a:solidFill>
                <a:srgbClr val="0000F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0"/>
              <a:t>Community analysis is “</a:t>
            </a:r>
            <a:r>
              <a:rPr lang="en-US" b="1">
                <a:solidFill>
                  <a:srgbClr val="0000FF"/>
                </a:solidFill>
              </a:rPr>
              <a:t>structural</a:t>
            </a:r>
            <a:r>
              <a:rPr lang="en-US" b="0"/>
              <a:t>” because it emphasizes the </a:t>
            </a:r>
            <a:r>
              <a:rPr lang="en-US" b="0">
                <a:solidFill>
                  <a:srgbClr val="0000FF"/>
                </a:solidFill>
              </a:rPr>
              <a:t>distribution of organisms</a:t>
            </a:r>
            <a:r>
              <a:rPr lang="en-US" b="0"/>
              <a:t> through space and time.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0"/>
              <a:t>Ecosystem analysis is “</a:t>
            </a:r>
            <a:r>
              <a:rPr lang="en-US" b="1">
                <a:solidFill>
                  <a:srgbClr val="0000FF"/>
                </a:solidFill>
              </a:rPr>
              <a:t>functional</a:t>
            </a:r>
            <a:r>
              <a:rPr lang="en-US" b="0"/>
              <a:t>” because it emphasizes the </a:t>
            </a:r>
            <a:r>
              <a:rPr lang="en-US" b="0">
                <a:solidFill>
                  <a:srgbClr val="0000FF"/>
                </a:solidFill>
              </a:rPr>
              <a:t>flows of energy</a:t>
            </a:r>
            <a:r>
              <a:rPr lang="en-US" b="0"/>
              <a:t> </a:t>
            </a:r>
            <a:r>
              <a:rPr lang="en-US" b="0">
                <a:solidFill>
                  <a:srgbClr val="0000FF"/>
                </a:solidFill>
              </a:rPr>
              <a:t>and cycling of matter</a:t>
            </a:r>
            <a:r>
              <a:rPr lang="en-US" b="0"/>
              <a:t>.</a:t>
            </a:r>
            <a:endParaRPr sz="2200" b="1"/>
          </a:p>
        </p:txBody>
      </p:sp>
      <p:sp>
        <p:nvSpPr>
          <p:cNvPr id="221" name="Google Shape;221;p36"/>
          <p:cNvSpPr txBox="1">
            <a:spLocks noGrp="1"/>
          </p:cNvSpPr>
          <p:nvPr>
            <p:ph type="title"/>
          </p:nvPr>
        </p:nvSpPr>
        <p:spPr>
          <a:xfrm>
            <a:off x="457200" y="-76200"/>
            <a:ext cx="82296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Communities and Ecosystems </a:t>
            </a:r>
            <a:endParaRPr/>
          </a:p>
        </p:txBody>
      </p:sp>
      <p:pic>
        <p:nvPicPr>
          <p:cNvPr id="222" name="Google Shape;22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3429000"/>
            <a:ext cx="6174806" cy="33838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7"/>
          <p:cNvSpPr txBox="1">
            <a:spLocks noGrp="1"/>
          </p:cNvSpPr>
          <p:nvPr>
            <p:ph type="body" idx="1"/>
          </p:nvPr>
        </p:nvSpPr>
        <p:spPr>
          <a:xfrm>
            <a:off x="345300" y="735850"/>
            <a:ext cx="86106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150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/>
              <a:t>Biotic + abiotic components + interactions in an ecosystem</a:t>
            </a:r>
            <a:endParaRPr sz="2200" b="1"/>
          </a:p>
        </p:txBody>
      </p:sp>
      <p:sp>
        <p:nvSpPr>
          <p:cNvPr id="228" name="Google Shape;228;p37"/>
          <p:cNvSpPr txBox="1">
            <a:spLocks noGrp="1"/>
          </p:cNvSpPr>
          <p:nvPr>
            <p:ph type="title"/>
          </p:nvPr>
        </p:nvSpPr>
        <p:spPr>
          <a:xfrm>
            <a:off x="282900" y="-75750"/>
            <a:ext cx="82296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Ecosystem structure</a:t>
            </a:r>
            <a:endParaRPr/>
          </a:p>
        </p:txBody>
      </p:sp>
      <p:pic>
        <p:nvPicPr>
          <p:cNvPr id="229" name="Google Shape;22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7724" y="1274100"/>
            <a:ext cx="3769550" cy="558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274100"/>
            <a:ext cx="5407725" cy="558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8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Food Web </a:t>
            </a:r>
            <a:endParaRPr/>
          </a:p>
        </p:txBody>
      </p:sp>
      <p:sp>
        <p:nvSpPr>
          <p:cNvPr id="236" name="Google Shape;236;p38"/>
          <p:cNvSpPr txBox="1">
            <a:spLocks noGrp="1"/>
          </p:cNvSpPr>
          <p:nvPr>
            <p:ph type="body" idx="1"/>
          </p:nvPr>
        </p:nvSpPr>
        <p:spPr>
          <a:xfrm>
            <a:off x="0" y="15393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0"/>
              <a:t>A </a:t>
            </a:r>
            <a:r>
              <a:rPr lang="en-US" b="1">
                <a:solidFill>
                  <a:srgbClr val="0000FF"/>
                </a:solidFill>
              </a:rPr>
              <a:t>food web </a:t>
            </a:r>
            <a:r>
              <a:rPr lang="en-US" b="0"/>
              <a:t>describes the complex interrelationships by which organisms consume other organisms.</a:t>
            </a:r>
            <a:endParaRPr b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Energy flows are routed through feeding relationships in the ecosystem.</a:t>
            </a:r>
            <a:endParaRPr/>
          </a:p>
        </p:txBody>
      </p:sp>
      <p:pic>
        <p:nvPicPr>
          <p:cNvPr id="237" name="Google Shape;237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57600" y="1234500"/>
            <a:ext cx="5407675" cy="5042491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8"/>
          <p:cNvSpPr txBox="1"/>
          <p:nvPr/>
        </p:nvSpPr>
        <p:spPr>
          <a:xfrm>
            <a:off x="89075" y="801600"/>
            <a:ext cx="6516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9900FF"/>
                </a:solidFill>
              </a:rPr>
              <a:t>What relationships exist in system?</a:t>
            </a:r>
            <a:endParaRPr sz="2400"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9"/>
          <p:cNvSpPr txBox="1">
            <a:spLocks noGrp="1"/>
          </p:cNvSpPr>
          <p:nvPr>
            <p:ph type="title"/>
          </p:nvPr>
        </p:nvSpPr>
        <p:spPr>
          <a:xfrm>
            <a:off x="457200" y="-665400"/>
            <a:ext cx="82296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Food Web </a:t>
            </a:r>
            <a:endParaRPr/>
          </a:p>
        </p:txBody>
      </p:sp>
      <p:pic>
        <p:nvPicPr>
          <p:cNvPr id="244" name="Google Shape;244;p39"/>
          <p:cNvPicPr preferRelativeResize="0"/>
          <p:nvPr/>
        </p:nvPicPr>
        <p:blipFill rotWithShape="1">
          <a:blip r:embed="rId3">
            <a:alphaModFix/>
          </a:blip>
          <a:srcRect r="13517"/>
          <a:stretch/>
        </p:blipFill>
        <p:spPr>
          <a:xfrm>
            <a:off x="721550" y="0"/>
            <a:ext cx="7755775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39"/>
          <p:cNvSpPr txBox="1"/>
          <p:nvPr/>
        </p:nvSpPr>
        <p:spPr>
          <a:xfrm>
            <a:off x="-90850" y="5937625"/>
            <a:ext cx="5163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Char char="●"/>
            </a:pPr>
            <a:r>
              <a:rPr lang="en-US">
                <a:solidFill>
                  <a:srgbClr val="0000FF"/>
                </a:solidFill>
              </a:rPr>
              <a:t>How are sp interacting?</a:t>
            </a:r>
            <a:endParaRPr>
              <a:solidFill>
                <a:srgbClr val="0000FF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Char char="●"/>
            </a:pPr>
            <a:r>
              <a:rPr lang="en-US">
                <a:solidFill>
                  <a:srgbClr val="0000FF"/>
                </a:solidFill>
              </a:rPr>
              <a:t>Why is diversity important?</a:t>
            </a:r>
            <a:endParaRPr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3"/>
          <p:cNvSpPr txBox="1">
            <a:spLocks noGrp="1"/>
          </p:cNvSpPr>
          <p:nvPr>
            <p:ph type="body" idx="1"/>
          </p:nvPr>
        </p:nvSpPr>
        <p:spPr>
          <a:xfrm>
            <a:off x="345300" y="735850"/>
            <a:ext cx="8610600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/>
              <a:t>Many types &amp; measures of biodiversity</a:t>
            </a:r>
            <a:endParaRPr/>
          </a:p>
          <a:p>
            <a:pPr marL="914400" lvl="1" indent="-457200" algn="l" rtl="0">
              <a:spcBef>
                <a:spcPts val="1500"/>
              </a:spcBef>
              <a:spcAft>
                <a:spcPts val="0"/>
              </a:spcAft>
              <a:buSzPts val="2000"/>
              <a:buChar char="–"/>
            </a:pPr>
            <a:r>
              <a:rPr lang="en-US"/>
              <a:t>population, community, ecosystem </a:t>
            </a:r>
            <a:endParaRPr/>
          </a:p>
          <a:p>
            <a:pPr marL="457200" lvl="0" indent="-457200" algn="l" rtl="0">
              <a:spcBef>
                <a:spcPts val="1500"/>
              </a:spcBef>
              <a:spcAft>
                <a:spcPts val="0"/>
              </a:spcAft>
              <a:buClr>
                <a:srgbClr val="0000FF"/>
              </a:buClr>
              <a:buSzPts val="2400"/>
              <a:buChar char="•"/>
            </a:pPr>
            <a:r>
              <a:rPr lang="en-US" b="1">
                <a:solidFill>
                  <a:srgbClr val="0000FF"/>
                </a:solidFill>
              </a:rPr>
              <a:t>Abundance</a:t>
            </a:r>
            <a:endParaRPr b="1">
              <a:solidFill>
                <a:srgbClr val="0000FF"/>
              </a:solidFill>
            </a:endParaRPr>
          </a:p>
          <a:p>
            <a:pPr marL="457200" lvl="0" indent="0" algn="l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-US"/>
              <a:t>Number of individuals in a pop. Not diversity measure.</a:t>
            </a:r>
            <a:endParaRPr/>
          </a:p>
          <a:p>
            <a:pPr marL="457200" lvl="0" indent="-457200" algn="l" rtl="0">
              <a:spcBef>
                <a:spcPts val="1500"/>
              </a:spcBef>
              <a:spcAft>
                <a:spcPts val="0"/>
              </a:spcAft>
              <a:buClr>
                <a:srgbClr val="0000FF"/>
              </a:buClr>
              <a:buSzPts val="2400"/>
              <a:buChar char="•"/>
            </a:pPr>
            <a:r>
              <a:rPr lang="en-US" b="1">
                <a:solidFill>
                  <a:srgbClr val="0000FF"/>
                </a:solidFill>
              </a:rPr>
              <a:t>Species Richness</a:t>
            </a:r>
            <a:endParaRPr b="1">
              <a:solidFill>
                <a:srgbClr val="0000FF"/>
              </a:solidFill>
            </a:endParaRPr>
          </a:p>
          <a:p>
            <a:pPr marL="457200" lvl="0" indent="0" algn="l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-US"/>
              <a:t>A community diversity measure, </a:t>
            </a:r>
            <a:r>
              <a:rPr lang="en-US" b="0"/>
              <a:t>referring to </a:t>
            </a:r>
            <a:r>
              <a:rPr lang="en-US" b="0">
                <a:solidFill>
                  <a:srgbClr val="0000FF"/>
                </a:solidFill>
              </a:rPr>
              <a:t>how many kinds of organisms</a:t>
            </a:r>
            <a:r>
              <a:rPr lang="en-US" b="0"/>
              <a:t> occur in a community</a:t>
            </a:r>
            <a:r>
              <a:rPr lang="en-US"/>
              <a:t>.</a:t>
            </a:r>
            <a:r>
              <a:rPr lang="en-US" b="0"/>
              <a:t> </a:t>
            </a:r>
            <a:endParaRPr b="0"/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9900FF"/>
                </a:solidFill>
              </a:rPr>
              <a:t>	</a:t>
            </a:r>
            <a:r>
              <a:rPr lang="en-US" sz="2200" i="1">
                <a:solidFill>
                  <a:srgbClr val="9900FF"/>
                </a:solidFill>
              </a:rPr>
              <a:t>What is driving diversity?</a:t>
            </a:r>
            <a:r>
              <a:rPr lang="en-US" sz="2200">
                <a:solidFill>
                  <a:srgbClr val="9900FF"/>
                </a:solidFill>
              </a:rPr>
              <a:t>	Depends on Scale. At large scale:</a:t>
            </a:r>
            <a:endParaRPr sz="2200">
              <a:solidFill>
                <a:srgbClr val="9900FF"/>
              </a:solidFill>
            </a:endParaRPr>
          </a:p>
          <a:p>
            <a:pPr marL="914400" lvl="1" indent="-457200" algn="l" rtl="0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–"/>
            </a:pPr>
            <a:r>
              <a:rPr lang="en-US" sz="2200" b="1"/>
              <a:t>Latitudinal diversity gradient</a:t>
            </a:r>
            <a:r>
              <a:rPr lang="en-US" sz="2200"/>
              <a:t> describes increase in terrestrial diversity closer toward equator</a:t>
            </a:r>
            <a:endParaRPr/>
          </a:p>
          <a:p>
            <a:pPr marL="914400" lvl="1" indent="-457200" algn="l" rtl="0">
              <a:spcBef>
                <a:spcPts val="1500"/>
              </a:spcBef>
              <a:spcAft>
                <a:spcPts val="1500"/>
              </a:spcAft>
              <a:buClr>
                <a:schemeClr val="dk1"/>
              </a:buClr>
              <a:buSzPts val="2200"/>
              <a:buFont typeface="Arial"/>
              <a:buChar char="–"/>
            </a:pPr>
            <a:r>
              <a:rPr lang="en-US" sz="2200" b="1"/>
              <a:t>Depth diversity gradient </a:t>
            </a:r>
            <a:r>
              <a:rPr lang="en-US" sz="2200"/>
              <a:t>aquatic diversity increases moving toward 2000 meters (6,560 feet) then decreases</a:t>
            </a:r>
            <a:endParaRPr sz="2200" b="1"/>
          </a:p>
        </p:txBody>
      </p:sp>
      <p:sp>
        <p:nvSpPr>
          <p:cNvPr id="272" name="Google Shape;272;p43"/>
          <p:cNvSpPr txBox="1">
            <a:spLocks noGrp="1"/>
          </p:cNvSpPr>
          <p:nvPr>
            <p:ph type="title"/>
          </p:nvPr>
        </p:nvSpPr>
        <p:spPr>
          <a:xfrm>
            <a:off x="282900" y="-75750"/>
            <a:ext cx="82296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Biodiversity 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4"/>
          <p:cNvSpPr txBox="1">
            <a:spLocks noGrp="1"/>
          </p:cNvSpPr>
          <p:nvPr>
            <p:ph type="title"/>
          </p:nvPr>
        </p:nvSpPr>
        <p:spPr>
          <a:xfrm>
            <a:off x="282675" y="0"/>
            <a:ext cx="82296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Ecosystem and </a:t>
            </a:r>
            <a:br>
              <a:rPr lang="en-US"/>
            </a:br>
            <a:r>
              <a:rPr lang="en-US"/>
              <a:t>Community Function</a:t>
            </a:r>
            <a:endParaRPr/>
          </a:p>
        </p:txBody>
      </p:sp>
      <p:sp>
        <p:nvSpPr>
          <p:cNvPr id="278" name="Google Shape;278;p44"/>
          <p:cNvSpPr txBox="1">
            <a:spLocks noGrp="1"/>
          </p:cNvSpPr>
          <p:nvPr>
            <p:ph type="body" idx="1"/>
          </p:nvPr>
        </p:nvSpPr>
        <p:spPr>
          <a:xfrm>
            <a:off x="116925" y="1143000"/>
            <a:ext cx="88776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0"/>
              <a:t>Communities vary in structure but are alike in that they all carry out basic processes.</a:t>
            </a:r>
            <a:endParaRPr b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0"/>
              <a:t>The most basic processes are:</a:t>
            </a:r>
            <a:endParaRPr/>
          </a:p>
          <a:p>
            <a:pPr marL="914400" lvl="1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200"/>
              <a:buFont typeface="Arial"/>
              <a:buChar char="–"/>
            </a:pPr>
            <a:r>
              <a:rPr lang="en-US" sz="2200">
                <a:solidFill>
                  <a:srgbClr val="FF0000"/>
                </a:solidFill>
              </a:rPr>
              <a:t>Energy flow</a:t>
            </a:r>
            <a:endParaRPr>
              <a:solidFill>
                <a:srgbClr val="FF0000"/>
              </a:solidFill>
            </a:endParaRPr>
          </a:p>
          <a:p>
            <a:pPr marL="914400" lvl="1" indent="-4572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200"/>
              <a:buFont typeface="Arial"/>
              <a:buChar char="–"/>
            </a:pPr>
            <a:r>
              <a:rPr lang="en-US" sz="2200">
                <a:solidFill>
                  <a:srgbClr val="0000FF"/>
                </a:solidFill>
              </a:rPr>
              <a:t>Matter cycling</a:t>
            </a:r>
            <a:endParaRPr>
              <a:solidFill>
                <a:srgbClr val="0000F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0"/>
              <a:t>All organisms eat to stay alive, causing energy and matter to move through the community.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0"/>
              <a:t>Energy flows and matter cycles through all four spheres.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68375" y="160300"/>
            <a:ext cx="82296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Biosphere Interactions Populations to the Biosphere </a:t>
            </a:r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0" y="1184675"/>
            <a:ext cx="8272500" cy="55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Char char="•"/>
            </a:pPr>
            <a:r>
              <a:rPr lang="en-US" b="1">
                <a:solidFill>
                  <a:srgbClr val="0000FF"/>
                </a:solidFill>
              </a:rPr>
              <a:t>Population </a:t>
            </a:r>
            <a:endParaRPr b="1">
              <a:solidFill>
                <a:srgbClr val="0000F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/>
              <a:t>is a group of organisms of the same species living in the same area.</a:t>
            </a: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Char char="•"/>
            </a:pPr>
            <a:r>
              <a:rPr lang="en-US" b="1">
                <a:solidFill>
                  <a:srgbClr val="0000FF"/>
                </a:solidFill>
              </a:rPr>
              <a:t>Community </a:t>
            </a:r>
            <a:endParaRPr b="1">
              <a:solidFill>
                <a:srgbClr val="0000F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consists of all the populations that inhabit a certain area.</a:t>
            </a: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Char char="•"/>
            </a:pPr>
            <a:r>
              <a:rPr lang="en-US" b="1">
                <a:solidFill>
                  <a:srgbClr val="0000FF"/>
                </a:solidFill>
              </a:rPr>
              <a:t>Ecosystem</a:t>
            </a:r>
            <a:endParaRPr b="1">
              <a:solidFill>
                <a:srgbClr val="0000F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consists of the local community plus its physical environment.</a:t>
            </a: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Char char="•"/>
            </a:pPr>
            <a:r>
              <a:rPr lang="en-US" b="1">
                <a:solidFill>
                  <a:srgbClr val="0000FF"/>
                </a:solidFill>
              </a:rPr>
              <a:t>Landscape</a:t>
            </a:r>
            <a:endParaRPr b="1">
              <a:solidFill>
                <a:srgbClr val="0000F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consists of a mosaic of communities.</a:t>
            </a: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Char char="•"/>
            </a:pPr>
            <a:r>
              <a:rPr lang="en-US" b="1">
                <a:solidFill>
                  <a:srgbClr val="0000FF"/>
                </a:solidFill>
              </a:rPr>
              <a:t>Biome</a:t>
            </a:r>
            <a:endParaRPr b="1">
              <a:solidFill>
                <a:srgbClr val="0000F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Global ecological region, determined primarily by climate</a:t>
            </a: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Char char="•"/>
            </a:pPr>
            <a:r>
              <a:rPr lang="en-US" b="1">
                <a:solidFill>
                  <a:srgbClr val="0000FF"/>
                </a:solidFill>
              </a:rPr>
              <a:t>Biosphere</a:t>
            </a:r>
            <a:endParaRPr b="1">
              <a:solidFill>
                <a:srgbClr val="0000F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living component of the earth. 4th sphere.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5"/>
          <p:cNvSpPr txBox="1">
            <a:spLocks noGrp="1"/>
          </p:cNvSpPr>
          <p:nvPr>
            <p:ph type="title"/>
          </p:nvPr>
        </p:nvSpPr>
        <p:spPr>
          <a:xfrm>
            <a:off x="495300" y="0"/>
            <a:ext cx="82296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Ecosystem Productivity </a:t>
            </a:r>
            <a:endParaRPr/>
          </a:p>
        </p:txBody>
      </p:sp>
      <p:sp>
        <p:nvSpPr>
          <p:cNvPr id="284" name="Google Shape;284;p45"/>
          <p:cNvSpPr txBox="1">
            <a:spLocks noGrp="1"/>
          </p:cNvSpPr>
          <p:nvPr>
            <p:ph type="body" idx="1"/>
          </p:nvPr>
        </p:nvSpPr>
        <p:spPr>
          <a:xfrm>
            <a:off x="243950" y="1300475"/>
            <a:ext cx="88263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/>
              <a:t>Ecosystem productivity varies greatly with the ecosystem. </a:t>
            </a:r>
            <a:endParaRPr b="0"/>
          </a:p>
          <a:p>
            <a:pPr marL="457200" lvl="0" indent="-4572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/>
              <a:t>T</a:t>
            </a:r>
            <a:r>
              <a:rPr lang="en-US" b="0"/>
              <a:t>he term </a:t>
            </a:r>
            <a:r>
              <a:rPr lang="en-US" b="1">
                <a:solidFill>
                  <a:srgbClr val="0000FF"/>
                </a:solidFill>
              </a:rPr>
              <a:t>NPP (Net Primary Productivity)</a:t>
            </a:r>
            <a:r>
              <a:rPr lang="en-US" b="0"/>
              <a:t> is the rate at which </a:t>
            </a:r>
            <a:r>
              <a:rPr lang="en-US" b="0">
                <a:solidFill>
                  <a:srgbClr val="FF00FF"/>
                </a:solidFill>
              </a:rPr>
              <a:t>producers </a:t>
            </a:r>
            <a:r>
              <a:rPr lang="en-US" b="0"/>
              <a:t>can create </a:t>
            </a:r>
            <a:r>
              <a:rPr lang="en-US" b="0">
                <a:solidFill>
                  <a:srgbClr val="0000FF"/>
                </a:solidFill>
              </a:rPr>
              <a:t>biomass.</a:t>
            </a:r>
            <a:r>
              <a:rPr lang="en-US" b="0"/>
              <a:t> </a:t>
            </a:r>
            <a:endParaRPr b="0"/>
          </a:p>
          <a:p>
            <a:pPr marL="457200" lvl="0" indent="-457200" algn="l" rtl="0">
              <a:spcBef>
                <a:spcPts val="1800"/>
              </a:spcBef>
              <a:spcAft>
                <a:spcPts val="0"/>
              </a:spcAft>
              <a:buSzPts val="2400"/>
              <a:buChar char="•"/>
            </a:pPr>
            <a:r>
              <a:rPr lang="en-US">
                <a:solidFill>
                  <a:srgbClr val="FF00FF"/>
                </a:solidFill>
              </a:rPr>
              <a:t>Primary producers </a:t>
            </a:r>
            <a:r>
              <a:rPr lang="en-US"/>
              <a:t>are autotrophs; they make energy from the sun</a:t>
            </a:r>
            <a:endParaRPr/>
          </a:p>
          <a:p>
            <a:pPr marL="457200" lvl="0" indent="-457200" algn="l" rtl="0">
              <a:spcBef>
                <a:spcPts val="1800"/>
              </a:spcBef>
              <a:spcAft>
                <a:spcPts val="0"/>
              </a:spcAft>
              <a:buSzPts val="2400"/>
              <a:buChar char="•"/>
            </a:pPr>
            <a:r>
              <a:rPr lang="en-US" b="1">
                <a:solidFill>
                  <a:srgbClr val="0000FF"/>
                </a:solidFill>
              </a:rPr>
              <a:t>Biomass</a:t>
            </a:r>
            <a:r>
              <a:rPr lang="en-US"/>
              <a:t> is the weight of living matter.</a:t>
            </a:r>
            <a:endParaRPr/>
          </a:p>
          <a:p>
            <a:pPr marL="457200" lvl="0" indent="-457200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0"/>
              <a:t>The term </a:t>
            </a:r>
            <a:r>
              <a:rPr lang="en-US" b="1">
                <a:solidFill>
                  <a:srgbClr val="0000FF"/>
                </a:solidFill>
              </a:rPr>
              <a:t>NSP (Net Secondary Productivity)</a:t>
            </a:r>
            <a:r>
              <a:rPr lang="en-US" b="0"/>
              <a:t> is the rate at which </a:t>
            </a:r>
            <a:r>
              <a:rPr lang="en-US" b="0">
                <a:solidFill>
                  <a:srgbClr val="FF00FF"/>
                </a:solidFill>
              </a:rPr>
              <a:t>consumer and decomposer</a:t>
            </a:r>
            <a:r>
              <a:rPr lang="en-US" b="0"/>
              <a:t> biomass is produced.  </a:t>
            </a:r>
            <a:endParaRPr b="0"/>
          </a:p>
          <a:p>
            <a:pPr marL="457200" lvl="0" indent="-457200" algn="l" rtl="0">
              <a:spcBef>
                <a:spcPts val="1800"/>
              </a:spcBef>
              <a:spcAft>
                <a:spcPts val="1800"/>
              </a:spcAft>
              <a:buSzPts val="2400"/>
              <a:buChar char="•"/>
            </a:pPr>
            <a:r>
              <a:rPr lang="en-US">
                <a:solidFill>
                  <a:srgbClr val="FF00FF"/>
                </a:solidFill>
              </a:rPr>
              <a:t>Secondary producers </a:t>
            </a:r>
            <a:r>
              <a:rPr lang="en-US"/>
              <a:t>(aka consumers &amp; decomposers) are heterotrophs; they make energy from eating primary producers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7"/>
          <p:cNvSpPr txBox="1">
            <a:spLocks noGrp="1"/>
          </p:cNvSpPr>
          <p:nvPr>
            <p:ph type="title"/>
          </p:nvPr>
        </p:nvSpPr>
        <p:spPr>
          <a:xfrm>
            <a:off x="531625" y="-201275"/>
            <a:ext cx="82296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Trophic levels</a:t>
            </a:r>
            <a:endParaRPr/>
          </a:p>
        </p:txBody>
      </p:sp>
      <p:sp>
        <p:nvSpPr>
          <p:cNvPr id="296" name="Google Shape;296;p47"/>
          <p:cNvSpPr txBox="1">
            <a:spLocks noGrp="1"/>
          </p:cNvSpPr>
          <p:nvPr>
            <p:ph type="body" idx="1"/>
          </p:nvPr>
        </p:nvSpPr>
        <p:spPr>
          <a:xfrm>
            <a:off x="99450" y="652225"/>
            <a:ext cx="90447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0"/>
              <a:t>The first </a:t>
            </a:r>
            <a:r>
              <a:rPr lang="en-US" b="1">
                <a:solidFill>
                  <a:srgbClr val="0000FF"/>
                </a:solidFill>
              </a:rPr>
              <a:t>trophic (feeding) level</a:t>
            </a:r>
            <a:r>
              <a:rPr lang="en-US" b="0"/>
              <a:t> is the producers; capture energy from the non-living environment.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0"/>
              <a:t>Consumers derive energy from the chemical energy stored in the bodies of producers or other consumers.</a:t>
            </a:r>
            <a:endParaRPr/>
          </a:p>
        </p:txBody>
      </p:sp>
      <p:pic>
        <p:nvPicPr>
          <p:cNvPr id="297" name="Google Shape;297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1950" y="2885850"/>
            <a:ext cx="6197525" cy="390815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47"/>
          <p:cNvSpPr/>
          <p:nvPr/>
        </p:nvSpPr>
        <p:spPr>
          <a:xfrm>
            <a:off x="9323742" y="4835567"/>
            <a:ext cx="27648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Alan and Sandy Carey/Photodisc/Getty Images.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8"/>
          <p:cNvSpPr txBox="1">
            <a:spLocks noGrp="1"/>
          </p:cNvSpPr>
          <p:nvPr>
            <p:ph type="title"/>
          </p:nvPr>
        </p:nvSpPr>
        <p:spPr>
          <a:xfrm>
            <a:off x="457200" y="-665400"/>
            <a:ext cx="82296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Food Web </a:t>
            </a:r>
            <a:endParaRPr/>
          </a:p>
        </p:txBody>
      </p:sp>
      <p:sp>
        <p:nvSpPr>
          <p:cNvPr id="304" name="Google Shape;304;p48"/>
          <p:cNvSpPr txBox="1">
            <a:spLocks noGrp="1"/>
          </p:cNvSpPr>
          <p:nvPr>
            <p:ph type="body" idx="1"/>
          </p:nvPr>
        </p:nvSpPr>
        <p:spPr>
          <a:xfrm>
            <a:off x="7022700" y="819650"/>
            <a:ext cx="21213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/>
              <a:t>How do these vary?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Apex predator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Mesopredator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Omnivore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Herbivore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Producer</a:t>
            </a:r>
            <a:endParaRPr sz="1800"/>
          </a:p>
        </p:txBody>
      </p:sp>
      <p:pic>
        <p:nvPicPr>
          <p:cNvPr id="305" name="Google Shape;305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125" y="0"/>
            <a:ext cx="7003575" cy="6705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49"/>
          <p:cNvSpPr txBox="1">
            <a:spLocks noGrp="1"/>
          </p:cNvSpPr>
          <p:nvPr>
            <p:ph type="title"/>
          </p:nvPr>
        </p:nvSpPr>
        <p:spPr>
          <a:xfrm>
            <a:off x="-1365000" y="0"/>
            <a:ext cx="82296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Energy Flows </a:t>
            </a:r>
            <a:endParaRPr/>
          </a:p>
        </p:txBody>
      </p:sp>
      <p:sp>
        <p:nvSpPr>
          <p:cNvPr id="311" name="Google Shape;311;p49"/>
          <p:cNvSpPr txBox="1">
            <a:spLocks noGrp="1"/>
          </p:cNvSpPr>
          <p:nvPr>
            <p:ph type="body" idx="1"/>
          </p:nvPr>
        </p:nvSpPr>
        <p:spPr>
          <a:xfrm>
            <a:off x="152400" y="1600200"/>
            <a:ext cx="47223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/>
              <a:t>Biomass declines with each higher trophic level because progressively less food is available.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/>
              <a:t>In general, 80–95% of the energy is lost in the transfer between each level.</a:t>
            </a:r>
            <a:endParaRPr/>
          </a:p>
        </p:txBody>
      </p:sp>
      <p:sp>
        <p:nvSpPr>
          <p:cNvPr id="312" name="Google Shape;312;p49"/>
          <p:cNvSpPr/>
          <p:nvPr/>
        </p:nvSpPr>
        <p:spPr>
          <a:xfrm rot="-5400000">
            <a:off x="7449887" y="3914001"/>
            <a:ext cx="1866217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Nicholas Rjabow/Shutterstock.</a:t>
            </a:r>
            <a:endParaRPr/>
          </a:p>
        </p:txBody>
      </p:sp>
      <p:pic>
        <p:nvPicPr>
          <p:cNvPr id="313" name="Google Shape;313;p49"/>
          <p:cNvPicPr preferRelativeResize="0"/>
          <p:nvPr/>
        </p:nvPicPr>
        <p:blipFill rotWithShape="1">
          <a:blip r:embed="rId3">
            <a:alphaModFix/>
          </a:blip>
          <a:srcRect l="52362"/>
          <a:stretch/>
        </p:blipFill>
        <p:spPr>
          <a:xfrm>
            <a:off x="4953586" y="0"/>
            <a:ext cx="4091464" cy="6606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0"/>
          <p:cNvSpPr txBox="1"/>
          <p:nvPr/>
        </p:nvSpPr>
        <p:spPr>
          <a:xfrm>
            <a:off x="1166965" y="6211663"/>
            <a:ext cx="7223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Figure 03.32: A biomass pyramid. In most land food webs, biomass decreases from one feeding (trophic) level to the next highest. </a:t>
            </a:r>
            <a:endParaRPr/>
          </a:p>
        </p:txBody>
      </p:sp>
      <p:sp>
        <p:nvSpPr>
          <p:cNvPr id="319" name="Google Shape;319;p50"/>
          <p:cNvSpPr txBox="1">
            <a:spLocks noGrp="1"/>
          </p:cNvSpPr>
          <p:nvPr>
            <p:ph type="title"/>
          </p:nvPr>
        </p:nvSpPr>
        <p:spPr>
          <a:xfrm>
            <a:off x="544450" y="-205925"/>
            <a:ext cx="82296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Biomass Pyramid</a:t>
            </a:r>
            <a:endParaRPr/>
          </a:p>
        </p:txBody>
      </p:sp>
      <p:pic>
        <p:nvPicPr>
          <p:cNvPr id="320" name="Google Shape;320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8900" y="497300"/>
            <a:ext cx="7431775" cy="5716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53"/>
          <p:cNvSpPr txBox="1">
            <a:spLocks noGrp="1"/>
          </p:cNvSpPr>
          <p:nvPr>
            <p:ph type="title"/>
          </p:nvPr>
        </p:nvSpPr>
        <p:spPr>
          <a:xfrm>
            <a:off x="33325" y="-205925"/>
            <a:ext cx="87408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Biomass Pyramid - marine systems</a:t>
            </a:r>
            <a:endParaRPr/>
          </a:p>
        </p:txBody>
      </p:sp>
      <p:pic>
        <p:nvPicPr>
          <p:cNvPr id="342" name="Google Shape;342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683500"/>
            <a:ext cx="8911125" cy="600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794649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54"/>
          <p:cNvSpPr txBox="1">
            <a:spLocks noGrp="1"/>
          </p:cNvSpPr>
          <p:nvPr>
            <p:ph type="title"/>
          </p:nvPr>
        </p:nvSpPr>
        <p:spPr>
          <a:xfrm>
            <a:off x="428675" y="-144250"/>
            <a:ext cx="82296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Community Succession 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5"/>
          <p:cNvSpPr txBox="1">
            <a:spLocks noGrp="1"/>
          </p:cNvSpPr>
          <p:nvPr>
            <p:ph type="title"/>
          </p:nvPr>
        </p:nvSpPr>
        <p:spPr>
          <a:xfrm>
            <a:off x="352475" y="160550"/>
            <a:ext cx="82296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Community Succession </a:t>
            </a:r>
            <a:endParaRPr/>
          </a:p>
        </p:txBody>
      </p:sp>
      <p:sp>
        <p:nvSpPr>
          <p:cNvPr id="355" name="Google Shape;355;p55"/>
          <p:cNvSpPr txBox="1">
            <a:spLocks noGrp="1"/>
          </p:cNvSpPr>
          <p:nvPr>
            <p:ph type="body" idx="1"/>
          </p:nvPr>
        </p:nvSpPr>
        <p:spPr>
          <a:xfrm>
            <a:off x="457200" y="1434425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Char char="•"/>
            </a:pPr>
            <a:r>
              <a:rPr lang="en-US" b="1">
                <a:solidFill>
                  <a:srgbClr val="0000FF"/>
                </a:solidFill>
              </a:rPr>
              <a:t>Succession </a:t>
            </a:r>
            <a:endParaRPr b="1">
              <a:solidFill>
                <a:srgbClr val="0000F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/>
              <a:t>the sequential replacement of species in a community by immigration of new species and local extinction of old ones.</a:t>
            </a:r>
            <a:endParaRPr b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/>
              <a:t>2 types</a:t>
            </a:r>
            <a:endParaRPr u="sng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</a:rPr>
              <a:t>Primary Succession</a:t>
            </a:r>
            <a:endParaRPr>
              <a:solidFill>
                <a:srgbClr val="0000F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</a:rPr>
              <a:t>Secondary Succession</a:t>
            </a:r>
            <a:endParaRPr>
              <a:solidFill>
                <a:srgbClr val="0000F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>
                <a:solidFill>
                  <a:srgbClr val="0000FF"/>
                </a:solidFill>
              </a:rPr>
              <a:t>Pioneer species</a:t>
            </a:r>
            <a:r>
              <a:rPr lang="en-US"/>
              <a:t> </a:t>
            </a:r>
            <a:r>
              <a:rPr lang="en-US" b="0"/>
              <a:t>colonize a site that was opened by disturbance. These populations are replaced by </a:t>
            </a:r>
            <a:r>
              <a:rPr lang="en-US">
                <a:solidFill>
                  <a:srgbClr val="0000FF"/>
                </a:solidFill>
              </a:rPr>
              <a:t>intermediate species</a:t>
            </a:r>
            <a:r>
              <a:rPr lang="en-US" b="0"/>
              <a:t>, which are eventually replaced by a </a:t>
            </a:r>
            <a:r>
              <a:rPr lang="en-US">
                <a:solidFill>
                  <a:srgbClr val="0000FF"/>
                </a:solidFill>
              </a:rPr>
              <a:t>climax community</a:t>
            </a:r>
            <a:r>
              <a:rPr lang="en-US" b="0"/>
              <a:t>.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59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5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7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83" name="Google Shape;383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1" cy="6820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60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6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7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90" name="Google Shape;390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70675"/>
            <a:ext cx="9179025" cy="692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7275" y="3203575"/>
            <a:ext cx="6736725" cy="365442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xfrm>
            <a:off x="368375" y="160300"/>
            <a:ext cx="82296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Biosphere Interactions Populations Make Communities </a:t>
            </a:r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1"/>
          </p:nvPr>
        </p:nvSpPr>
        <p:spPr>
          <a:xfrm>
            <a:off x="0" y="1359250"/>
            <a:ext cx="82296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/>
              <a:t>A </a:t>
            </a:r>
            <a:r>
              <a:rPr lang="en-US"/>
              <a:t>population</a:t>
            </a:r>
            <a:r>
              <a:rPr lang="en-US" b="0"/>
              <a:t> is a group of organisms of the same species living in the same area.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/>
              <a:t>Resource availability</a:t>
            </a: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Predation</a:t>
            </a: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Disease &amp; death</a:t>
            </a: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Chance events</a:t>
            </a:r>
            <a:endParaRPr/>
          </a:p>
          <a:p>
            <a:pPr marL="914400" lvl="1" indent="-457200" algn="l" rtl="0"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US"/>
              <a:t>stochastic</a:t>
            </a: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Env. Change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61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6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7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97" name="Google Shape;397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62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6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7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404" name="Google Shape;404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63"/>
          <p:cNvSpPr txBox="1">
            <a:spLocks noGrp="1"/>
          </p:cNvSpPr>
          <p:nvPr>
            <p:ph type="title"/>
          </p:nvPr>
        </p:nvSpPr>
        <p:spPr>
          <a:xfrm>
            <a:off x="-188475" y="-256250"/>
            <a:ext cx="82296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Succession </a:t>
            </a:r>
            <a:endParaRPr/>
          </a:p>
        </p:txBody>
      </p:sp>
      <p:sp>
        <p:nvSpPr>
          <p:cNvPr id="410" name="Google Shape;410;p63"/>
          <p:cNvSpPr txBox="1">
            <a:spLocks noGrp="1"/>
          </p:cNvSpPr>
          <p:nvPr>
            <p:ph type="body" idx="1"/>
          </p:nvPr>
        </p:nvSpPr>
        <p:spPr>
          <a:xfrm>
            <a:off x="378775" y="792825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0"/>
              <a:t>Succession occurs because each community, pioneer to climax, prepares the way for the stage that follows by altering environmental traits.</a:t>
            </a:r>
            <a:endParaRPr b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0"/>
              <a:t>Succession is characterized by several trends:</a:t>
            </a:r>
            <a:endParaRPr/>
          </a:p>
          <a:p>
            <a:pPr marL="914400" lvl="1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–"/>
            </a:pPr>
            <a:r>
              <a:rPr lang="en-US" sz="2200"/>
              <a:t>Decreasing productivity  					(maybe)</a:t>
            </a:r>
            <a:endParaRPr/>
          </a:p>
          <a:p>
            <a:pPr marL="914400" lvl="1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–"/>
            </a:pPr>
            <a:r>
              <a:rPr lang="en-US" sz="2200"/>
              <a:t>Increasing diversity</a:t>
            </a:r>
            <a:endParaRPr/>
          </a:p>
          <a:p>
            <a:pPr marL="914400" lvl="1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–"/>
            </a:pPr>
            <a:r>
              <a:rPr lang="en-US" sz="2200"/>
              <a:t>Increasing biomass</a:t>
            </a:r>
            <a:endParaRPr/>
          </a:p>
        </p:txBody>
      </p:sp>
      <p:pic>
        <p:nvPicPr>
          <p:cNvPr id="411" name="Google Shape;411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152900"/>
            <a:ext cx="9144001" cy="285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" name="Google Shape;429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66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005900"/>
          </a:xfrm>
          <a:prstGeom prst="rect">
            <a:avLst/>
          </a:prstGeom>
          <a:effectLst>
            <a:outerShdw blurRad="242888" dist="9525" algn="bl" rotWithShape="0">
              <a:srgbClr val="274E13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00"/>
                </a:solidFill>
              </a:rPr>
              <a:t>Where do we find highest diversity?</a:t>
            </a:r>
            <a:endParaRPr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Google Shape;450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0200" y="566525"/>
            <a:ext cx="2931725" cy="439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6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1475" y="1128822"/>
            <a:ext cx="4446150" cy="3556901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69"/>
          <p:cNvSpPr/>
          <p:nvPr/>
        </p:nvSpPr>
        <p:spPr>
          <a:xfrm>
            <a:off x="201450" y="5012165"/>
            <a:ext cx="43434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Figure 03.29 The environmental conditions along a rocky shoreline and the physical assault of waves can be so extreme that less-resilient succession species never replace the tough colonizers, such as the barnacles, starfish, seaweeds, and sea anemones.</a:t>
            </a:r>
            <a:endParaRPr/>
          </a:p>
        </p:txBody>
      </p:sp>
      <p:sp>
        <p:nvSpPr>
          <p:cNvPr id="453" name="Google Shape;453;p69"/>
          <p:cNvSpPr/>
          <p:nvPr/>
        </p:nvSpPr>
        <p:spPr>
          <a:xfrm>
            <a:off x="4953000" y="4754940"/>
            <a:ext cx="37338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Figure 3.30 Crops grown as vast expanses of one species, such as the wheat shown here, are more at risk of widespread crop damage caused by species-specific pests and diseases.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>
          <a:extLst>
            <a:ext uri="{FF2B5EF4-FFF2-40B4-BE49-F238E27FC236}">
              <a16:creationId xmlns:a16="http://schemas.microsoft.com/office/drawing/2014/main" id="{9182C479-B35F-E138-6D8A-97042ABF4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69">
            <a:extLst>
              <a:ext uri="{FF2B5EF4-FFF2-40B4-BE49-F238E27FC236}">
                <a16:creationId xmlns:a16="http://schemas.microsoft.com/office/drawing/2014/main" id="{B0328FEB-61F4-0705-6F35-40A1A49C840B}"/>
              </a:ext>
            </a:extLst>
          </p:cNvPr>
          <p:cNvSpPr/>
          <p:nvPr/>
        </p:nvSpPr>
        <p:spPr>
          <a:xfrm>
            <a:off x="329325" y="238284"/>
            <a:ext cx="848535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Intermediate Disturbance Hypothesis</a:t>
            </a:r>
            <a:endParaRPr sz="3200" b="1" dirty="0"/>
          </a:p>
        </p:txBody>
      </p:sp>
      <p:sp>
        <p:nvSpPr>
          <p:cNvPr id="453" name="Google Shape;453;p69">
            <a:extLst>
              <a:ext uri="{FF2B5EF4-FFF2-40B4-BE49-F238E27FC236}">
                <a16:creationId xmlns:a16="http://schemas.microsoft.com/office/drawing/2014/main" id="{FD6309E9-A202-6008-E98D-B2ABB79A96C4}"/>
              </a:ext>
            </a:extLst>
          </p:cNvPr>
          <p:cNvSpPr/>
          <p:nvPr/>
        </p:nvSpPr>
        <p:spPr>
          <a:xfrm>
            <a:off x="727363" y="1023084"/>
            <a:ext cx="7689273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Areas where a moderate level of disturbance occurs produces the highest level of species richness</a:t>
            </a:r>
            <a:endParaRPr sz="2000" dirty="0"/>
          </a:p>
        </p:txBody>
      </p:sp>
      <p:pic>
        <p:nvPicPr>
          <p:cNvPr id="3" name="Picture 2" descr="A diagram of different types of diversity&#10;&#10;AI-generated content may be incorrect.">
            <a:extLst>
              <a:ext uri="{FF2B5EF4-FFF2-40B4-BE49-F238E27FC236}">
                <a16:creationId xmlns:a16="http://schemas.microsoft.com/office/drawing/2014/main" id="{E5565F50-3019-4882-B4C8-CD82A49ED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363" y="1969773"/>
            <a:ext cx="7772400" cy="456005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330515E-891E-C79C-5C34-82BFAEB6A86B}"/>
              </a:ext>
            </a:extLst>
          </p:cNvPr>
          <p:cNvSpPr/>
          <p:nvPr/>
        </p:nvSpPr>
        <p:spPr>
          <a:xfrm>
            <a:off x="3194461" y="1843509"/>
            <a:ext cx="2755075" cy="49373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96F3D2-3537-DA42-0FE1-045AD573E66D}"/>
              </a:ext>
            </a:extLst>
          </p:cNvPr>
          <p:cNvSpPr/>
          <p:nvPr/>
        </p:nvSpPr>
        <p:spPr>
          <a:xfrm>
            <a:off x="5949536" y="1843509"/>
            <a:ext cx="2755075" cy="49373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74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AFD0D-2EB5-AF48-A15F-AD9B91F91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8DDFC-4C89-4F4D-7A4E-A60D94618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26080"/>
            <a:ext cx="8229600" cy="1005840"/>
          </a:xfrm>
        </p:spPr>
        <p:txBody>
          <a:bodyPr/>
          <a:lstStyle/>
          <a:p>
            <a:r>
              <a:rPr lang="en-US" dirty="0"/>
              <a:t>What determines which species live in an ecosystem—and what happens to that ecosystem when conditions change?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095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A84F"/>
        </a:solidFill>
        <a:effectLst/>
      </p:bgPr>
    </p:bg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75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End for today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7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7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/>
              <a:t>Lab Monday (9/14/26): </a:t>
            </a:r>
            <a:r>
              <a:rPr lang="en-US"/>
              <a:t>Scientific Reading Lab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>
            <a:spLocks noGrp="1"/>
          </p:cNvSpPr>
          <p:nvPr>
            <p:ph type="title"/>
          </p:nvPr>
        </p:nvSpPr>
        <p:spPr>
          <a:xfrm>
            <a:off x="502425" y="0"/>
            <a:ext cx="82296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Community Ecology</a:t>
            </a:r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body" idx="1"/>
          </p:nvPr>
        </p:nvSpPr>
        <p:spPr>
          <a:xfrm>
            <a:off x="178000" y="876000"/>
            <a:ext cx="8229600" cy="457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Char char="•"/>
            </a:pPr>
            <a:r>
              <a:rPr lang="en-US" b="1">
                <a:solidFill>
                  <a:srgbClr val="0000FF"/>
                </a:solidFill>
              </a:rPr>
              <a:t>Community </a:t>
            </a:r>
            <a:endParaRPr b="1">
              <a:solidFill>
                <a:srgbClr val="0000F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consists of all the populations that inhabit a certain area. Small or large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Char char="•"/>
            </a:pPr>
            <a:r>
              <a:rPr lang="en-US" b="1">
                <a:solidFill>
                  <a:srgbClr val="0000FF"/>
                </a:solidFill>
              </a:rPr>
              <a:t>Habitat</a:t>
            </a:r>
            <a:endParaRPr b="1">
              <a:solidFill>
                <a:srgbClr val="0000F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Where an organism lives. Requirements vary btwn sp.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rgbClr val="0000FF"/>
                </a:solidFill>
              </a:rPr>
              <a:t>crow vs beaver vs wolverine</a:t>
            </a:r>
            <a:endParaRPr b="1">
              <a:solidFill>
                <a:srgbClr val="0000F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000FF"/>
              </a:solidFill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Char char="•"/>
            </a:pPr>
            <a:r>
              <a:rPr lang="en-US" b="1">
                <a:solidFill>
                  <a:srgbClr val="0000FF"/>
                </a:solidFill>
              </a:rPr>
              <a:t>Niche </a:t>
            </a:r>
            <a:endParaRPr b="1">
              <a:solidFill>
                <a:srgbClr val="0000F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an organism lives - its ‘</a:t>
            </a:r>
            <a:r>
              <a:rPr lang="en-US">
                <a:solidFill>
                  <a:srgbClr val="9900FF"/>
                </a:solidFill>
              </a:rPr>
              <a:t>occupation</a:t>
            </a:r>
            <a:r>
              <a:rPr lang="en-US"/>
              <a:t>’. How it fits into the local community. 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“Nitch”, “Nish”, or “Neesh”???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rgbClr val="0000FF"/>
                </a:solidFill>
              </a:rPr>
              <a:t>crow vs beaver vs wolverine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7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7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08700"/>
            <a:ext cx="9143999" cy="518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7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0" name="Google Shape;100;p19" descr="https://static.prepp.in/public/image/cea28e5d111e88599c80ac72f3a6c9c4.png?tr=w-512,h-342,c-forc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457200" y="7330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Symbiotic Relations </a:t>
            </a:r>
            <a:endParaRPr/>
          </a:p>
        </p:txBody>
      </p:sp>
      <p:graphicFrame>
        <p:nvGraphicFramePr>
          <p:cNvPr id="106" name="Google Shape;106;p20"/>
          <p:cNvGraphicFramePr/>
          <p:nvPr/>
        </p:nvGraphicFramePr>
        <p:xfrm>
          <a:off x="272226" y="2102173"/>
          <a:ext cx="8763000" cy="4845645"/>
        </p:xfrm>
        <a:graphic>
          <a:graphicData uri="http://schemas.openxmlformats.org/drawingml/2006/table">
            <a:tbl>
              <a:tblPr firstRow="1" bandRow="1">
                <a:noFill/>
                <a:tableStyleId>{03F1FF95-6A46-47B2-9F5D-40A04B2EA63D}</a:tableStyleId>
              </a:tblPr>
              <a:tblGrid>
                <a:gridCol w="219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8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5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77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5475">
                <a:tc grid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Symbolic Classification of Symbiosis</a:t>
                      </a:r>
                      <a:endParaRPr sz="18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19194C"/>
                          </a:solidFill>
                        </a:rPr>
                        <a:t>Form of Symbiosis</a:t>
                      </a:r>
                      <a:endParaRPr sz="1800" b="1">
                        <a:solidFill>
                          <a:srgbClr val="19194C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19194C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19194C"/>
                          </a:solidFill>
                        </a:rPr>
                        <a:t>Species A</a:t>
                      </a:r>
                      <a:endParaRPr sz="1800" b="1">
                        <a:solidFill>
                          <a:srgbClr val="19194C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19194C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19194C"/>
                          </a:solidFill>
                        </a:rPr>
                        <a:t>Species B</a:t>
                      </a:r>
                      <a:endParaRPr sz="1800" b="1">
                        <a:solidFill>
                          <a:srgbClr val="19194C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19194C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19194C"/>
                          </a:solidFill>
                        </a:rPr>
                        <a:t>Example</a:t>
                      </a:r>
                      <a:endParaRPr sz="1800" b="1">
                        <a:solidFill>
                          <a:srgbClr val="19194C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8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Mutualism</a:t>
                      </a:r>
                      <a:endParaRPr sz="1800"/>
                    </a:p>
                  </a:txBody>
                  <a:tcPr marL="91450" marR="91450" marT="45725" marB="45725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+</a:t>
                      </a:r>
                      <a:endParaRPr sz="2800"/>
                    </a:p>
                  </a:txBody>
                  <a:tcPr marL="91450" marR="91450" marT="45725" marB="45725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+</a:t>
                      </a:r>
                      <a:endParaRPr sz="2800"/>
                    </a:p>
                  </a:txBody>
                  <a:tcPr marL="91450" marR="91450" marT="45725" marB="45725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Mycorrhiza attachment to plant’s root.</a:t>
                      </a:r>
                      <a:endParaRPr sz="1800"/>
                    </a:p>
                  </a:txBody>
                  <a:tcPr marL="91450" marR="91450" marT="45725" marB="45725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8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Commensalism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+</a:t>
                      </a:r>
                      <a:endParaRPr sz="2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0</a:t>
                      </a:r>
                      <a:endParaRPr sz="24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Spanish moss hanging on oak trees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8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Amensalism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0</a:t>
                      </a:r>
                      <a:endParaRPr sz="24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–</a:t>
                      </a:r>
                      <a:endParaRPr sz="2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Incidental impact—elephants crashing vegetation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8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Predation and parasitism</a:t>
                      </a:r>
                      <a:endParaRPr sz="1800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+</a:t>
                      </a:r>
                      <a:endParaRPr sz="2800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–</a:t>
                      </a:r>
                      <a:endParaRPr sz="2800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Predation: fox and rabbit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Parasitism: tick and dog</a:t>
                      </a:r>
                      <a:endParaRPr sz="1800"/>
                    </a:p>
                  </a:txBody>
                  <a:tcPr marL="91450" marR="91450" marT="45725" marB="45725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Competition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–</a:t>
                      </a:r>
                      <a:endParaRPr sz="2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–</a:t>
                      </a:r>
                      <a:endParaRPr sz="2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Coyotes and red fox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7" name="Google Shape;107;p20"/>
          <p:cNvSpPr txBox="1">
            <a:spLocks noGrp="1"/>
          </p:cNvSpPr>
          <p:nvPr>
            <p:ph type="title"/>
          </p:nvPr>
        </p:nvSpPr>
        <p:spPr>
          <a:xfrm>
            <a:off x="97650" y="1206425"/>
            <a:ext cx="89487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FF"/>
                </a:solidFill>
              </a:rPr>
              <a:t>Symbiosis</a:t>
            </a:r>
            <a:endParaRPr sz="3000">
              <a:solidFill>
                <a:srgbClr val="0000FF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/>
              <a:t>any type of a close and long-term biological interaction between two different organisms</a:t>
            </a:r>
            <a:endParaRPr sz="3000" b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1275</TotalTime>
  <Words>1651</Words>
  <Application>Microsoft Macintosh PowerPoint</Application>
  <PresentationFormat>On-screen Show (4:3)</PresentationFormat>
  <Paragraphs>345</Paragraphs>
  <Slides>47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0" baseType="lpstr">
      <vt:lpstr>Arial</vt:lpstr>
      <vt:lpstr>Courier New</vt:lpstr>
      <vt:lpstr>Default Design</vt:lpstr>
      <vt:lpstr>Ch 3 continued Fundamentals of Ecology Species interactions</vt:lpstr>
      <vt:lpstr>What determines which species live in an ecosystem—and what happens to that ecosystem when conditions change? </vt:lpstr>
      <vt:lpstr>Biosphere Interactions Populations to the Biosphere </vt:lpstr>
      <vt:lpstr>Biosphere Interactions Populations Make Communities </vt:lpstr>
      <vt:lpstr>Community Ecology</vt:lpstr>
      <vt:lpstr>PowerPoint Presentation</vt:lpstr>
      <vt:lpstr>PowerPoint Presentation</vt:lpstr>
      <vt:lpstr>PowerPoint Presentation</vt:lpstr>
      <vt:lpstr>Symbiotic Relations </vt:lpstr>
      <vt:lpstr>PowerPoint Presentation</vt:lpstr>
      <vt:lpstr>Symbiotic Relations </vt:lpstr>
      <vt:lpstr>PowerPoint Presentation</vt:lpstr>
      <vt:lpstr>Symbiotic Relations </vt:lpstr>
      <vt:lpstr>Predation—Consumption of  Other Living Organisms </vt:lpstr>
      <vt:lpstr>Symbiotic Relations </vt:lpstr>
      <vt:lpstr>PowerPoint Presentation</vt:lpstr>
      <vt:lpstr>Interspecific competition can lead to  Competitive Exclusion </vt:lpstr>
      <vt:lpstr>Nitch partitioning</vt:lpstr>
      <vt:lpstr>Population Decline</vt:lpstr>
      <vt:lpstr>Human Impact on Growth and Decline</vt:lpstr>
      <vt:lpstr>Human Impact on Growth and Decline</vt:lpstr>
      <vt:lpstr>Ch 3 continued Ecosystems, Succession &amp; Landscape Ecology</vt:lpstr>
      <vt:lpstr>Biosphere Interactions: Communities and Ecosystems</vt:lpstr>
      <vt:lpstr>Communities and Ecosystems </vt:lpstr>
      <vt:lpstr>Ecosystem structure</vt:lpstr>
      <vt:lpstr>Food Web </vt:lpstr>
      <vt:lpstr>Food Web </vt:lpstr>
      <vt:lpstr>Biodiversity </vt:lpstr>
      <vt:lpstr>Ecosystem and  Community Function</vt:lpstr>
      <vt:lpstr>Ecosystem Productivity </vt:lpstr>
      <vt:lpstr>Trophic levels</vt:lpstr>
      <vt:lpstr>Food Web </vt:lpstr>
      <vt:lpstr>Energy Flows </vt:lpstr>
      <vt:lpstr>A Biomass Pyramid</vt:lpstr>
      <vt:lpstr>A Biomass Pyramid - marine systems</vt:lpstr>
      <vt:lpstr>Community Succession </vt:lpstr>
      <vt:lpstr>Community Succession </vt:lpstr>
      <vt:lpstr>PowerPoint Presentation</vt:lpstr>
      <vt:lpstr>PowerPoint Presentation</vt:lpstr>
      <vt:lpstr>PowerPoint Presentation</vt:lpstr>
      <vt:lpstr>PowerPoint Presentation</vt:lpstr>
      <vt:lpstr>Succession </vt:lpstr>
      <vt:lpstr>Where do we find highest diversity?</vt:lpstr>
      <vt:lpstr>PowerPoint Presentation</vt:lpstr>
      <vt:lpstr>PowerPoint Presentation</vt:lpstr>
      <vt:lpstr>What determines which species live in an ecosystem—and what happens to that ecosystem when conditions change? </vt:lpstr>
      <vt:lpstr>End for today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Brian Donnelly</cp:lastModifiedBy>
  <cp:revision>4</cp:revision>
  <dcterms:modified xsi:type="dcterms:W3CDTF">2026-09-10T13:29:19Z</dcterms:modified>
</cp:coreProperties>
</file>