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18288000" cy="10287000"/>
  <p:notesSz cx="6858000" cy="9144000"/>
  <p:embeddedFontLst>
    <p:embeddedFont>
      <p:font typeface="Linotype Feltpen" panose="03030506020000020004" pitchFamily="66" charset="0"/>
      <p:regular r:id="rId10"/>
    </p:embeddedFont>
    <p:embeddedFont>
      <p:font typeface="Linotype Feltpen Medium" panose="03030606020000020004" pitchFamily="66" charset="0"/>
      <p:regular r:id="rId11"/>
    </p:embeddedFont>
    <p:embeddedFont>
      <p:font typeface="Open Sauce" pitchFamily="2" charset="77"/>
      <p:regular r:id="rId12"/>
    </p:embeddedFont>
    <p:embeddedFont>
      <p:font typeface="Vollkorn" pitchFamily="2" charset="0"/>
      <p:regular r:id="rId13"/>
    </p:embeddedFont>
    <p:embeddedFont>
      <p:font typeface="Vollkorn Bold" pitchFamily="2" charset="0"/>
      <p:regular r:id="rId14"/>
      <p:bold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94624" autoAdjust="0"/>
  </p:normalViewPr>
  <p:slideViewPr>
    <p:cSldViewPr>
      <p:cViewPr varScale="1">
        <p:scale>
          <a:sx n="71" d="100"/>
          <a:sy n="71" d="100"/>
        </p:scale>
        <p:origin x="664" y="1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10.09.2026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[Start with a warm and welcoming tone to engage the audience.]</a:t>
            </a:r>
          </a:p>
          <a:p>
            <a:endParaRPr lang="en-US"/>
          </a:p>
          <a:p>
            <a:r>
              <a:rPr lang="en-US"/>
              <a:t>Welcome, everyone! Today, we’re going to navigate through some exciting topics and discussions that will set the tone for our class. Let's dive in!</a:t>
            </a:r>
          </a:p>
          <a:p>
            <a:endParaRPr lang="en-US"/>
          </a:p>
          <a:p>
            <a:r>
              <a:rPr lang="en-US"/>
              <a:t>[Pause for a moment to allow the audience to settle in.]</a:t>
            </a:r>
          </a:p>
          <a:p>
            <a:endParaRPr lang="en-US"/>
          </a:p>
          <a:p>
            <a:r>
              <a:rPr lang="en-US"/>
              <a:t>First, let's look at what we’ll cover today and preview what’s coming up next. We'll start by reviewing the syllabus—it's our roadmap for the semester, so it's crucial to get familiar with it. [Emphasize the importance of understanding the syllabus.]</a:t>
            </a:r>
          </a:p>
          <a:p>
            <a:endParaRPr lang="en-US"/>
          </a:p>
          <a:p>
            <a:r>
              <a:rPr lang="en-US"/>
              <a:t>Now, an important part of today’s class is our discussion on “What’s in a Name? Labels as Limitations.” We’ll explore how names—and the labels we attach to them—can shape perceptions and experiences. It’s a powerful conversation that invites us to reflect on identity and meaning.</a:t>
            </a:r>
          </a:p>
          <a:p>
            <a:endParaRPr lang="en-US"/>
          </a:p>
          <a:p>
            <a:r>
              <a:rPr lang="en-US"/>
              <a:t>[Encourage participation.]</a:t>
            </a:r>
          </a:p>
          <a:p>
            <a:endParaRPr lang="en-US"/>
          </a:p>
          <a:p>
            <a:r>
              <a:rPr lang="en-US"/>
              <a:t>As we move through these topics, I invite you to think about your own experiences and prepare to share your thoughts. This is a space for open dialogue and learning from one another.</a:t>
            </a:r>
          </a:p>
          <a:p>
            <a:endParaRPr lang="en-US"/>
          </a:p>
          <a:p>
            <a:r>
              <a:rPr lang="en-US"/>
              <a:t>[Conclude with a positive note.]</a:t>
            </a:r>
          </a:p>
          <a:p>
            <a:endParaRPr lang="en-US"/>
          </a:p>
          <a:p>
            <a:r>
              <a:rPr lang="en-US"/>
              <a:t>Let's make this session interactive and insightful. I’m looking forward to hearing your perspectives and stories. Remember, your voice adds value to our collective learning experience.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https://www.youtube.com/watch?v=ST3LBmJt3nM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svg"/><Relationship Id="rId4" Type="http://schemas.openxmlformats.org/officeDocument/2006/relationships/image" Target="../media/image3.svg"/></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8.svg"/></Relationships>
</file>

<file path=ppt/slides/_rels/slide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svg"/></Relationships>
</file>

<file path=ppt/slides/_rels/slide4.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15.sv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slideLayout" Target="../slideLayouts/slideLayout7.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sv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7.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10.svg"/><Relationship Id="rId1" Type="http://schemas.openxmlformats.org/officeDocument/2006/relationships/slideLayout" Target="../slideLayouts/slideLayout7.xml"/><Relationship Id="rId6" Type="http://schemas.openxmlformats.org/officeDocument/2006/relationships/image" Target="../media/image24.svg"/><Relationship Id="rId5" Type="http://schemas.openxmlformats.org/officeDocument/2006/relationships/image" Target="../media/image23.svg"/><Relationship Id="rId4" Type="http://schemas.openxmlformats.org/officeDocument/2006/relationships/image" Target="../media/image22.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8DB94"/>
        </a:solidFill>
        <a:effectLst/>
      </p:bgPr>
    </p:bg>
    <p:spTree>
      <p:nvGrpSpPr>
        <p:cNvPr id="1" name=""/>
        <p:cNvGrpSpPr/>
        <p:nvPr/>
      </p:nvGrpSpPr>
      <p:grpSpPr>
        <a:xfrm>
          <a:off x="0" y="0"/>
          <a:ext cx="0" cy="0"/>
          <a:chOff x="0" y="0"/>
          <a:chExt cx="0" cy="0"/>
        </a:xfrm>
      </p:grpSpPr>
      <p:sp>
        <p:nvSpPr>
          <p:cNvPr id="2" name="Freeform 2"/>
          <p:cNvSpPr/>
          <p:nvPr/>
        </p:nvSpPr>
        <p:spPr>
          <a:xfrm flipH="1">
            <a:off x="1028700" y="813761"/>
            <a:ext cx="12273116" cy="8836643"/>
          </a:xfrm>
          <a:custGeom>
            <a:avLst/>
            <a:gdLst/>
            <a:ahLst/>
            <a:cxnLst/>
            <a:rect l="l" t="t" r="r" b="b"/>
            <a:pathLst>
              <a:path w="12273116" h="8836643">
                <a:moveTo>
                  <a:pt x="12273116" y="0"/>
                </a:moveTo>
                <a:lnTo>
                  <a:pt x="0" y="0"/>
                </a:lnTo>
                <a:lnTo>
                  <a:pt x="0" y="8836643"/>
                </a:lnTo>
                <a:lnTo>
                  <a:pt x="12273116" y="8836643"/>
                </a:lnTo>
                <a:lnTo>
                  <a:pt x="12273116"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5074970" y="5190691"/>
            <a:ext cx="4180575" cy="234659"/>
            <a:chOff x="0" y="0"/>
            <a:chExt cx="6041073" cy="339090"/>
          </a:xfrm>
        </p:grpSpPr>
        <p:sp>
          <p:nvSpPr>
            <p:cNvPr id="4" name="Freeform 4"/>
            <p:cNvSpPr/>
            <p:nvPr/>
          </p:nvSpPr>
          <p:spPr>
            <a:xfrm>
              <a:off x="106511" y="43180"/>
              <a:ext cx="5841707" cy="259080"/>
            </a:xfrm>
            <a:custGeom>
              <a:avLst/>
              <a:gdLst/>
              <a:ahLst/>
              <a:cxnLst/>
              <a:rect l="l" t="t" r="r" b="b"/>
              <a:pathLst>
                <a:path w="5841707" h="259080">
                  <a:moveTo>
                    <a:pt x="125628" y="106680"/>
                  </a:moveTo>
                  <a:cubicBezTo>
                    <a:pt x="1480227" y="36830"/>
                    <a:pt x="2722852" y="16510"/>
                    <a:pt x="3539435" y="8890"/>
                  </a:cubicBezTo>
                  <a:cubicBezTo>
                    <a:pt x="4227659" y="1270"/>
                    <a:pt x="5090669" y="0"/>
                    <a:pt x="5445705" y="7620"/>
                  </a:cubicBezTo>
                  <a:cubicBezTo>
                    <a:pt x="5582258" y="10160"/>
                    <a:pt x="5666920" y="6350"/>
                    <a:pt x="5732465" y="20320"/>
                  </a:cubicBezTo>
                  <a:cubicBezTo>
                    <a:pt x="5773430" y="27940"/>
                    <a:pt x="5800741" y="40640"/>
                    <a:pt x="5814396" y="57150"/>
                  </a:cubicBezTo>
                  <a:cubicBezTo>
                    <a:pt x="5833514" y="77470"/>
                    <a:pt x="5833514" y="115570"/>
                    <a:pt x="5814396" y="135890"/>
                  </a:cubicBezTo>
                  <a:cubicBezTo>
                    <a:pt x="5800741" y="152400"/>
                    <a:pt x="5765238" y="165100"/>
                    <a:pt x="5732465" y="172720"/>
                  </a:cubicBezTo>
                  <a:cubicBezTo>
                    <a:pt x="5696961" y="180340"/>
                    <a:pt x="5653265" y="184150"/>
                    <a:pt x="5615030" y="179070"/>
                  </a:cubicBezTo>
                  <a:cubicBezTo>
                    <a:pt x="5571334" y="172720"/>
                    <a:pt x="5505788" y="148590"/>
                    <a:pt x="5486671" y="127000"/>
                  </a:cubicBezTo>
                  <a:cubicBezTo>
                    <a:pt x="5467554" y="105410"/>
                    <a:pt x="5478478" y="68580"/>
                    <a:pt x="5505788" y="49530"/>
                  </a:cubicBezTo>
                  <a:cubicBezTo>
                    <a:pt x="5533099" y="29210"/>
                    <a:pt x="5606837" y="12700"/>
                    <a:pt x="5655996" y="12700"/>
                  </a:cubicBezTo>
                  <a:cubicBezTo>
                    <a:pt x="5705154" y="12700"/>
                    <a:pt x="5776162" y="30480"/>
                    <a:pt x="5806203" y="49530"/>
                  </a:cubicBezTo>
                  <a:cubicBezTo>
                    <a:pt x="5833514" y="68580"/>
                    <a:pt x="5841707" y="106680"/>
                    <a:pt x="5822589" y="128270"/>
                  </a:cubicBezTo>
                  <a:cubicBezTo>
                    <a:pt x="5806203" y="148590"/>
                    <a:pt x="5773430" y="165100"/>
                    <a:pt x="5694231" y="179070"/>
                  </a:cubicBezTo>
                  <a:cubicBezTo>
                    <a:pt x="5396546" y="228600"/>
                    <a:pt x="4014637" y="154940"/>
                    <a:pt x="3269062" y="157480"/>
                  </a:cubicBezTo>
                  <a:cubicBezTo>
                    <a:pt x="2627266" y="160020"/>
                    <a:pt x="2034629" y="167640"/>
                    <a:pt x="1482958" y="184150"/>
                  </a:cubicBezTo>
                  <a:cubicBezTo>
                    <a:pt x="1002294" y="198120"/>
                    <a:pt x="327725" y="259080"/>
                    <a:pt x="139283" y="245110"/>
                  </a:cubicBezTo>
                  <a:cubicBezTo>
                    <a:pt x="87393" y="240030"/>
                    <a:pt x="68276" y="234950"/>
                    <a:pt x="43696" y="223520"/>
                  </a:cubicBezTo>
                  <a:cubicBezTo>
                    <a:pt x="21848" y="213360"/>
                    <a:pt x="2731" y="194310"/>
                    <a:pt x="2731" y="179070"/>
                  </a:cubicBezTo>
                  <a:cubicBezTo>
                    <a:pt x="0" y="163830"/>
                    <a:pt x="13655" y="143510"/>
                    <a:pt x="35503" y="132080"/>
                  </a:cubicBezTo>
                  <a:cubicBezTo>
                    <a:pt x="54621" y="120650"/>
                    <a:pt x="125628" y="106680"/>
                    <a:pt x="125628" y="106680"/>
                  </a:cubicBezTo>
                </a:path>
              </a:pathLst>
            </a:custGeom>
            <a:solidFill>
              <a:srgbClr val="A2C3CD"/>
            </a:solidFill>
            <a:ln cap="sq">
              <a:noFill/>
              <a:prstDash val="solid"/>
              <a:miter/>
            </a:ln>
          </p:spPr>
          <p:txBody>
            <a:bodyPr/>
            <a:lstStyle/>
            <a:p>
              <a:endParaRPr lang="en-US"/>
            </a:p>
          </p:txBody>
        </p:sp>
      </p:grpSp>
      <p:sp>
        <p:nvSpPr>
          <p:cNvPr id="5" name="Freeform 5"/>
          <p:cNvSpPr/>
          <p:nvPr/>
        </p:nvSpPr>
        <p:spPr>
          <a:xfrm>
            <a:off x="12204387" y="1459994"/>
            <a:ext cx="4902621" cy="7930710"/>
          </a:xfrm>
          <a:custGeom>
            <a:avLst/>
            <a:gdLst/>
            <a:ahLst/>
            <a:cxnLst/>
            <a:rect l="l" t="t" r="r" b="b"/>
            <a:pathLst>
              <a:path w="4902621" h="7930710">
                <a:moveTo>
                  <a:pt x="0" y="0"/>
                </a:moveTo>
                <a:lnTo>
                  <a:pt x="4902621" y="0"/>
                </a:lnTo>
                <a:lnTo>
                  <a:pt x="4902621" y="7930711"/>
                </a:lnTo>
                <a:lnTo>
                  <a:pt x="0" y="7930711"/>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6" name="Freeform 6"/>
          <p:cNvSpPr/>
          <p:nvPr/>
        </p:nvSpPr>
        <p:spPr>
          <a:xfrm>
            <a:off x="7760719" y="1028700"/>
            <a:ext cx="1230503" cy="1510663"/>
          </a:xfrm>
          <a:custGeom>
            <a:avLst/>
            <a:gdLst/>
            <a:ahLst/>
            <a:cxnLst/>
            <a:rect l="l" t="t" r="r" b="b"/>
            <a:pathLst>
              <a:path w="1230503" h="1510663">
                <a:moveTo>
                  <a:pt x="0" y="0"/>
                </a:moveTo>
                <a:lnTo>
                  <a:pt x="1230503" y="0"/>
                </a:lnTo>
                <a:lnTo>
                  <a:pt x="1230503" y="1510663"/>
                </a:lnTo>
                <a:lnTo>
                  <a:pt x="0" y="151066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rot="3620095">
            <a:off x="10258531" y="786614"/>
            <a:ext cx="858465" cy="1584415"/>
          </a:xfrm>
          <a:custGeom>
            <a:avLst/>
            <a:gdLst/>
            <a:ahLst/>
            <a:cxnLst/>
            <a:rect l="l" t="t" r="r" b="b"/>
            <a:pathLst>
              <a:path w="858465" h="1584415">
                <a:moveTo>
                  <a:pt x="0" y="0"/>
                </a:moveTo>
                <a:lnTo>
                  <a:pt x="858465" y="0"/>
                </a:lnTo>
                <a:lnTo>
                  <a:pt x="858465" y="1584415"/>
                </a:lnTo>
                <a:lnTo>
                  <a:pt x="0" y="158441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a:off x="2259740" y="8294340"/>
            <a:ext cx="976387" cy="963960"/>
          </a:xfrm>
          <a:custGeom>
            <a:avLst/>
            <a:gdLst/>
            <a:ahLst/>
            <a:cxnLst/>
            <a:rect l="l" t="t" r="r" b="b"/>
            <a:pathLst>
              <a:path w="976387" h="963960">
                <a:moveTo>
                  <a:pt x="0" y="0"/>
                </a:moveTo>
                <a:lnTo>
                  <a:pt x="976387" y="0"/>
                </a:lnTo>
                <a:lnTo>
                  <a:pt x="976387" y="963960"/>
                </a:lnTo>
                <a:lnTo>
                  <a:pt x="0" y="96396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Freeform 9"/>
          <p:cNvSpPr/>
          <p:nvPr/>
        </p:nvSpPr>
        <p:spPr>
          <a:xfrm rot="-800762">
            <a:off x="1266653" y="7189673"/>
            <a:ext cx="1986176" cy="404458"/>
          </a:xfrm>
          <a:custGeom>
            <a:avLst/>
            <a:gdLst/>
            <a:ahLst/>
            <a:cxnLst/>
            <a:rect l="l" t="t" r="r" b="b"/>
            <a:pathLst>
              <a:path w="1986176" h="404458">
                <a:moveTo>
                  <a:pt x="0" y="0"/>
                </a:moveTo>
                <a:lnTo>
                  <a:pt x="1986175" y="0"/>
                </a:lnTo>
                <a:lnTo>
                  <a:pt x="1986175" y="404458"/>
                </a:lnTo>
                <a:lnTo>
                  <a:pt x="0" y="404458"/>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0" name="TextBox 10"/>
          <p:cNvSpPr txBox="1"/>
          <p:nvPr/>
        </p:nvSpPr>
        <p:spPr>
          <a:xfrm>
            <a:off x="3272689" y="5587274"/>
            <a:ext cx="7754119" cy="1069027"/>
          </a:xfrm>
          <a:prstGeom prst="rect">
            <a:avLst/>
          </a:prstGeom>
        </p:spPr>
        <p:txBody>
          <a:bodyPr lIns="0" tIns="0" rIns="0" bIns="0" rtlCol="0" anchor="t">
            <a:spAutoFit/>
          </a:bodyPr>
          <a:lstStyle/>
          <a:p>
            <a:pPr algn="ctr">
              <a:lnSpc>
                <a:spcPts val="4249"/>
              </a:lnSpc>
            </a:pPr>
            <a:r>
              <a:rPr lang="en-US" sz="3268" spc="65">
                <a:solidFill>
                  <a:srgbClr val="000000"/>
                </a:solidFill>
                <a:latin typeface="Open Sauce"/>
                <a:ea typeface="Open Sauce"/>
                <a:cs typeface="Open Sauce"/>
                <a:sym typeface="Open Sauce"/>
              </a:rPr>
              <a:t>Fall 2025</a:t>
            </a:r>
          </a:p>
          <a:p>
            <a:pPr algn="ctr">
              <a:lnSpc>
                <a:spcPts val="4249"/>
              </a:lnSpc>
            </a:pPr>
            <a:r>
              <a:rPr lang="en-US" sz="3268" spc="65">
                <a:solidFill>
                  <a:srgbClr val="000000"/>
                </a:solidFill>
                <a:latin typeface="Open Sauce"/>
                <a:ea typeface="Open Sauce"/>
                <a:cs typeface="Open Sauce"/>
                <a:sym typeface="Open Sauce"/>
              </a:rPr>
              <a:t>Dr. Kelly Gavin Zuckerman</a:t>
            </a:r>
          </a:p>
        </p:txBody>
      </p:sp>
      <p:sp>
        <p:nvSpPr>
          <p:cNvPr id="11" name="TextBox 11"/>
          <p:cNvSpPr txBox="1"/>
          <p:nvPr/>
        </p:nvSpPr>
        <p:spPr>
          <a:xfrm>
            <a:off x="3284898" y="3312502"/>
            <a:ext cx="7760719" cy="1679860"/>
          </a:xfrm>
          <a:prstGeom prst="rect">
            <a:avLst/>
          </a:prstGeom>
        </p:spPr>
        <p:txBody>
          <a:bodyPr lIns="0" tIns="0" rIns="0" bIns="0" rtlCol="0" anchor="t">
            <a:spAutoFit/>
          </a:bodyPr>
          <a:lstStyle/>
          <a:p>
            <a:pPr algn="ctr">
              <a:lnSpc>
                <a:spcPts val="6511"/>
              </a:lnSpc>
              <a:spcBef>
                <a:spcPct val="0"/>
              </a:spcBef>
            </a:pPr>
            <a:r>
              <a:rPr lang="en-US" sz="6511" b="1" spc="-130">
                <a:solidFill>
                  <a:srgbClr val="000000"/>
                </a:solidFill>
                <a:latin typeface="Linotype Feltpen Medium"/>
                <a:ea typeface="Linotype Feltpen Medium"/>
                <a:cs typeface="Linotype Feltpen Medium"/>
                <a:sym typeface="Linotype Feltpen Medium"/>
              </a:rPr>
              <a:t>EMERGENT MULTILINGUAL LEARNERS IN U.S. SCHOOLS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grpSp>
        <p:nvGrpSpPr>
          <p:cNvPr id="2" name="Group 2"/>
          <p:cNvGrpSpPr/>
          <p:nvPr/>
        </p:nvGrpSpPr>
        <p:grpSpPr>
          <a:xfrm>
            <a:off x="-1051899" y="2395882"/>
            <a:ext cx="22497182" cy="6461466"/>
            <a:chOff x="0" y="0"/>
            <a:chExt cx="29996243" cy="8615287"/>
          </a:xfrm>
        </p:grpSpPr>
        <p:sp>
          <p:nvSpPr>
            <p:cNvPr id="3" name="Freeform 3"/>
            <p:cNvSpPr/>
            <p:nvPr/>
          </p:nvSpPr>
          <p:spPr>
            <a:xfrm>
              <a:off x="0" y="0"/>
              <a:ext cx="24424784" cy="8615287"/>
            </a:xfrm>
            <a:custGeom>
              <a:avLst/>
              <a:gdLst/>
              <a:ahLst/>
              <a:cxnLst/>
              <a:rect l="l" t="t" r="r" b="b"/>
              <a:pathLst>
                <a:path w="24424784" h="8615287">
                  <a:moveTo>
                    <a:pt x="0" y="0"/>
                  </a:moveTo>
                  <a:lnTo>
                    <a:pt x="24424784" y="0"/>
                  </a:lnTo>
                  <a:lnTo>
                    <a:pt x="24424784" y="8615287"/>
                  </a:lnTo>
                  <a:lnTo>
                    <a:pt x="0" y="861528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5571459" y="0"/>
              <a:ext cx="24424784" cy="8615287"/>
            </a:xfrm>
            <a:custGeom>
              <a:avLst/>
              <a:gdLst/>
              <a:ahLst/>
              <a:cxnLst/>
              <a:rect l="l" t="t" r="r" b="b"/>
              <a:pathLst>
                <a:path w="24424784" h="8615287">
                  <a:moveTo>
                    <a:pt x="0" y="0"/>
                  </a:moveTo>
                  <a:lnTo>
                    <a:pt x="24424784" y="0"/>
                  </a:lnTo>
                  <a:lnTo>
                    <a:pt x="24424784" y="8615287"/>
                  </a:lnTo>
                  <a:lnTo>
                    <a:pt x="0" y="861528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5" name="Freeform 5"/>
          <p:cNvSpPr/>
          <p:nvPr/>
        </p:nvSpPr>
        <p:spPr>
          <a:xfrm rot="1519396">
            <a:off x="4284108" y="4440707"/>
            <a:ext cx="937460" cy="974675"/>
          </a:xfrm>
          <a:custGeom>
            <a:avLst/>
            <a:gdLst/>
            <a:ahLst/>
            <a:cxnLst/>
            <a:rect l="l" t="t" r="r" b="b"/>
            <a:pathLst>
              <a:path w="937460" h="974675">
                <a:moveTo>
                  <a:pt x="0" y="0"/>
                </a:moveTo>
                <a:lnTo>
                  <a:pt x="937460" y="0"/>
                </a:lnTo>
                <a:lnTo>
                  <a:pt x="937460" y="974675"/>
                </a:lnTo>
                <a:lnTo>
                  <a:pt x="0" y="97467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p:cNvSpPr/>
          <p:nvPr/>
        </p:nvSpPr>
        <p:spPr>
          <a:xfrm rot="-5483310">
            <a:off x="12592615" y="4574636"/>
            <a:ext cx="1602558" cy="1471439"/>
          </a:xfrm>
          <a:custGeom>
            <a:avLst/>
            <a:gdLst/>
            <a:ahLst/>
            <a:cxnLst/>
            <a:rect l="l" t="t" r="r" b="b"/>
            <a:pathLst>
              <a:path w="1602558" h="1471439">
                <a:moveTo>
                  <a:pt x="0" y="0"/>
                </a:moveTo>
                <a:lnTo>
                  <a:pt x="1602558" y="0"/>
                </a:lnTo>
                <a:lnTo>
                  <a:pt x="1602558" y="1471439"/>
                </a:lnTo>
                <a:lnTo>
                  <a:pt x="0" y="147143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p:cNvSpPr txBox="1"/>
          <p:nvPr/>
        </p:nvSpPr>
        <p:spPr>
          <a:xfrm>
            <a:off x="5142604" y="2122832"/>
            <a:ext cx="8314045" cy="8519938"/>
          </a:xfrm>
          <a:prstGeom prst="rect">
            <a:avLst/>
          </a:prstGeom>
        </p:spPr>
        <p:txBody>
          <a:bodyPr lIns="0" tIns="0" rIns="0" bIns="0" rtlCol="0" anchor="t">
            <a:spAutoFit/>
          </a:bodyPr>
          <a:lstStyle/>
          <a:p>
            <a:pPr algn="l">
              <a:lnSpc>
                <a:spcPts val="5624"/>
              </a:lnSpc>
            </a:pPr>
            <a:endParaRPr/>
          </a:p>
          <a:p>
            <a:pPr marL="867333" lvl="1" indent="-433666" algn="l">
              <a:lnSpc>
                <a:spcPts val="5624"/>
              </a:lnSpc>
              <a:buFont typeface="Arial"/>
              <a:buChar char="•"/>
            </a:pPr>
            <a:r>
              <a:rPr lang="en-US" sz="4017">
                <a:solidFill>
                  <a:srgbClr val="000000"/>
                </a:solidFill>
                <a:latin typeface="Open Sauce"/>
                <a:ea typeface="Open Sauce"/>
                <a:cs typeface="Open Sauce"/>
                <a:sym typeface="Open Sauce"/>
              </a:rPr>
              <a:t>Preview of Today’s Class/Next Class</a:t>
            </a:r>
          </a:p>
          <a:p>
            <a:pPr marL="867333" lvl="1" indent="-433666" algn="l">
              <a:lnSpc>
                <a:spcPts val="5624"/>
              </a:lnSpc>
              <a:buFont typeface="Arial"/>
              <a:buChar char="•"/>
            </a:pPr>
            <a:r>
              <a:rPr lang="en-US" sz="4017">
                <a:solidFill>
                  <a:srgbClr val="000000"/>
                </a:solidFill>
                <a:latin typeface="Open Sauce"/>
                <a:ea typeface="Open Sauce"/>
                <a:cs typeface="Open Sauce"/>
                <a:sym typeface="Open Sauce"/>
              </a:rPr>
              <a:t>Checking In</a:t>
            </a:r>
          </a:p>
          <a:p>
            <a:pPr marL="867333" lvl="1" indent="-433666" algn="l">
              <a:lnSpc>
                <a:spcPts val="5624"/>
              </a:lnSpc>
              <a:buFont typeface="Arial"/>
              <a:buChar char="•"/>
            </a:pPr>
            <a:r>
              <a:rPr lang="en-US" sz="4017">
                <a:solidFill>
                  <a:srgbClr val="000000"/>
                </a:solidFill>
                <a:latin typeface="Open Sauce"/>
                <a:ea typeface="Open Sauce"/>
                <a:cs typeface="Open Sauce"/>
                <a:sym typeface="Open Sauce"/>
              </a:rPr>
              <a:t>Today’s Invitation</a:t>
            </a:r>
          </a:p>
          <a:p>
            <a:pPr marL="867333" lvl="1" indent="-433666" algn="l">
              <a:lnSpc>
                <a:spcPts val="5624"/>
              </a:lnSpc>
              <a:buFont typeface="Arial"/>
              <a:buChar char="•"/>
            </a:pPr>
            <a:r>
              <a:rPr lang="en-US" sz="4017">
                <a:solidFill>
                  <a:srgbClr val="000000"/>
                </a:solidFill>
                <a:latin typeface="Open Sauce"/>
                <a:ea typeface="Open Sauce"/>
                <a:cs typeface="Open Sauce"/>
                <a:sym typeface="Open Sauce"/>
              </a:rPr>
              <a:t>Read Aloud</a:t>
            </a:r>
          </a:p>
          <a:p>
            <a:pPr marL="867333" lvl="1" indent="-433666" algn="l">
              <a:lnSpc>
                <a:spcPts val="5624"/>
              </a:lnSpc>
              <a:buFont typeface="Arial"/>
              <a:buChar char="•"/>
            </a:pPr>
            <a:r>
              <a:rPr lang="en-US" sz="4017">
                <a:solidFill>
                  <a:srgbClr val="000000"/>
                </a:solidFill>
                <a:latin typeface="Open Sauce"/>
                <a:ea typeface="Open Sauce"/>
                <a:cs typeface="Open Sauce"/>
                <a:sym typeface="Open Sauce"/>
              </a:rPr>
              <a:t>Review of Linguistic Autobiography Prompt</a:t>
            </a:r>
          </a:p>
          <a:p>
            <a:pPr marL="867333" lvl="1" indent="-433666" algn="l">
              <a:lnSpc>
                <a:spcPts val="5624"/>
              </a:lnSpc>
              <a:buFont typeface="Arial"/>
              <a:buChar char="•"/>
            </a:pPr>
            <a:r>
              <a:rPr lang="en-US" sz="4017">
                <a:solidFill>
                  <a:srgbClr val="000000"/>
                </a:solidFill>
                <a:latin typeface="Open Sauce"/>
                <a:ea typeface="Open Sauce"/>
                <a:cs typeface="Open Sauce"/>
                <a:sym typeface="Open Sauce"/>
              </a:rPr>
              <a:t>Brainstorming Workshop</a:t>
            </a:r>
          </a:p>
          <a:p>
            <a:pPr algn="l">
              <a:lnSpc>
                <a:spcPts val="5624"/>
              </a:lnSpc>
            </a:pPr>
            <a:endParaRPr lang="en-US" sz="4017">
              <a:solidFill>
                <a:srgbClr val="000000"/>
              </a:solidFill>
              <a:latin typeface="Open Sauce"/>
              <a:ea typeface="Open Sauce"/>
              <a:cs typeface="Open Sauce"/>
              <a:sym typeface="Open Sauce"/>
            </a:endParaRPr>
          </a:p>
          <a:p>
            <a:pPr algn="l">
              <a:lnSpc>
                <a:spcPts val="5624"/>
              </a:lnSpc>
            </a:pPr>
            <a:endParaRPr lang="en-US" sz="4017">
              <a:solidFill>
                <a:srgbClr val="000000"/>
              </a:solidFill>
              <a:latin typeface="Open Sauce"/>
              <a:ea typeface="Open Sauce"/>
              <a:cs typeface="Open Sauce"/>
              <a:sym typeface="Open Sauce"/>
            </a:endParaRPr>
          </a:p>
          <a:p>
            <a:pPr algn="l">
              <a:lnSpc>
                <a:spcPts val="5624"/>
              </a:lnSpc>
            </a:pPr>
            <a:endParaRPr lang="en-US" sz="4017">
              <a:solidFill>
                <a:srgbClr val="000000"/>
              </a:solidFill>
              <a:latin typeface="Open Sauce"/>
              <a:ea typeface="Open Sauce"/>
              <a:cs typeface="Open Sauce"/>
              <a:sym typeface="Open Sauce"/>
            </a:endParaRPr>
          </a:p>
        </p:txBody>
      </p:sp>
      <p:sp>
        <p:nvSpPr>
          <p:cNvPr id="8" name="TextBox 8"/>
          <p:cNvSpPr txBox="1"/>
          <p:nvPr/>
        </p:nvSpPr>
        <p:spPr>
          <a:xfrm>
            <a:off x="5384974" y="1138582"/>
            <a:ext cx="7025749" cy="1060451"/>
          </a:xfrm>
          <a:prstGeom prst="rect">
            <a:avLst/>
          </a:prstGeom>
        </p:spPr>
        <p:txBody>
          <a:bodyPr lIns="0" tIns="0" rIns="0" bIns="0" rtlCol="0" anchor="t">
            <a:spAutoFit/>
          </a:bodyPr>
          <a:lstStyle/>
          <a:p>
            <a:pPr marL="0" lvl="1" indent="0" algn="ctr">
              <a:lnSpc>
                <a:spcPts val="8000"/>
              </a:lnSpc>
              <a:spcBef>
                <a:spcPct val="0"/>
              </a:spcBef>
            </a:pPr>
            <a:r>
              <a:rPr lang="en-US" sz="8000" spc="-160">
                <a:solidFill>
                  <a:srgbClr val="000000"/>
                </a:solidFill>
                <a:latin typeface="Vollkorn"/>
                <a:ea typeface="Vollkorn"/>
                <a:cs typeface="Vollkorn"/>
                <a:sym typeface="Vollkorn"/>
              </a:rPr>
              <a:t>Today’s Class</a:t>
            </a:r>
          </a:p>
        </p:txBody>
      </p:sp>
      <p:grpSp>
        <p:nvGrpSpPr>
          <p:cNvPr id="9" name="Group 9"/>
          <p:cNvGrpSpPr/>
          <p:nvPr/>
        </p:nvGrpSpPr>
        <p:grpSpPr>
          <a:xfrm>
            <a:off x="5435638" y="1886922"/>
            <a:ext cx="7203336" cy="624221"/>
            <a:chOff x="0" y="0"/>
            <a:chExt cx="6041073" cy="523503"/>
          </a:xfrm>
        </p:grpSpPr>
        <p:sp>
          <p:nvSpPr>
            <p:cNvPr id="10" name="Freeform 10"/>
            <p:cNvSpPr/>
            <p:nvPr/>
          </p:nvSpPr>
          <p:spPr>
            <a:xfrm>
              <a:off x="106511" y="66663"/>
              <a:ext cx="5841707" cy="399980"/>
            </a:xfrm>
            <a:custGeom>
              <a:avLst/>
              <a:gdLst/>
              <a:ahLst/>
              <a:cxnLst/>
              <a:rect l="l" t="t" r="r" b="b"/>
              <a:pathLst>
                <a:path w="5841707" h="399980">
                  <a:moveTo>
                    <a:pt x="125628" y="164698"/>
                  </a:moveTo>
                  <a:cubicBezTo>
                    <a:pt x="1480227" y="56860"/>
                    <a:pt x="2722852" y="25489"/>
                    <a:pt x="3539435" y="13725"/>
                  </a:cubicBezTo>
                  <a:cubicBezTo>
                    <a:pt x="4227659" y="1961"/>
                    <a:pt x="5090669" y="0"/>
                    <a:pt x="5445705" y="11764"/>
                  </a:cubicBezTo>
                  <a:cubicBezTo>
                    <a:pt x="5582258" y="15686"/>
                    <a:pt x="5666920" y="9804"/>
                    <a:pt x="5732465" y="31371"/>
                  </a:cubicBezTo>
                  <a:cubicBezTo>
                    <a:pt x="5773430" y="43135"/>
                    <a:pt x="5800741" y="62742"/>
                    <a:pt x="5814396" y="88231"/>
                  </a:cubicBezTo>
                  <a:cubicBezTo>
                    <a:pt x="5833514" y="119602"/>
                    <a:pt x="5833514" y="178423"/>
                    <a:pt x="5814396" y="209794"/>
                  </a:cubicBezTo>
                  <a:cubicBezTo>
                    <a:pt x="5800741" y="235282"/>
                    <a:pt x="5765238" y="254889"/>
                    <a:pt x="5732465" y="266653"/>
                  </a:cubicBezTo>
                  <a:cubicBezTo>
                    <a:pt x="5696961" y="278417"/>
                    <a:pt x="5653265" y="284299"/>
                    <a:pt x="5615030" y="276457"/>
                  </a:cubicBezTo>
                  <a:cubicBezTo>
                    <a:pt x="5571334" y="266653"/>
                    <a:pt x="5505788" y="229400"/>
                    <a:pt x="5486671" y="196069"/>
                  </a:cubicBezTo>
                  <a:cubicBezTo>
                    <a:pt x="5467554" y="162737"/>
                    <a:pt x="5478478" y="105877"/>
                    <a:pt x="5505788" y="76467"/>
                  </a:cubicBezTo>
                  <a:cubicBezTo>
                    <a:pt x="5533099" y="45096"/>
                    <a:pt x="5606837" y="19607"/>
                    <a:pt x="5655996" y="19607"/>
                  </a:cubicBezTo>
                  <a:cubicBezTo>
                    <a:pt x="5705154" y="19607"/>
                    <a:pt x="5776162" y="47057"/>
                    <a:pt x="5806203" y="76467"/>
                  </a:cubicBezTo>
                  <a:cubicBezTo>
                    <a:pt x="5833514" y="105877"/>
                    <a:pt x="5841707" y="164698"/>
                    <a:pt x="5822589" y="198029"/>
                  </a:cubicBezTo>
                  <a:cubicBezTo>
                    <a:pt x="5806203" y="229400"/>
                    <a:pt x="5773430" y="254889"/>
                    <a:pt x="5694231" y="276457"/>
                  </a:cubicBezTo>
                  <a:cubicBezTo>
                    <a:pt x="5396546" y="352923"/>
                    <a:pt x="4014637" y="239204"/>
                    <a:pt x="3269062" y="243125"/>
                  </a:cubicBezTo>
                  <a:cubicBezTo>
                    <a:pt x="2627266" y="247047"/>
                    <a:pt x="2034629" y="258811"/>
                    <a:pt x="1482958" y="284299"/>
                  </a:cubicBezTo>
                  <a:cubicBezTo>
                    <a:pt x="1002294" y="305867"/>
                    <a:pt x="327725" y="399980"/>
                    <a:pt x="139283" y="378412"/>
                  </a:cubicBezTo>
                  <a:cubicBezTo>
                    <a:pt x="87393" y="370570"/>
                    <a:pt x="68276" y="362727"/>
                    <a:pt x="43696" y="345081"/>
                  </a:cubicBezTo>
                  <a:cubicBezTo>
                    <a:pt x="21848" y="329395"/>
                    <a:pt x="2731" y="299985"/>
                    <a:pt x="2731" y="276457"/>
                  </a:cubicBezTo>
                  <a:cubicBezTo>
                    <a:pt x="0" y="252929"/>
                    <a:pt x="13655" y="221558"/>
                    <a:pt x="35503" y="203911"/>
                  </a:cubicBezTo>
                  <a:cubicBezTo>
                    <a:pt x="54621" y="186265"/>
                    <a:pt x="125628" y="164698"/>
                    <a:pt x="125628" y="164698"/>
                  </a:cubicBezTo>
                </a:path>
              </a:pathLst>
            </a:custGeom>
            <a:solidFill>
              <a:srgbClr val="3D6874"/>
            </a:solidFill>
            <a:ln cap="sq">
              <a:noFill/>
              <a:prstDash val="solid"/>
              <a:miter/>
            </a:ln>
          </p:spPr>
          <p:txBody>
            <a:bodyPr/>
            <a:lstStyle/>
            <a:p>
              <a:endParaRPr lang="en-US"/>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8DB94"/>
        </a:solidFill>
        <a:effectLst/>
      </p:bgPr>
    </p:bg>
    <p:spTree>
      <p:nvGrpSpPr>
        <p:cNvPr id="1" name=""/>
        <p:cNvGrpSpPr/>
        <p:nvPr/>
      </p:nvGrpSpPr>
      <p:grpSpPr>
        <a:xfrm>
          <a:off x="0" y="0"/>
          <a:ext cx="0" cy="0"/>
          <a:chOff x="0" y="0"/>
          <a:chExt cx="0" cy="0"/>
        </a:xfrm>
      </p:grpSpPr>
      <p:grpSp>
        <p:nvGrpSpPr>
          <p:cNvPr id="2" name="Group 2"/>
          <p:cNvGrpSpPr/>
          <p:nvPr/>
        </p:nvGrpSpPr>
        <p:grpSpPr>
          <a:xfrm>
            <a:off x="1028700" y="2275356"/>
            <a:ext cx="16301836" cy="7083809"/>
            <a:chOff x="0" y="0"/>
            <a:chExt cx="21735782" cy="9445079"/>
          </a:xfrm>
        </p:grpSpPr>
        <p:sp>
          <p:nvSpPr>
            <p:cNvPr id="3" name="Freeform 3"/>
            <p:cNvSpPr/>
            <p:nvPr/>
          </p:nvSpPr>
          <p:spPr>
            <a:xfrm>
              <a:off x="13912287" y="1635808"/>
              <a:ext cx="7823495" cy="7809270"/>
            </a:xfrm>
            <a:custGeom>
              <a:avLst/>
              <a:gdLst/>
              <a:ahLst/>
              <a:cxnLst/>
              <a:rect l="l" t="t" r="r" b="b"/>
              <a:pathLst>
                <a:path w="7823495" h="7809270">
                  <a:moveTo>
                    <a:pt x="0" y="0"/>
                  </a:moveTo>
                  <a:lnTo>
                    <a:pt x="7823495" y="0"/>
                  </a:lnTo>
                  <a:lnTo>
                    <a:pt x="7823495" y="7809271"/>
                  </a:lnTo>
                  <a:lnTo>
                    <a:pt x="0" y="780927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6916385" y="1633250"/>
              <a:ext cx="7823495" cy="7809270"/>
            </a:xfrm>
            <a:custGeom>
              <a:avLst/>
              <a:gdLst/>
              <a:ahLst/>
              <a:cxnLst/>
              <a:rect l="l" t="t" r="r" b="b"/>
              <a:pathLst>
                <a:path w="7823495" h="7809270">
                  <a:moveTo>
                    <a:pt x="0" y="0"/>
                  </a:moveTo>
                  <a:lnTo>
                    <a:pt x="7823495" y="0"/>
                  </a:lnTo>
                  <a:lnTo>
                    <a:pt x="7823495" y="7809271"/>
                  </a:lnTo>
                  <a:lnTo>
                    <a:pt x="0" y="780927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Freeform 5"/>
            <p:cNvSpPr/>
            <p:nvPr/>
          </p:nvSpPr>
          <p:spPr>
            <a:xfrm>
              <a:off x="0" y="1633250"/>
              <a:ext cx="7823495" cy="7809270"/>
            </a:xfrm>
            <a:custGeom>
              <a:avLst/>
              <a:gdLst/>
              <a:ahLst/>
              <a:cxnLst/>
              <a:rect l="l" t="t" r="r" b="b"/>
              <a:pathLst>
                <a:path w="7823495" h="7809270">
                  <a:moveTo>
                    <a:pt x="0" y="0"/>
                  </a:moveTo>
                  <a:lnTo>
                    <a:pt x="7823495" y="0"/>
                  </a:lnTo>
                  <a:lnTo>
                    <a:pt x="7823495" y="7809271"/>
                  </a:lnTo>
                  <a:lnTo>
                    <a:pt x="0" y="780927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p:cNvSpPr/>
            <p:nvPr/>
          </p:nvSpPr>
          <p:spPr>
            <a:xfrm>
              <a:off x="13912287" y="2558"/>
              <a:ext cx="7823495" cy="7809270"/>
            </a:xfrm>
            <a:custGeom>
              <a:avLst/>
              <a:gdLst/>
              <a:ahLst/>
              <a:cxnLst/>
              <a:rect l="l" t="t" r="r" b="b"/>
              <a:pathLst>
                <a:path w="7823495" h="7809270">
                  <a:moveTo>
                    <a:pt x="0" y="0"/>
                  </a:moveTo>
                  <a:lnTo>
                    <a:pt x="7823495" y="0"/>
                  </a:lnTo>
                  <a:lnTo>
                    <a:pt x="7823495" y="7809270"/>
                  </a:lnTo>
                  <a:lnTo>
                    <a:pt x="0" y="780927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7" name="Freeform 7"/>
            <p:cNvSpPr/>
            <p:nvPr/>
          </p:nvSpPr>
          <p:spPr>
            <a:xfrm>
              <a:off x="6916385" y="0"/>
              <a:ext cx="7823495" cy="7809270"/>
            </a:xfrm>
            <a:custGeom>
              <a:avLst/>
              <a:gdLst/>
              <a:ahLst/>
              <a:cxnLst/>
              <a:rect l="l" t="t" r="r" b="b"/>
              <a:pathLst>
                <a:path w="7823495" h="7809270">
                  <a:moveTo>
                    <a:pt x="0" y="0"/>
                  </a:moveTo>
                  <a:lnTo>
                    <a:pt x="7823495" y="0"/>
                  </a:lnTo>
                  <a:lnTo>
                    <a:pt x="7823495" y="7809270"/>
                  </a:lnTo>
                  <a:lnTo>
                    <a:pt x="0" y="780927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8"/>
            <p:cNvSpPr/>
            <p:nvPr/>
          </p:nvSpPr>
          <p:spPr>
            <a:xfrm>
              <a:off x="0" y="0"/>
              <a:ext cx="7823495" cy="7809270"/>
            </a:xfrm>
            <a:custGeom>
              <a:avLst/>
              <a:gdLst/>
              <a:ahLst/>
              <a:cxnLst/>
              <a:rect l="l" t="t" r="r" b="b"/>
              <a:pathLst>
                <a:path w="7823495" h="7809270">
                  <a:moveTo>
                    <a:pt x="0" y="0"/>
                  </a:moveTo>
                  <a:lnTo>
                    <a:pt x="7823495" y="0"/>
                  </a:lnTo>
                  <a:lnTo>
                    <a:pt x="7823495" y="7809270"/>
                  </a:lnTo>
                  <a:lnTo>
                    <a:pt x="0" y="780927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sp>
        <p:nvSpPr>
          <p:cNvPr id="9" name="Freeform 9"/>
          <p:cNvSpPr/>
          <p:nvPr/>
        </p:nvSpPr>
        <p:spPr>
          <a:xfrm>
            <a:off x="5406116" y="1028700"/>
            <a:ext cx="856419" cy="912850"/>
          </a:xfrm>
          <a:custGeom>
            <a:avLst/>
            <a:gdLst/>
            <a:ahLst/>
            <a:cxnLst/>
            <a:rect l="l" t="t" r="r" b="b"/>
            <a:pathLst>
              <a:path w="856419" h="912850">
                <a:moveTo>
                  <a:pt x="0" y="0"/>
                </a:moveTo>
                <a:lnTo>
                  <a:pt x="856419" y="0"/>
                </a:lnTo>
                <a:lnTo>
                  <a:pt x="856419" y="912850"/>
                </a:lnTo>
                <a:lnTo>
                  <a:pt x="0" y="91285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Freeform 10"/>
          <p:cNvSpPr/>
          <p:nvPr/>
        </p:nvSpPr>
        <p:spPr>
          <a:xfrm flipH="1">
            <a:off x="14969668" y="6459654"/>
            <a:ext cx="2650257" cy="3141468"/>
          </a:xfrm>
          <a:custGeom>
            <a:avLst/>
            <a:gdLst/>
            <a:ahLst/>
            <a:cxnLst/>
            <a:rect l="l" t="t" r="r" b="b"/>
            <a:pathLst>
              <a:path w="2650257" h="3141468">
                <a:moveTo>
                  <a:pt x="2650257" y="0"/>
                </a:moveTo>
                <a:lnTo>
                  <a:pt x="0" y="0"/>
                </a:lnTo>
                <a:lnTo>
                  <a:pt x="0" y="3141469"/>
                </a:lnTo>
                <a:lnTo>
                  <a:pt x="2650257" y="3141469"/>
                </a:lnTo>
                <a:lnTo>
                  <a:pt x="2650257"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Freeform 11"/>
          <p:cNvSpPr/>
          <p:nvPr/>
        </p:nvSpPr>
        <p:spPr>
          <a:xfrm>
            <a:off x="10718290" y="3042348"/>
            <a:ext cx="5576506" cy="5549825"/>
          </a:xfrm>
          <a:custGeom>
            <a:avLst/>
            <a:gdLst/>
            <a:ahLst/>
            <a:cxnLst/>
            <a:rect l="l" t="t" r="r" b="b"/>
            <a:pathLst>
              <a:path w="5576506" h="5549825">
                <a:moveTo>
                  <a:pt x="0" y="0"/>
                </a:moveTo>
                <a:lnTo>
                  <a:pt x="5576506" y="0"/>
                </a:lnTo>
                <a:lnTo>
                  <a:pt x="5576506" y="5549825"/>
                </a:lnTo>
                <a:lnTo>
                  <a:pt x="0" y="5549825"/>
                </a:lnTo>
                <a:lnTo>
                  <a:pt x="0" y="0"/>
                </a:lnTo>
                <a:close/>
              </a:path>
            </a:pathLst>
          </a:custGeom>
          <a:blipFill>
            <a:blip r:embed="rId5"/>
            <a:stretch>
              <a:fillRect/>
            </a:stretch>
          </a:blipFill>
        </p:spPr>
        <p:txBody>
          <a:bodyPr/>
          <a:lstStyle/>
          <a:p>
            <a:endParaRPr lang="en-US"/>
          </a:p>
        </p:txBody>
      </p:sp>
      <p:sp>
        <p:nvSpPr>
          <p:cNvPr id="12" name="TextBox 12"/>
          <p:cNvSpPr txBox="1"/>
          <p:nvPr/>
        </p:nvSpPr>
        <p:spPr>
          <a:xfrm>
            <a:off x="758366" y="956487"/>
            <a:ext cx="8115300" cy="1057275"/>
          </a:xfrm>
          <a:prstGeom prst="rect">
            <a:avLst/>
          </a:prstGeom>
        </p:spPr>
        <p:txBody>
          <a:bodyPr lIns="0" tIns="0" rIns="0" bIns="0" rtlCol="0" anchor="t">
            <a:spAutoFit/>
          </a:bodyPr>
          <a:lstStyle/>
          <a:p>
            <a:pPr algn="l">
              <a:lnSpc>
                <a:spcPts val="8399"/>
              </a:lnSpc>
            </a:pPr>
            <a:r>
              <a:rPr lang="en-US" sz="6999" spc="-139">
                <a:solidFill>
                  <a:srgbClr val="000000"/>
                </a:solidFill>
                <a:latin typeface="Vollkorn"/>
                <a:ea typeface="Vollkorn"/>
                <a:cs typeface="Vollkorn"/>
                <a:sym typeface="Vollkorn"/>
              </a:rPr>
              <a:t>Checking In</a:t>
            </a:r>
          </a:p>
        </p:txBody>
      </p:sp>
      <p:sp>
        <p:nvSpPr>
          <p:cNvPr id="13" name="TextBox 13"/>
          <p:cNvSpPr txBox="1"/>
          <p:nvPr/>
        </p:nvSpPr>
        <p:spPr>
          <a:xfrm>
            <a:off x="1745656" y="3194748"/>
            <a:ext cx="8561662" cy="5099051"/>
          </a:xfrm>
          <a:prstGeom prst="rect">
            <a:avLst/>
          </a:prstGeom>
        </p:spPr>
        <p:txBody>
          <a:bodyPr lIns="0" tIns="0" rIns="0" bIns="0" rtlCol="0" anchor="t">
            <a:spAutoFit/>
          </a:bodyPr>
          <a:lstStyle/>
          <a:p>
            <a:pPr algn="ctr">
              <a:lnSpc>
                <a:spcPts val="8000"/>
              </a:lnSpc>
            </a:pPr>
            <a:r>
              <a:rPr lang="en-US" sz="8000" spc="-160">
                <a:solidFill>
                  <a:srgbClr val="000000"/>
                </a:solidFill>
                <a:latin typeface="Vollkorn"/>
                <a:ea typeface="Vollkorn"/>
                <a:cs typeface="Vollkorn"/>
                <a:sym typeface="Vollkorn"/>
              </a:rPr>
              <a:t>What’s something that’s currently or has recently brought you joy?</a:t>
            </a:r>
          </a:p>
          <a:p>
            <a:pPr algn="ctr">
              <a:lnSpc>
                <a:spcPts val="8000"/>
              </a:lnSpc>
              <a:spcBef>
                <a:spcPct val="0"/>
              </a:spcBef>
            </a:pPr>
            <a:endParaRPr lang="en-US" sz="8000" spc="-160">
              <a:solidFill>
                <a:srgbClr val="000000"/>
              </a:solidFill>
              <a:latin typeface="Vollkorn"/>
              <a:ea typeface="Vollkorn"/>
              <a:cs typeface="Vollkorn"/>
              <a:sym typeface="Vollkor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grpSp>
        <p:nvGrpSpPr>
          <p:cNvPr id="2" name="Group 2"/>
          <p:cNvGrpSpPr/>
          <p:nvPr/>
        </p:nvGrpSpPr>
        <p:grpSpPr>
          <a:xfrm>
            <a:off x="-5208237" y="1670314"/>
            <a:ext cx="25783614" cy="7405369"/>
            <a:chOff x="0" y="0"/>
            <a:chExt cx="34378152" cy="9873825"/>
          </a:xfrm>
        </p:grpSpPr>
        <p:sp>
          <p:nvSpPr>
            <p:cNvPr id="3" name="Freeform 3"/>
            <p:cNvSpPr/>
            <p:nvPr/>
          </p:nvSpPr>
          <p:spPr>
            <a:xfrm>
              <a:off x="0" y="0"/>
              <a:ext cx="27992803" cy="9873825"/>
            </a:xfrm>
            <a:custGeom>
              <a:avLst/>
              <a:gdLst/>
              <a:ahLst/>
              <a:cxnLst/>
              <a:rect l="l" t="t" r="r" b="b"/>
              <a:pathLst>
                <a:path w="27992803" h="9873825">
                  <a:moveTo>
                    <a:pt x="0" y="0"/>
                  </a:moveTo>
                  <a:lnTo>
                    <a:pt x="27992803" y="0"/>
                  </a:lnTo>
                  <a:lnTo>
                    <a:pt x="27992803" y="9873825"/>
                  </a:lnTo>
                  <a:lnTo>
                    <a:pt x="0" y="987382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6385348" y="0"/>
              <a:ext cx="27992803" cy="9873825"/>
            </a:xfrm>
            <a:custGeom>
              <a:avLst/>
              <a:gdLst/>
              <a:ahLst/>
              <a:cxnLst/>
              <a:rect l="l" t="t" r="r" b="b"/>
              <a:pathLst>
                <a:path w="27992803" h="9873825">
                  <a:moveTo>
                    <a:pt x="0" y="0"/>
                  </a:moveTo>
                  <a:lnTo>
                    <a:pt x="27992804" y="0"/>
                  </a:lnTo>
                  <a:lnTo>
                    <a:pt x="27992804" y="9873825"/>
                  </a:lnTo>
                  <a:lnTo>
                    <a:pt x="0" y="987382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5" name="Freeform 5"/>
          <p:cNvSpPr/>
          <p:nvPr/>
        </p:nvSpPr>
        <p:spPr>
          <a:xfrm>
            <a:off x="203093" y="5585958"/>
            <a:ext cx="1035944" cy="1104204"/>
          </a:xfrm>
          <a:custGeom>
            <a:avLst/>
            <a:gdLst/>
            <a:ahLst/>
            <a:cxnLst/>
            <a:rect l="l" t="t" r="r" b="b"/>
            <a:pathLst>
              <a:path w="1035944" h="1104204">
                <a:moveTo>
                  <a:pt x="0" y="0"/>
                </a:moveTo>
                <a:lnTo>
                  <a:pt x="1035943" y="0"/>
                </a:lnTo>
                <a:lnTo>
                  <a:pt x="1035943" y="1104204"/>
                </a:lnTo>
                <a:lnTo>
                  <a:pt x="0" y="110420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TextBox 6"/>
          <p:cNvSpPr txBox="1"/>
          <p:nvPr/>
        </p:nvSpPr>
        <p:spPr>
          <a:xfrm>
            <a:off x="5283866" y="742458"/>
            <a:ext cx="6311352" cy="1060451"/>
          </a:xfrm>
          <a:prstGeom prst="rect">
            <a:avLst/>
          </a:prstGeom>
        </p:spPr>
        <p:txBody>
          <a:bodyPr lIns="0" tIns="0" rIns="0" bIns="0" rtlCol="0" anchor="t">
            <a:spAutoFit/>
          </a:bodyPr>
          <a:lstStyle/>
          <a:p>
            <a:pPr marL="0" lvl="1" indent="0" algn="ctr">
              <a:lnSpc>
                <a:spcPts val="8000"/>
              </a:lnSpc>
              <a:spcBef>
                <a:spcPct val="0"/>
              </a:spcBef>
            </a:pPr>
            <a:r>
              <a:rPr lang="en-US" sz="8000" spc="-160">
                <a:solidFill>
                  <a:srgbClr val="000000"/>
                </a:solidFill>
                <a:latin typeface="Vollkorn"/>
                <a:ea typeface="Vollkorn"/>
                <a:cs typeface="Vollkorn"/>
                <a:sym typeface="Vollkorn"/>
              </a:rPr>
              <a:t>For Next Class</a:t>
            </a:r>
          </a:p>
        </p:txBody>
      </p:sp>
      <p:sp>
        <p:nvSpPr>
          <p:cNvPr id="8" name="Freeform 8"/>
          <p:cNvSpPr/>
          <p:nvPr/>
        </p:nvSpPr>
        <p:spPr>
          <a:xfrm rot="3620095">
            <a:off x="16830068" y="4580791"/>
            <a:ext cx="858465" cy="1584415"/>
          </a:xfrm>
          <a:custGeom>
            <a:avLst/>
            <a:gdLst/>
            <a:ahLst/>
            <a:cxnLst/>
            <a:rect l="l" t="t" r="r" b="b"/>
            <a:pathLst>
              <a:path w="858465" h="1584415">
                <a:moveTo>
                  <a:pt x="0" y="0"/>
                </a:moveTo>
                <a:lnTo>
                  <a:pt x="858464" y="0"/>
                </a:lnTo>
                <a:lnTo>
                  <a:pt x="858464" y="1584415"/>
                </a:lnTo>
                <a:lnTo>
                  <a:pt x="0" y="158441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TextBox 9"/>
          <p:cNvSpPr txBox="1"/>
          <p:nvPr/>
        </p:nvSpPr>
        <p:spPr>
          <a:xfrm>
            <a:off x="1897215" y="2585196"/>
            <a:ext cx="13561431" cy="7816733"/>
          </a:xfrm>
          <a:prstGeom prst="rect">
            <a:avLst/>
          </a:prstGeom>
        </p:spPr>
        <p:txBody>
          <a:bodyPr lIns="0" tIns="0" rIns="0" bIns="0" rtlCol="0" anchor="t">
            <a:spAutoFit/>
          </a:bodyPr>
          <a:lstStyle/>
          <a:p>
            <a:pPr algn="ctr">
              <a:lnSpc>
                <a:spcPts val="4043"/>
              </a:lnSpc>
            </a:pPr>
            <a:r>
              <a:rPr lang="en-US" sz="4043" b="1" spc="-80" dirty="0">
                <a:solidFill>
                  <a:srgbClr val="000000"/>
                </a:solidFill>
                <a:latin typeface="Vollkorn Bold"/>
                <a:ea typeface="Vollkorn Bold"/>
                <a:cs typeface="Vollkorn Bold"/>
                <a:sym typeface="Vollkorn Bold"/>
              </a:rPr>
              <a:t> Focus: </a:t>
            </a:r>
            <a:r>
              <a:rPr lang="en-US" sz="4043" spc="-80" dirty="0">
                <a:solidFill>
                  <a:srgbClr val="000000"/>
                </a:solidFill>
                <a:latin typeface="Vollkorn"/>
                <a:ea typeface="Vollkorn"/>
                <a:cs typeface="Vollkorn"/>
                <a:sym typeface="Vollkorn"/>
              </a:rPr>
              <a:t>Shift 1-Problem/Right/Resource/?</a:t>
            </a:r>
          </a:p>
          <a:p>
            <a:pPr algn="ctr">
              <a:lnSpc>
                <a:spcPts val="4043"/>
              </a:lnSpc>
            </a:pPr>
            <a:endParaRPr lang="en-US" sz="4043" spc="-80" dirty="0">
              <a:solidFill>
                <a:srgbClr val="000000"/>
              </a:solidFill>
              <a:latin typeface="Vollkorn"/>
              <a:ea typeface="Vollkorn"/>
              <a:cs typeface="Vollkorn"/>
              <a:sym typeface="Vollkorn"/>
            </a:endParaRPr>
          </a:p>
          <a:p>
            <a:pPr algn="ctr">
              <a:lnSpc>
                <a:spcPts val="4043"/>
              </a:lnSpc>
            </a:pPr>
            <a:r>
              <a:rPr lang="en-US" sz="4043" b="1" spc="-80" dirty="0">
                <a:solidFill>
                  <a:srgbClr val="000000"/>
                </a:solidFill>
                <a:latin typeface="Vollkorn Bold"/>
                <a:ea typeface="Vollkorn Bold"/>
                <a:cs typeface="Vollkorn Bold"/>
                <a:sym typeface="Vollkorn Bold"/>
              </a:rPr>
              <a:t>Assigned Reading/Viewing/Doing: </a:t>
            </a:r>
          </a:p>
          <a:p>
            <a:pPr algn="ctr">
              <a:lnSpc>
                <a:spcPts val="4043"/>
              </a:lnSpc>
            </a:pPr>
            <a:endParaRPr lang="en-US" sz="4043" b="1" spc="-80" dirty="0">
              <a:solidFill>
                <a:srgbClr val="000000"/>
              </a:solidFill>
              <a:latin typeface="Vollkorn Bold"/>
              <a:ea typeface="Vollkorn Bold"/>
              <a:cs typeface="Vollkorn Bold"/>
              <a:sym typeface="Vollkorn Bold"/>
            </a:endParaRPr>
          </a:p>
          <a:p>
            <a:pPr algn="ctr">
              <a:lnSpc>
                <a:spcPts val="4043"/>
              </a:lnSpc>
            </a:pPr>
            <a:r>
              <a:rPr lang="en-US" sz="4043" spc="-80" dirty="0">
                <a:solidFill>
                  <a:srgbClr val="000000"/>
                </a:solidFill>
                <a:latin typeface="Vollkorn"/>
                <a:ea typeface="Vollkorn"/>
                <a:cs typeface="Vollkorn"/>
                <a:sym typeface="Vollkorn"/>
              </a:rPr>
              <a:t>1.Read Educating Emergent Bilinguals, Chapter 3 “A brief history of educational policies for emergent bilinguals," pp. 38-52</a:t>
            </a:r>
          </a:p>
          <a:p>
            <a:pPr algn="ctr">
              <a:lnSpc>
                <a:spcPts val="4043"/>
              </a:lnSpc>
            </a:pPr>
            <a:endParaRPr lang="en-US" sz="4043" spc="-80" dirty="0">
              <a:solidFill>
                <a:srgbClr val="000000"/>
              </a:solidFill>
              <a:latin typeface="Vollkorn"/>
              <a:ea typeface="Vollkorn"/>
              <a:cs typeface="Vollkorn"/>
              <a:sym typeface="Vollkorn"/>
            </a:endParaRPr>
          </a:p>
          <a:p>
            <a:pPr algn="ctr">
              <a:lnSpc>
                <a:spcPts val="4043"/>
              </a:lnSpc>
            </a:pPr>
            <a:r>
              <a:rPr lang="en-US" sz="4043" spc="-80" dirty="0">
                <a:solidFill>
                  <a:srgbClr val="000000"/>
                </a:solidFill>
                <a:latin typeface="Vollkorn"/>
                <a:ea typeface="Vollkorn"/>
                <a:cs typeface="Vollkorn"/>
                <a:sym typeface="Vollkorn"/>
              </a:rPr>
              <a:t>2. Souto‐Manning, M. (2016). Honoring and building on the rich literacy practices of young bilingual and multilingual learners. The Reading Teacher, 70(3), 263-271.</a:t>
            </a:r>
          </a:p>
          <a:p>
            <a:pPr algn="ctr">
              <a:lnSpc>
                <a:spcPts val="4043"/>
              </a:lnSpc>
            </a:pPr>
            <a:endParaRPr lang="en-US" sz="4043" spc="-80" dirty="0">
              <a:solidFill>
                <a:srgbClr val="000000"/>
              </a:solidFill>
              <a:latin typeface="Vollkorn"/>
              <a:ea typeface="Vollkorn"/>
              <a:cs typeface="Vollkorn"/>
              <a:sym typeface="Vollkorn"/>
            </a:endParaRPr>
          </a:p>
          <a:p>
            <a:pPr algn="ctr">
              <a:lnSpc>
                <a:spcPts val="4043"/>
              </a:lnSpc>
              <a:spcBef>
                <a:spcPct val="0"/>
              </a:spcBef>
            </a:pPr>
            <a:endParaRPr lang="en-US" sz="4043" spc="-80" dirty="0">
              <a:solidFill>
                <a:srgbClr val="000000"/>
              </a:solidFill>
              <a:latin typeface="Vollkorn"/>
              <a:ea typeface="Vollkorn"/>
              <a:cs typeface="Vollkorn"/>
              <a:sym typeface="Vollkorn"/>
            </a:endParaRPr>
          </a:p>
          <a:p>
            <a:pPr algn="ctr">
              <a:lnSpc>
                <a:spcPts val="9197"/>
              </a:lnSpc>
              <a:spcBef>
                <a:spcPct val="0"/>
              </a:spcBef>
            </a:pPr>
            <a:endParaRPr lang="en-US" sz="4043" spc="-80" dirty="0">
              <a:solidFill>
                <a:srgbClr val="000000"/>
              </a:solidFill>
              <a:latin typeface="Vollkorn"/>
              <a:ea typeface="Vollkorn"/>
              <a:cs typeface="Vollkorn"/>
              <a:sym typeface="Vollkorn"/>
            </a:endParaRP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sp>
        <p:nvSpPr>
          <p:cNvPr id="2" name="Freeform 2"/>
          <p:cNvSpPr/>
          <p:nvPr/>
        </p:nvSpPr>
        <p:spPr>
          <a:xfrm>
            <a:off x="581180" y="5616748"/>
            <a:ext cx="5824469" cy="3780610"/>
          </a:xfrm>
          <a:custGeom>
            <a:avLst/>
            <a:gdLst/>
            <a:ahLst/>
            <a:cxnLst/>
            <a:rect l="l" t="t" r="r" b="b"/>
            <a:pathLst>
              <a:path w="5824469" h="3780610">
                <a:moveTo>
                  <a:pt x="0" y="0"/>
                </a:moveTo>
                <a:lnTo>
                  <a:pt x="5824470" y="0"/>
                </a:lnTo>
                <a:lnTo>
                  <a:pt x="5824470" y="3780610"/>
                </a:lnTo>
                <a:lnTo>
                  <a:pt x="0" y="3780610"/>
                </a:lnTo>
                <a:lnTo>
                  <a:pt x="0" y="0"/>
                </a:lnTo>
                <a:close/>
              </a:path>
            </a:pathLst>
          </a:custGeom>
          <a:blipFill>
            <a:blip>
              <a:extLst>
                <a:ext uri="{96DAC541-7B7A-43D3-8B79-37D633B846F1}">
                  <asvg:svgBlip xmlns:asvg="http://schemas.microsoft.com/office/drawing/2016/SVG/main" r:embed="rId2"/>
                </a:ext>
              </a:extLst>
            </a:blip>
            <a:stretch>
              <a:fillRect/>
            </a:stretch>
          </a:blipFill>
          <a:ln cap="sq">
            <a:noFill/>
            <a:prstDash val="solid"/>
            <a:miter/>
          </a:ln>
        </p:spPr>
        <p:txBody>
          <a:bodyPr/>
          <a:lstStyle/>
          <a:p>
            <a:endParaRPr lang="en-US"/>
          </a:p>
        </p:txBody>
      </p:sp>
      <p:sp>
        <p:nvSpPr>
          <p:cNvPr id="3" name="Freeform 3"/>
          <p:cNvSpPr/>
          <p:nvPr/>
        </p:nvSpPr>
        <p:spPr>
          <a:xfrm>
            <a:off x="761759" y="5830348"/>
            <a:ext cx="533883" cy="555077"/>
          </a:xfrm>
          <a:custGeom>
            <a:avLst/>
            <a:gdLst/>
            <a:ahLst/>
            <a:cxnLst/>
            <a:rect l="l" t="t" r="r" b="b"/>
            <a:pathLst>
              <a:path w="533883" h="555077">
                <a:moveTo>
                  <a:pt x="0" y="0"/>
                </a:moveTo>
                <a:lnTo>
                  <a:pt x="533882" y="0"/>
                </a:lnTo>
                <a:lnTo>
                  <a:pt x="533882" y="555077"/>
                </a:lnTo>
                <a:lnTo>
                  <a:pt x="0" y="55507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4021582">
            <a:off x="3449299" y="5922412"/>
            <a:ext cx="813220" cy="926026"/>
          </a:xfrm>
          <a:custGeom>
            <a:avLst/>
            <a:gdLst/>
            <a:ahLst/>
            <a:cxnLst/>
            <a:rect l="l" t="t" r="r" b="b"/>
            <a:pathLst>
              <a:path w="813220" h="926026">
                <a:moveTo>
                  <a:pt x="0" y="0"/>
                </a:moveTo>
                <a:lnTo>
                  <a:pt x="813220" y="0"/>
                </a:lnTo>
                <a:lnTo>
                  <a:pt x="813220" y="926026"/>
                </a:lnTo>
                <a:lnTo>
                  <a:pt x="0" y="92602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5" name="Group 5"/>
          <p:cNvGrpSpPr/>
          <p:nvPr/>
        </p:nvGrpSpPr>
        <p:grpSpPr>
          <a:xfrm>
            <a:off x="6841569" y="171639"/>
            <a:ext cx="11115762" cy="9943722"/>
            <a:chOff x="0" y="0"/>
            <a:chExt cx="14821015" cy="13258296"/>
          </a:xfrm>
        </p:grpSpPr>
        <p:sp>
          <p:nvSpPr>
            <p:cNvPr id="6" name="Freeform 6"/>
            <p:cNvSpPr/>
            <p:nvPr/>
          </p:nvSpPr>
          <p:spPr>
            <a:xfrm>
              <a:off x="6324433" y="0"/>
              <a:ext cx="8496583" cy="8481135"/>
            </a:xfrm>
            <a:custGeom>
              <a:avLst/>
              <a:gdLst/>
              <a:ahLst/>
              <a:cxnLst/>
              <a:rect l="l" t="t" r="r" b="b"/>
              <a:pathLst>
                <a:path w="8496583" h="8481135">
                  <a:moveTo>
                    <a:pt x="0" y="0"/>
                  </a:moveTo>
                  <a:lnTo>
                    <a:pt x="8496582" y="0"/>
                  </a:lnTo>
                  <a:lnTo>
                    <a:pt x="8496582" y="8481135"/>
                  </a:lnTo>
                  <a:lnTo>
                    <a:pt x="0" y="848113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0" y="43536"/>
              <a:ext cx="8496583" cy="8481135"/>
            </a:xfrm>
            <a:custGeom>
              <a:avLst/>
              <a:gdLst/>
              <a:ahLst/>
              <a:cxnLst/>
              <a:rect l="l" t="t" r="r" b="b"/>
              <a:pathLst>
                <a:path w="8496583" h="8481135">
                  <a:moveTo>
                    <a:pt x="0" y="0"/>
                  </a:moveTo>
                  <a:lnTo>
                    <a:pt x="8496583" y="0"/>
                  </a:lnTo>
                  <a:lnTo>
                    <a:pt x="8496583" y="8481134"/>
                  </a:lnTo>
                  <a:lnTo>
                    <a:pt x="0" y="848113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a:off x="6324433" y="4733167"/>
              <a:ext cx="8496583" cy="8481135"/>
            </a:xfrm>
            <a:custGeom>
              <a:avLst/>
              <a:gdLst/>
              <a:ahLst/>
              <a:cxnLst/>
              <a:rect l="l" t="t" r="r" b="b"/>
              <a:pathLst>
                <a:path w="8496583" h="8481135">
                  <a:moveTo>
                    <a:pt x="0" y="0"/>
                  </a:moveTo>
                  <a:lnTo>
                    <a:pt x="8496582" y="0"/>
                  </a:lnTo>
                  <a:lnTo>
                    <a:pt x="8496582" y="8481135"/>
                  </a:lnTo>
                  <a:lnTo>
                    <a:pt x="0" y="848113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a:off x="0" y="4777161"/>
              <a:ext cx="8496583" cy="8481135"/>
            </a:xfrm>
            <a:custGeom>
              <a:avLst/>
              <a:gdLst/>
              <a:ahLst/>
              <a:cxnLst/>
              <a:rect l="l" t="t" r="r" b="b"/>
              <a:pathLst>
                <a:path w="8496583" h="8481135">
                  <a:moveTo>
                    <a:pt x="0" y="0"/>
                  </a:moveTo>
                  <a:lnTo>
                    <a:pt x="8496583" y="0"/>
                  </a:lnTo>
                  <a:lnTo>
                    <a:pt x="8496583" y="8481135"/>
                  </a:lnTo>
                  <a:lnTo>
                    <a:pt x="0" y="848113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grpSp>
        <p:nvGrpSpPr>
          <p:cNvPr id="10" name="Group 10"/>
          <p:cNvGrpSpPr/>
          <p:nvPr/>
        </p:nvGrpSpPr>
        <p:grpSpPr>
          <a:xfrm>
            <a:off x="7751536" y="1821697"/>
            <a:ext cx="10205794" cy="9605898"/>
            <a:chOff x="0" y="0"/>
            <a:chExt cx="13607725" cy="12807864"/>
          </a:xfrm>
        </p:grpSpPr>
        <p:sp>
          <p:nvSpPr>
            <p:cNvPr id="11" name="TextBox 11"/>
            <p:cNvSpPr txBox="1"/>
            <p:nvPr/>
          </p:nvSpPr>
          <p:spPr>
            <a:xfrm>
              <a:off x="0" y="123825"/>
              <a:ext cx="13607725" cy="7665307"/>
            </a:xfrm>
            <a:prstGeom prst="rect">
              <a:avLst/>
            </a:prstGeom>
          </p:spPr>
          <p:txBody>
            <a:bodyPr lIns="0" tIns="0" rIns="0" bIns="0" rtlCol="0" anchor="t">
              <a:spAutoFit/>
            </a:bodyPr>
            <a:lstStyle/>
            <a:p>
              <a:pPr algn="l">
                <a:lnSpc>
                  <a:spcPts val="6344"/>
                </a:lnSpc>
              </a:pPr>
              <a:r>
                <a:rPr lang="en-US" sz="6344" spc="-126">
                  <a:solidFill>
                    <a:srgbClr val="000000"/>
                  </a:solidFill>
                  <a:latin typeface="Linotype Feltpen"/>
                  <a:ea typeface="Linotype Feltpen"/>
                  <a:cs typeface="Linotype Feltpen"/>
                  <a:sym typeface="Linotype Feltpen"/>
                </a:rPr>
                <a:t>How would you respond to the NYTimes prompt:</a:t>
              </a:r>
            </a:p>
            <a:p>
              <a:pPr algn="l">
                <a:lnSpc>
                  <a:spcPts val="6344"/>
                </a:lnSpc>
              </a:pPr>
              <a:endParaRPr lang="en-US" sz="6344" spc="-126">
                <a:solidFill>
                  <a:srgbClr val="000000"/>
                </a:solidFill>
                <a:latin typeface="Linotype Feltpen"/>
                <a:ea typeface="Linotype Feltpen"/>
                <a:cs typeface="Linotype Feltpen"/>
                <a:sym typeface="Linotype Feltpen"/>
              </a:endParaRPr>
            </a:p>
            <a:p>
              <a:pPr algn="l">
                <a:lnSpc>
                  <a:spcPts val="6344"/>
                </a:lnSpc>
              </a:pPr>
              <a:r>
                <a:rPr lang="en-US" sz="6344" spc="-126">
                  <a:solidFill>
                    <a:srgbClr val="000000"/>
                  </a:solidFill>
                  <a:latin typeface="Vollkorn"/>
                  <a:ea typeface="Vollkorn"/>
                  <a:cs typeface="Vollkorn"/>
                  <a:sym typeface="Vollkorn"/>
                </a:rPr>
                <a:t>What role does your family’s native tongue play in your life?</a:t>
              </a:r>
            </a:p>
            <a:p>
              <a:pPr algn="l">
                <a:lnSpc>
                  <a:spcPts val="3644"/>
                </a:lnSpc>
              </a:pPr>
              <a:endParaRPr lang="en-US" sz="6344" spc="-126">
                <a:solidFill>
                  <a:srgbClr val="000000"/>
                </a:solidFill>
                <a:latin typeface="Vollkorn"/>
                <a:ea typeface="Vollkorn"/>
                <a:cs typeface="Vollkorn"/>
                <a:sym typeface="Vollkorn"/>
              </a:endParaRPr>
            </a:p>
            <a:p>
              <a:pPr marL="0" lvl="1" indent="0" algn="l">
                <a:lnSpc>
                  <a:spcPts val="3644"/>
                </a:lnSpc>
                <a:spcBef>
                  <a:spcPct val="0"/>
                </a:spcBef>
              </a:pPr>
              <a:endParaRPr lang="en-US" sz="6344" spc="-126">
                <a:solidFill>
                  <a:srgbClr val="000000"/>
                </a:solidFill>
                <a:latin typeface="Vollkorn"/>
                <a:ea typeface="Vollkorn"/>
                <a:cs typeface="Vollkorn"/>
                <a:sym typeface="Vollkorn"/>
              </a:endParaRPr>
            </a:p>
          </p:txBody>
        </p:sp>
        <p:sp>
          <p:nvSpPr>
            <p:cNvPr id="12" name="TextBox 12"/>
            <p:cNvSpPr txBox="1"/>
            <p:nvPr/>
          </p:nvSpPr>
          <p:spPr>
            <a:xfrm>
              <a:off x="0" y="11279784"/>
              <a:ext cx="13607725" cy="673804"/>
            </a:xfrm>
            <a:prstGeom prst="rect">
              <a:avLst/>
            </a:prstGeom>
          </p:spPr>
          <p:txBody>
            <a:bodyPr lIns="0" tIns="0" rIns="0" bIns="0" rtlCol="0" anchor="t">
              <a:spAutoFit/>
            </a:bodyPr>
            <a:lstStyle/>
            <a:p>
              <a:pPr marL="0" lvl="1" indent="0" algn="l">
                <a:lnSpc>
                  <a:spcPts val="3644"/>
                </a:lnSpc>
                <a:spcBef>
                  <a:spcPct val="0"/>
                </a:spcBef>
              </a:pPr>
              <a:endParaRPr/>
            </a:p>
          </p:txBody>
        </p:sp>
        <p:sp>
          <p:nvSpPr>
            <p:cNvPr id="13" name="TextBox 13"/>
            <p:cNvSpPr txBox="1"/>
            <p:nvPr/>
          </p:nvSpPr>
          <p:spPr>
            <a:xfrm>
              <a:off x="0" y="12337718"/>
              <a:ext cx="13607725" cy="470147"/>
            </a:xfrm>
            <a:prstGeom prst="rect">
              <a:avLst/>
            </a:prstGeom>
          </p:spPr>
          <p:txBody>
            <a:bodyPr lIns="0" tIns="0" rIns="0" bIns="0" rtlCol="0" anchor="t">
              <a:spAutoFit/>
            </a:bodyPr>
            <a:lstStyle/>
            <a:p>
              <a:pPr algn="l">
                <a:lnSpc>
                  <a:spcPts val="2940"/>
                </a:lnSpc>
              </a:pPr>
              <a:endParaRPr/>
            </a:p>
          </p:txBody>
        </p:sp>
      </p:grpSp>
      <p:sp>
        <p:nvSpPr>
          <p:cNvPr id="14" name="Freeform 14"/>
          <p:cNvSpPr/>
          <p:nvPr/>
        </p:nvSpPr>
        <p:spPr>
          <a:xfrm flipH="1">
            <a:off x="6802331" y="5169950"/>
            <a:ext cx="549155" cy="893596"/>
          </a:xfrm>
          <a:custGeom>
            <a:avLst/>
            <a:gdLst/>
            <a:ahLst/>
            <a:cxnLst/>
            <a:rect l="l" t="t" r="r" b="b"/>
            <a:pathLst>
              <a:path w="549155" h="893596">
                <a:moveTo>
                  <a:pt x="549155" y="0"/>
                </a:moveTo>
                <a:lnTo>
                  <a:pt x="0" y="0"/>
                </a:lnTo>
                <a:lnTo>
                  <a:pt x="0" y="893596"/>
                </a:lnTo>
                <a:lnTo>
                  <a:pt x="549155" y="893596"/>
                </a:lnTo>
                <a:lnTo>
                  <a:pt x="549155"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5" name="TextBox 15"/>
          <p:cNvSpPr txBox="1"/>
          <p:nvPr/>
        </p:nvSpPr>
        <p:spPr>
          <a:xfrm>
            <a:off x="1217261" y="2318579"/>
            <a:ext cx="5585070" cy="1050922"/>
          </a:xfrm>
          <a:prstGeom prst="rect">
            <a:avLst/>
          </a:prstGeom>
        </p:spPr>
        <p:txBody>
          <a:bodyPr lIns="0" tIns="0" rIns="0" bIns="0" rtlCol="0" anchor="t">
            <a:spAutoFit/>
          </a:bodyPr>
          <a:lstStyle/>
          <a:p>
            <a:pPr marL="0" lvl="1" indent="0" algn="l">
              <a:lnSpc>
                <a:spcPts val="7999"/>
              </a:lnSpc>
              <a:spcBef>
                <a:spcPct val="0"/>
              </a:spcBef>
            </a:pPr>
            <a:r>
              <a:rPr lang="en-US" sz="7999" spc="-159">
                <a:solidFill>
                  <a:srgbClr val="000000"/>
                </a:solidFill>
                <a:latin typeface="Vollkorn"/>
                <a:ea typeface="Vollkorn"/>
                <a:cs typeface="Vollkorn"/>
                <a:sym typeface="Vollkorn"/>
              </a:rPr>
              <a:t>Today’s</a:t>
            </a:r>
          </a:p>
        </p:txBody>
      </p:sp>
      <p:sp>
        <p:nvSpPr>
          <p:cNvPr id="16" name="TextBox 16"/>
          <p:cNvSpPr txBox="1"/>
          <p:nvPr/>
        </p:nvSpPr>
        <p:spPr>
          <a:xfrm>
            <a:off x="1065522" y="3369501"/>
            <a:ext cx="6750757" cy="1276350"/>
          </a:xfrm>
          <a:prstGeom prst="rect">
            <a:avLst/>
          </a:prstGeom>
        </p:spPr>
        <p:txBody>
          <a:bodyPr lIns="0" tIns="0" rIns="0" bIns="0" rtlCol="0" anchor="t">
            <a:spAutoFit/>
          </a:bodyPr>
          <a:lstStyle/>
          <a:p>
            <a:pPr algn="l">
              <a:lnSpc>
                <a:spcPts val="10079"/>
              </a:lnSpc>
            </a:pPr>
            <a:r>
              <a:rPr lang="en-US" sz="8399" b="1" spc="-167">
                <a:solidFill>
                  <a:srgbClr val="000000"/>
                </a:solidFill>
                <a:latin typeface="Linotype Feltpen Medium"/>
                <a:ea typeface="Linotype Feltpen Medium"/>
                <a:cs typeface="Linotype Feltpen Medium"/>
                <a:sym typeface="Linotype Feltpen Medium"/>
              </a:rPr>
              <a:t>invitation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grpSp>
        <p:nvGrpSpPr>
          <p:cNvPr id="2" name="Group 2"/>
          <p:cNvGrpSpPr/>
          <p:nvPr/>
        </p:nvGrpSpPr>
        <p:grpSpPr>
          <a:xfrm>
            <a:off x="960368" y="3242937"/>
            <a:ext cx="16057026" cy="4611774"/>
            <a:chOff x="0" y="0"/>
            <a:chExt cx="21409369" cy="6149032"/>
          </a:xfrm>
        </p:grpSpPr>
        <p:sp>
          <p:nvSpPr>
            <p:cNvPr id="3" name="Freeform 3"/>
            <p:cNvSpPr/>
            <p:nvPr/>
          </p:nvSpPr>
          <p:spPr>
            <a:xfrm>
              <a:off x="0" y="0"/>
              <a:ext cx="17432823" cy="6149032"/>
            </a:xfrm>
            <a:custGeom>
              <a:avLst/>
              <a:gdLst/>
              <a:ahLst/>
              <a:cxnLst/>
              <a:rect l="l" t="t" r="r" b="b"/>
              <a:pathLst>
                <a:path w="17432823" h="6149032">
                  <a:moveTo>
                    <a:pt x="0" y="0"/>
                  </a:moveTo>
                  <a:lnTo>
                    <a:pt x="17432823" y="0"/>
                  </a:lnTo>
                  <a:lnTo>
                    <a:pt x="17432823" y="6149032"/>
                  </a:lnTo>
                  <a:lnTo>
                    <a:pt x="0" y="614903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3976545" y="0"/>
              <a:ext cx="17432823" cy="6149032"/>
            </a:xfrm>
            <a:custGeom>
              <a:avLst/>
              <a:gdLst/>
              <a:ahLst/>
              <a:cxnLst/>
              <a:rect l="l" t="t" r="r" b="b"/>
              <a:pathLst>
                <a:path w="17432823" h="6149032">
                  <a:moveTo>
                    <a:pt x="0" y="0"/>
                  </a:moveTo>
                  <a:lnTo>
                    <a:pt x="17432824" y="0"/>
                  </a:lnTo>
                  <a:lnTo>
                    <a:pt x="17432824" y="6149032"/>
                  </a:lnTo>
                  <a:lnTo>
                    <a:pt x="0" y="614903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sp>
        <p:nvSpPr>
          <p:cNvPr id="5" name="Freeform 5"/>
          <p:cNvSpPr/>
          <p:nvPr/>
        </p:nvSpPr>
        <p:spPr>
          <a:xfrm>
            <a:off x="960368" y="2690835"/>
            <a:ext cx="1035944" cy="1104204"/>
          </a:xfrm>
          <a:custGeom>
            <a:avLst/>
            <a:gdLst/>
            <a:ahLst/>
            <a:cxnLst/>
            <a:rect l="l" t="t" r="r" b="b"/>
            <a:pathLst>
              <a:path w="1035944" h="1104204">
                <a:moveTo>
                  <a:pt x="0" y="0"/>
                </a:moveTo>
                <a:lnTo>
                  <a:pt x="1035943" y="0"/>
                </a:lnTo>
                <a:lnTo>
                  <a:pt x="1035943" y="1104204"/>
                </a:lnTo>
                <a:lnTo>
                  <a:pt x="0" y="110420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5833205" y="1813600"/>
            <a:ext cx="6311352" cy="1069976"/>
          </a:xfrm>
          <a:prstGeom prst="rect">
            <a:avLst/>
          </a:prstGeom>
        </p:spPr>
        <p:txBody>
          <a:bodyPr lIns="0" tIns="0" rIns="0" bIns="0" rtlCol="0" anchor="t">
            <a:spAutoFit/>
          </a:bodyPr>
          <a:lstStyle/>
          <a:p>
            <a:pPr marL="0" lvl="1" indent="0" algn="ctr">
              <a:lnSpc>
                <a:spcPts val="8000"/>
              </a:lnSpc>
              <a:spcBef>
                <a:spcPct val="0"/>
              </a:spcBef>
            </a:pPr>
            <a:r>
              <a:rPr lang="en-US" sz="8000" b="1" spc="-160">
                <a:solidFill>
                  <a:srgbClr val="000000"/>
                </a:solidFill>
                <a:latin typeface="Linotype Feltpen Medium"/>
                <a:ea typeface="Linotype Feltpen Medium"/>
                <a:cs typeface="Linotype Feltpen Medium"/>
                <a:sym typeface="Linotype Feltpen Medium"/>
              </a:rPr>
              <a:t>Read Aloud</a:t>
            </a:r>
          </a:p>
        </p:txBody>
      </p:sp>
      <p:sp>
        <p:nvSpPr>
          <p:cNvPr id="7" name="TextBox 7"/>
          <p:cNvSpPr txBox="1"/>
          <p:nvPr/>
        </p:nvSpPr>
        <p:spPr>
          <a:xfrm>
            <a:off x="2099041" y="3967039"/>
            <a:ext cx="14089918" cy="3115946"/>
          </a:xfrm>
          <a:prstGeom prst="rect">
            <a:avLst/>
          </a:prstGeom>
        </p:spPr>
        <p:txBody>
          <a:bodyPr lIns="0" tIns="0" rIns="0" bIns="0" rtlCol="0" anchor="t">
            <a:spAutoFit/>
          </a:bodyPr>
          <a:lstStyle/>
          <a:p>
            <a:pPr algn="l">
              <a:lnSpc>
                <a:spcPts val="6629"/>
              </a:lnSpc>
            </a:pPr>
            <a:r>
              <a:rPr lang="en-US" sz="5099">
                <a:solidFill>
                  <a:srgbClr val="000000"/>
                </a:solidFill>
                <a:latin typeface="Vollkorn"/>
                <a:ea typeface="Vollkorn"/>
                <a:cs typeface="Vollkorn"/>
                <a:sym typeface="Vollkorn"/>
              </a:rPr>
              <a:t>Locate the line from your reading/listening that particularly struck you. Be prepared to share this line with the full class. </a:t>
            </a:r>
          </a:p>
          <a:p>
            <a:pPr algn="l">
              <a:lnSpc>
                <a:spcPts val="4809"/>
              </a:lnSpc>
            </a:pPr>
            <a:endParaRPr lang="en-US" sz="5099">
              <a:solidFill>
                <a:srgbClr val="000000"/>
              </a:solidFill>
              <a:latin typeface="Vollkorn"/>
              <a:ea typeface="Vollkorn"/>
              <a:cs typeface="Vollkorn"/>
              <a:sym typeface="Vollkorn"/>
            </a:endParaRPr>
          </a:p>
        </p:txBody>
      </p:sp>
      <p:sp>
        <p:nvSpPr>
          <p:cNvPr id="8" name="Freeform 8"/>
          <p:cNvSpPr/>
          <p:nvPr/>
        </p:nvSpPr>
        <p:spPr>
          <a:xfrm rot="3620095">
            <a:off x="15163330" y="7543229"/>
            <a:ext cx="858465" cy="1584415"/>
          </a:xfrm>
          <a:custGeom>
            <a:avLst/>
            <a:gdLst/>
            <a:ahLst/>
            <a:cxnLst/>
            <a:rect l="l" t="t" r="r" b="b"/>
            <a:pathLst>
              <a:path w="858465" h="1584415">
                <a:moveTo>
                  <a:pt x="0" y="0"/>
                </a:moveTo>
                <a:lnTo>
                  <a:pt x="858465" y="0"/>
                </a:lnTo>
                <a:lnTo>
                  <a:pt x="858465" y="1584415"/>
                </a:lnTo>
                <a:lnTo>
                  <a:pt x="0" y="158441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8DB94"/>
        </a:solidFill>
        <a:effectLst/>
      </p:bgPr>
    </p:bg>
    <p:spTree>
      <p:nvGrpSpPr>
        <p:cNvPr id="1" name=""/>
        <p:cNvGrpSpPr/>
        <p:nvPr/>
      </p:nvGrpSpPr>
      <p:grpSpPr>
        <a:xfrm>
          <a:off x="0" y="0"/>
          <a:ext cx="0" cy="0"/>
          <a:chOff x="0" y="0"/>
          <a:chExt cx="0" cy="0"/>
        </a:xfrm>
      </p:grpSpPr>
      <p:grpSp>
        <p:nvGrpSpPr>
          <p:cNvPr id="2" name="Group 2"/>
          <p:cNvGrpSpPr/>
          <p:nvPr/>
        </p:nvGrpSpPr>
        <p:grpSpPr>
          <a:xfrm>
            <a:off x="8787637" y="874464"/>
            <a:ext cx="8956687" cy="8684933"/>
            <a:chOff x="0" y="0"/>
            <a:chExt cx="11942250" cy="11579910"/>
          </a:xfrm>
        </p:grpSpPr>
        <p:sp>
          <p:nvSpPr>
            <p:cNvPr id="3" name="Freeform 3"/>
            <p:cNvSpPr/>
            <p:nvPr/>
          </p:nvSpPr>
          <p:spPr>
            <a:xfrm>
              <a:off x="4521261" y="0"/>
              <a:ext cx="7420989" cy="7407496"/>
            </a:xfrm>
            <a:custGeom>
              <a:avLst/>
              <a:gdLst/>
              <a:ahLst/>
              <a:cxnLst/>
              <a:rect l="l" t="t" r="r" b="b"/>
              <a:pathLst>
                <a:path w="7420989" h="7407496">
                  <a:moveTo>
                    <a:pt x="0" y="0"/>
                  </a:moveTo>
                  <a:lnTo>
                    <a:pt x="7420989" y="0"/>
                  </a:lnTo>
                  <a:lnTo>
                    <a:pt x="7420989" y="7407496"/>
                  </a:lnTo>
                  <a:lnTo>
                    <a:pt x="0" y="740749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0" y="38024"/>
              <a:ext cx="7420989" cy="7407496"/>
            </a:xfrm>
            <a:custGeom>
              <a:avLst/>
              <a:gdLst/>
              <a:ahLst/>
              <a:cxnLst/>
              <a:rect l="l" t="t" r="r" b="b"/>
              <a:pathLst>
                <a:path w="7420989" h="7407496">
                  <a:moveTo>
                    <a:pt x="0" y="0"/>
                  </a:moveTo>
                  <a:lnTo>
                    <a:pt x="7420989" y="0"/>
                  </a:lnTo>
                  <a:lnTo>
                    <a:pt x="7420989" y="7407497"/>
                  </a:lnTo>
                  <a:lnTo>
                    <a:pt x="0" y="740749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Freeform 5"/>
            <p:cNvSpPr/>
            <p:nvPr/>
          </p:nvSpPr>
          <p:spPr>
            <a:xfrm>
              <a:off x="4521261" y="4133989"/>
              <a:ext cx="7420989" cy="7407496"/>
            </a:xfrm>
            <a:custGeom>
              <a:avLst/>
              <a:gdLst/>
              <a:ahLst/>
              <a:cxnLst/>
              <a:rect l="l" t="t" r="r" b="b"/>
              <a:pathLst>
                <a:path w="7420989" h="7407496">
                  <a:moveTo>
                    <a:pt x="0" y="0"/>
                  </a:moveTo>
                  <a:lnTo>
                    <a:pt x="7420989" y="0"/>
                  </a:lnTo>
                  <a:lnTo>
                    <a:pt x="7420989" y="7407496"/>
                  </a:lnTo>
                  <a:lnTo>
                    <a:pt x="0" y="740749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p:cNvSpPr/>
            <p:nvPr/>
          </p:nvSpPr>
          <p:spPr>
            <a:xfrm>
              <a:off x="0" y="4172414"/>
              <a:ext cx="7420989" cy="7407496"/>
            </a:xfrm>
            <a:custGeom>
              <a:avLst/>
              <a:gdLst/>
              <a:ahLst/>
              <a:cxnLst/>
              <a:rect l="l" t="t" r="r" b="b"/>
              <a:pathLst>
                <a:path w="7420989" h="7407496">
                  <a:moveTo>
                    <a:pt x="0" y="0"/>
                  </a:moveTo>
                  <a:lnTo>
                    <a:pt x="7420989" y="0"/>
                  </a:lnTo>
                  <a:lnTo>
                    <a:pt x="7420989" y="7407496"/>
                  </a:lnTo>
                  <a:lnTo>
                    <a:pt x="0" y="740749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sp>
        <p:nvSpPr>
          <p:cNvPr id="7" name="Freeform 7"/>
          <p:cNvSpPr/>
          <p:nvPr/>
        </p:nvSpPr>
        <p:spPr>
          <a:xfrm>
            <a:off x="15400895" y="7143913"/>
            <a:ext cx="2659667" cy="2777275"/>
          </a:xfrm>
          <a:custGeom>
            <a:avLst/>
            <a:gdLst/>
            <a:ahLst/>
            <a:cxnLst/>
            <a:rect l="l" t="t" r="r" b="b"/>
            <a:pathLst>
              <a:path w="2659667" h="2777275">
                <a:moveTo>
                  <a:pt x="0" y="0"/>
                </a:moveTo>
                <a:lnTo>
                  <a:pt x="2659667" y="0"/>
                </a:lnTo>
                <a:lnTo>
                  <a:pt x="2659667" y="2777275"/>
                </a:lnTo>
                <a:lnTo>
                  <a:pt x="0" y="2777275"/>
                </a:lnTo>
                <a:lnTo>
                  <a:pt x="0" y="0"/>
                </a:lnTo>
                <a:close/>
              </a:path>
            </a:pathLst>
          </a:custGeom>
          <a:blipFill>
            <a:blip>
              <a:extLst>
                <a:ext uri="{96DAC541-7B7A-43D3-8B79-37D633B846F1}">
                  <asvg:svgBlip xmlns:asvg="http://schemas.microsoft.com/office/drawing/2016/SVG/main" r:embed="rId3"/>
                </a:ext>
              </a:extLst>
            </a:blip>
            <a:stretch>
              <a:fillRect b="-5131"/>
            </a:stretch>
          </a:blipFill>
        </p:spPr>
        <p:txBody>
          <a:bodyPr/>
          <a:lstStyle/>
          <a:p>
            <a:endParaRPr lang="en-US"/>
          </a:p>
        </p:txBody>
      </p:sp>
      <p:sp>
        <p:nvSpPr>
          <p:cNvPr id="8" name="Freeform 8"/>
          <p:cNvSpPr/>
          <p:nvPr/>
        </p:nvSpPr>
        <p:spPr>
          <a:xfrm>
            <a:off x="16853572" y="367462"/>
            <a:ext cx="890752" cy="1093557"/>
          </a:xfrm>
          <a:custGeom>
            <a:avLst/>
            <a:gdLst/>
            <a:ahLst/>
            <a:cxnLst/>
            <a:rect l="l" t="t" r="r" b="b"/>
            <a:pathLst>
              <a:path w="890752" h="1093557">
                <a:moveTo>
                  <a:pt x="0" y="0"/>
                </a:moveTo>
                <a:lnTo>
                  <a:pt x="890752" y="0"/>
                </a:lnTo>
                <a:lnTo>
                  <a:pt x="890752" y="1093557"/>
                </a:lnTo>
                <a:lnTo>
                  <a:pt x="0" y="109355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Freeform 9"/>
          <p:cNvSpPr/>
          <p:nvPr/>
        </p:nvSpPr>
        <p:spPr>
          <a:xfrm>
            <a:off x="8787637" y="914240"/>
            <a:ext cx="531359" cy="864638"/>
          </a:xfrm>
          <a:custGeom>
            <a:avLst/>
            <a:gdLst/>
            <a:ahLst/>
            <a:cxnLst/>
            <a:rect l="l" t="t" r="r" b="b"/>
            <a:pathLst>
              <a:path w="531359" h="864638">
                <a:moveTo>
                  <a:pt x="0" y="0"/>
                </a:moveTo>
                <a:lnTo>
                  <a:pt x="531359" y="0"/>
                </a:lnTo>
                <a:lnTo>
                  <a:pt x="531359" y="864638"/>
                </a:lnTo>
                <a:lnTo>
                  <a:pt x="0" y="86463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TextBox 10"/>
          <p:cNvSpPr txBox="1"/>
          <p:nvPr/>
        </p:nvSpPr>
        <p:spPr>
          <a:xfrm>
            <a:off x="1028700" y="874464"/>
            <a:ext cx="7166228" cy="1276350"/>
          </a:xfrm>
          <a:prstGeom prst="rect">
            <a:avLst/>
          </a:prstGeom>
        </p:spPr>
        <p:txBody>
          <a:bodyPr lIns="0" tIns="0" rIns="0" bIns="0" rtlCol="0" anchor="t">
            <a:spAutoFit/>
          </a:bodyPr>
          <a:lstStyle/>
          <a:p>
            <a:pPr algn="l">
              <a:lnSpc>
                <a:spcPts val="10080"/>
              </a:lnSpc>
            </a:pPr>
            <a:r>
              <a:rPr lang="en-US" sz="8400" spc="-168">
                <a:solidFill>
                  <a:srgbClr val="000000"/>
                </a:solidFill>
                <a:latin typeface="Vollkorn"/>
                <a:ea typeface="Vollkorn"/>
                <a:cs typeface="Vollkorn"/>
                <a:sym typeface="Vollkorn"/>
              </a:rPr>
              <a:t>For Discussion</a:t>
            </a:r>
          </a:p>
        </p:txBody>
      </p:sp>
      <p:sp>
        <p:nvSpPr>
          <p:cNvPr id="11" name="TextBox 11"/>
          <p:cNvSpPr txBox="1"/>
          <p:nvPr/>
        </p:nvSpPr>
        <p:spPr>
          <a:xfrm>
            <a:off x="9580228" y="1512639"/>
            <a:ext cx="7679072" cy="6762750"/>
          </a:xfrm>
          <a:prstGeom prst="rect">
            <a:avLst/>
          </a:prstGeom>
        </p:spPr>
        <p:txBody>
          <a:bodyPr lIns="0" tIns="0" rIns="0" bIns="0" rtlCol="0" anchor="t">
            <a:spAutoFit/>
          </a:bodyPr>
          <a:lstStyle/>
          <a:p>
            <a:pPr algn="ctr">
              <a:lnSpc>
                <a:spcPts val="5349"/>
              </a:lnSpc>
            </a:pPr>
            <a:r>
              <a:rPr lang="en-US" sz="4458" spc="-89">
                <a:solidFill>
                  <a:srgbClr val="000000"/>
                </a:solidFill>
                <a:latin typeface="Vollkorn"/>
                <a:ea typeface="Vollkorn"/>
                <a:cs typeface="Vollkorn"/>
                <a:sym typeface="Vollkorn"/>
              </a:rPr>
              <a:t>•What do the lines shared collectively say about the experience of being an EMLL in the United States?</a:t>
            </a:r>
          </a:p>
          <a:p>
            <a:pPr algn="ctr">
              <a:lnSpc>
                <a:spcPts val="5349"/>
              </a:lnSpc>
            </a:pPr>
            <a:r>
              <a:rPr lang="en-US" sz="4458" spc="-89">
                <a:solidFill>
                  <a:srgbClr val="000000"/>
                </a:solidFill>
                <a:latin typeface="Vollkorn"/>
                <a:ea typeface="Vollkorn"/>
                <a:cs typeface="Vollkorn"/>
                <a:sym typeface="Vollkorn"/>
              </a:rPr>
              <a:t>•What are the implications of these narratives for our study of the education of EMLLs? What lessons can they impart? What actions can they catalyze?</a:t>
            </a:r>
          </a:p>
          <a:p>
            <a:pPr algn="ctr">
              <a:lnSpc>
                <a:spcPts val="5349"/>
              </a:lnSpc>
              <a:spcBef>
                <a:spcPct val="0"/>
              </a:spcBef>
            </a:pPr>
            <a:endParaRPr lang="en-US" sz="4458" spc="-89">
              <a:solidFill>
                <a:srgbClr val="000000"/>
              </a:solidFill>
              <a:latin typeface="Vollkorn"/>
              <a:ea typeface="Vollkorn"/>
              <a:cs typeface="Vollkorn"/>
              <a:sym typeface="Vollkorn"/>
            </a:endParaRPr>
          </a:p>
        </p:txBody>
      </p:sp>
      <p:sp>
        <p:nvSpPr>
          <p:cNvPr id="12" name="Freeform 12"/>
          <p:cNvSpPr/>
          <p:nvPr/>
        </p:nvSpPr>
        <p:spPr>
          <a:xfrm>
            <a:off x="1412218" y="2985632"/>
            <a:ext cx="6399192" cy="5061179"/>
          </a:xfrm>
          <a:custGeom>
            <a:avLst/>
            <a:gdLst/>
            <a:ahLst/>
            <a:cxnLst/>
            <a:rect l="l" t="t" r="r" b="b"/>
            <a:pathLst>
              <a:path w="6399192" h="5061179">
                <a:moveTo>
                  <a:pt x="0" y="0"/>
                </a:moveTo>
                <a:lnTo>
                  <a:pt x="6399192" y="0"/>
                </a:lnTo>
                <a:lnTo>
                  <a:pt x="6399192" y="5061179"/>
                </a:lnTo>
                <a:lnTo>
                  <a:pt x="0" y="5061179"/>
                </a:lnTo>
                <a:lnTo>
                  <a:pt x="0" y="0"/>
                </a:lnTo>
                <a:close/>
              </a:path>
            </a:pathLst>
          </a:custGeom>
          <a:blipFill>
            <a:blip>
              <a:extLst>
                <a:ext uri="{96DAC541-7B7A-43D3-8B79-37D633B846F1}">
                  <asvg:svgBlip xmlns:asvg="http://schemas.microsoft.com/office/drawing/2016/SVG/main" r:embed="rId6"/>
                </a:ext>
              </a:extLst>
            </a:blip>
            <a:stretch>
              <a:fillRect/>
            </a:stretch>
          </a:blipFill>
          <a:ln cap="sq">
            <a:noFill/>
            <a:prstDash val="solid"/>
            <a:miter/>
          </a:ln>
        </p:spPr>
        <p:txBody>
          <a:bodyPr/>
          <a:lstStyle/>
          <a:p>
            <a:endParaRPr lang="en-US"/>
          </a:p>
        </p:txBody>
      </p:sp>
    </p:spTree>
  </p:cSld>
  <p:clrMapOvr>
    <a:masterClrMapping/>
  </p:clrMapOvr>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480</Words>
  <Application>Microsoft Macintosh PowerPoint</Application>
  <PresentationFormat>Custom</PresentationFormat>
  <Paragraphs>55</Paragraphs>
  <Slides>7</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vt:i4>
      </vt:variant>
    </vt:vector>
  </HeadingPairs>
  <TitlesOfParts>
    <vt:vector size="15" baseType="lpstr">
      <vt:lpstr>Arial</vt:lpstr>
      <vt:lpstr>Open Sauce</vt:lpstr>
      <vt:lpstr>Calibri</vt:lpstr>
      <vt:lpstr>Linotype Feltpen Medium</vt:lpstr>
      <vt:lpstr>Vollkorn</vt:lpstr>
      <vt:lpstr>Vollkorn Bold</vt:lpstr>
      <vt:lpstr>Linotype Feltpen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4 EDUC 275 Fall 2025</dc:title>
  <cp:lastModifiedBy>Kelly G Zuckerman</cp:lastModifiedBy>
  <cp:revision>2</cp:revision>
  <dcterms:created xsi:type="dcterms:W3CDTF">2006-08-16T00:00:00Z</dcterms:created>
  <dcterms:modified xsi:type="dcterms:W3CDTF">2026-09-10T14:59:23Z</dcterms:modified>
  <dc:identifier>DAGytF3gGTA</dc:identifier>
</cp:coreProperties>
</file>