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7"/>
  </p:notesMasterIdLst>
  <p:sldIdLst>
    <p:sldId id="256" r:id="rId2"/>
    <p:sldId id="257" r:id="rId3"/>
    <p:sldId id="263" r:id="rId4"/>
    <p:sldId id="348" r:id="rId5"/>
    <p:sldId id="349" r:id="rId6"/>
    <p:sldId id="258" r:id="rId7"/>
    <p:sldId id="259" r:id="rId8"/>
    <p:sldId id="275" r:id="rId9"/>
    <p:sldId id="274" r:id="rId10"/>
    <p:sldId id="262" r:id="rId11"/>
    <p:sldId id="350" r:id="rId12"/>
    <p:sldId id="311" r:id="rId13"/>
    <p:sldId id="344" r:id="rId14"/>
    <p:sldId id="312" r:id="rId15"/>
    <p:sldId id="31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9639"/>
    <p:restoredTop sz="93554"/>
  </p:normalViewPr>
  <p:slideViewPr>
    <p:cSldViewPr snapToGrid="0">
      <p:cViewPr varScale="1">
        <p:scale>
          <a:sx n="55" d="100"/>
          <a:sy n="55" d="100"/>
        </p:scale>
        <p:origin x="192" y="9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CE960-3260-354B-8E31-32F43983BCE8}" type="datetimeFigureOut">
              <a:rPr lang="en-US" smtClean="0"/>
              <a:t>9/10/26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0611C4-AB0E-0845-A20F-0AC4A9B828B2}" type="slidenum">
              <a:rPr lang="en-US" smtClean="0"/>
              <a:t>‹#›</a:t>
            </a:fld>
            <a:endParaRPr lang="en-US"/>
          </a:p>
        </p:txBody>
      </p:sp>
    </p:spTree>
    <p:extLst>
      <p:ext uri="{BB962C8B-B14F-4D97-AF65-F5344CB8AC3E}">
        <p14:creationId xmlns:p14="http://schemas.microsoft.com/office/powerpoint/2010/main" val="2959942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0611C4-AB0E-0845-A20F-0AC4A9B828B2}" type="slidenum">
              <a:rPr lang="en-US" smtClean="0"/>
              <a:t>10</a:t>
            </a:fld>
            <a:endParaRPr lang="en-US"/>
          </a:p>
        </p:txBody>
      </p:sp>
    </p:spTree>
    <p:extLst>
      <p:ext uri="{BB962C8B-B14F-4D97-AF65-F5344CB8AC3E}">
        <p14:creationId xmlns:p14="http://schemas.microsoft.com/office/powerpoint/2010/main" val="2151672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2883FC-031C-6A4B-BB72-62E34658F486}" type="datetimeFigureOut">
              <a:rPr lang="en-US" smtClean="0"/>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757D3-F438-5A46-8C9F-7727D9989472}" type="slidenum">
              <a:rPr lang="en-US" smtClean="0"/>
              <a:t>‹#›</a:t>
            </a:fld>
            <a:endParaRPr lang="en-US"/>
          </a:p>
        </p:txBody>
      </p:sp>
    </p:spTree>
    <p:extLst>
      <p:ext uri="{BB962C8B-B14F-4D97-AF65-F5344CB8AC3E}">
        <p14:creationId xmlns:p14="http://schemas.microsoft.com/office/powerpoint/2010/main" val="2090527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2883FC-031C-6A4B-BB72-62E34658F486}" type="datetimeFigureOut">
              <a:rPr lang="en-US" smtClean="0"/>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757D3-F438-5A46-8C9F-7727D9989472}" type="slidenum">
              <a:rPr lang="en-US" smtClean="0"/>
              <a:t>‹#›</a:t>
            </a:fld>
            <a:endParaRPr lang="en-US"/>
          </a:p>
        </p:txBody>
      </p:sp>
    </p:spTree>
    <p:extLst>
      <p:ext uri="{BB962C8B-B14F-4D97-AF65-F5344CB8AC3E}">
        <p14:creationId xmlns:p14="http://schemas.microsoft.com/office/powerpoint/2010/main" val="3269697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2883FC-031C-6A4B-BB72-62E34658F486}" type="datetimeFigureOut">
              <a:rPr lang="en-US" smtClean="0"/>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757D3-F438-5A46-8C9F-7727D9989472}" type="slidenum">
              <a:rPr lang="en-US" smtClean="0"/>
              <a:t>‹#›</a:t>
            </a:fld>
            <a:endParaRPr lang="en-US"/>
          </a:p>
        </p:txBody>
      </p:sp>
    </p:spTree>
    <p:extLst>
      <p:ext uri="{BB962C8B-B14F-4D97-AF65-F5344CB8AC3E}">
        <p14:creationId xmlns:p14="http://schemas.microsoft.com/office/powerpoint/2010/main" val="3660451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2883FC-031C-6A4B-BB72-62E34658F486}" type="datetimeFigureOut">
              <a:rPr lang="en-US" smtClean="0"/>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757D3-F438-5A46-8C9F-7727D9989472}" type="slidenum">
              <a:rPr lang="en-US" smtClean="0"/>
              <a:t>‹#›</a:t>
            </a:fld>
            <a:endParaRPr lang="en-US"/>
          </a:p>
        </p:txBody>
      </p:sp>
    </p:spTree>
    <p:extLst>
      <p:ext uri="{BB962C8B-B14F-4D97-AF65-F5344CB8AC3E}">
        <p14:creationId xmlns:p14="http://schemas.microsoft.com/office/powerpoint/2010/main" val="852941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883FC-031C-6A4B-BB72-62E34658F486}" type="datetimeFigureOut">
              <a:rPr lang="en-US" smtClean="0"/>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757D3-F438-5A46-8C9F-7727D9989472}" type="slidenum">
              <a:rPr lang="en-US" smtClean="0"/>
              <a:t>‹#›</a:t>
            </a:fld>
            <a:endParaRPr lang="en-US"/>
          </a:p>
        </p:txBody>
      </p:sp>
    </p:spTree>
    <p:extLst>
      <p:ext uri="{BB962C8B-B14F-4D97-AF65-F5344CB8AC3E}">
        <p14:creationId xmlns:p14="http://schemas.microsoft.com/office/powerpoint/2010/main" val="1241972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2883FC-031C-6A4B-BB72-62E34658F486}" type="datetimeFigureOut">
              <a:rPr lang="en-US" smtClean="0"/>
              <a:t>9/10/26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757D3-F438-5A46-8C9F-7727D9989472}" type="slidenum">
              <a:rPr lang="en-US" smtClean="0"/>
              <a:t>‹#›</a:t>
            </a:fld>
            <a:endParaRPr lang="en-US"/>
          </a:p>
        </p:txBody>
      </p:sp>
    </p:spTree>
    <p:extLst>
      <p:ext uri="{BB962C8B-B14F-4D97-AF65-F5344CB8AC3E}">
        <p14:creationId xmlns:p14="http://schemas.microsoft.com/office/powerpoint/2010/main" val="2022180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2883FC-031C-6A4B-BB72-62E34658F486}" type="datetimeFigureOut">
              <a:rPr lang="en-US" smtClean="0"/>
              <a:t>9/10/26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A757D3-F438-5A46-8C9F-7727D9989472}" type="slidenum">
              <a:rPr lang="en-US" smtClean="0"/>
              <a:t>‹#›</a:t>
            </a:fld>
            <a:endParaRPr lang="en-US"/>
          </a:p>
        </p:txBody>
      </p:sp>
    </p:spTree>
    <p:extLst>
      <p:ext uri="{BB962C8B-B14F-4D97-AF65-F5344CB8AC3E}">
        <p14:creationId xmlns:p14="http://schemas.microsoft.com/office/powerpoint/2010/main" val="3705492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2883FC-031C-6A4B-BB72-62E34658F486}" type="datetimeFigureOut">
              <a:rPr lang="en-US" smtClean="0"/>
              <a:t>9/10/26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A757D3-F438-5A46-8C9F-7727D9989472}" type="slidenum">
              <a:rPr lang="en-US" smtClean="0"/>
              <a:t>‹#›</a:t>
            </a:fld>
            <a:endParaRPr lang="en-US"/>
          </a:p>
        </p:txBody>
      </p:sp>
    </p:spTree>
    <p:extLst>
      <p:ext uri="{BB962C8B-B14F-4D97-AF65-F5344CB8AC3E}">
        <p14:creationId xmlns:p14="http://schemas.microsoft.com/office/powerpoint/2010/main" val="1121305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883FC-031C-6A4B-BB72-62E34658F486}" type="datetimeFigureOut">
              <a:rPr lang="en-US" smtClean="0"/>
              <a:t>9/10/26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A757D3-F438-5A46-8C9F-7727D9989472}" type="slidenum">
              <a:rPr lang="en-US" smtClean="0"/>
              <a:t>‹#›</a:t>
            </a:fld>
            <a:endParaRPr lang="en-US"/>
          </a:p>
        </p:txBody>
      </p:sp>
    </p:spTree>
    <p:extLst>
      <p:ext uri="{BB962C8B-B14F-4D97-AF65-F5344CB8AC3E}">
        <p14:creationId xmlns:p14="http://schemas.microsoft.com/office/powerpoint/2010/main" val="2467691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2883FC-031C-6A4B-BB72-62E34658F486}" type="datetimeFigureOut">
              <a:rPr lang="en-US" smtClean="0"/>
              <a:t>9/10/26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757D3-F438-5A46-8C9F-7727D9989472}" type="slidenum">
              <a:rPr lang="en-US" smtClean="0"/>
              <a:t>‹#›</a:t>
            </a:fld>
            <a:endParaRPr lang="en-US"/>
          </a:p>
        </p:txBody>
      </p:sp>
    </p:spTree>
    <p:extLst>
      <p:ext uri="{BB962C8B-B14F-4D97-AF65-F5344CB8AC3E}">
        <p14:creationId xmlns:p14="http://schemas.microsoft.com/office/powerpoint/2010/main" val="1391467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2883FC-031C-6A4B-BB72-62E34658F486}" type="datetimeFigureOut">
              <a:rPr lang="en-US" smtClean="0"/>
              <a:t>9/10/26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757D3-F438-5A46-8C9F-7727D9989472}" type="slidenum">
              <a:rPr lang="en-US" smtClean="0"/>
              <a:t>‹#›</a:t>
            </a:fld>
            <a:endParaRPr lang="en-US"/>
          </a:p>
        </p:txBody>
      </p:sp>
    </p:spTree>
    <p:extLst>
      <p:ext uri="{BB962C8B-B14F-4D97-AF65-F5344CB8AC3E}">
        <p14:creationId xmlns:p14="http://schemas.microsoft.com/office/powerpoint/2010/main" val="2137584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732883FC-031C-6A4B-BB72-62E34658F486}" type="datetimeFigureOut">
              <a:rPr lang="en-US" smtClean="0"/>
              <a:t>9/10/26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BCA757D3-F438-5A46-8C9F-7727D9989472}" type="slidenum">
              <a:rPr lang="en-US" smtClean="0"/>
              <a:t>‹#›</a:t>
            </a:fld>
            <a:endParaRPr lang="en-US"/>
          </a:p>
        </p:txBody>
      </p:sp>
    </p:spTree>
    <p:extLst>
      <p:ext uri="{BB962C8B-B14F-4D97-AF65-F5344CB8AC3E}">
        <p14:creationId xmlns:p14="http://schemas.microsoft.com/office/powerpoint/2010/main" val="26990032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hyperlink" Target="http://www.ubu.com/" TargetMode="External"/><Relationship Id="rId3" Type="http://schemas.openxmlformats.org/officeDocument/2006/relationships/hyperlink" Target="http://rhizome.org/about/" TargetMode="External"/><Relationship Id="rId7" Type="http://schemas.openxmlformats.org/officeDocument/2006/relationships/hyperlink" Target="https://en.wikipedia.org/wiki/Net.art" TargetMode="External"/><Relationship Id="rId12" Type="http://schemas.openxmlformats.org/officeDocument/2006/relationships/hyperlink" Target="https://www.moma.org/calendar/exhibitions/5033" TargetMode="External"/><Relationship Id="rId2" Type="http://schemas.openxmlformats.org/officeDocument/2006/relationships/hyperlink" Target="https://www.eai.org/" TargetMode="External"/><Relationship Id="rId1" Type="http://schemas.openxmlformats.org/officeDocument/2006/relationships/slideLayout" Target="../slideLayouts/slideLayout1.xml"/><Relationship Id="rId6" Type="http://schemas.openxmlformats.org/officeDocument/2006/relationships/hyperlink" Target="http://www.sundance.org/programs/new-frontier#/" TargetMode="External"/><Relationship Id="rId11" Type="http://schemas.openxmlformats.org/officeDocument/2006/relationships/hyperlink" Target="http://icaphila.org/exhibitions/8498/myths-of-the-marble" TargetMode="External"/><Relationship Id="rId5" Type="http://schemas.openxmlformats.org/officeDocument/2006/relationships/hyperlink" Target="https://diaart.org/program/artistswebprojects" TargetMode="External"/><Relationship Id="rId10" Type="http://schemas.openxmlformats.org/officeDocument/2006/relationships/hyperlink" Target="http://www.whitechapelgallery.org/exhibitions/electronicsuperhighway/" TargetMode="External"/><Relationship Id="rId4" Type="http://schemas.openxmlformats.org/officeDocument/2006/relationships/hyperlink" Target="https://www.sfmoma.org/artists-artworks/media-arts/" TargetMode="External"/><Relationship Id="rId9" Type="http://schemas.openxmlformats.org/officeDocument/2006/relationships/hyperlink" Target="https://archive.org/about/"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jhl5afLEKdo" TargetMode="External"/><Relationship Id="rId2" Type="http://schemas.openxmlformats.org/officeDocument/2006/relationships/hyperlink" Target="https://www.youtube.com/watch?v=jNQXAC9IVRw" TargetMode="External"/><Relationship Id="rId1" Type="http://schemas.openxmlformats.org/officeDocument/2006/relationships/slideLayout" Target="../slideLayouts/slideLayout1.xml"/><Relationship Id="rId6" Type="http://schemas.openxmlformats.org/officeDocument/2006/relationships/hyperlink" Target="https://nancybakercahill.com/work/hollow-point-103-vr" TargetMode="External"/><Relationship Id="rId5" Type="http://schemas.openxmlformats.org/officeDocument/2006/relationships/hyperlink" Target="https://www.youtube.com/watch?v=tO6sfku_1b8" TargetMode="External"/><Relationship Id="rId4" Type="http://schemas.openxmlformats.org/officeDocument/2006/relationships/hyperlink" Target="https://artsandculture.google.com/pocketgallery/IQUxrMnvNro2DQ?hl=en&amp;pgs=eyJRYyI6InRoZWF0ZXItdmlldyJ9"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D08E038-67E3-77A1-3636-FC5313CDF606}"/>
              </a:ext>
            </a:extLst>
          </p:cNvPr>
          <p:cNvSpPr>
            <a:spLocks noGrp="1"/>
          </p:cNvSpPr>
          <p:nvPr>
            <p:ph type="subTitle" idx="1"/>
          </p:nvPr>
        </p:nvSpPr>
        <p:spPr>
          <a:xfrm>
            <a:off x="1541206" y="5137639"/>
            <a:ext cx="9109587" cy="1475367"/>
          </a:xfrm>
        </p:spPr>
        <p:txBody>
          <a:bodyPr>
            <a:normAutofit fontScale="92500" lnSpcReduction="20000"/>
          </a:bodyPr>
          <a:lstStyle/>
          <a:p>
            <a:r>
              <a:rPr lang="en-US" dirty="0"/>
              <a:t>HART 380/680 - Topics in Film: Digital Media</a:t>
            </a:r>
          </a:p>
          <a:p>
            <a:r>
              <a:rPr lang="en-US" dirty="0"/>
              <a:t>Professor Homay King</a:t>
            </a:r>
          </a:p>
          <a:p>
            <a:r>
              <a:rPr lang="en-US" dirty="0"/>
              <a:t>Fall 2026</a:t>
            </a:r>
          </a:p>
          <a:p>
            <a:r>
              <a:rPr lang="en-US" dirty="0"/>
              <a:t>Bryn </a:t>
            </a:r>
            <a:r>
              <a:rPr lang="en-US" dirty="0" err="1"/>
              <a:t>Mawr</a:t>
            </a:r>
            <a:r>
              <a:rPr lang="en-US" dirty="0"/>
              <a:t> College</a:t>
            </a:r>
          </a:p>
        </p:txBody>
      </p:sp>
      <p:pic>
        <p:nvPicPr>
          <p:cNvPr id="4" name="Picture 3">
            <a:extLst>
              <a:ext uri="{FF2B5EF4-FFF2-40B4-BE49-F238E27FC236}">
                <a16:creationId xmlns:a16="http://schemas.microsoft.com/office/drawing/2014/main" id="{13DAF592-479C-5ED6-7E95-42812A7B8DC2}"/>
              </a:ext>
            </a:extLst>
          </p:cNvPr>
          <p:cNvPicPr>
            <a:picLocks noChangeAspect="1"/>
          </p:cNvPicPr>
          <p:nvPr/>
        </p:nvPicPr>
        <p:blipFill>
          <a:blip r:embed="rId2"/>
          <a:stretch>
            <a:fillRect/>
          </a:stretch>
        </p:blipFill>
        <p:spPr>
          <a:xfrm>
            <a:off x="2868734" y="10533"/>
            <a:ext cx="6454532" cy="4823793"/>
          </a:xfrm>
          <a:prstGeom prst="rect">
            <a:avLst/>
          </a:prstGeom>
        </p:spPr>
      </p:pic>
    </p:spTree>
    <p:extLst>
      <p:ext uri="{BB962C8B-B14F-4D97-AF65-F5344CB8AC3E}">
        <p14:creationId xmlns:p14="http://schemas.microsoft.com/office/powerpoint/2010/main" val="2563716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B693A18-3978-4539-7954-7DEC199BE235}"/>
              </a:ext>
            </a:extLst>
          </p:cNvPr>
          <p:cNvSpPr txBox="1"/>
          <p:nvPr/>
        </p:nvSpPr>
        <p:spPr>
          <a:xfrm>
            <a:off x="304800" y="698220"/>
            <a:ext cx="11582400" cy="4934236"/>
          </a:xfrm>
          <a:prstGeom prst="rect">
            <a:avLst/>
          </a:prstGeom>
          <a:noFill/>
        </p:spPr>
        <p:txBody>
          <a:bodyPr wrap="square">
            <a:spAutoFit/>
          </a:bodyPr>
          <a:lstStyle/>
          <a:p>
            <a:pPr>
              <a:lnSpc>
                <a:spcPct val="115000"/>
              </a:lnSpc>
              <a:spcAft>
                <a:spcPts val="800"/>
              </a:spcAft>
            </a:pPr>
            <a:r>
              <a:rPr lang="en-US" sz="2400" kern="100" dirty="0">
                <a:latin typeface="Aptos" panose="020B0004020202020204" pitchFamily="34" charset="0"/>
                <a:ea typeface="DengXian" panose="02010600030101010101" pitchFamily="2" charset="-122"/>
              </a:rPr>
              <a:t>Numerical representation, Modularity, Automation, Variability, Transcoding, Database Aesthetics, Simulation</a:t>
            </a:r>
          </a:p>
          <a:p>
            <a:pPr>
              <a:lnSpc>
                <a:spcPct val="115000"/>
              </a:lnSpc>
              <a:spcAft>
                <a:spcPts val="800"/>
              </a:spcAft>
            </a:pPr>
            <a:endParaRPr lang="en-US" sz="2400" kern="100" dirty="0">
              <a:latin typeface="Aptos" panose="020B0004020202020204" pitchFamily="34" charset="0"/>
              <a:ea typeface="DengXian" panose="02010600030101010101" pitchFamily="2" charset="-122"/>
            </a:endParaRPr>
          </a:p>
          <a:p>
            <a:pPr marR="0" algn="l">
              <a:lnSpc>
                <a:spcPct val="115000"/>
              </a:lnSpc>
              <a:spcBef>
                <a:spcPts val="0"/>
              </a:spcBef>
              <a:spcAft>
                <a:spcPts val="800"/>
              </a:spcAft>
            </a:pPr>
            <a:r>
              <a:rPr lang="en-US" sz="2400" kern="100" dirty="0">
                <a:latin typeface="Aptos" panose="020B0004020202020204" pitchFamily="34" charset="0"/>
                <a:ea typeface="DengXian" panose="02010600030101010101" pitchFamily="2" charset="-122"/>
              </a:rPr>
              <a:t>Exercise A: </a:t>
            </a:r>
          </a:p>
          <a:p>
            <a:pPr marR="0" algn="l">
              <a:lnSpc>
                <a:spcPct val="115000"/>
              </a:lnSpc>
              <a:spcBef>
                <a:spcPts val="0"/>
              </a:spcBef>
              <a:spcAft>
                <a:spcPts val="800"/>
              </a:spcAft>
            </a:pPr>
            <a:r>
              <a:rPr lang="en-US" sz="2400" kern="100" dirty="0">
                <a:latin typeface="Aptos" panose="020B0004020202020204" pitchFamily="34" charset="0"/>
                <a:ea typeface="DengXian" panose="02010600030101010101" pitchFamily="2" charset="-122"/>
              </a:rPr>
              <a:t>think of an example of “old” or analog media that demonstrates one of principles Manovich associates with ”new” media listed above and say how it does so</a:t>
            </a:r>
          </a:p>
          <a:p>
            <a:pPr marR="0" algn="l">
              <a:lnSpc>
                <a:spcPct val="115000"/>
              </a:lnSpc>
              <a:spcBef>
                <a:spcPts val="0"/>
              </a:spcBef>
              <a:spcAft>
                <a:spcPts val="800"/>
              </a:spcAft>
            </a:pPr>
            <a:endParaRPr lang="en-US" sz="2400" kern="100" dirty="0">
              <a:latin typeface="Aptos" panose="020B0004020202020204" pitchFamily="34" charset="0"/>
              <a:ea typeface="DengXian" panose="02010600030101010101" pitchFamily="2" charset="-122"/>
            </a:endParaRPr>
          </a:p>
          <a:p>
            <a:pPr marR="0" algn="l">
              <a:lnSpc>
                <a:spcPct val="115000"/>
              </a:lnSpc>
              <a:spcBef>
                <a:spcPts val="0"/>
              </a:spcBef>
              <a:spcAft>
                <a:spcPts val="800"/>
              </a:spcAft>
            </a:pPr>
            <a:r>
              <a:rPr lang="en-US" sz="2400" kern="100" dirty="0">
                <a:latin typeface="Aptos" panose="020B0004020202020204" pitchFamily="34" charset="0"/>
                <a:ea typeface="DengXian" panose="02010600030101010101" pitchFamily="2" charset="-122"/>
              </a:rPr>
              <a:t>Exercise B: </a:t>
            </a:r>
          </a:p>
          <a:p>
            <a:pPr marR="0" algn="l">
              <a:lnSpc>
                <a:spcPct val="115000"/>
              </a:lnSpc>
              <a:spcBef>
                <a:spcPts val="0"/>
              </a:spcBef>
              <a:spcAft>
                <a:spcPts val="800"/>
              </a:spcAft>
            </a:pPr>
            <a:r>
              <a:rPr lang="en-US" sz="2400" kern="100" dirty="0">
                <a:latin typeface="Aptos" panose="020B0004020202020204" pitchFamily="34" charset="0"/>
                <a:ea typeface="DengXian" panose="02010600030101010101" pitchFamily="2" charset="-122"/>
              </a:rPr>
              <a:t>think of an example of “new” or digital media that does </a:t>
            </a:r>
            <a:r>
              <a:rPr lang="en-US" sz="2400" i="1" kern="100" dirty="0">
                <a:latin typeface="Aptos" panose="020B0004020202020204" pitchFamily="34" charset="0"/>
                <a:ea typeface="DengXian" panose="02010600030101010101" pitchFamily="2" charset="-122"/>
              </a:rPr>
              <a:t>not</a:t>
            </a:r>
            <a:r>
              <a:rPr lang="en-US" sz="2400" kern="100" dirty="0">
                <a:latin typeface="Aptos" panose="020B0004020202020204" pitchFamily="34" charset="0"/>
                <a:ea typeface="DengXian" panose="02010600030101010101" pitchFamily="2" charset="-122"/>
              </a:rPr>
              <a:t> demonstrate one or more Manovich’s principles</a:t>
            </a:r>
          </a:p>
        </p:txBody>
      </p:sp>
    </p:spTree>
    <p:extLst>
      <p:ext uri="{BB962C8B-B14F-4D97-AF65-F5344CB8AC3E}">
        <p14:creationId xmlns:p14="http://schemas.microsoft.com/office/powerpoint/2010/main" val="4207287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00A37-A83C-DF81-AAC0-56CF255E3542}"/>
            </a:ext>
          </a:extLst>
        </p:cNvPr>
        <p:cNvGrpSpPr/>
        <p:nvPr/>
      </p:nvGrpSpPr>
      <p:grpSpPr>
        <a:xfrm>
          <a:off x="0" y="0"/>
          <a:ext cx="0" cy="0"/>
          <a:chOff x="0" y="0"/>
          <a:chExt cx="0" cy="0"/>
        </a:xfrm>
      </p:grpSpPr>
    </p:spTree>
    <p:extLst>
      <p:ext uri="{BB962C8B-B14F-4D97-AF65-F5344CB8AC3E}">
        <p14:creationId xmlns:p14="http://schemas.microsoft.com/office/powerpoint/2010/main" val="412082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D08E038-67E3-77A1-3636-FC5313CDF606}"/>
              </a:ext>
            </a:extLst>
          </p:cNvPr>
          <p:cNvSpPr>
            <a:spLocks noGrp="1"/>
          </p:cNvSpPr>
          <p:nvPr>
            <p:ph type="subTitle" idx="1"/>
          </p:nvPr>
        </p:nvSpPr>
        <p:spPr>
          <a:xfrm>
            <a:off x="256032" y="384048"/>
            <a:ext cx="11448288" cy="6181344"/>
          </a:xfrm>
        </p:spPr>
        <p:txBody>
          <a:bodyPr>
            <a:noAutofit/>
          </a:bodyPr>
          <a:lstStyle/>
          <a:p>
            <a:pPr algn="l"/>
            <a:r>
              <a:rPr lang="en-US" sz="1800" dirty="0"/>
              <a:t>This is a reminder that course evaluations will be available for students to complete starting XXX-XXX.  Students will be prompted via email and Moodle to complete the evaluation online.  You can review completion rates on your course evaluations dashboard in Moodle during the evaluation period.  </a:t>
            </a:r>
          </a:p>
          <a:p>
            <a:pPr algn="l"/>
            <a:r>
              <a:rPr lang="en-US" sz="1800" dirty="0"/>
              <a:t>Set aside time (~20 minutes) at the beginning of one class session for students to complete online evaluations during class. Faculty members should step out of the classroom while evaluations are in progress and have a student notify them when everyone is finished.</a:t>
            </a:r>
          </a:p>
          <a:p>
            <a:pPr algn="l"/>
            <a:endParaRPr lang="en-US" sz="1800" dirty="0"/>
          </a:p>
          <a:p>
            <a:pPr algn="l"/>
            <a:r>
              <a:rPr lang="en-US" sz="1800" dirty="0"/>
              <a:t>INSTRUCTIONS (to be read to the class by a student):</a:t>
            </a:r>
          </a:p>
          <a:p>
            <a:pPr algn="l"/>
            <a:r>
              <a:rPr lang="en-US" sz="1800" b="1" dirty="0"/>
              <a:t>These teaching evaluations are used for three purposes: 1) they provide feedback that should be helpful to the course instructor in general, or when this course is taught again; 2) they are reviewed by various faculty members in the evaluation of teaching when the College considers an instructor for reappointment, tenure, or promotion; 3) they provide information that helps the College evaluate larger curricular initiatives and goals. Both the instructor and the College appreciate thoughtful, candid, comments whether positive or negative, and constructive suggestions for improvement.  Please spend 20 minutes responding to the questions on this form. Your answers will not be attributed to you. The instructor will see the results only after course grades have been submitted to the Registrar.</a:t>
            </a:r>
          </a:p>
        </p:txBody>
      </p:sp>
    </p:spTree>
    <p:extLst>
      <p:ext uri="{BB962C8B-B14F-4D97-AF65-F5344CB8AC3E}">
        <p14:creationId xmlns:p14="http://schemas.microsoft.com/office/powerpoint/2010/main" val="1056426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D08E038-67E3-77A1-3636-FC5313CDF606}"/>
              </a:ext>
            </a:extLst>
          </p:cNvPr>
          <p:cNvSpPr>
            <a:spLocks noGrp="1"/>
          </p:cNvSpPr>
          <p:nvPr>
            <p:ph type="subTitle" idx="1"/>
          </p:nvPr>
        </p:nvSpPr>
        <p:spPr>
          <a:xfrm>
            <a:off x="830781" y="660561"/>
            <a:ext cx="10530437" cy="5536878"/>
          </a:xfrm>
        </p:spPr>
        <p:txBody>
          <a:bodyPr>
            <a:normAutofit fontScale="92500" lnSpcReduction="10000"/>
          </a:bodyPr>
          <a:lstStyle/>
          <a:p>
            <a:pPr marL="0" marR="0" algn="ctr">
              <a:lnSpc>
                <a:spcPct val="115000"/>
              </a:lnSpc>
              <a:spcBef>
                <a:spcPts val="0"/>
              </a:spcBef>
              <a:spcAft>
                <a:spcPts val="800"/>
              </a:spcAft>
            </a:pPr>
            <a:r>
              <a:rPr lang="en-US" sz="1800" b="1" kern="100" dirty="0">
                <a:effectLst/>
                <a:latin typeface="Aptos" panose="020B0004020202020204" pitchFamily="34" charset="0"/>
                <a:ea typeface="DengXian" panose="02010600030101010101" pitchFamily="2" charset="-122"/>
                <a:cs typeface="Aptos" panose="020B0004020202020204" pitchFamily="34" charset="0"/>
              </a:rPr>
              <a:t>Web resources and exhibitions for further study</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 </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Electronic Arts Intermix (arts organization): </a:t>
            </a:r>
            <a:r>
              <a:rPr lang="en-US" sz="1800" u="sng" kern="100" dirty="0">
                <a:effectLst/>
                <a:latin typeface="Aptos" panose="020B0004020202020204" pitchFamily="34" charset="0"/>
                <a:ea typeface="DengXian" panose="02010600030101010101" pitchFamily="2" charset="-122"/>
                <a:cs typeface="Aptos" panose="020B0004020202020204" pitchFamily="34" charset="0"/>
                <a:hlinkClick r:id="rId2">
                  <a:extLst>
                    <a:ext uri="{A12FA001-AC4F-418D-AE19-62706E023703}">
                      <ahyp:hlinkClr xmlns:ahyp="http://schemas.microsoft.com/office/drawing/2018/hyperlinkcolor" val="tx"/>
                    </a:ext>
                  </a:extLst>
                </a:hlinkClick>
              </a:rPr>
              <a:t>https://www.eai.org/</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err="1">
                <a:effectLst/>
                <a:latin typeface="Aptos" panose="020B0004020202020204" pitchFamily="34" charset="0"/>
                <a:ea typeface="DengXian" panose="02010600030101010101" pitchFamily="2" charset="-122"/>
                <a:cs typeface="Aptos" panose="020B0004020202020204" pitchFamily="34" charset="0"/>
              </a:rPr>
              <a:t>Rhizome.org</a:t>
            </a:r>
            <a:r>
              <a:rPr lang="en-US" sz="1800" kern="100" dirty="0">
                <a:effectLst/>
                <a:latin typeface="Aptos" panose="020B0004020202020204" pitchFamily="34" charset="0"/>
                <a:ea typeface="DengXian" panose="02010600030101010101" pitchFamily="2" charset="-122"/>
                <a:cs typeface="Aptos" panose="020B0004020202020204" pitchFamily="34" charset="0"/>
              </a:rPr>
              <a:t> (arts organization): </a:t>
            </a:r>
            <a:r>
              <a:rPr lang="en-US" sz="1800" u="sng" kern="100" dirty="0">
                <a:effectLst/>
                <a:latin typeface="Aptos" panose="020B0004020202020204" pitchFamily="34" charset="0"/>
                <a:ea typeface="DengXian" panose="02010600030101010101" pitchFamily="2" charset="-122"/>
                <a:cs typeface="Aptos" panose="020B0004020202020204" pitchFamily="34" charset="0"/>
                <a:hlinkClick r:id="rId3">
                  <a:extLst>
                    <a:ext uri="{A12FA001-AC4F-418D-AE19-62706E023703}">
                      <ahyp:hlinkClr xmlns:ahyp="http://schemas.microsoft.com/office/drawing/2018/hyperlinkcolor" val="tx"/>
                    </a:ext>
                  </a:extLst>
                </a:hlinkClick>
              </a:rPr>
              <a:t>http://rhizome.org/about/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err="1">
                <a:effectLst/>
                <a:latin typeface="Aptos" panose="020B0004020202020204" pitchFamily="34" charset="0"/>
                <a:ea typeface="DengXian" panose="02010600030101010101" pitchFamily="2" charset="-122"/>
                <a:cs typeface="Aptos" panose="020B0004020202020204" pitchFamily="34" charset="0"/>
              </a:rPr>
              <a:t>SFMoMA</a:t>
            </a:r>
            <a:r>
              <a:rPr lang="en-US" sz="1800" kern="100" dirty="0">
                <a:effectLst/>
                <a:latin typeface="Aptos" panose="020B0004020202020204" pitchFamily="34" charset="0"/>
                <a:ea typeface="DengXian" panose="02010600030101010101" pitchFamily="2" charset="-122"/>
                <a:cs typeface="Aptos" panose="020B0004020202020204" pitchFamily="34" charset="0"/>
              </a:rPr>
              <a:t> Media Arts (arts organization): </a:t>
            </a:r>
            <a:r>
              <a:rPr lang="en-US" sz="1800" u="sng" kern="100" dirty="0">
                <a:effectLst/>
                <a:latin typeface="Aptos" panose="020B0004020202020204" pitchFamily="34" charset="0"/>
                <a:ea typeface="DengXian" panose="02010600030101010101" pitchFamily="2" charset="-122"/>
                <a:cs typeface="Aptos" panose="020B0004020202020204" pitchFamily="34" charset="0"/>
                <a:hlinkClick r:id="rId4">
                  <a:extLst>
                    <a:ext uri="{A12FA001-AC4F-418D-AE19-62706E023703}">
                      <ahyp:hlinkClr xmlns:ahyp="http://schemas.microsoft.com/office/drawing/2018/hyperlinkcolor" val="tx"/>
                    </a:ext>
                  </a:extLst>
                </a:hlinkClick>
              </a:rPr>
              <a:t>https://www.sfmoma.org/artists-artworks/media-arts/</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 </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Dia Artist Web Projects (arts organization, archive of projects designed for the web): </a:t>
            </a:r>
            <a:r>
              <a:rPr lang="en-US" sz="1800" u="sng" kern="100" dirty="0">
                <a:effectLst/>
                <a:latin typeface="Aptos" panose="020B0004020202020204" pitchFamily="34" charset="0"/>
                <a:ea typeface="DengXian" panose="02010600030101010101" pitchFamily="2" charset="-122"/>
                <a:cs typeface="Aptos" panose="020B0004020202020204" pitchFamily="34" charset="0"/>
                <a:hlinkClick r:id="rId5">
                  <a:extLst>
                    <a:ext uri="{A12FA001-AC4F-418D-AE19-62706E023703}">
                      <ahyp:hlinkClr xmlns:ahyp="http://schemas.microsoft.com/office/drawing/2018/hyperlinkcolor" val="tx"/>
                    </a:ext>
                  </a:extLst>
                </a:hlinkClick>
              </a:rPr>
              <a:t>https://diaart.org/program/artistswebprojects</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Sundance New Frontier (film festival section): </a:t>
            </a:r>
            <a:r>
              <a:rPr lang="en-US" sz="1800" u="sng" kern="100" dirty="0">
                <a:effectLst/>
                <a:latin typeface="Aptos" panose="020B0004020202020204" pitchFamily="34" charset="0"/>
                <a:ea typeface="DengXian" panose="02010600030101010101" pitchFamily="2" charset="-122"/>
                <a:cs typeface="Aptos" panose="020B0004020202020204" pitchFamily="34" charset="0"/>
                <a:hlinkClick r:id="rId6">
                  <a:extLst>
                    <a:ext uri="{A12FA001-AC4F-418D-AE19-62706E023703}">
                      <ahyp:hlinkClr xmlns:ahyp="http://schemas.microsoft.com/office/drawing/2018/hyperlinkcolor" val="tx"/>
                    </a:ext>
                  </a:extLst>
                </a:hlinkClick>
              </a:rPr>
              <a:t>http://www.sundance.org/programs/new-frontier#/</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err="1">
                <a:effectLst/>
                <a:latin typeface="Aptos" panose="020B0004020202020204" pitchFamily="34" charset="0"/>
                <a:ea typeface="DengXian" panose="02010600030101010101" pitchFamily="2" charset="-122"/>
                <a:cs typeface="Arial" panose="020B0604020202020204" pitchFamily="34" charset="0"/>
              </a:rPr>
              <a:t>Net.Art</a:t>
            </a:r>
            <a:r>
              <a:rPr lang="en-US" sz="1800" kern="100" dirty="0">
                <a:effectLst/>
                <a:latin typeface="Aptos" panose="020B0004020202020204" pitchFamily="34" charset="0"/>
                <a:ea typeface="DengXian" panose="02010600030101010101" pitchFamily="2" charset="-122"/>
                <a:cs typeface="Arial" panose="020B0604020202020204" pitchFamily="34" charset="0"/>
              </a:rPr>
              <a:t> on Wikipedia (</a:t>
            </a:r>
            <a:r>
              <a:rPr lang="en-US" sz="1800" u="sng" kern="100" dirty="0">
                <a:effectLst/>
                <a:latin typeface="Aptos" panose="020B0004020202020204" pitchFamily="34" charset="0"/>
                <a:ea typeface="DengXian" panose="02010600030101010101" pitchFamily="2" charset="-122"/>
                <a:cs typeface="Arial" panose="020B0604020202020204" pitchFamily="34" charset="0"/>
                <a:hlinkClick r:id="rId7">
                  <a:extLst>
                    <a:ext uri="{A12FA001-AC4F-418D-AE19-62706E023703}">
                      <ahyp:hlinkClr xmlns:ahyp="http://schemas.microsoft.com/office/drawing/2018/hyperlinkcolor" val="tx"/>
                    </a:ext>
                  </a:extLst>
                </a:hlinkClick>
              </a:rPr>
              <a:t>https://en.wikipedia.org/wiki/Net.art</a:t>
            </a:r>
            <a:r>
              <a:rPr lang="en-US" sz="1800" kern="100" dirty="0">
                <a:effectLst/>
                <a:latin typeface="Aptos" panose="020B0004020202020204" pitchFamily="34" charset="0"/>
                <a:ea typeface="DengXian" panose="02010600030101010101" pitchFamily="2" charset="-122"/>
                <a:cs typeface="Arial" panose="020B0604020202020204" pitchFamily="34" charset="0"/>
              </a:rPr>
              <a:t>)</a:t>
            </a:r>
          </a:p>
          <a:p>
            <a:pPr marL="0" marR="0">
              <a:lnSpc>
                <a:spcPct val="115000"/>
              </a:lnSpc>
              <a:spcBef>
                <a:spcPts val="0"/>
              </a:spcBef>
              <a:spcAft>
                <a:spcPts val="0"/>
              </a:spcAft>
            </a:pPr>
            <a:r>
              <a:rPr lang="de-DE" sz="1800" kern="100" dirty="0" err="1">
                <a:effectLst/>
                <a:latin typeface="Aptos" panose="020B0004020202020204" pitchFamily="34" charset="0"/>
                <a:ea typeface="DengXian" panose="02010600030101010101" pitchFamily="2" charset="-122"/>
                <a:cs typeface="Aptos" panose="020B0004020202020204" pitchFamily="34" charset="0"/>
              </a:rPr>
              <a:t>Ubu</a:t>
            </a:r>
            <a:r>
              <a:rPr lang="de-DE" sz="1800" kern="100" dirty="0">
                <a:effectLst/>
                <a:latin typeface="Aptos" panose="020B0004020202020204" pitchFamily="34" charset="0"/>
                <a:ea typeface="DengXian" panose="02010600030101010101" pitchFamily="2" charset="-122"/>
                <a:cs typeface="Aptos" panose="020B0004020202020204" pitchFamily="34" charset="0"/>
              </a:rPr>
              <a:t> Web (</a:t>
            </a:r>
            <a:r>
              <a:rPr lang="de-DE" sz="1800" kern="100" dirty="0" err="1">
                <a:effectLst/>
                <a:latin typeface="Aptos" panose="020B0004020202020204" pitchFamily="34" charset="0"/>
                <a:ea typeface="DengXian" panose="02010600030101010101" pitchFamily="2" charset="-122"/>
                <a:cs typeface="Aptos" panose="020B0004020202020204" pitchFamily="34" charset="0"/>
              </a:rPr>
              <a:t>archive</a:t>
            </a:r>
            <a:r>
              <a:rPr lang="de-DE" sz="1800" kern="100" dirty="0">
                <a:effectLst/>
                <a:latin typeface="Aptos" panose="020B0004020202020204" pitchFamily="34" charset="0"/>
                <a:ea typeface="DengXian" panose="02010600030101010101" pitchFamily="2" charset="-122"/>
                <a:cs typeface="Aptos" panose="020B0004020202020204" pitchFamily="34" charset="0"/>
              </a:rPr>
              <a:t>): </a:t>
            </a:r>
            <a:r>
              <a:rPr lang="de-DE" sz="1800" u="sng" kern="100" dirty="0">
                <a:effectLst/>
                <a:latin typeface="Aptos" panose="020B0004020202020204" pitchFamily="34" charset="0"/>
                <a:ea typeface="DengXian" panose="02010600030101010101" pitchFamily="2" charset="-122"/>
                <a:cs typeface="Aptos" panose="020B0004020202020204" pitchFamily="34" charset="0"/>
                <a:hlinkClick r:id="rId8">
                  <a:extLst>
                    <a:ext uri="{A12FA001-AC4F-418D-AE19-62706E023703}">
                      <ahyp:hlinkClr xmlns:ahyp="http://schemas.microsoft.com/office/drawing/2018/hyperlinkcolor" val="tx"/>
                    </a:ext>
                  </a:extLst>
                </a:hlinkClick>
              </a:rPr>
              <a:t>http://www.ubu.com/</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Internet Archive (archive, including archived webpages from the Wayback Machine): </a:t>
            </a:r>
            <a:r>
              <a:rPr lang="en-US" sz="1800" u="sng" kern="100" dirty="0">
                <a:effectLst/>
                <a:latin typeface="Aptos" panose="020B0004020202020204" pitchFamily="34" charset="0"/>
                <a:ea typeface="DengXian" panose="02010600030101010101" pitchFamily="2" charset="-122"/>
                <a:cs typeface="Aptos" panose="020B0004020202020204" pitchFamily="34" charset="0"/>
                <a:hlinkClick r:id="rId9">
                  <a:extLst>
                    <a:ext uri="{A12FA001-AC4F-418D-AE19-62706E023703}">
                      <ahyp:hlinkClr xmlns:ahyp="http://schemas.microsoft.com/office/drawing/2018/hyperlinkcolor" val="tx"/>
                    </a:ext>
                  </a:extLst>
                </a:hlinkClick>
              </a:rPr>
              <a:t>https://archive.org/about/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Electronic Superhighway (exhibition), Whitechapel Gallery, London, 2016 </a:t>
            </a:r>
            <a:r>
              <a:rPr lang="en-US" sz="1800" u="sng" kern="100" dirty="0">
                <a:effectLst/>
                <a:latin typeface="Aptos" panose="020B0004020202020204" pitchFamily="34" charset="0"/>
                <a:ea typeface="DengXian" panose="02010600030101010101" pitchFamily="2" charset="-122"/>
                <a:cs typeface="Aptos" panose="020B0004020202020204" pitchFamily="34" charset="0"/>
                <a:hlinkClick r:id="rId10">
                  <a:extLst>
                    <a:ext uri="{A12FA001-AC4F-418D-AE19-62706E023703}">
                      <ahyp:hlinkClr xmlns:ahyp="http://schemas.microsoft.com/office/drawing/2018/hyperlinkcolor" val="tx"/>
                    </a:ext>
                  </a:extLst>
                </a:hlinkClick>
              </a:rPr>
              <a:t>http://www.whitechapelgallery.org/exhibitions/electronicsuperhighway/</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Myths of the Marble (exhibition), ICA, Philadelphia, 2017 </a:t>
            </a:r>
            <a:r>
              <a:rPr lang="en-US" sz="1800" u="sng" kern="100" dirty="0">
                <a:effectLst/>
                <a:latin typeface="Aptos" panose="020B0004020202020204" pitchFamily="34" charset="0"/>
                <a:ea typeface="DengXian" panose="02010600030101010101" pitchFamily="2" charset="-122"/>
                <a:cs typeface="Aptos" panose="020B0004020202020204" pitchFamily="34" charset="0"/>
                <a:hlinkClick r:id="rId11">
                  <a:extLst>
                    <a:ext uri="{A12FA001-AC4F-418D-AE19-62706E023703}">
                      <ahyp:hlinkClr xmlns:ahyp="http://schemas.microsoft.com/office/drawing/2018/hyperlinkcolor" val="tx"/>
                    </a:ext>
                  </a:extLst>
                </a:hlinkClick>
              </a:rPr>
              <a:t>http://icaphila.org/exhibitions/8498/myths-of-the-marble</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New Order: Art and Technology in the 21st Century (exhibition), MoMA, New York, 2019 </a:t>
            </a:r>
            <a:r>
              <a:rPr lang="en-US" sz="1800" u="sng" kern="100" dirty="0">
                <a:effectLst/>
                <a:latin typeface="Aptos" panose="020B0004020202020204" pitchFamily="34" charset="0"/>
                <a:ea typeface="Times"/>
                <a:cs typeface="Aptos" panose="020B0004020202020204" pitchFamily="34" charset="0"/>
                <a:hlinkClick r:id="rId12">
                  <a:extLst>
                    <a:ext uri="{A12FA001-AC4F-418D-AE19-62706E023703}">
                      <ahyp:hlinkClr xmlns:ahyp="http://schemas.microsoft.com/office/drawing/2018/hyperlinkcolor" val="tx"/>
                    </a:ext>
                  </a:extLst>
                </a:hlinkClick>
              </a:rPr>
              <a:t>https://www.moma.org/calendar/exhibitions/5033</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2787333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D08E038-67E3-77A1-3636-FC5313CDF606}"/>
              </a:ext>
            </a:extLst>
          </p:cNvPr>
          <p:cNvSpPr>
            <a:spLocks noGrp="1"/>
          </p:cNvSpPr>
          <p:nvPr>
            <p:ph type="subTitle" idx="1"/>
          </p:nvPr>
        </p:nvSpPr>
        <p:spPr>
          <a:xfrm>
            <a:off x="830781" y="660561"/>
            <a:ext cx="10530437" cy="5536878"/>
          </a:xfrm>
        </p:spPr>
        <p:txBody>
          <a:bodyPr>
            <a:normAutofit/>
          </a:bodyPr>
          <a:lstStyle/>
          <a:p>
            <a:pPr marL="0" marR="0" algn="ctr">
              <a:lnSpc>
                <a:spcPct val="115000"/>
              </a:lnSpc>
              <a:spcBef>
                <a:spcPts val="0"/>
              </a:spcBef>
              <a:spcAft>
                <a:spcPts val="800"/>
              </a:spcAft>
            </a:pPr>
            <a:r>
              <a:rPr lang="en-US" sz="1800" b="1" kern="100" dirty="0">
                <a:effectLst/>
                <a:latin typeface="Aptos" panose="020B0004020202020204" pitchFamily="34" charset="0"/>
                <a:ea typeface="DengXian" panose="02010600030101010101" pitchFamily="2" charset="-122"/>
                <a:cs typeface="Aptos" panose="020B0004020202020204" pitchFamily="34" charset="0"/>
              </a:rPr>
              <a:t>Suggested additional readings</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 </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Aria Dean, “Poor Meme, Rich Meme”</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Catherine Fowler, “Remembering ‘Elsewhere’: From Retrospection to Introspection in the Gallery Film”</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err="1">
                <a:effectLst/>
                <a:latin typeface="Aptos" panose="020B0004020202020204" pitchFamily="34" charset="0"/>
                <a:ea typeface="DengXian" panose="02010600030101010101" pitchFamily="2" charset="-122"/>
                <a:cs typeface="Aptos" panose="020B0004020202020204" pitchFamily="34" charset="0"/>
              </a:rPr>
              <a:t>Mashinka</a:t>
            </a:r>
            <a:r>
              <a:rPr lang="en-US" sz="1800" kern="100" dirty="0">
                <a:effectLst/>
                <a:latin typeface="Aptos" panose="020B0004020202020204" pitchFamily="34" charset="0"/>
                <a:ea typeface="DengXian" panose="02010600030101010101" pitchFamily="2" charset="-122"/>
                <a:cs typeface="Aptos" panose="020B0004020202020204" pitchFamily="34" charset="0"/>
              </a:rPr>
              <a:t> </a:t>
            </a:r>
            <a:r>
              <a:rPr lang="en-US" sz="1800" kern="100" dirty="0" err="1">
                <a:effectLst/>
                <a:latin typeface="Aptos" panose="020B0004020202020204" pitchFamily="34" charset="0"/>
                <a:ea typeface="DengXian" panose="02010600030101010101" pitchFamily="2" charset="-122"/>
                <a:cs typeface="Aptos" panose="020B0004020202020204" pitchFamily="34" charset="0"/>
              </a:rPr>
              <a:t>Firunts</a:t>
            </a:r>
            <a:r>
              <a:rPr lang="en-US" sz="1800" kern="100" dirty="0">
                <a:effectLst/>
                <a:latin typeface="Aptos" panose="020B0004020202020204" pitchFamily="34" charset="0"/>
                <a:ea typeface="DengXian" panose="02010600030101010101" pitchFamily="2" charset="-122"/>
                <a:cs typeface="Aptos" panose="020B0004020202020204" pitchFamily="34" charset="0"/>
              </a:rPr>
              <a:t> </a:t>
            </a:r>
            <a:r>
              <a:rPr lang="en-US" sz="1800" kern="100" dirty="0" err="1">
                <a:effectLst/>
                <a:latin typeface="Aptos" panose="020B0004020202020204" pitchFamily="34" charset="0"/>
                <a:ea typeface="DengXian" panose="02010600030101010101" pitchFamily="2" charset="-122"/>
                <a:cs typeface="Aptos" panose="020B0004020202020204" pitchFamily="34" charset="0"/>
              </a:rPr>
              <a:t>Hapokian</a:t>
            </a:r>
            <a:r>
              <a:rPr lang="en-US" sz="1800" kern="100" dirty="0">
                <a:effectLst/>
                <a:latin typeface="Aptos" panose="020B0004020202020204" pitchFamily="34" charset="0"/>
                <a:ea typeface="DengXian" panose="02010600030101010101" pitchFamily="2" charset="-122"/>
                <a:cs typeface="Aptos" panose="020B0004020202020204" pitchFamily="34" charset="0"/>
              </a:rPr>
              <a:t>, “Colonial AI Art History”</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Donna Haraway, “Anthropocene, </a:t>
            </a:r>
            <a:r>
              <a:rPr lang="en-US" sz="1800" kern="100" dirty="0" err="1">
                <a:effectLst/>
                <a:latin typeface="Aptos" panose="020B0004020202020204" pitchFamily="34" charset="0"/>
                <a:ea typeface="DengXian" panose="02010600030101010101" pitchFamily="2" charset="-122"/>
                <a:cs typeface="Aptos" panose="020B0004020202020204" pitchFamily="34" charset="0"/>
              </a:rPr>
              <a:t>Capitalocene</a:t>
            </a:r>
            <a:r>
              <a:rPr lang="en-US" sz="1800" kern="100" dirty="0">
                <a:effectLst/>
                <a:latin typeface="Aptos" panose="020B0004020202020204" pitchFamily="34" charset="0"/>
                <a:ea typeface="DengXian" panose="02010600030101010101" pitchFamily="2" charset="-122"/>
                <a:cs typeface="Aptos" panose="020B0004020202020204" pitchFamily="34" charset="0"/>
              </a:rPr>
              <a:t>, </a:t>
            </a:r>
            <a:r>
              <a:rPr lang="en-US" sz="1800" kern="100" dirty="0" err="1">
                <a:effectLst/>
                <a:latin typeface="Aptos" panose="020B0004020202020204" pitchFamily="34" charset="0"/>
                <a:ea typeface="DengXian" panose="02010600030101010101" pitchFamily="2" charset="-122"/>
                <a:cs typeface="Aptos" panose="020B0004020202020204" pitchFamily="34" charset="0"/>
              </a:rPr>
              <a:t>Plantationocene</a:t>
            </a:r>
            <a:r>
              <a:rPr lang="en-US" sz="1800" kern="100" dirty="0">
                <a:effectLst/>
                <a:latin typeface="Aptos" panose="020B0004020202020204" pitchFamily="34" charset="0"/>
                <a:ea typeface="DengXian" panose="02010600030101010101" pitchFamily="2" charset="-122"/>
                <a:cs typeface="Aptos" panose="020B0004020202020204" pitchFamily="34" charset="0"/>
              </a:rPr>
              <a:t>, </a:t>
            </a:r>
            <a:r>
              <a:rPr lang="en-US" sz="1800" kern="100" dirty="0" err="1">
                <a:effectLst/>
                <a:latin typeface="Aptos" panose="020B0004020202020204" pitchFamily="34" charset="0"/>
                <a:ea typeface="DengXian" panose="02010600030101010101" pitchFamily="2" charset="-122"/>
                <a:cs typeface="Aptos" panose="020B0004020202020204" pitchFamily="34" charset="0"/>
              </a:rPr>
              <a:t>Chthulucene</a:t>
            </a:r>
            <a:r>
              <a:rPr lang="en-US" sz="1800" kern="100" dirty="0">
                <a:effectLst/>
                <a:latin typeface="Aptos" panose="020B0004020202020204" pitchFamily="34" charset="0"/>
                <a:ea typeface="DengXian" panose="02010600030101010101" pitchFamily="2" charset="-122"/>
                <a:cs typeface="Aptos" panose="020B0004020202020204" pitchFamily="34" charset="0"/>
              </a:rPr>
              <a:t>: Making Kin”	</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Tom Gunning, “What’s the Point of an Index? Or Faking Photography”</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Timothy Murray, “Wounds of Repetition in the Age of the Digital: Chris Marker’s Cinematic Ghosts”</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err="1">
                <a:effectLst/>
                <a:latin typeface="Aptos" panose="020B0004020202020204" pitchFamily="34" charset="0"/>
                <a:ea typeface="DengXian" panose="02010600030101010101" pitchFamily="2" charset="-122"/>
                <a:cs typeface="Aptos" panose="020B0004020202020204" pitchFamily="34" charset="0"/>
              </a:rPr>
              <a:t>Zabet</a:t>
            </a:r>
            <a:r>
              <a:rPr lang="en-US" sz="1800" kern="100" dirty="0">
                <a:effectLst/>
                <a:latin typeface="Aptos" panose="020B0004020202020204" pitchFamily="34" charset="0"/>
                <a:ea typeface="DengXian" panose="02010600030101010101" pitchFamily="2" charset="-122"/>
                <a:cs typeface="Aptos" panose="020B0004020202020204" pitchFamily="34" charset="0"/>
              </a:rPr>
              <a:t> Patterson, </a:t>
            </a:r>
            <a:r>
              <a:rPr lang="en-US" sz="1800" i="1" kern="100" dirty="0">
                <a:effectLst/>
                <a:latin typeface="Aptos" panose="020B0004020202020204" pitchFamily="34" charset="0"/>
                <a:ea typeface="DengXian" panose="02010600030101010101" pitchFamily="2" charset="-122"/>
                <a:cs typeface="Aptos" panose="020B0004020202020204" pitchFamily="34" charset="0"/>
              </a:rPr>
              <a:t>Peripheral Vision: Bell Labs, the S-C 4020, and the Origins of Computer Art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D. N. </a:t>
            </a:r>
            <a:r>
              <a:rPr lang="en-US" sz="1800" kern="100" dirty="0" err="1">
                <a:effectLst/>
                <a:latin typeface="Aptos" panose="020B0004020202020204" pitchFamily="34" charset="0"/>
                <a:ea typeface="DengXian" panose="02010600030101010101" pitchFamily="2" charset="-122"/>
                <a:cs typeface="Aptos" panose="020B0004020202020204" pitchFamily="34" charset="0"/>
              </a:rPr>
              <a:t>Rodowick</a:t>
            </a:r>
            <a:r>
              <a:rPr lang="en-US" sz="1800" kern="100" dirty="0">
                <a:effectLst/>
                <a:latin typeface="Aptos" panose="020B0004020202020204" pitchFamily="34" charset="0"/>
                <a:ea typeface="DengXian" panose="02010600030101010101" pitchFamily="2" charset="-122"/>
                <a:cs typeface="Aptos" panose="020B0004020202020204" pitchFamily="34" charset="0"/>
              </a:rPr>
              <a:t>, </a:t>
            </a:r>
            <a:r>
              <a:rPr lang="en-US" sz="1800" i="1" kern="100" dirty="0">
                <a:effectLst/>
                <a:latin typeface="Aptos" panose="020B0004020202020204" pitchFamily="34" charset="0"/>
                <a:ea typeface="DengXian" panose="02010600030101010101" pitchFamily="2" charset="-122"/>
                <a:cs typeface="Aptos" panose="020B0004020202020204" pitchFamily="34" charset="0"/>
              </a:rPr>
              <a:t>The Virtual Life of Film</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Vivian </a:t>
            </a:r>
            <a:r>
              <a:rPr lang="en-US" sz="1800" kern="100" dirty="0" err="1">
                <a:effectLst/>
                <a:latin typeface="Aptos" panose="020B0004020202020204" pitchFamily="34" charset="0"/>
                <a:ea typeface="DengXian" panose="02010600030101010101" pitchFamily="2" charset="-122"/>
                <a:cs typeface="Aptos" panose="020B0004020202020204" pitchFamily="34" charset="0"/>
              </a:rPr>
              <a:t>Sobchack</a:t>
            </a:r>
            <a:r>
              <a:rPr lang="en-US" sz="1800" kern="100" dirty="0">
                <a:effectLst/>
                <a:latin typeface="Aptos" panose="020B0004020202020204" pitchFamily="34" charset="0"/>
                <a:ea typeface="DengXian" panose="02010600030101010101" pitchFamily="2" charset="-122"/>
                <a:cs typeface="Aptos" panose="020B0004020202020204" pitchFamily="34" charset="0"/>
              </a:rPr>
              <a:t>, “The Scene of the Screen: Envisioning Photographic, Cinematic, and Electronic ‘Presence’”</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4145296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D08E038-67E3-77A1-3636-FC5313CDF606}"/>
              </a:ext>
            </a:extLst>
          </p:cNvPr>
          <p:cNvSpPr>
            <a:spLocks noGrp="1"/>
          </p:cNvSpPr>
          <p:nvPr>
            <p:ph type="subTitle" idx="1"/>
          </p:nvPr>
        </p:nvSpPr>
        <p:spPr>
          <a:xfrm>
            <a:off x="830781" y="660561"/>
            <a:ext cx="10530437" cy="5536878"/>
          </a:xfrm>
        </p:spPr>
        <p:txBody>
          <a:bodyPr numCol="3">
            <a:normAutofit/>
          </a:bodyPr>
          <a:lstStyle/>
          <a:p>
            <a:pPr marL="0" marR="0" algn="l">
              <a:lnSpc>
                <a:spcPct val="115000"/>
              </a:lnSpc>
              <a:spcBef>
                <a:spcPts val="0"/>
              </a:spcBef>
              <a:spcAft>
                <a:spcPts val="800"/>
              </a:spcAft>
            </a:pPr>
            <a:r>
              <a:rPr lang="en-US" sz="1800" b="1" kern="100" dirty="0">
                <a:effectLst/>
                <a:latin typeface="Aptos" panose="020B0004020202020204" pitchFamily="34" charset="0"/>
                <a:ea typeface="DengXian" panose="02010600030101010101" pitchFamily="2" charset="-122"/>
                <a:cs typeface="Aptos" panose="020B0004020202020204" pitchFamily="34" charset="0"/>
              </a:rPr>
              <a:t>Suggested artists to explore on your own</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br>
              <a:rPr lang="en-US" sz="1800" dirty="0">
                <a:effectLst/>
                <a:latin typeface="Aptos" panose="020B0004020202020204" pitchFamily="34" charset="0"/>
                <a:ea typeface="DengXian" panose="02010600030101010101" pitchFamily="2" charset="-122"/>
                <a:cs typeface="Aptos" panose="020B0004020202020204" pitchFamily="34" charset="0"/>
              </a:rPr>
            </a:br>
            <a:r>
              <a:rPr lang="en-US" sz="1800" kern="100" dirty="0">
                <a:effectLst/>
                <a:latin typeface="Aptos" panose="020B0004020202020204" pitchFamily="34" charset="0"/>
                <a:ea typeface="DengXian" panose="02010600030101010101" pitchFamily="2" charset="-122"/>
                <a:cs typeface="Aptos" panose="020B0004020202020204" pitchFamily="34" charset="0"/>
              </a:rPr>
              <a:t>Cory </a:t>
            </a:r>
            <a:r>
              <a:rPr lang="en-US" sz="1800" kern="100" dirty="0" err="1">
                <a:effectLst/>
                <a:latin typeface="Aptos" panose="020B0004020202020204" pitchFamily="34" charset="0"/>
                <a:ea typeface="DengXian" panose="02010600030101010101" pitchFamily="2" charset="-122"/>
                <a:cs typeface="Aptos" panose="020B0004020202020204" pitchFamily="34" charset="0"/>
              </a:rPr>
              <a:t>Arcangel</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Shu-Lee Cheng</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Paul Chan</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fr-FR" sz="1800" kern="100" dirty="0">
                <a:effectLst/>
                <a:latin typeface="Aptos" panose="020B0004020202020204" pitchFamily="34" charset="0"/>
                <a:ea typeface="DengXian" panose="02010600030101010101" pitchFamily="2" charset="-122"/>
                <a:cs typeface="Aptos" panose="020B0004020202020204" pitchFamily="34" charset="0"/>
              </a:rPr>
              <a:t>James Coupe</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fr-FR" sz="1800" kern="100" dirty="0" err="1">
                <a:effectLst/>
                <a:latin typeface="Aptos" panose="020B0004020202020204" pitchFamily="34" charset="0"/>
                <a:ea typeface="DengXian" panose="02010600030101010101" pitchFamily="2" charset="-122"/>
                <a:cs typeface="Aptos" panose="020B0004020202020204" pitchFamily="34" charset="0"/>
              </a:rPr>
              <a:t>Nonny</a:t>
            </a:r>
            <a:r>
              <a:rPr lang="fr-FR" sz="1800" kern="100" dirty="0">
                <a:effectLst/>
                <a:latin typeface="Aptos" panose="020B0004020202020204" pitchFamily="34" charset="0"/>
                <a:ea typeface="DengXian" panose="02010600030101010101" pitchFamily="2" charset="-122"/>
                <a:cs typeface="Aptos" panose="020B0004020202020204" pitchFamily="34" charset="0"/>
              </a:rPr>
              <a:t> de la </a:t>
            </a:r>
            <a:r>
              <a:rPr lang="fr-FR" sz="1800" kern="100" dirty="0" err="1">
                <a:effectLst/>
                <a:latin typeface="Aptos" panose="020B0004020202020204" pitchFamily="34" charset="0"/>
                <a:ea typeface="DengXian" panose="02010600030101010101" pitchFamily="2" charset="-122"/>
                <a:cs typeface="Aptos" panose="020B0004020202020204" pitchFamily="34" charset="0"/>
              </a:rPr>
              <a:t>Peña</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Stan Douglas</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Cyprian Galliard</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Jodi (Joan Heemskerk and Dirk </a:t>
            </a:r>
            <a:r>
              <a:rPr lang="en-US" sz="1800" kern="100" dirty="0" err="1">
                <a:effectLst/>
                <a:latin typeface="Aptos" panose="020B0004020202020204" pitchFamily="34" charset="0"/>
                <a:ea typeface="DengXian" panose="02010600030101010101" pitchFamily="2" charset="-122"/>
                <a:cs typeface="Aptos" panose="020B0004020202020204" pitchFamily="34" charset="0"/>
              </a:rPr>
              <a:t>Paesmans</a:t>
            </a:r>
            <a:r>
              <a:rPr lang="en-US" sz="1800" kern="100" dirty="0">
                <a:effectLst/>
                <a:latin typeface="Aptos" panose="020B0004020202020204" pitchFamily="34" charset="0"/>
                <a:ea typeface="DengXian" panose="02010600030101010101" pitchFamily="2" charset="-122"/>
                <a:cs typeface="Aptos" panose="020B0004020202020204" pitchFamily="34" charset="0"/>
              </a:rPr>
              <a: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de-DE" sz="1800" kern="100" dirty="0">
                <a:effectLst/>
                <a:latin typeface="Aptos" panose="020B0004020202020204" pitchFamily="34" charset="0"/>
                <a:ea typeface="DengXian" panose="02010600030101010101" pitchFamily="2" charset="-122"/>
                <a:cs typeface="Aptos" panose="020B0004020202020204" pitchFamily="34" charset="0"/>
              </a:rPr>
              <a:t>Lynn Hershman Leeson</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de-DE" sz="1800" kern="100" dirty="0">
                <a:effectLst/>
                <a:latin typeface="Aptos" panose="020B0004020202020204" pitchFamily="34" charset="0"/>
                <a:ea typeface="DengXian" panose="02010600030101010101" pitchFamily="2" charset="-122"/>
                <a:cs typeface="Aptos" panose="020B0004020202020204" pitchFamily="34" charset="0"/>
              </a:rPr>
              <a:t>Florian Meisenberg</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de-DE" sz="1800" kern="100" dirty="0">
                <a:effectLst/>
                <a:latin typeface="Aptos" panose="020B0004020202020204" pitchFamily="34" charset="0"/>
                <a:ea typeface="DengXian" panose="02010600030101010101" pitchFamily="2" charset="-122"/>
                <a:cs typeface="Aptos" panose="020B0004020202020204" pitchFamily="34" charset="0"/>
              </a:rPr>
              <a:t>Chris Milk</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fr-FR" sz="1800" kern="100" dirty="0">
                <a:effectLst/>
                <a:latin typeface="Aptos" panose="020B0004020202020204" pitchFamily="34" charset="0"/>
                <a:ea typeface="DengXian" panose="02010600030101010101" pitchFamily="2" charset="-122"/>
                <a:cs typeface="Aptos" panose="020B0004020202020204" pitchFamily="34" charset="0"/>
              </a:rPr>
              <a:t>Marisa Olson</a:t>
            </a:r>
          </a:p>
          <a:p>
            <a:pPr marL="0" marR="0" algn="l">
              <a:lnSpc>
                <a:spcPct val="115000"/>
              </a:lnSpc>
              <a:spcBef>
                <a:spcPts val="0"/>
              </a:spcBef>
              <a:spcAft>
                <a:spcPts val="0"/>
              </a:spcAft>
            </a:pPr>
            <a:endParaRPr lang="fr-FR" sz="1800" kern="100" dirty="0">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endParaRPr lang="fr-FR"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fr-FR" sz="1800" kern="100" dirty="0" err="1">
                <a:effectLst/>
                <a:latin typeface="Aptos" panose="020B0004020202020204" pitchFamily="34" charset="0"/>
                <a:ea typeface="DengXian" panose="02010600030101010101" pitchFamily="2" charset="-122"/>
                <a:cs typeface="Aptos" panose="020B0004020202020204" pitchFamily="34" charset="0"/>
              </a:rPr>
              <a:t>Sondra</a:t>
            </a:r>
            <a:r>
              <a:rPr lang="fr-FR" sz="1800" kern="100" dirty="0">
                <a:effectLst/>
                <a:latin typeface="Aptos" panose="020B0004020202020204" pitchFamily="34" charset="0"/>
                <a:ea typeface="DengXian" panose="02010600030101010101" pitchFamily="2" charset="-122"/>
                <a:cs typeface="Aptos" panose="020B0004020202020204" pitchFamily="34" charset="0"/>
              </a:rPr>
              <a:t> Perry</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fr-FR" sz="1800" kern="100" dirty="0">
                <a:effectLst/>
                <a:latin typeface="Aptos" panose="020B0004020202020204" pitchFamily="34" charset="0"/>
                <a:ea typeface="DengXian" panose="02010600030101010101" pitchFamily="2" charset="-122"/>
                <a:cs typeface="Aptos" panose="020B0004020202020204" pitchFamily="34" charset="0"/>
              </a:rPr>
              <a:t>Paul Pfeiffer</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Jason Rohrer</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Jacolby Satterwhite</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Fiona Tan</a:t>
            </a:r>
            <a:br>
              <a:rPr lang="en-US" sz="1800" kern="100" dirty="0">
                <a:effectLst/>
                <a:latin typeface="Aptos" panose="020B0004020202020204" pitchFamily="34" charset="0"/>
                <a:ea typeface="DengXian" panose="02010600030101010101" pitchFamily="2" charset="-122"/>
                <a:cs typeface="Aptos" panose="020B0004020202020204" pitchFamily="34" charset="0"/>
              </a:rPr>
            </a:br>
            <a:r>
              <a:rPr lang="en-US" sz="1800" kern="100" dirty="0">
                <a:effectLst/>
                <a:latin typeface="Aptos" panose="020B0004020202020204" pitchFamily="34" charset="0"/>
                <a:ea typeface="DengXian" panose="02010600030101010101" pitchFamily="2" charset="-122"/>
                <a:cs typeface="Aptos" panose="020B0004020202020204" pitchFamily="34" charset="0"/>
              </a:rPr>
              <a:t>Ryan </a:t>
            </a:r>
            <a:r>
              <a:rPr lang="en-US" sz="1800" kern="100" dirty="0" err="1">
                <a:effectLst/>
                <a:latin typeface="Aptos" panose="020B0004020202020204" pitchFamily="34" charset="0"/>
                <a:ea typeface="DengXian" panose="02010600030101010101" pitchFamily="2" charset="-122"/>
                <a:cs typeface="Aptos" panose="020B0004020202020204" pitchFamily="34" charset="0"/>
              </a:rPr>
              <a:t>Trecartin</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Stan VanDerBeek</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Bill Viola (</a:t>
            </a:r>
            <a:r>
              <a:rPr lang="en-US" sz="1800" i="1" kern="100" dirty="0">
                <a:effectLst/>
                <a:latin typeface="Aptos" panose="020B0004020202020204" pitchFamily="34" charset="0"/>
                <a:ea typeface="DengXian" panose="02010600030101010101" pitchFamily="2" charset="-122"/>
                <a:cs typeface="Aptos" panose="020B0004020202020204" pitchFamily="34" charset="0"/>
              </a:rPr>
              <a:t>The Night Journey</a:t>
            </a:r>
            <a:r>
              <a:rPr lang="en-US" sz="1800" kern="100" dirty="0">
                <a:effectLst/>
                <a:latin typeface="Aptos" panose="020B0004020202020204" pitchFamily="34" charset="0"/>
                <a:ea typeface="DengXian" panose="02010600030101010101" pitchFamily="2" charset="-122"/>
                <a:cs typeface="Aptos" panose="020B0004020202020204" pitchFamily="34" charset="0"/>
              </a:rPr>
              <a: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marL="0" marR="0" algn="l">
              <a:lnSpc>
                <a:spcPct val="115000"/>
              </a:lnSpc>
              <a:spcBef>
                <a:spcPts val="0"/>
              </a:spcBef>
              <a:spcAft>
                <a:spcPts val="0"/>
              </a:spcAft>
            </a:pPr>
            <a:r>
              <a:rPr lang="en-US" sz="1800" kern="100" dirty="0">
                <a:effectLst/>
                <a:latin typeface="Aptos" panose="020B0004020202020204" pitchFamily="34" charset="0"/>
                <a:ea typeface="DengXian" panose="02010600030101010101" pitchFamily="2" charset="-122"/>
                <a:cs typeface="Aptos" panose="020B0004020202020204" pitchFamily="34" charset="0"/>
              </a:rPr>
              <a:t> </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1237383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851D3D4-BB20-5091-74FB-1728F6EA532C}"/>
              </a:ext>
            </a:extLst>
          </p:cNvPr>
          <p:cNvSpPr txBox="1"/>
          <p:nvPr/>
        </p:nvSpPr>
        <p:spPr>
          <a:xfrm>
            <a:off x="654423" y="1470212"/>
            <a:ext cx="10883153" cy="5375831"/>
          </a:xfrm>
          <a:prstGeom prst="rect">
            <a:avLst/>
          </a:prstGeom>
          <a:noFill/>
        </p:spPr>
        <p:txBody>
          <a:bodyPr wrap="square">
            <a:spAutoFit/>
          </a:bodyPr>
          <a:lstStyle/>
          <a:p>
            <a:pPr marL="0" marR="0" algn="ctr">
              <a:spcBef>
                <a:spcPts val="0"/>
              </a:spcBef>
              <a:spcAft>
                <a:spcPts val="1000"/>
              </a:spcAft>
              <a:tabLst>
                <a:tab pos="57150" algn="l"/>
              </a:tabLst>
            </a:pPr>
            <a:r>
              <a:rPr lang="en-US" sz="2000" u="sng" dirty="0">
                <a:effectLst/>
                <a:latin typeface="Aptos" panose="020B0004020202020204" pitchFamily="34" charset="0"/>
                <a:ea typeface="Cambria" panose="02040503050406030204" pitchFamily="18" charset="0"/>
                <a:cs typeface="Times New Roman" panose="02020603050405020304" pitchFamily="18" charset="0"/>
              </a:rPr>
              <a:t>Short </a:t>
            </a:r>
            <a:r>
              <a:rPr lang="en-US" sz="2000" u="sng" dirty="0">
                <a:latin typeface="Aptos" panose="020B0004020202020204" pitchFamily="34" charset="0"/>
                <a:ea typeface="Cambria" panose="02040503050406030204" pitchFamily="18" charset="0"/>
                <a:cs typeface="Times New Roman" panose="02020603050405020304" pitchFamily="18" charset="0"/>
              </a:rPr>
              <a:t>Brainstorming </a:t>
            </a:r>
            <a:r>
              <a:rPr lang="en-US" sz="2000" u="sng" dirty="0">
                <a:effectLst/>
                <a:latin typeface="Aptos" panose="020B0004020202020204" pitchFamily="34" charset="0"/>
                <a:ea typeface="Cambria" panose="02040503050406030204" pitchFamily="18" charset="0"/>
                <a:cs typeface="Times New Roman" panose="02020603050405020304" pitchFamily="18" charset="0"/>
              </a:rPr>
              <a:t>Exercise</a:t>
            </a:r>
          </a:p>
          <a:p>
            <a:pPr marL="0" marR="0" algn="l">
              <a:spcBef>
                <a:spcPts val="0"/>
              </a:spcBef>
              <a:spcAft>
                <a:spcPts val="1000"/>
              </a:spcAft>
              <a:tabLst>
                <a:tab pos="57150" algn="l"/>
              </a:tabLst>
            </a:pPr>
            <a:endParaRPr lang="en-US" sz="2000" u="sng" dirty="0">
              <a:effectLst/>
              <a:latin typeface="Aptos" panose="020B0004020202020204" pitchFamily="34" charset="0"/>
              <a:ea typeface="Cambria" panose="02040503050406030204" pitchFamily="18" charset="0"/>
              <a:cs typeface="Times New Roman" panose="02020603050405020304" pitchFamily="18" charset="0"/>
            </a:endParaRPr>
          </a:p>
          <a:p>
            <a:pPr marL="342900" indent="-342900">
              <a:spcAft>
                <a:spcPts val="1000"/>
              </a:spcAft>
              <a:buAutoNum type="arabicParenR"/>
              <a:tabLst>
                <a:tab pos="57150" algn="l"/>
              </a:tabLst>
            </a:pPr>
            <a:r>
              <a:rPr lang="en-US" sz="2000" dirty="0">
                <a:latin typeface="Aptos" panose="020B0004020202020204" pitchFamily="34" charset="0"/>
                <a:ea typeface="Cambria" panose="02040503050406030204" pitchFamily="18" charset="0"/>
                <a:cs typeface="Times New Roman" panose="02020603050405020304" pitchFamily="18" charset="0"/>
              </a:rPr>
              <a:t>List as many synonyms for using a computer, internet browsing, or searching as you can think of</a:t>
            </a:r>
          </a:p>
          <a:p>
            <a:pPr>
              <a:spcAft>
                <a:spcPts val="1000"/>
              </a:spcAft>
              <a:tabLst>
                <a:tab pos="57150" algn="l"/>
              </a:tabLst>
            </a:pPr>
            <a:r>
              <a:rPr lang="en-US" sz="2000" dirty="0">
                <a:latin typeface="Aptos" panose="020B0004020202020204" pitchFamily="34" charset="0"/>
                <a:ea typeface="Cambria" panose="02040503050406030204" pitchFamily="18" charset="0"/>
                <a:cs typeface="Times New Roman" panose="02020603050405020304" pitchFamily="18" charset="0"/>
              </a:rPr>
              <a:t>		- What associations or connotations do these words bring to mind? </a:t>
            </a:r>
          </a:p>
          <a:p>
            <a:pPr>
              <a:spcAft>
                <a:spcPts val="1000"/>
              </a:spcAft>
              <a:tabLst>
                <a:tab pos="57150" algn="l"/>
              </a:tabLst>
            </a:pPr>
            <a:r>
              <a:rPr lang="en-US" sz="2000" dirty="0">
                <a:latin typeface="Aptos" panose="020B0004020202020204" pitchFamily="34" charset="0"/>
                <a:ea typeface="Cambria" panose="02040503050406030204" pitchFamily="18" charset="0"/>
                <a:cs typeface="Times New Roman" panose="02020603050405020304" pitchFamily="18" charset="0"/>
              </a:rPr>
              <a:t>		- What affects, feelings, or emotions to they evoke for you?</a:t>
            </a:r>
          </a:p>
          <a:p>
            <a:pPr>
              <a:spcAft>
                <a:spcPts val="1000"/>
              </a:spcAft>
              <a:tabLst>
                <a:tab pos="57150" algn="l"/>
              </a:tabLst>
            </a:pPr>
            <a:r>
              <a:rPr lang="en-US" sz="2000" dirty="0">
                <a:latin typeface="Aptos" panose="020B0004020202020204" pitchFamily="34" charset="0"/>
                <a:ea typeface="Cambria" panose="02040503050406030204" pitchFamily="18" charset="0"/>
                <a:cs typeface="Times New Roman" panose="02020603050405020304" pitchFamily="18" charset="0"/>
              </a:rPr>
              <a:t>		- How do they imagine the user? Is this user gendered, raced, </a:t>
            </a:r>
            <a:r>
              <a:rPr lang="en-US" sz="2000" dirty="0" err="1">
                <a:latin typeface="Aptos" panose="020B0004020202020204" pitchFamily="34" charset="0"/>
                <a:ea typeface="Cambria" panose="02040503050406030204" pitchFamily="18" charset="0"/>
                <a:cs typeface="Times New Roman" panose="02020603050405020304" pitchFamily="18" charset="0"/>
              </a:rPr>
              <a:t>etc</a:t>
            </a:r>
            <a:r>
              <a:rPr lang="en-US" sz="2000" dirty="0">
                <a:latin typeface="Aptos" panose="020B0004020202020204" pitchFamily="34" charset="0"/>
                <a:ea typeface="Cambria" panose="02040503050406030204" pitchFamily="18" charset="0"/>
                <a:cs typeface="Times New Roman" panose="02020603050405020304" pitchFamily="18" charset="0"/>
              </a:rPr>
              <a:t>?</a:t>
            </a:r>
          </a:p>
          <a:p>
            <a:pPr>
              <a:spcAft>
                <a:spcPts val="1000"/>
              </a:spcAft>
              <a:tabLst>
                <a:tab pos="57150" algn="l"/>
              </a:tabLst>
            </a:pPr>
            <a:r>
              <a:rPr lang="en-US" sz="2000" dirty="0">
                <a:latin typeface="Aptos" panose="020B0004020202020204" pitchFamily="34" charset="0"/>
                <a:ea typeface="Cambria" panose="02040503050406030204" pitchFamily="18" charset="0"/>
                <a:cs typeface="Times New Roman" panose="02020603050405020304" pitchFamily="18" charset="0"/>
              </a:rPr>
              <a:t>		- Same questions as above.</a:t>
            </a:r>
          </a:p>
          <a:p>
            <a:pPr marR="0" algn="l">
              <a:spcBef>
                <a:spcPts val="0"/>
              </a:spcBef>
              <a:spcAft>
                <a:spcPts val="1000"/>
              </a:spcAft>
              <a:tabLst>
                <a:tab pos="57150" algn="l"/>
              </a:tabLst>
            </a:pPr>
            <a:endParaRPr lang="en-US" sz="2000" dirty="0">
              <a:effectLst/>
              <a:latin typeface="Aptos" panose="020B0004020202020204" pitchFamily="34" charset="0"/>
              <a:ea typeface="Cambria" panose="02040503050406030204" pitchFamily="18" charset="0"/>
              <a:cs typeface="Times New Roman" panose="02020603050405020304" pitchFamily="18" charset="0"/>
            </a:endParaRPr>
          </a:p>
          <a:p>
            <a:pPr marL="342900" marR="0" indent="-342900" algn="l">
              <a:spcBef>
                <a:spcPts val="0"/>
              </a:spcBef>
              <a:spcAft>
                <a:spcPts val="1000"/>
              </a:spcAft>
              <a:buAutoNum type="arabicParenR" startAt="2"/>
              <a:tabLst>
                <a:tab pos="57150" algn="l"/>
              </a:tabLst>
            </a:pPr>
            <a:r>
              <a:rPr lang="en-US" sz="2000" dirty="0">
                <a:effectLst/>
                <a:latin typeface="Aptos" panose="020B0004020202020204" pitchFamily="34" charset="0"/>
                <a:ea typeface="Cambria" panose="02040503050406030204" pitchFamily="18" charset="0"/>
                <a:cs typeface="Times New Roman" panose="02020603050405020304" pitchFamily="18" charset="0"/>
              </a:rPr>
              <a:t>List as many brand names of internet browsers, search engines, and operating systems as you can think of, past or present. Same questions as above.</a:t>
            </a:r>
          </a:p>
          <a:p>
            <a:pPr marL="342900" marR="0" indent="-342900" algn="l">
              <a:spcBef>
                <a:spcPts val="0"/>
              </a:spcBef>
              <a:spcAft>
                <a:spcPts val="1000"/>
              </a:spcAft>
              <a:buAutoNum type="arabicParenR" startAt="2"/>
              <a:tabLst>
                <a:tab pos="57150" algn="l"/>
              </a:tabLst>
            </a:pPr>
            <a:endParaRPr lang="en-US" sz="2000" dirty="0">
              <a:effectLst/>
              <a:latin typeface="Aptos" panose="020B0004020202020204" pitchFamily="34" charset="0"/>
              <a:ea typeface="Cambria" panose="02040503050406030204" pitchFamily="18" charset="0"/>
              <a:cs typeface="Times New Roman" panose="02020603050405020304" pitchFamily="18" charset="0"/>
            </a:endParaRPr>
          </a:p>
          <a:p>
            <a:pPr marR="0" algn="l">
              <a:spcBef>
                <a:spcPts val="0"/>
              </a:spcBef>
              <a:spcAft>
                <a:spcPts val="1000"/>
              </a:spcAft>
              <a:tabLst>
                <a:tab pos="57150" algn="l"/>
              </a:tabLst>
            </a:pPr>
            <a:r>
              <a:rPr lang="en-US" sz="2000" dirty="0">
                <a:latin typeface="Aptos" panose="020B0004020202020204" pitchFamily="34" charset="0"/>
                <a:ea typeface="Cambria" panose="02040503050406030204" pitchFamily="18" charset="0"/>
                <a:cs typeface="Times New Roman" panose="02020603050405020304" pitchFamily="18" charset="0"/>
              </a:rPr>
              <a:t>	</a:t>
            </a:r>
          </a:p>
        </p:txBody>
      </p:sp>
    </p:spTree>
    <p:extLst>
      <p:ext uri="{BB962C8B-B14F-4D97-AF65-F5344CB8AC3E}">
        <p14:creationId xmlns:p14="http://schemas.microsoft.com/office/powerpoint/2010/main" val="3266097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D08E038-67E3-77A1-3636-FC5313CDF606}"/>
              </a:ext>
            </a:extLst>
          </p:cNvPr>
          <p:cNvSpPr>
            <a:spLocks noGrp="1"/>
          </p:cNvSpPr>
          <p:nvPr>
            <p:ph type="subTitle" idx="1"/>
          </p:nvPr>
        </p:nvSpPr>
        <p:spPr>
          <a:xfrm>
            <a:off x="400663" y="357647"/>
            <a:ext cx="11501285" cy="6161139"/>
          </a:xfrm>
        </p:spPr>
        <p:txBody>
          <a:bodyPr/>
          <a:lstStyle/>
          <a:p>
            <a:r>
              <a:rPr lang="en-US" b="1" dirty="0"/>
              <a:t>Digital Media Show-and-Tells</a:t>
            </a:r>
          </a:p>
          <a:p>
            <a:endParaRPr lang="en-US" b="1" dirty="0"/>
          </a:p>
          <a:p>
            <a:pPr algn="l"/>
            <a:r>
              <a:rPr lang="en-US" i="1" dirty="0">
                <a:hlinkClick r:id="rId2"/>
              </a:rPr>
              <a:t>Me at the Zoo</a:t>
            </a:r>
            <a:r>
              <a:rPr lang="en-US" dirty="0"/>
              <a:t>. Short video by user jawed (uploaded to </a:t>
            </a:r>
            <a:r>
              <a:rPr lang="en-US" dirty="0" err="1"/>
              <a:t>youtube</a:t>
            </a:r>
            <a:r>
              <a:rPr lang="en-US" dirty="0"/>
              <a:t> April 23, 2005)</a:t>
            </a:r>
          </a:p>
          <a:p>
            <a:pPr algn="l"/>
            <a:r>
              <a:rPr lang="en-US" i="1" dirty="0">
                <a:hlinkClick r:id="rId3"/>
              </a:rPr>
              <a:t>World Is Mine / </a:t>
            </a:r>
            <a:r>
              <a:rPr lang="en-US" i="1" dirty="0" err="1">
                <a:hlinkClick r:id="rId3"/>
              </a:rPr>
              <a:t>ryo</a:t>
            </a:r>
            <a:r>
              <a:rPr lang="en-US" i="1" dirty="0">
                <a:hlinkClick r:id="rId3"/>
              </a:rPr>
              <a:t> (supercell). </a:t>
            </a:r>
            <a:r>
              <a:rPr lang="en-US" dirty="0"/>
              <a:t>Video documentation of a live holographic performance by </a:t>
            </a:r>
            <a:r>
              <a:rPr lang="en-US" dirty="0" err="1"/>
              <a:t>vocaloid</a:t>
            </a:r>
            <a:r>
              <a:rPr lang="en-US" dirty="0"/>
              <a:t> musical artist Hatsune Miko (uploaded to </a:t>
            </a:r>
            <a:r>
              <a:rPr lang="en-US" dirty="0" err="1"/>
              <a:t>youtube</a:t>
            </a:r>
            <a:r>
              <a:rPr lang="en-US" dirty="0"/>
              <a:t> June 10, 2013) </a:t>
            </a:r>
          </a:p>
          <a:p>
            <a:pPr algn="l"/>
            <a:r>
              <a:rPr lang="en-US" i="1" dirty="0">
                <a:hlinkClick r:id="rId4"/>
              </a:rPr>
              <a:t>The Art of Color</a:t>
            </a:r>
            <a:r>
              <a:rPr lang="en-US" dirty="0"/>
              <a:t>. Google Arts &amp; Culture navigable pocket gallery in partnership with over twenty museums. Date unknown.</a:t>
            </a:r>
          </a:p>
          <a:p>
            <a:pPr algn="l"/>
            <a:r>
              <a:rPr lang="en-US" i="1" dirty="0">
                <a:hlinkClick r:id="rId5"/>
              </a:rPr>
              <a:t>Bad Apple!! Played on Minecraft Sheep</a:t>
            </a:r>
            <a:r>
              <a:rPr lang="en-US" i="1" dirty="0"/>
              <a:t>. </a:t>
            </a:r>
            <a:r>
              <a:rPr lang="en-US" dirty="0"/>
              <a:t>Short video by user </a:t>
            </a:r>
            <a:r>
              <a:rPr lang="en-US" dirty="0" err="1"/>
              <a:t>Treyzania</a:t>
            </a:r>
            <a:r>
              <a:rPr lang="en-US" dirty="0"/>
              <a:t> (uploaded to </a:t>
            </a:r>
            <a:r>
              <a:rPr lang="en-US" dirty="0" err="1"/>
              <a:t>youtube</a:t>
            </a:r>
            <a:r>
              <a:rPr lang="en-US" dirty="0"/>
              <a:t> October 10, 2020)</a:t>
            </a:r>
          </a:p>
          <a:p>
            <a:pPr algn="l"/>
            <a:r>
              <a:rPr lang="en-US" i="1" dirty="0"/>
              <a:t>Hollow Point 103 VR </a:t>
            </a:r>
            <a:r>
              <a:rPr lang="en-US" dirty="0"/>
              <a:t>by Nancy Baker Cahill (2016). </a:t>
            </a:r>
            <a:r>
              <a:rPr lang="en-US" dirty="0">
                <a:hlinkClick r:id="rId6"/>
              </a:rPr>
              <a:t>Vimeo documentation</a:t>
            </a:r>
            <a:r>
              <a:rPr lang="en-US" dirty="0"/>
              <a:t>.</a:t>
            </a:r>
            <a:endParaRPr lang="en-US" i="1" dirty="0"/>
          </a:p>
          <a:p>
            <a:pPr algn="l"/>
            <a:endParaRPr lang="en-US" b="1" dirty="0"/>
          </a:p>
          <a:p>
            <a:pPr algn="l"/>
            <a:endParaRPr lang="en-US" b="1" dirty="0"/>
          </a:p>
        </p:txBody>
      </p:sp>
    </p:spTree>
    <p:extLst>
      <p:ext uri="{BB962C8B-B14F-4D97-AF65-F5344CB8AC3E}">
        <p14:creationId xmlns:p14="http://schemas.microsoft.com/office/powerpoint/2010/main" val="1242733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F6063-7534-3BF1-FC76-AC426245B95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C42245C-B752-4B66-FDD4-06B7C5EFB632}"/>
              </a:ext>
            </a:extLst>
          </p:cNvPr>
          <p:cNvSpPr>
            <a:spLocks noGrp="1"/>
          </p:cNvSpPr>
          <p:nvPr>
            <p:ph type="subTitle" idx="1"/>
          </p:nvPr>
        </p:nvSpPr>
        <p:spPr>
          <a:xfrm>
            <a:off x="400663" y="357647"/>
            <a:ext cx="11501285" cy="6161139"/>
          </a:xfrm>
        </p:spPr>
        <p:txBody>
          <a:bodyPr/>
          <a:lstStyle/>
          <a:p>
            <a:r>
              <a:rPr lang="en-US" b="1" dirty="0"/>
              <a:t>Digital Media Show-and-Tells cont.</a:t>
            </a:r>
          </a:p>
        </p:txBody>
      </p:sp>
      <p:pic>
        <p:nvPicPr>
          <p:cNvPr id="4" name="Picture 3">
            <a:extLst>
              <a:ext uri="{FF2B5EF4-FFF2-40B4-BE49-F238E27FC236}">
                <a16:creationId xmlns:a16="http://schemas.microsoft.com/office/drawing/2014/main" id="{F2603262-16E0-999F-8014-DEBD28399CF9}"/>
              </a:ext>
            </a:extLst>
          </p:cNvPr>
          <p:cNvPicPr>
            <a:picLocks noChangeAspect="1"/>
          </p:cNvPicPr>
          <p:nvPr/>
        </p:nvPicPr>
        <p:blipFill>
          <a:blip r:embed="rId2"/>
          <a:stretch>
            <a:fillRect/>
          </a:stretch>
        </p:blipFill>
        <p:spPr>
          <a:xfrm>
            <a:off x="1659048" y="1170784"/>
            <a:ext cx="8873904" cy="4991571"/>
          </a:xfrm>
          <a:prstGeom prst="rect">
            <a:avLst/>
          </a:prstGeom>
        </p:spPr>
      </p:pic>
    </p:spTree>
    <p:extLst>
      <p:ext uri="{BB962C8B-B14F-4D97-AF65-F5344CB8AC3E}">
        <p14:creationId xmlns:p14="http://schemas.microsoft.com/office/powerpoint/2010/main" val="3952010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93167-A4FD-9F2C-8ACD-7AFA0135219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7EC84CF-2055-49F2-1300-D75D3F05977A}"/>
              </a:ext>
            </a:extLst>
          </p:cNvPr>
          <p:cNvSpPr>
            <a:spLocks noGrp="1"/>
          </p:cNvSpPr>
          <p:nvPr>
            <p:ph type="subTitle" idx="1"/>
          </p:nvPr>
        </p:nvSpPr>
        <p:spPr>
          <a:xfrm>
            <a:off x="400663" y="357647"/>
            <a:ext cx="11501285" cy="6161139"/>
          </a:xfrm>
        </p:spPr>
        <p:txBody>
          <a:bodyPr/>
          <a:lstStyle/>
          <a:p>
            <a:r>
              <a:rPr lang="en-US" b="1" dirty="0"/>
              <a:t>Digital Media Show-and-Tells cont.</a:t>
            </a:r>
          </a:p>
        </p:txBody>
      </p:sp>
    </p:spTree>
    <p:extLst>
      <p:ext uri="{BB962C8B-B14F-4D97-AF65-F5344CB8AC3E}">
        <p14:creationId xmlns:p14="http://schemas.microsoft.com/office/powerpoint/2010/main" val="655659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D08E038-67E3-77A1-3636-FC5313CDF606}"/>
              </a:ext>
            </a:extLst>
          </p:cNvPr>
          <p:cNvSpPr>
            <a:spLocks noGrp="1"/>
          </p:cNvSpPr>
          <p:nvPr>
            <p:ph type="subTitle" idx="1"/>
          </p:nvPr>
        </p:nvSpPr>
        <p:spPr>
          <a:xfrm>
            <a:off x="403412" y="345141"/>
            <a:ext cx="11385176" cy="6167718"/>
          </a:xfrm>
        </p:spPr>
        <p:txBody>
          <a:bodyPr>
            <a:noAutofit/>
          </a:bodyPr>
          <a:lstStyle/>
          <a:p>
            <a:pPr marL="457200" marR="0" indent="-457200">
              <a:lnSpc>
                <a:spcPct val="115000"/>
              </a:lnSpc>
              <a:spcBef>
                <a:spcPts val="0"/>
              </a:spcBef>
              <a:spcAft>
                <a:spcPts val="800"/>
              </a:spcAft>
            </a:pPr>
            <a:r>
              <a:rPr lang="en-US" sz="2000" i="1" u="sng" kern="100" dirty="0">
                <a:effectLst/>
                <a:latin typeface="Aptos" panose="020B0004020202020204" pitchFamily="34" charset="0"/>
                <a:ea typeface="DengXian" panose="02010600030101010101" pitchFamily="2" charset="-122"/>
                <a:cs typeface="Aptos" panose="020B0004020202020204" pitchFamily="34" charset="0"/>
              </a:rPr>
              <a:t>Lev Manovich, The Language of New Media</a:t>
            </a:r>
            <a:endParaRPr lang="en-US" sz="2000" kern="100" dirty="0">
              <a:latin typeface="Aptos" panose="020B0004020202020204" pitchFamily="34" charset="0"/>
              <a:ea typeface="DengXian" panose="02010600030101010101" pitchFamily="2" charset="-122"/>
            </a:endParaRPr>
          </a:p>
          <a:p>
            <a:pPr marL="457200" marR="0" indent="-457200" algn="l">
              <a:lnSpc>
                <a:spcPct val="115000"/>
              </a:lnSpc>
              <a:spcBef>
                <a:spcPts val="0"/>
              </a:spcBef>
              <a:spcAft>
                <a:spcPts val="800"/>
              </a:spcAft>
            </a:pPr>
            <a:r>
              <a:rPr lang="en-US" sz="2000" kern="100" dirty="0">
                <a:latin typeface="Aptos" panose="020B0004020202020204" pitchFamily="34" charset="0"/>
                <a:ea typeface="DengXian" panose="02010600030101010101" pitchFamily="2" charset="-122"/>
              </a:rPr>
              <a:t>Five principles of new media (p. 27-48)</a:t>
            </a:r>
          </a:p>
          <a:p>
            <a:pPr marL="457200" marR="0" indent="-457200" algn="l">
              <a:lnSpc>
                <a:spcPct val="115000"/>
              </a:lnSpc>
              <a:spcBef>
                <a:spcPts val="0"/>
              </a:spcBef>
              <a:spcAft>
                <a:spcPts val="800"/>
              </a:spcAft>
              <a:buAutoNum type="arabicPeriod"/>
            </a:pPr>
            <a:r>
              <a:rPr lang="en-US" sz="2000" kern="100" dirty="0">
                <a:latin typeface="Aptos" panose="020B0004020202020204" pitchFamily="34" charset="0"/>
                <a:ea typeface="DengXian" panose="02010600030101010101" pitchFamily="2" charset="-122"/>
              </a:rPr>
              <a:t>Numerical representation (1s and 0s)</a:t>
            </a:r>
          </a:p>
          <a:p>
            <a:pPr marL="457200" indent="-457200" algn="l">
              <a:lnSpc>
                <a:spcPct val="115000"/>
              </a:lnSpc>
              <a:spcBef>
                <a:spcPts val="0"/>
              </a:spcBef>
              <a:spcAft>
                <a:spcPts val="800"/>
              </a:spcAft>
              <a:buFont typeface="Arial" panose="020B0604020202020204" pitchFamily="34" charset="0"/>
              <a:buAutoNum type="arabicPeriod"/>
            </a:pPr>
            <a:r>
              <a:rPr lang="en-US" sz="2000" kern="100" dirty="0">
                <a:latin typeface="Aptos" panose="020B0004020202020204" pitchFamily="34" charset="0"/>
                <a:ea typeface="DengXian" panose="02010600030101010101" pitchFamily="2" charset="-122"/>
              </a:rPr>
              <a:t>Modularity (blocks or objects can plug in and substitute for one another)</a:t>
            </a:r>
          </a:p>
          <a:p>
            <a:pPr marL="457200" marR="0" indent="-457200" algn="l">
              <a:lnSpc>
                <a:spcPct val="115000"/>
              </a:lnSpc>
              <a:spcBef>
                <a:spcPts val="0"/>
              </a:spcBef>
              <a:spcAft>
                <a:spcPts val="800"/>
              </a:spcAft>
              <a:buAutoNum type="arabicPeriod"/>
            </a:pPr>
            <a:r>
              <a:rPr lang="en-US" sz="2000" kern="100" dirty="0">
                <a:latin typeface="Aptos" panose="020B0004020202020204" pitchFamily="34" charset="0"/>
                <a:ea typeface="DengXian" panose="02010600030101010101" pitchFamily="2" charset="-122"/>
              </a:rPr>
              <a:t>Automation (some operations runs by themselves)</a:t>
            </a:r>
          </a:p>
          <a:p>
            <a:pPr marL="457200" marR="0" indent="-457200" algn="l">
              <a:lnSpc>
                <a:spcPct val="115000"/>
              </a:lnSpc>
              <a:spcBef>
                <a:spcPts val="0"/>
              </a:spcBef>
              <a:spcAft>
                <a:spcPts val="800"/>
              </a:spcAft>
              <a:buAutoNum type="arabicPeriod"/>
            </a:pPr>
            <a:r>
              <a:rPr lang="en-US" sz="2000" kern="100" dirty="0">
                <a:latin typeface="Aptos" panose="020B0004020202020204" pitchFamily="34" charset="0"/>
                <a:ea typeface="DengXian" panose="02010600030101010101" pitchFamily="2" charset="-122"/>
              </a:rPr>
              <a:t>Variability (template and open-ended series of variations, could go on)</a:t>
            </a:r>
          </a:p>
          <a:p>
            <a:pPr marL="457200" marR="0" indent="-457200" algn="l">
              <a:lnSpc>
                <a:spcPct val="115000"/>
              </a:lnSpc>
              <a:spcBef>
                <a:spcPts val="0"/>
              </a:spcBef>
              <a:spcAft>
                <a:spcPts val="800"/>
              </a:spcAft>
              <a:buAutoNum type="arabicPeriod"/>
            </a:pPr>
            <a:r>
              <a:rPr lang="en-US" sz="2000" kern="100" dirty="0">
                <a:latin typeface="Aptos" panose="020B0004020202020204" pitchFamily="34" charset="0"/>
                <a:ea typeface="DengXian" panose="02010600030101010101" pitchFamily="2" charset="-122"/>
              </a:rPr>
              <a:t>Transcoding (capable of being ported to different file formats, and rendered on different screens or devices)</a:t>
            </a:r>
          </a:p>
          <a:p>
            <a:pPr marR="0" algn="l">
              <a:lnSpc>
                <a:spcPct val="115000"/>
              </a:lnSpc>
              <a:spcBef>
                <a:spcPts val="0"/>
              </a:spcBef>
              <a:spcAft>
                <a:spcPts val="800"/>
              </a:spcAft>
            </a:pPr>
            <a:r>
              <a:rPr lang="en-US" sz="2000" kern="100" dirty="0">
                <a:latin typeface="Aptos" panose="020B0004020202020204" pitchFamily="34" charset="0"/>
                <a:ea typeface="DengXian" panose="02010600030101010101" pitchFamily="2" charset="-122"/>
              </a:rPr>
              <a:t>	Additional features of new media: </a:t>
            </a:r>
          </a:p>
          <a:p>
            <a:pPr marR="0" algn="l">
              <a:lnSpc>
                <a:spcPct val="115000"/>
              </a:lnSpc>
              <a:spcBef>
                <a:spcPts val="0"/>
              </a:spcBef>
              <a:spcAft>
                <a:spcPts val="800"/>
              </a:spcAft>
            </a:pPr>
            <a:r>
              <a:rPr lang="en-US" sz="2000" kern="100" dirty="0">
                <a:latin typeface="Aptos" panose="020B0004020202020204" pitchFamily="34" charset="0"/>
                <a:ea typeface="DengXian" panose="02010600030101010101" pitchFamily="2" charset="-122"/>
              </a:rPr>
              <a:t>Database aesthetics (not narrative aesthetics)</a:t>
            </a:r>
          </a:p>
          <a:p>
            <a:pPr marR="0" algn="l">
              <a:lnSpc>
                <a:spcPct val="115000"/>
              </a:lnSpc>
              <a:spcBef>
                <a:spcPts val="0"/>
              </a:spcBef>
              <a:spcAft>
                <a:spcPts val="800"/>
              </a:spcAft>
            </a:pPr>
            <a:r>
              <a:rPr lang="en-US" sz="2000" kern="100" dirty="0">
                <a:latin typeface="Aptos" panose="020B0004020202020204" pitchFamily="34" charset="0"/>
                <a:ea typeface="DengXian" panose="02010600030101010101" pitchFamily="2" charset="-122"/>
              </a:rPr>
              <a:t>Simulation (not representation)</a:t>
            </a:r>
          </a:p>
          <a:p>
            <a:pPr marR="0" algn="l">
              <a:lnSpc>
                <a:spcPct val="115000"/>
              </a:lnSpc>
              <a:spcBef>
                <a:spcPts val="0"/>
              </a:spcBef>
              <a:spcAft>
                <a:spcPts val="800"/>
              </a:spcAft>
            </a:pPr>
            <a:r>
              <a:rPr lang="en-US" sz="2000" kern="100" dirty="0">
                <a:latin typeface="Aptos" panose="020B0004020202020204" pitchFamily="34" charset="0"/>
                <a:ea typeface="DengXian" panose="02010600030101010101" pitchFamily="2" charset="-122"/>
              </a:rPr>
              <a:t>Random Access (not linear)</a:t>
            </a:r>
          </a:p>
          <a:p>
            <a:pPr marL="457200" marR="0" indent="-457200" algn="l">
              <a:lnSpc>
                <a:spcPct val="115000"/>
              </a:lnSpc>
              <a:spcBef>
                <a:spcPts val="0"/>
              </a:spcBef>
              <a:spcAft>
                <a:spcPts val="800"/>
              </a:spcAft>
              <a:buAutoNum type="arabicPeriod"/>
            </a:pPr>
            <a:endParaRPr lang="en-US" sz="2000" kern="100" dirty="0">
              <a:latin typeface="Aptos" panose="020B0004020202020204" pitchFamily="34" charset="0"/>
              <a:ea typeface="DengXian" panose="02010600030101010101" pitchFamily="2" charset="-122"/>
            </a:endParaRPr>
          </a:p>
          <a:p>
            <a:pPr marL="0" marR="0" algn="l">
              <a:spcBef>
                <a:spcPts val="0"/>
              </a:spcBef>
              <a:spcAft>
                <a:spcPts val="1000"/>
              </a:spcAft>
              <a:tabLst>
                <a:tab pos="57150" algn="l"/>
              </a:tabLst>
            </a:pPr>
            <a:endParaRPr lang="en-US" sz="2000" dirty="0">
              <a:effectLst/>
              <a:latin typeface="Aptos" panose="020B0004020202020204" pitchFamily="34" charset="0"/>
              <a:ea typeface="Cambria" panose="02040503050406030204" pitchFamily="18" charset="0"/>
              <a:cs typeface="Times New Roman" panose="02020603050405020304" pitchFamily="18" charset="0"/>
            </a:endParaRPr>
          </a:p>
          <a:p>
            <a:pPr marL="457200" marR="0" indent="-457200" algn="l">
              <a:lnSpc>
                <a:spcPct val="115000"/>
              </a:lnSpc>
              <a:spcBef>
                <a:spcPts val="0"/>
              </a:spcBef>
              <a:spcAft>
                <a:spcPts val="800"/>
              </a:spcAft>
              <a:buAutoNum type="arabicPeriod"/>
            </a:pPr>
            <a:endParaRPr lang="en-US" sz="2000" kern="100" dirty="0">
              <a:latin typeface="Aptos" panose="020B0004020202020204" pitchFamily="34" charset="0"/>
              <a:ea typeface="DengXian" panose="02010600030101010101" pitchFamily="2" charset="-122"/>
            </a:endParaRPr>
          </a:p>
        </p:txBody>
      </p:sp>
    </p:spTree>
    <p:extLst>
      <p:ext uri="{BB962C8B-B14F-4D97-AF65-F5344CB8AC3E}">
        <p14:creationId xmlns:p14="http://schemas.microsoft.com/office/powerpoint/2010/main" val="163731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D08E038-67E3-77A1-3636-FC5313CDF606}"/>
              </a:ext>
            </a:extLst>
          </p:cNvPr>
          <p:cNvSpPr>
            <a:spLocks noGrp="1"/>
          </p:cNvSpPr>
          <p:nvPr>
            <p:ph type="subTitle" idx="1"/>
          </p:nvPr>
        </p:nvSpPr>
        <p:spPr>
          <a:xfrm>
            <a:off x="518651" y="521722"/>
            <a:ext cx="5955891" cy="3076884"/>
          </a:xfrm>
        </p:spPr>
        <p:txBody>
          <a:bodyPr>
            <a:normAutofit/>
          </a:bodyPr>
          <a:lstStyle/>
          <a:p>
            <a:pPr marL="457200" marR="0" indent="-457200" algn="l">
              <a:lnSpc>
                <a:spcPct val="115000"/>
              </a:lnSpc>
              <a:spcBef>
                <a:spcPts val="0"/>
              </a:spcBef>
              <a:spcAft>
                <a:spcPts val="800"/>
              </a:spcAft>
            </a:pPr>
            <a:r>
              <a:rPr lang="en-US" sz="1800" u="sng" kern="100" dirty="0">
                <a:effectLst/>
                <a:latin typeface="Aptos" panose="020B0004020202020204" pitchFamily="34" charset="0"/>
                <a:ea typeface="DengXian" panose="02010600030101010101" pitchFamily="2" charset="-122"/>
                <a:cs typeface="Aptos" panose="020B0004020202020204" pitchFamily="34" charset="0"/>
              </a:rPr>
              <a:t>Manovich</a:t>
            </a:r>
            <a:endParaRPr lang="en-US" sz="1800" kern="100" dirty="0">
              <a:effectLst/>
              <a:latin typeface="Aptos" panose="020B0004020202020204" pitchFamily="34" charset="0"/>
              <a:ea typeface="DengXian" panose="02010600030101010101" pitchFamily="2" charset="-122"/>
              <a:cs typeface="Aptos" panose="020B0004020202020204" pitchFamily="34" charset="0"/>
            </a:endParaRPr>
          </a:p>
          <a:p>
            <a:pPr marL="457200" marR="0" indent="-457200" algn="l">
              <a:lnSpc>
                <a:spcPct val="115000"/>
              </a:lnSpc>
              <a:spcBef>
                <a:spcPts val="0"/>
              </a:spcBef>
              <a:spcAft>
                <a:spcPts val="800"/>
              </a:spcAft>
            </a:pPr>
            <a:r>
              <a:rPr lang="en-US" sz="1800" kern="100" dirty="0">
                <a:latin typeface="Aptos" panose="020B0004020202020204" pitchFamily="34" charset="0"/>
                <a:ea typeface="DengXian" panose="02010600030101010101" pitchFamily="2" charset="-122"/>
              </a:rPr>
              <a:t>Database aesthetics versus Narrative aesthetics </a:t>
            </a:r>
          </a:p>
          <a:p>
            <a:pPr marL="457200" marR="0" indent="-457200" algn="l">
              <a:lnSpc>
                <a:spcPct val="115000"/>
              </a:lnSpc>
              <a:spcBef>
                <a:spcPts val="0"/>
              </a:spcBef>
              <a:spcAft>
                <a:spcPts val="800"/>
              </a:spcAft>
            </a:pPr>
            <a:r>
              <a:rPr lang="en-US" sz="1800" kern="100" dirty="0">
                <a:latin typeface="Aptos" panose="020B0004020202020204" pitchFamily="34" charset="0"/>
                <a:ea typeface="DengXian" panose="02010600030101010101" pitchFamily="2" charset="-122"/>
              </a:rPr>
              <a:t>	Paradigm versus Syntagma</a:t>
            </a:r>
          </a:p>
          <a:p>
            <a:pPr marL="457200" marR="0" indent="-457200" algn="l">
              <a:lnSpc>
                <a:spcPct val="115000"/>
              </a:lnSpc>
              <a:spcBef>
                <a:spcPts val="0"/>
              </a:spcBef>
              <a:spcAft>
                <a:spcPts val="800"/>
              </a:spcAft>
            </a:pPr>
            <a:r>
              <a:rPr lang="en-US" sz="1800" kern="100" dirty="0">
                <a:latin typeface="Aptos" panose="020B0004020202020204" pitchFamily="34" charset="0"/>
                <a:ea typeface="DengXian" panose="02010600030101010101" pitchFamily="2" charset="-122"/>
              </a:rPr>
              <a:t>	Man with a Movie Camera as early example of “database cinema”</a:t>
            </a:r>
          </a:p>
          <a:p>
            <a:pPr marL="457200" marR="0" indent="-457200" algn="l">
              <a:lnSpc>
                <a:spcPct val="115000"/>
              </a:lnSpc>
              <a:spcBef>
                <a:spcPts val="0"/>
              </a:spcBef>
              <a:spcAft>
                <a:spcPts val="800"/>
              </a:spcAft>
            </a:pPr>
            <a:endParaRPr lang="en-US" sz="1800" kern="100" dirty="0">
              <a:latin typeface="Aptos" panose="020B0004020202020204" pitchFamily="34" charset="0"/>
              <a:ea typeface="DengXian" panose="02010600030101010101" pitchFamily="2" charset="-122"/>
            </a:endParaRPr>
          </a:p>
          <a:p>
            <a:pPr marL="457200" marR="0" indent="-457200" algn="l">
              <a:lnSpc>
                <a:spcPct val="115000"/>
              </a:lnSpc>
              <a:spcBef>
                <a:spcPts val="0"/>
              </a:spcBef>
              <a:spcAft>
                <a:spcPts val="800"/>
              </a:spcAft>
            </a:pPr>
            <a:endParaRPr lang="en-US" sz="1800" kern="100" dirty="0">
              <a:latin typeface="Aptos" panose="020B0004020202020204" pitchFamily="34" charset="0"/>
              <a:ea typeface="DengXian" panose="02010600030101010101" pitchFamily="2" charset="-122"/>
            </a:endParaRPr>
          </a:p>
        </p:txBody>
      </p:sp>
      <p:pic>
        <p:nvPicPr>
          <p:cNvPr id="4" name="Picture 3" descr="A large crowd of people watching a large camera&#10;&#10;Description automatically generated">
            <a:extLst>
              <a:ext uri="{FF2B5EF4-FFF2-40B4-BE49-F238E27FC236}">
                <a16:creationId xmlns:a16="http://schemas.microsoft.com/office/drawing/2014/main" id="{8FB50DE7-7FAF-7E79-00AB-0248848C5FAD}"/>
              </a:ext>
            </a:extLst>
          </p:cNvPr>
          <p:cNvPicPr>
            <a:picLocks noChangeAspect="1"/>
          </p:cNvPicPr>
          <p:nvPr/>
        </p:nvPicPr>
        <p:blipFill>
          <a:blip r:embed="rId2"/>
          <a:stretch>
            <a:fillRect/>
          </a:stretch>
        </p:blipFill>
        <p:spPr>
          <a:xfrm>
            <a:off x="5426997" y="2482279"/>
            <a:ext cx="6765003" cy="4375721"/>
          </a:xfrm>
          <a:prstGeom prst="rect">
            <a:avLst/>
          </a:prstGeom>
        </p:spPr>
      </p:pic>
    </p:spTree>
    <p:extLst>
      <p:ext uri="{BB962C8B-B14F-4D97-AF65-F5344CB8AC3E}">
        <p14:creationId xmlns:p14="http://schemas.microsoft.com/office/powerpoint/2010/main" val="280554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20C48E-1A09-CA47-869C-244204361414}"/>
              </a:ext>
            </a:extLst>
          </p:cNvPr>
          <p:cNvSpPr txBox="1"/>
          <p:nvPr/>
        </p:nvSpPr>
        <p:spPr>
          <a:xfrm>
            <a:off x="471267" y="251978"/>
            <a:ext cx="11720733" cy="11280011"/>
          </a:xfrm>
          <a:prstGeom prst="rect">
            <a:avLst/>
          </a:prstGeom>
          <a:noFill/>
        </p:spPr>
        <p:txBody>
          <a:bodyPr wrap="square">
            <a:spAutoFit/>
          </a:bodyPr>
          <a:lstStyle/>
          <a:p>
            <a:pPr marL="0" marR="0">
              <a:spcBef>
                <a:spcPts val="0"/>
              </a:spcBef>
              <a:spcAft>
                <a:spcPts val="1000"/>
              </a:spcAft>
              <a:tabLst>
                <a:tab pos="57150" algn="l"/>
              </a:tabLst>
            </a:pPr>
            <a:r>
              <a:rPr lang="en-US" sz="2400" u="sng" dirty="0">
                <a:ea typeface="Cambria" panose="02040503050406030204" pitchFamily="18" charset="0"/>
                <a:cs typeface="Times New Roman" panose="02020603050405020304" pitchFamily="18" charset="0"/>
              </a:rPr>
              <a:t>Database						vs. 			Narrative </a:t>
            </a:r>
            <a:r>
              <a:rPr lang="en-US" sz="2400" dirty="0">
                <a:effectLst/>
                <a:ea typeface="Cambria" panose="02040503050406030204" pitchFamily="18" charset="0"/>
                <a:cs typeface="Times New Roman" panose="02020603050405020304" pitchFamily="18" charset="0"/>
              </a:rPr>
              <a:t>(</a:t>
            </a:r>
            <a:r>
              <a:rPr lang="en-US" sz="2400" u="sng" dirty="0">
                <a:ea typeface="Cambria" panose="02040503050406030204" pitchFamily="18" charset="0"/>
                <a:cs typeface="Times New Roman" panose="02020603050405020304" pitchFamily="18" charset="0"/>
              </a:rPr>
              <a:t>Manovich p. 219-20)</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A set of materials							A product made with those materials</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Raw footage for a film						The final film</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Notes, outlines, scraps of writing		A finished novel or essay</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A collection or archive						An exhibition of some objects from it</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A website									The path I navigate on the website</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A comprehensive museum				The path I navigate through it, or a </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													curated selection of objects from it</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A dictionary of words						A written text: selects some of those</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													words and puts them in a particular order</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Random Access capability				Meant to be accessed in a fixed sequence </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Paradigm										Syntagm</a:t>
            </a:r>
          </a:p>
          <a:p>
            <a:pPr marL="0" marR="0">
              <a:spcBef>
                <a:spcPts val="0"/>
              </a:spcBef>
              <a:spcAft>
                <a:spcPts val="1000"/>
              </a:spcAft>
              <a:tabLst>
                <a:tab pos="57150" algn="l"/>
              </a:tabLst>
            </a:pPr>
            <a:endParaRPr lang="en-US" sz="2400" dirty="0">
              <a:ea typeface="Cambria" panose="02040503050406030204" pitchFamily="18" charset="0"/>
              <a:cs typeface="Times New Roman" panose="02020603050405020304" pitchFamily="18" charset="0"/>
            </a:endParaRPr>
          </a:p>
          <a:p>
            <a:pPr marL="0" marR="0">
              <a:spcBef>
                <a:spcPts val="0"/>
              </a:spcBef>
              <a:spcAft>
                <a:spcPts val="1000"/>
              </a:spcAft>
              <a:tabLst>
                <a:tab pos="57150" algn="l"/>
              </a:tabLst>
            </a:pPr>
            <a:endParaRPr lang="en-US" sz="2400" u="sng" dirty="0">
              <a:ea typeface="Cambria" panose="02040503050406030204" pitchFamily="18" charset="0"/>
              <a:cs typeface="Times New Roman" panose="02020603050405020304" pitchFamily="18" charset="0"/>
            </a:endParaRPr>
          </a:p>
          <a:p>
            <a:pPr marL="0" marR="0">
              <a:spcBef>
                <a:spcPts val="0"/>
              </a:spcBef>
              <a:spcAft>
                <a:spcPts val="1000"/>
              </a:spcAft>
              <a:tabLst>
                <a:tab pos="57150" algn="l"/>
              </a:tabLst>
            </a:pPr>
            <a:endParaRPr lang="en-US" sz="2400" u="sng" dirty="0">
              <a:ea typeface="Cambria" panose="02040503050406030204" pitchFamily="18" charset="0"/>
              <a:cs typeface="Times New Roman" panose="02020603050405020304" pitchFamily="18" charset="0"/>
            </a:endParaRPr>
          </a:p>
          <a:p>
            <a:pPr marL="0" marR="0">
              <a:spcBef>
                <a:spcPts val="0"/>
              </a:spcBef>
              <a:spcAft>
                <a:spcPts val="1000"/>
              </a:spcAft>
              <a:tabLst>
                <a:tab pos="57150" algn="l"/>
              </a:tabLst>
            </a:pPr>
            <a:endParaRPr lang="en-US" sz="2400" u="sng" dirty="0">
              <a:ea typeface="Cambria" panose="02040503050406030204" pitchFamily="18" charset="0"/>
              <a:cs typeface="Times New Roman" panose="02020603050405020304" pitchFamily="18" charset="0"/>
            </a:endParaRPr>
          </a:p>
          <a:p>
            <a:pPr marL="0" marR="0">
              <a:spcBef>
                <a:spcPts val="0"/>
              </a:spcBef>
              <a:spcAft>
                <a:spcPts val="1000"/>
              </a:spcAft>
              <a:tabLst>
                <a:tab pos="57150" algn="l"/>
              </a:tabLst>
            </a:pPr>
            <a:endParaRPr lang="en-US" sz="2400" u="sng" dirty="0">
              <a:ea typeface="Cambria" panose="02040503050406030204" pitchFamily="18" charset="0"/>
              <a:cs typeface="Times New Roman" panose="02020603050405020304" pitchFamily="18" charset="0"/>
            </a:endParaRPr>
          </a:p>
          <a:p>
            <a:pPr marL="0" marR="0">
              <a:spcBef>
                <a:spcPts val="0"/>
              </a:spcBef>
              <a:spcAft>
                <a:spcPts val="1000"/>
              </a:spcAft>
              <a:tabLst>
                <a:tab pos="57150" algn="l"/>
              </a:tabLst>
            </a:pPr>
            <a:endParaRPr lang="en-US" sz="2400" u="sng" dirty="0">
              <a:ea typeface="Cambria" panose="02040503050406030204" pitchFamily="18" charset="0"/>
              <a:cs typeface="Times New Roman" panose="02020603050405020304" pitchFamily="18" charset="0"/>
            </a:endParaRPr>
          </a:p>
          <a:p>
            <a:pPr marL="0" marR="0">
              <a:spcBef>
                <a:spcPts val="0"/>
              </a:spcBef>
              <a:spcAft>
                <a:spcPts val="1000"/>
              </a:spcAft>
              <a:tabLst>
                <a:tab pos="57150" algn="l"/>
              </a:tabLst>
            </a:pPr>
            <a:endParaRPr lang="en-US" sz="2400" u="sng" dirty="0">
              <a:ea typeface="Cambria" panose="02040503050406030204" pitchFamily="18" charset="0"/>
              <a:cs typeface="Times New Roman" panose="02020603050405020304" pitchFamily="18" charset="0"/>
            </a:endParaRPr>
          </a:p>
          <a:p>
            <a:pPr marL="0" marR="0">
              <a:spcBef>
                <a:spcPts val="0"/>
              </a:spcBef>
              <a:spcAft>
                <a:spcPts val="1000"/>
              </a:spcAft>
              <a:tabLst>
                <a:tab pos="57150" algn="l"/>
              </a:tabLst>
            </a:pPr>
            <a:endParaRPr lang="en-US" sz="2400" u="sng" dirty="0">
              <a:ea typeface="Cambria" panose="02040503050406030204" pitchFamily="18" charset="0"/>
              <a:cs typeface="Times New Roman" panose="02020603050405020304" pitchFamily="18" charset="0"/>
            </a:endParaRPr>
          </a:p>
          <a:p>
            <a:pPr marL="0" marR="0">
              <a:spcBef>
                <a:spcPts val="0"/>
              </a:spcBef>
              <a:spcAft>
                <a:spcPts val="1000"/>
              </a:spcAft>
              <a:tabLst>
                <a:tab pos="57150" algn="l"/>
              </a:tabLst>
            </a:pPr>
            <a:endParaRPr lang="en-US" sz="2400" u="sng" dirty="0">
              <a:ea typeface="Cambria" panose="02040503050406030204" pitchFamily="18" charset="0"/>
              <a:cs typeface="Times New Roman" panose="02020603050405020304" pitchFamily="18" charset="0"/>
            </a:endParaRPr>
          </a:p>
          <a:p>
            <a:pPr marL="0" marR="0">
              <a:spcBef>
                <a:spcPts val="0"/>
              </a:spcBef>
              <a:spcAft>
                <a:spcPts val="1000"/>
              </a:spcAft>
              <a:tabLst>
                <a:tab pos="57150" algn="l"/>
              </a:tabLst>
            </a:pPr>
            <a:endParaRPr lang="en-US" sz="2400" u="sng" dirty="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673678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20C48E-1A09-CA47-869C-244204361414}"/>
              </a:ext>
            </a:extLst>
          </p:cNvPr>
          <p:cNvSpPr txBox="1"/>
          <p:nvPr/>
        </p:nvSpPr>
        <p:spPr>
          <a:xfrm>
            <a:off x="938573" y="710307"/>
            <a:ext cx="11720733" cy="5437386"/>
          </a:xfrm>
          <a:prstGeom prst="rect">
            <a:avLst/>
          </a:prstGeom>
          <a:noFill/>
        </p:spPr>
        <p:txBody>
          <a:bodyPr wrap="square">
            <a:spAutoFit/>
          </a:bodyPr>
          <a:lstStyle/>
          <a:p>
            <a:pPr marL="0" marR="0">
              <a:spcBef>
                <a:spcPts val="0"/>
              </a:spcBef>
              <a:spcAft>
                <a:spcPts val="1000"/>
              </a:spcAft>
              <a:tabLst>
                <a:tab pos="57150" algn="l"/>
              </a:tabLst>
            </a:pPr>
            <a:r>
              <a:rPr lang="en-US" sz="2400" u="sng" dirty="0">
                <a:ea typeface="Cambria" panose="02040503050406030204" pitchFamily="18" charset="0"/>
                <a:cs typeface="Times New Roman" panose="02020603050405020304" pitchFamily="18" charset="0"/>
              </a:rPr>
              <a:t>Representation					vs. 			Simulation </a:t>
            </a:r>
            <a:r>
              <a:rPr lang="en-US" sz="2400" dirty="0">
                <a:effectLst/>
                <a:ea typeface="Cambria" panose="02040503050406030204" pitchFamily="18" charset="0"/>
                <a:cs typeface="Times New Roman" panose="02020603050405020304" pitchFamily="18" charset="0"/>
              </a:rPr>
              <a:t>(</a:t>
            </a:r>
            <a:r>
              <a:rPr lang="en-US" sz="2400" u="sng" dirty="0">
                <a:ea typeface="Cambria" panose="02040503050406030204" pitchFamily="18" charset="0"/>
                <a:cs typeface="Times New Roman" panose="02020603050405020304" pitchFamily="18" charset="0"/>
              </a:rPr>
              <a:t>Manovich p. 112)</a:t>
            </a:r>
            <a:endParaRPr lang="en-US" sz="2400" dirty="0">
              <a:ea typeface="Cambria" panose="02040503050406030204" pitchFamily="18" charset="0"/>
              <a:cs typeface="Times New Roman" panose="02020603050405020304" pitchFamily="18" charset="0"/>
            </a:endParaRP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Renaissance painting							Fresco, Mosaic, Mural</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Photograph										Panorama, diorama</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Cinema (traditional)							Cinema (IMAX)</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Computer screen, smartphone, tablet		Virtual Reality headsets</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Board game										Immersive amusement park ride</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Theater with a proscenium arch			Theater in the round, Greek theater</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Portable											In situ, installed</a:t>
            </a:r>
          </a:p>
          <a:p>
            <a:pPr>
              <a:spcAft>
                <a:spcPts val="1000"/>
              </a:spcAft>
              <a:tabLst>
                <a:tab pos="57150" algn="l"/>
              </a:tabLst>
            </a:pPr>
            <a:r>
              <a:rPr lang="en-US" sz="2400" dirty="0">
                <a:ea typeface="Cambria" panose="02040503050406030204" pitchFamily="18" charset="0"/>
                <a:cs typeface="Times New Roman" panose="02020603050405020304" pitchFamily="18" charset="0"/>
              </a:rPr>
              <a:t>Framed, closed, separate						Open-edged, extensive, contiguous</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Viewer is meant to be immobile			Viewer moves, or can move, around </a:t>
            </a:r>
          </a:p>
          <a:p>
            <a:pPr marL="0" marR="0">
              <a:spcBef>
                <a:spcPts val="0"/>
              </a:spcBef>
              <a:spcAft>
                <a:spcPts val="1000"/>
              </a:spcAft>
              <a:tabLst>
                <a:tab pos="57150" algn="l"/>
              </a:tabLst>
            </a:pPr>
            <a:r>
              <a:rPr lang="en-US" sz="2400" dirty="0">
                <a:ea typeface="Cambria" panose="02040503050406030204" pitchFamily="18" charset="0"/>
                <a:cs typeface="Times New Roman" panose="02020603050405020304" pitchFamily="18" charset="0"/>
              </a:rPr>
              <a:t>One “ideal” vantage point					Many possible vantage points</a:t>
            </a:r>
          </a:p>
        </p:txBody>
      </p:sp>
    </p:spTree>
    <p:extLst>
      <p:ext uri="{BB962C8B-B14F-4D97-AF65-F5344CB8AC3E}">
        <p14:creationId xmlns:p14="http://schemas.microsoft.com/office/powerpoint/2010/main" val="14769911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612</TotalTime>
  <Words>1500</Words>
  <Application>Microsoft Macintosh PowerPoint</Application>
  <PresentationFormat>Widescreen</PresentationFormat>
  <Paragraphs>133</Paragraphs>
  <Slides>15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Aptos Display</vt:lpstr>
      <vt:lpstr>Arial</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Homay King</dc:creator>
  <cp:lastModifiedBy>Homay King</cp:lastModifiedBy>
  <cp:revision>152</cp:revision>
  <dcterms:created xsi:type="dcterms:W3CDTF">2025-02-18T14:39:51Z</dcterms:created>
  <dcterms:modified xsi:type="dcterms:W3CDTF">2026-09-10T17:26:31Z</dcterms:modified>
</cp:coreProperties>
</file>