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6" r:id="rId12"/>
    <p:sldId id="268" r:id="rId13"/>
  </p:sldIdLst>
  <p:sldSz cx="18288000" cy="10287000"/>
  <p:notesSz cx="6858000" cy="9144000"/>
  <p:embeddedFontLst>
    <p:embeddedFont>
      <p:font typeface="Canva Sans" panose="020B0604020202020204" charset="0"/>
      <p:regular r:id="rId15"/>
    </p:embeddedFont>
    <p:embeddedFont>
      <p:font typeface="Kabel Ultra-Bold" panose="020B0604020202020204" charset="0"/>
      <p:regular r:id="rId16"/>
    </p:embeddedFont>
    <p:embeddedFont>
      <p:font typeface="Open Sans" panose="020B0606030504020204" pitchFamily="34" charset="0"/>
      <p:regular r:id="rId17"/>
      <p:bold r:id="rId18"/>
      <p:italic r:id="rId19"/>
      <p:boldItalic r:id="rId20"/>
    </p:embeddedFont>
    <p:embeddedFont>
      <p:font typeface="Open Sans Italics" panose="020B0604020202020204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2F0952-EE73-4C90-966E-2F9F39F2B19A}" v="3" dt="2026-09-10T13:07:58.6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2118" y="8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Surtees" userId="bf980e0b-d78b-4607-86ad-f9a3e2d93ff0" providerId="ADAL" clId="{34EF316D-2D0F-4C39-9E36-B39A997032BE}"/>
    <pc:docChg chg="modSld sldOrd">
      <pc:chgData name="Laura Surtees" userId="bf980e0b-d78b-4607-86ad-f9a3e2d93ff0" providerId="ADAL" clId="{34EF316D-2D0F-4C39-9E36-B39A997032BE}" dt="2026-09-10T13:07:58.646" v="3"/>
      <pc:docMkLst>
        <pc:docMk/>
      </pc:docMkLst>
      <pc:sldChg chg="modSp ord">
        <pc:chgData name="Laura Surtees" userId="bf980e0b-d78b-4607-86ad-f9a3e2d93ff0" providerId="ADAL" clId="{34EF316D-2D0F-4C39-9E36-B39A997032BE}" dt="2026-09-10T13:07:58.646" v="3"/>
        <pc:sldMkLst>
          <pc:docMk/>
          <pc:sldMk cId="3486308659" sldId="268"/>
        </pc:sldMkLst>
        <pc:spChg chg="mod">
          <ac:chgData name="Laura Surtees" userId="bf980e0b-d78b-4607-86ad-f9a3e2d93ff0" providerId="ADAL" clId="{34EF316D-2D0F-4C39-9E36-B39A997032BE}" dt="2026-09-10T13:07:58.646" v="3"/>
          <ac:spMkLst>
            <pc:docMk/>
            <pc:sldMk cId="3486308659" sldId="268"/>
            <ac:spMk id="4" creationId="{E2995F6F-7FE4-6DDE-70C7-FC8661ED1D7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08.09.2026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Citations Give Credit</a:t>
            </a:r>
          </a:p>
          <a:p>
            <a:r>
              <a:rPr lang="en-US"/>
              <a:t>They acknowledge the writers, researchers, and creators whose ideas you are using.</a:t>
            </a:r>
          </a:p>
          <a:p>
            <a:endParaRPr lang="en-US"/>
          </a:p>
          <a:p>
            <a:r>
              <a:rPr lang="en-US"/>
              <a:t>Citations Help Avoid Plagiarism</a:t>
            </a:r>
          </a:p>
          <a:p>
            <a:r>
              <a:rPr lang="en-US"/>
              <a:t>They show where borrowed words, ideas, evidence, data, and arguments come from.</a:t>
            </a:r>
          </a:p>
          <a:p>
            <a:endParaRPr lang="en-US"/>
          </a:p>
          <a:p>
            <a:r>
              <a:rPr lang="en-US"/>
              <a:t>Citations Help Readers Find Sources</a:t>
            </a:r>
          </a:p>
          <a:p>
            <a:r>
              <a:rPr lang="en-US"/>
              <a:t>A citation should give enough information for someone else to locate the same source.</a:t>
            </a:r>
          </a:p>
          <a:p>
            <a:endParaRPr lang="en-US"/>
          </a:p>
          <a:p>
            <a:r>
              <a:rPr lang="en-US"/>
              <a:t>Citations Show Academic Conversation</a:t>
            </a:r>
          </a:p>
          <a:p>
            <a:r>
              <a:rPr lang="en-US"/>
              <a:t>Citations reveal that writing is not done in isolation. Scholars and students respond to, build on, challenge, and revise one another’s ideas.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openxmlformats.org/officeDocument/2006/relationships/hyperlink" Target="mailto:library@brynmawr.edu" TargetMode="External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sv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0.pn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CE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54249" y="-272480"/>
            <a:ext cx="8001413" cy="10661931"/>
          </a:xfrm>
          <a:custGeom>
            <a:avLst/>
            <a:gdLst/>
            <a:ahLst/>
            <a:cxnLst/>
            <a:rect l="l" t="t" r="r" b="b"/>
            <a:pathLst>
              <a:path w="8001413" h="10661931">
                <a:moveTo>
                  <a:pt x="0" y="0"/>
                </a:moveTo>
                <a:lnTo>
                  <a:pt x="8001413" y="0"/>
                </a:lnTo>
                <a:lnTo>
                  <a:pt x="8001413" y="10661931"/>
                </a:lnTo>
                <a:lnTo>
                  <a:pt x="0" y="106619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02" r="-8691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9447776" y="-307519"/>
            <a:ext cx="7062366" cy="10661931"/>
          </a:xfrm>
          <a:custGeom>
            <a:avLst/>
            <a:gdLst/>
            <a:ahLst/>
            <a:cxnLst/>
            <a:rect l="l" t="t" r="r" b="b"/>
            <a:pathLst>
              <a:path w="7062366" h="10661931">
                <a:moveTo>
                  <a:pt x="0" y="0"/>
                </a:moveTo>
                <a:lnTo>
                  <a:pt x="7062367" y="0"/>
                </a:lnTo>
                <a:lnTo>
                  <a:pt x="7062367" y="10661931"/>
                </a:lnTo>
                <a:lnTo>
                  <a:pt x="0" y="106619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1313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10800000">
            <a:off x="11402275" y="7557641"/>
            <a:ext cx="7231478" cy="3401317"/>
          </a:xfrm>
          <a:custGeom>
            <a:avLst/>
            <a:gdLst/>
            <a:ahLst/>
            <a:cxnLst/>
            <a:rect l="l" t="t" r="r" b="b"/>
            <a:pathLst>
              <a:path w="7231478" h="3401317">
                <a:moveTo>
                  <a:pt x="0" y="0"/>
                </a:moveTo>
                <a:lnTo>
                  <a:pt x="7231478" y="0"/>
                </a:lnTo>
                <a:lnTo>
                  <a:pt x="7231478" y="3401318"/>
                </a:lnTo>
                <a:lnTo>
                  <a:pt x="0" y="34013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2487155" y="2974819"/>
            <a:ext cx="13274307" cy="4264371"/>
          </a:xfrm>
          <a:custGeom>
            <a:avLst/>
            <a:gdLst/>
            <a:ahLst/>
            <a:cxnLst/>
            <a:rect l="l" t="t" r="r" b="b"/>
            <a:pathLst>
              <a:path w="13274307" h="4264371">
                <a:moveTo>
                  <a:pt x="0" y="0"/>
                </a:moveTo>
                <a:lnTo>
                  <a:pt x="13274307" y="0"/>
                </a:lnTo>
                <a:lnTo>
                  <a:pt x="13274307" y="4264371"/>
                </a:lnTo>
                <a:lnTo>
                  <a:pt x="0" y="42643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2700000">
            <a:off x="15243310" y="7758694"/>
            <a:ext cx="2370780" cy="2176179"/>
          </a:xfrm>
          <a:custGeom>
            <a:avLst/>
            <a:gdLst/>
            <a:ahLst/>
            <a:cxnLst/>
            <a:rect l="l" t="t" r="r" b="b"/>
            <a:pathLst>
              <a:path w="2370780" h="2176179">
                <a:moveTo>
                  <a:pt x="0" y="0"/>
                </a:moveTo>
                <a:lnTo>
                  <a:pt x="2370780" y="0"/>
                </a:lnTo>
                <a:lnTo>
                  <a:pt x="2370780" y="2176178"/>
                </a:lnTo>
                <a:lnTo>
                  <a:pt x="0" y="21761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-809346" y="-631999"/>
            <a:ext cx="7231478" cy="3401317"/>
          </a:xfrm>
          <a:custGeom>
            <a:avLst/>
            <a:gdLst/>
            <a:ahLst/>
            <a:cxnLst/>
            <a:rect l="l" t="t" r="r" b="b"/>
            <a:pathLst>
              <a:path w="7231478" h="3401317">
                <a:moveTo>
                  <a:pt x="0" y="0"/>
                </a:moveTo>
                <a:lnTo>
                  <a:pt x="7231478" y="0"/>
                </a:lnTo>
                <a:lnTo>
                  <a:pt x="7231478" y="3401317"/>
                </a:lnTo>
                <a:lnTo>
                  <a:pt x="0" y="34013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-1212869">
            <a:off x="534781" y="221634"/>
            <a:ext cx="1734112" cy="2531551"/>
          </a:xfrm>
          <a:custGeom>
            <a:avLst/>
            <a:gdLst/>
            <a:ahLst/>
            <a:cxnLst/>
            <a:rect l="l" t="t" r="r" b="b"/>
            <a:pathLst>
              <a:path w="1734112" h="2531551">
                <a:moveTo>
                  <a:pt x="0" y="0"/>
                </a:moveTo>
                <a:lnTo>
                  <a:pt x="1734113" y="0"/>
                </a:lnTo>
                <a:lnTo>
                  <a:pt x="1734113" y="2531551"/>
                </a:lnTo>
                <a:lnTo>
                  <a:pt x="0" y="253155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5400000">
            <a:off x="119768" y="6771404"/>
            <a:ext cx="3336241" cy="3404328"/>
          </a:xfrm>
          <a:custGeom>
            <a:avLst/>
            <a:gdLst/>
            <a:ahLst/>
            <a:cxnLst/>
            <a:rect l="l" t="t" r="r" b="b"/>
            <a:pathLst>
              <a:path w="3336241" h="3404328">
                <a:moveTo>
                  <a:pt x="0" y="0"/>
                </a:moveTo>
                <a:lnTo>
                  <a:pt x="3336241" y="0"/>
                </a:lnTo>
                <a:lnTo>
                  <a:pt x="3336241" y="3404327"/>
                </a:lnTo>
                <a:lnTo>
                  <a:pt x="0" y="34043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2447772" y="4869516"/>
            <a:ext cx="13313690" cy="1002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59"/>
              </a:lnSpc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Laura Surtees, Research Librarian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447772" y="3450551"/>
            <a:ext cx="13313690" cy="1524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8999" spc="104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CITATIONS AS MAPS</a:t>
            </a:r>
          </a:p>
        </p:txBody>
      </p:sp>
      <p:sp>
        <p:nvSpPr>
          <p:cNvPr id="12" name="Freeform 12"/>
          <p:cNvSpPr/>
          <p:nvPr/>
        </p:nvSpPr>
        <p:spPr>
          <a:xfrm rot="5400000">
            <a:off x="14694562" y="242191"/>
            <a:ext cx="3336241" cy="3404328"/>
          </a:xfrm>
          <a:custGeom>
            <a:avLst/>
            <a:gdLst/>
            <a:ahLst/>
            <a:cxnLst/>
            <a:rect l="l" t="t" r="r" b="b"/>
            <a:pathLst>
              <a:path w="3336241" h="3404328">
                <a:moveTo>
                  <a:pt x="0" y="0"/>
                </a:moveTo>
                <a:lnTo>
                  <a:pt x="3336241" y="0"/>
                </a:lnTo>
                <a:lnTo>
                  <a:pt x="3336241" y="3404328"/>
                </a:lnTo>
                <a:lnTo>
                  <a:pt x="0" y="34043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BF996F-3F50-1370-3B02-F4E287C8B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EDEEAB28-8505-D78B-E135-861623BCE42C}"/>
              </a:ext>
            </a:extLst>
          </p:cNvPr>
          <p:cNvSpPr txBox="1"/>
          <p:nvPr/>
        </p:nvSpPr>
        <p:spPr>
          <a:xfrm>
            <a:off x="114300" y="348382"/>
            <a:ext cx="18059400" cy="99386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135"/>
              </a:lnSpc>
              <a:spcBef>
                <a:spcPct val="0"/>
              </a:spcBef>
            </a:pPr>
            <a:r>
              <a:rPr lang="en-US" sz="3000" spc="237" dirty="0">
                <a:solidFill>
                  <a:srgbClr val="000000"/>
                </a:solidFill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Bamberger, J. 1974. "The myth of matriarchy. Why men rule in primitive society", in M. Z. Rosaldo and l. Lamphere (eds.), </a:t>
            </a:r>
            <a:r>
              <a:rPr lang="en-US" sz="3000" i="1" spc="237" dirty="0">
                <a:solidFill>
                  <a:srgbClr val="000000"/>
                </a:solidFill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Italics"/>
              </a:rPr>
              <a:t>Woman, culture, and society</a:t>
            </a:r>
            <a:r>
              <a:rPr lang="en-US" sz="3000" spc="237" dirty="0">
                <a:solidFill>
                  <a:srgbClr val="000000"/>
                </a:solidFill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. Stanford. Pp. 263-280. </a:t>
            </a:r>
          </a:p>
          <a:p>
            <a:pPr algn="l">
              <a:lnSpc>
                <a:spcPts val="3135"/>
              </a:lnSpc>
              <a:spcBef>
                <a:spcPct val="0"/>
              </a:spcBef>
            </a:pPr>
            <a:endParaRPr lang="en-US" sz="3000" spc="237" dirty="0">
              <a:solidFill>
                <a:srgbClr val="000000"/>
              </a:solidFill>
              <a:highlight>
                <a:srgbClr val="FFFF00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  <a:p>
            <a:pPr algn="l">
              <a:lnSpc>
                <a:spcPts val="3135"/>
              </a:lnSpc>
              <a:spcBef>
                <a:spcPct val="0"/>
              </a:spcBef>
            </a:pPr>
            <a:r>
              <a:rPr lang="en-US" sz="3000" spc="237" dirty="0">
                <a:solidFill>
                  <a:srgbClr val="000000"/>
                </a:solidFill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Blundell, S. 1995. "Amazons", in </a:t>
            </a:r>
            <a:r>
              <a:rPr lang="en-US" sz="3000" i="1" spc="237" dirty="0">
                <a:solidFill>
                  <a:srgbClr val="000000"/>
                </a:solidFill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Italics"/>
              </a:rPr>
              <a:t>Women in Ancient Greece</a:t>
            </a:r>
            <a:r>
              <a:rPr lang="en-US" sz="3000" spc="237" dirty="0">
                <a:solidFill>
                  <a:srgbClr val="000000"/>
                </a:solidFill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. Cambridge. Pp. 58-62. </a:t>
            </a:r>
          </a:p>
          <a:p>
            <a:pPr algn="l">
              <a:lnSpc>
                <a:spcPts val="3135"/>
              </a:lnSpc>
              <a:spcBef>
                <a:spcPct val="0"/>
              </a:spcBef>
            </a:pPr>
            <a:endParaRPr lang="en-US" sz="3000" spc="237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  <a:p>
            <a:pPr algn="l">
              <a:lnSpc>
                <a:spcPts val="3135"/>
              </a:lnSpc>
              <a:spcBef>
                <a:spcPct val="0"/>
              </a:spcBef>
            </a:pPr>
            <a:r>
              <a:rPr lang="en-US" sz="3000" spc="237" dirty="0">
                <a:solidFill>
                  <a:srgbClr val="000000"/>
                </a:solidFill>
                <a:highlight>
                  <a:srgbClr val="00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Carpenter, T. H. 2022. </a:t>
            </a:r>
            <a:r>
              <a:rPr lang="en-US" sz="3000" i="1" spc="237" dirty="0">
                <a:solidFill>
                  <a:srgbClr val="000000"/>
                </a:solidFill>
                <a:highlight>
                  <a:srgbClr val="00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Italics"/>
              </a:rPr>
              <a:t>Art and Myth in Ancient Greece. A Handbook</a:t>
            </a:r>
            <a:r>
              <a:rPr lang="en-US" sz="3000" spc="237" dirty="0">
                <a:solidFill>
                  <a:srgbClr val="000000"/>
                </a:solidFill>
                <a:highlight>
                  <a:srgbClr val="00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. London. </a:t>
            </a:r>
          </a:p>
          <a:p>
            <a:pPr algn="l">
              <a:lnSpc>
                <a:spcPts val="3135"/>
              </a:lnSpc>
              <a:spcBef>
                <a:spcPct val="0"/>
              </a:spcBef>
            </a:pPr>
            <a:endParaRPr lang="en-US" sz="3000" spc="237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  <a:p>
            <a:pPr algn="l">
              <a:lnSpc>
                <a:spcPts val="3135"/>
              </a:lnSpc>
              <a:spcBef>
                <a:spcPct val="0"/>
              </a:spcBef>
            </a:pPr>
            <a:r>
              <a:rPr lang="en-US" sz="3000" spc="237" dirty="0">
                <a:solidFill>
                  <a:srgbClr val="000000"/>
                </a:solidFill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Erskine, A. 2005. "Unity and Identity: Shaping the Past in the Greek Mediterranean", in E. S. Gruen (ed.), </a:t>
            </a:r>
            <a:r>
              <a:rPr lang="en-US" sz="3000" i="1" spc="237" dirty="0">
                <a:solidFill>
                  <a:srgbClr val="000000"/>
                </a:solidFill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Italics"/>
              </a:rPr>
              <a:t>Cultural Borrowings and Ethnic Appropriations in Antiquity (</a:t>
            </a:r>
            <a:r>
              <a:rPr lang="en-US" sz="3000" i="1" spc="237" dirty="0" err="1">
                <a:solidFill>
                  <a:srgbClr val="000000"/>
                </a:solidFill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Italics"/>
              </a:rPr>
              <a:t>Oriens</a:t>
            </a:r>
            <a:r>
              <a:rPr lang="en-US" sz="3000" i="1" spc="237" dirty="0">
                <a:solidFill>
                  <a:srgbClr val="000000"/>
                </a:solidFill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Italics"/>
              </a:rPr>
              <a:t> et </a:t>
            </a:r>
            <a:r>
              <a:rPr lang="en-US" sz="3000" i="1" spc="237" dirty="0" err="1">
                <a:solidFill>
                  <a:srgbClr val="000000"/>
                </a:solidFill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Italics"/>
              </a:rPr>
              <a:t>Occidens</a:t>
            </a:r>
            <a:r>
              <a:rPr lang="en-US" sz="3000" i="1" spc="237" dirty="0">
                <a:solidFill>
                  <a:srgbClr val="000000"/>
                </a:solidFill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Italics"/>
              </a:rPr>
              <a:t>.</a:t>
            </a:r>
            <a:r>
              <a:rPr lang="en-US" sz="3000" spc="237" dirty="0">
                <a:solidFill>
                  <a:srgbClr val="000000"/>
                </a:solidFill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lang="en-US" sz="3000" spc="237" dirty="0" err="1">
                <a:solidFill>
                  <a:srgbClr val="000000"/>
                </a:solidFill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Studien</a:t>
            </a:r>
            <a:r>
              <a:rPr lang="en-US" sz="3000" spc="237" dirty="0">
                <a:solidFill>
                  <a:srgbClr val="000000"/>
                </a:solidFill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lang="en-US" sz="3000" spc="237" dirty="0" err="1">
                <a:solidFill>
                  <a:srgbClr val="000000"/>
                </a:solidFill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zu</a:t>
            </a:r>
            <a:r>
              <a:rPr lang="en-US" sz="3000" spc="237" dirty="0">
                <a:solidFill>
                  <a:srgbClr val="000000"/>
                </a:solidFill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lang="en-US" sz="3000" spc="237" dirty="0" err="1">
                <a:solidFill>
                  <a:srgbClr val="000000"/>
                </a:solidFill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antiken</a:t>
            </a:r>
            <a:r>
              <a:rPr lang="en-US" sz="3000" spc="237" dirty="0">
                <a:solidFill>
                  <a:srgbClr val="000000"/>
                </a:solidFill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lang="en-US" sz="3000" spc="237" dirty="0" err="1">
                <a:solidFill>
                  <a:srgbClr val="000000"/>
                </a:solidFill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Kulturkontakten</a:t>
            </a:r>
            <a:r>
              <a:rPr lang="en-US" sz="3000" spc="237" dirty="0">
                <a:solidFill>
                  <a:srgbClr val="000000"/>
                </a:solidFill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und </a:t>
            </a:r>
            <a:r>
              <a:rPr lang="en-US" sz="3000" spc="237" dirty="0" err="1">
                <a:solidFill>
                  <a:srgbClr val="000000"/>
                </a:solidFill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ihrem</a:t>
            </a:r>
            <a:r>
              <a:rPr lang="en-US" sz="3000" spc="237" dirty="0">
                <a:solidFill>
                  <a:srgbClr val="000000"/>
                </a:solidFill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Nachleben 8). Stuttgart. Pp. 121-136.</a:t>
            </a:r>
          </a:p>
          <a:p>
            <a:pPr algn="l">
              <a:lnSpc>
                <a:spcPts val="3135"/>
              </a:lnSpc>
              <a:spcBef>
                <a:spcPct val="0"/>
              </a:spcBef>
            </a:pPr>
            <a:endParaRPr lang="en-US" sz="3000" spc="237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  <a:p>
            <a:pPr algn="l">
              <a:lnSpc>
                <a:spcPts val="3135"/>
              </a:lnSpc>
              <a:spcBef>
                <a:spcPct val="0"/>
              </a:spcBef>
            </a:pPr>
            <a:r>
              <a:rPr lang="en-US" sz="3000" spc="237" dirty="0">
                <a:solidFill>
                  <a:srgbClr val="000000"/>
                </a:solidFill>
                <a:highlight>
                  <a:srgbClr val="FF00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Hardwick, L. 1990. "Ancient Amazons - Heroes, Outsiders or Women?", </a:t>
            </a:r>
            <a:r>
              <a:rPr lang="en-US" sz="3000" i="1" spc="237" dirty="0">
                <a:solidFill>
                  <a:srgbClr val="000000"/>
                </a:solidFill>
                <a:highlight>
                  <a:srgbClr val="FF00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Italics"/>
              </a:rPr>
              <a:t>Greece and Rome</a:t>
            </a:r>
            <a:r>
              <a:rPr lang="en-US" sz="3000" spc="237" dirty="0">
                <a:solidFill>
                  <a:srgbClr val="000000"/>
                </a:solidFill>
                <a:highlight>
                  <a:srgbClr val="FF00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37, pp. 14-36. </a:t>
            </a:r>
          </a:p>
          <a:p>
            <a:pPr algn="l">
              <a:lnSpc>
                <a:spcPts val="3135"/>
              </a:lnSpc>
              <a:spcBef>
                <a:spcPct val="0"/>
              </a:spcBef>
            </a:pPr>
            <a:endParaRPr lang="en-US" sz="3000" spc="237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  <a:p>
            <a:pPr algn="l">
              <a:lnSpc>
                <a:spcPts val="3135"/>
              </a:lnSpc>
              <a:spcBef>
                <a:spcPct val="0"/>
              </a:spcBef>
            </a:pPr>
            <a:r>
              <a:rPr lang="en-US" sz="3000" spc="237" dirty="0" err="1">
                <a:solidFill>
                  <a:srgbClr val="000000"/>
                </a:solidFill>
                <a:highlight>
                  <a:srgbClr val="FF00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Hurwit</a:t>
            </a:r>
            <a:r>
              <a:rPr lang="en-US" sz="3000" spc="237" dirty="0">
                <a:solidFill>
                  <a:srgbClr val="000000"/>
                </a:solidFill>
                <a:highlight>
                  <a:srgbClr val="FF00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, J. M. 2002. "Reading the Chigi vase", </a:t>
            </a:r>
            <a:r>
              <a:rPr lang="en-US" sz="3000" i="1" spc="237" dirty="0">
                <a:solidFill>
                  <a:srgbClr val="000000"/>
                </a:solidFill>
                <a:highlight>
                  <a:srgbClr val="FF00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Italics"/>
              </a:rPr>
              <a:t>Hesperia </a:t>
            </a:r>
            <a:r>
              <a:rPr lang="en-US" sz="3000" spc="237" dirty="0">
                <a:solidFill>
                  <a:srgbClr val="000000"/>
                </a:solidFill>
                <a:highlight>
                  <a:srgbClr val="FF00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71, PP. 1-22.</a:t>
            </a:r>
          </a:p>
          <a:p>
            <a:pPr algn="l">
              <a:lnSpc>
                <a:spcPts val="3135"/>
              </a:lnSpc>
              <a:spcBef>
                <a:spcPct val="0"/>
              </a:spcBef>
            </a:pPr>
            <a:endParaRPr lang="en-US" sz="3000" spc="237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  <a:p>
            <a:pPr algn="l">
              <a:lnSpc>
                <a:spcPts val="3135"/>
              </a:lnSpc>
              <a:spcBef>
                <a:spcPct val="0"/>
              </a:spcBef>
            </a:pPr>
            <a:r>
              <a:rPr lang="en-US" sz="3000" spc="237" dirty="0">
                <a:solidFill>
                  <a:srgbClr val="000000"/>
                </a:solidFill>
                <a:highlight>
                  <a:srgbClr val="00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Morford, M. P. O., R. J. </a:t>
            </a:r>
            <a:r>
              <a:rPr lang="en-US" sz="3000" spc="237" dirty="0" err="1">
                <a:solidFill>
                  <a:srgbClr val="000000"/>
                </a:solidFill>
                <a:highlight>
                  <a:srgbClr val="00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Lenardon</a:t>
            </a:r>
            <a:r>
              <a:rPr lang="en-US" sz="3000" spc="237" dirty="0">
                <a:solidFill>
                  <a:srgbClr val="000000"/>
                </a:solidFill>
                <a:highlight>
                  <a:srgbClr val="00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and M. Sham. 2024. </a:t>
            </a:r>
            <a:r>
              <a:rPr lang="en-US" sz="3000" i="1" spc="237" dirty="0">
                <a:solidFill>
                  <a:srgbClr val="000000"/>
                </a:solidFill>
                <a:highlight>
                  <a:srgbClr val="00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Italics"/>
              </a:rPr>
              <a:t>Classical Mythology</a:t>
            </a:r>
            <a:r>
              <a:rPr lang="en-US" sz="3000" spc="237" dirty="0">
                <a:solidFill>
                  <a:srgbClr val="000000"/>
                </a:solidFill>
                <a:highlight>
                  <a:srgbClr val="00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. 12th ed. New York. </a:t>
            </a:r>
          </a:p>
          <a:p>
            <a:pPr algn="l">
              <a:lnSpc>
                <a:spcPts val="3135"/>
              </a:lnSpc>
              <a:spcBef>
                <a:spcPct val="0"/>
              </a:spcBef>
            </a:pPr>
            <a:endParaRPr lang="en-US" sz="3000" spc="237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  <a:p>
            <a:pPr algn="l">
              <a:lnSpc>
                <a:spcPts val="3135"/>
              </a:lnSpc>
              <a:spcBef>
                <a:spcPct val="0"/>
              </a:spcBef>
            </a:pPr>
            <a:r>
              <a:rPr lang="en-US" sz="3000" spc="237" dirty="0">
                <a:solidFill>
                  <a:srgbClr val="000000"/>
                </a:solidFill>
                <a:highlight>
                  <a:srgbClr val="FF00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Rasmussen, T. 2016. "Interpretations of the Chigi vase",</a:t>
            </a:r>
            <a:r>
              <a:rPr lang="en-US" sz="3000" i="1" spc="237" dirty="0">
                <a:solidFill>
                  <a:srgbClr val="000000"/>
                </a:solidFill>
                <a:highlight>
                  <a:srgbClr val="FF00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Italics"/>
              </a:rPr>
              <a:t> Bulletin </a:t>
            </a:r>
            <a:r>
              <a:rPr lang="en-US" sz="3000" i="1" spc="237" dirty="0" err="1">
                <a:solidFill>
                  <a:srgbClr val="000000"/>
                </a:solidFill>
                <a:highlight>
                  <a:srgbClr val="FF00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Italics"/>
              </a:rPr>
              <a:t>Antieke</a:t>
            </a:r>
            <a:r>
              <a:rPr lang="en-US" sz="3000" i="1" spc="237" dirty="0">
                <a:solidFill>
                  <a:srgbClr val="000000"/>
                </a:solidFill>
                <a:highlight>
                  <a:srgbClr val="FF00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Italics"/>
              </a:rPr>
              <a:t> </a:t>
            </a:r>
            <a:r>
              <a:rPr lang="en-US" sz="3000" i="1" spc="237" dirty="0" err="1">
                <a:solidFill>
                  <a:srgbClr val="000000"/>
                </a:solidFill>
                <a:highlight>
                  <a:srgbClr val="FF00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Italics"/>
              </a:rPr>
              <a:t>Beschaving</a:t>
            </a:r>
            <a:r>
              <a:rPr lang="en-US" sz="3000" spc="237" dirty="0">
                <a:solidFill>
                  <a:srgbClr val="000000"/>
                </a:solidFill>
                <a:highlight>
                  <a:srgbClr val="FF00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91, PP. 29-41</a:t>
            </a:r>
            <a:r>
              <a:rPr lang="en-US" sz="3000" spc="237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.</a:t>
            </a:r>
          </a:p>
          <a:p>
            <a:pPr algn="l">
              <a:lnSpc>
                <a:spcPts val="3135"/>
              </a:lnSpc>
              <a:spcBef>
                <a:spcPct val="0"/>
              </a:spcBef>
            </a:pPr>
            <a:endParaRPr lang="en-US" sz="3000" spc="237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  <a:p>
            <a:pPr algn="l">
              <a:lnSpc>
                <a:spcPts val="3135"/>
              </a:lnSpc>
              <a:spcBef>
                <a:spcPct val="0"/>
              </a:spcBef>
            </a:pPr>
            <a:r>
              <a:rPr lang="en-US" sz="3000" spc="237" dirty="0">
                <a:solidFill>
                  <a:srgbClr val="000000"/>
                </a:solidFill>
                <a:highlight>
                  <a:srgbClr val="FF00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Wood, S. E. 1999. Goddess or Woman? Whom or what does Bryn Mawr’s copy of the "Juno </a:t>
            </a:r>
            <a:r>
              <a:rPr lang="en-US" sz="3000" spc="237" dirty="0" err="1">
                <a:solidFill>
                  <a:srgbClr val="000000"/>
                </a:solidFill>
                <a:highlight>
                  <a:srgbClr val="FF00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Ludovisis</a:t>
            </a:r>
            <a:r>
              <a:rPr lang="en-US" sz="3000" spc="237" dirty="0">
                <a:solidFill>
                  <a:srgbClr val="000000"/>
                </a:solidFill>
                <a:highlight>
                  <a:srgbClr val="FF00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" portray?, </a:t>
            </a:r>
            <a:r>
              <a:rPr lang="en-US" sz="3000" i="1" spc="237" dirty="0">
                <a:solidFill>
                  <a:srgbClr val="000000"/>
                </a:solidFill>
                <a:highlight>
                  <a:srgbClr val="FF00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Italics"/>
              </a:rPr>
              <a:t>Bryn Mawr Alumnae Bulletin</a:t>
            </a:r>
            <a:r>
              <a:rPr lang="en-US" sz="3000" spc="237" dirty="0">
                <a:solidFill>
                  <a:srgbClr val="000000"/>
                </a:solidFill>
                <a:highlight>
                  <a:srgbClr val="FF00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, Fall, pp. 9-12. </a:t>
            </a:r>
          </a:p>
        </p:txBody>
      </p:sp>
    </p:spTree>
    <p:extLst>
      <p:ext uri="{BB962C8B-B14F-4D97-AF65-F5344CB8AC3E}">
        <p14:creationId xmlns:p14="http://schemas.microsoft.com/office/powerpoint/2010/main" val="2163165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CE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078265" y="-1359663"/>
            <a:ext cx="9616666" cy="12814265"/>
          </a:xfrm>
          <a:custGeom>
            <a:avLst/>
            <a:gdLst/>
            <a:ahLst/>
            <a:cxnLst/>
            <a:rect l="l" t="t" r="r" b="b"/>
            <a:pathLst>
              <a:path w="9616666" h="12814265">
                <a:moveTo>
                  <a:pt x="0" y="0"/>
                </a:moveTo>
                <a:lnTo>
                  <a:pt x="9616666" y="0"/>
                </a:lnTo>
                <a:lnTo>
                  <a:pt x="9616666" y="12814264"/>
                </a:lnTo>
                <a:lnTo>
                  <a:pt x="0" y="128142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02" r="-8691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8538401" y="-1359663"/>
            <a:ext cx="8488052" cy="12814265"/>
          </a:xfrm>
          <a:custGeom>
            <a:avLst/>
            <a:gdLst/>
            <a:ahLst/>
            <a:cxnLst/>
            <a:rect l="l" t="t" r="r" b="b"/>
            <a:pathLst>
              <a:path w="8488052" h="12814265">
                <a:moveTo>
                  <a:pt x="0" y="0"/>
                </a:moveTo>
                <a:lnTo>
                  <a:pt x="8488052" y="0"/>
                </a:lnTo>
                <a:lnTo>
                  <a:pt x="8488052" y="12814264"/>
                </a:lnTo>
                <a:lnTo>
                  <a:pt x="0" y="128142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1313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10800000">
            <a:off x="12746943" y="8774182"/>
            <a:ext cx="7231478" cy="3401317"/>
          </a:xfrm>
          <a:custGeom>
            <a:avLst/>
            <a:gdLst/>
            <a:ahLst/>
            <a:cxnLst/>
            <a:rect l="l" t="t" r="r" b="b"/>
            <a:pathLst>
              <a:path w="7231478" h="3401317">
                <a:moveTo>
                  <a:pt x="0" y="0"/>
                </a:moveTo>
                <a:lnTo>
                  <a:pt x="7231478" y="0"/>
                </a:lnTo>
                <a:lnTo>
                  <a:pt x="7231478" y="3401317"/>
                </a:lnTo>
                <a:lnTo>
                  <a:pt x="0" y="34013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-3005122" y="-671959"/>
            <a:ext cx="7231478" cy="3401317"/>
          </a:xfrm>
          <a:custGeom>
            <a:avLst/>
            <a:gdLst/>
            <a:ahLst/>
            <a:cxnLst/>
            <a:rect l="l" t="t" r="r" b="b"/>
            <a:pathLst>
              <a:path w="7231478" h="3401317">
                <a:moveTo>
                  <a:pt x="0" y="0"/>
                </a:moveTo>
                <a:lnTo>
                  <a:pt x="7231478" y="0"/>
                </a:lnTo>
                <a:lnTo>
                  <a:pt x="7231478" y="3401318"/>
                </a:lnTo>
                <a:lnTo>
                  <a:pt x="0" y="34013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5400000">
            <a:off x="119768" y="6916716"/>
            <a:ext cx="3336241" cy="3404328"/>
          </a:xfrm>
          <a:custGeom>
            <a:avLst/>
            <a:gdLst/>
            <a:ahLst/>
            <a:cxnLst/>
            <a:rect l="l" t="t" r="r" b="b"/>
            <a:pathLst>
              <a:path w="3336241" h="3404328">
                <a:moveTo>
                  <a:pt x="0" y="0"/>
                </a:moveTo>
                <a:lnTo>
                  <a:pt x="3336241" y="0"/>
                </a:lnTo>
                <a:lnTo>
                  <a:pt x="3336241" y="3404327"/>
                </a:lnTo>
                <a:lnTo>
                  <a:pt x="0" y="34043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5400000">
            <a:off x="14694562" y="242191"/>
            <a:ext cx="3336241" cy="3404328"/>
          </a:xfrm>
          <a:custGeom>
            <a:avLst/>
            <a:gdLst/>
            <a:ahLst/>
            <a:cxnLst/>
            <a:rect l="l" t="t" r="r" b="b"/>
            <a:pathLst>
              <a:path w="3336241" h="3404328">
                <a:moveTo>
                  <a:pt x="0" y="0"/>
                </a:moveTo>
                <a:lnTo>
                  <a:pt x="3336241" y="0"/>
                </a:lnTo>
                <a:lnTo>
                  <a:pt x="3336241" y="3404328"/>
                </a:lnTo>
                <a:lnTo>
                  <a:pt x="0" y="34043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0800000">
            <a:off x="-451094" y="153671"/>
            <a:ext cx="14037843" cy="2832741"/>
          </a:xfrm>
          <a:custGeom>
            <a:avLst/>
            <a:gdLst/>
            <a:ahLst/>
            <a:cxnLst/>
            <a:rect l="l" t="t" r="r" b="b"/>
            <a:pathLst>
              <a:path w="14037843" h="3383832">
                <a:moveTo>
                  <a:pt x="0" y="0"/>
                </a:moveTo>
                <a:lnTo>
                  <a:pt x="14037844" y="0"/>
                </a:lnTo>
                <a:lnTo>
                  <a:pt x="14037844" y="3383832"/>
                </a:lnTo>
                <a:lnTo>
                  <a:pt x="0" y="33838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5030" b="-2823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-559614" y="160612"/>
            <a:ext cx="14609142" cy="28327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39"/>
              </a:lnSpc>
              <a:spcBef>
                <a:spcPct val="0"/>
              </a:spcBef>
            </a:pPr>
            <a:r>
              <a:rPr lang="en-US" sz="80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Citations as maps to and about your sources</a:t>
            </a:r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6F9D24FA-9F9C-BC62-FF57-89024B25EF95}"/>
              </a:ext>
            </a:extLst>
          </p:cNvPr>
          <p:cNvSpPr/>
          <p:nvPr/>
        </p:nvSpPr>
        <p:spPr>
          <a:xfrm rot="10800000">
            <a:off x="6019800" y="8947902"/>
            <a:ext cx="11887202" cy="2125728"/>
          </a:xfrm>
          <a:custGeom>
            <a:avLst/>
            <a:gdLst/>
            <a:ahLst/>
            <a:cxnLst/>
            <a:rect l="l" t="t" r="r" b="b"/>
            <a:pathLst>
              <a:path w="14037843" h="3383832">
                <a:moveTo>
                  <a:pt x="0" y="0"/>
                </a:moveTo>
                <a:lnTo>
                  <a:pt x="14037844" y="0"/>
                </a:lnTo>
                <a:lnTo>
                  <a:pt x="14037844" y="3383832"/>
                </a:lnTo>
                <a:lnTo>
                  <a:pt x="0" y="338383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030" b="-2823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DCD31759-3241-952C-A5AF-B60F4B08400E}"/>
              </a:ext>
            </a:extLst>
          </p:cNvPr>
          <p:cNvSpPr txBox="1"/>
          <p:nvPr/>
        </p:nvSpPr>
        <p:spPr>
          <a:xfrm>
            <a:off x="6248400" y="9387139"/>
            <a:ext cx="13014784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8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7"/>
              </a:rPr>
              <a:t>library@brynmawr.edu</a:t>
            </a:r>
            <a:endParaRPr lang="en-US" sz="28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spcBef>
                <a:spcPct val="0"/>
              </a:spcBef>
            </a:pPr>
            <a:r>
              <a:rPr lang="en-US" sz="28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Laura Surtees (</a:t>
            </a:r>
            <a:r>
              <a:rPr lang="en-US" sz="28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lsurtees@bmc</a:t>
            </a:r>
            <a:r>
              <a:rPr lang="en-US" sz="28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)</a:t>
            </a:r>
          </a:p>
          <a:p>
            <a:pPr>
              <a:spcBef>
                <a:spcPct val="0"/>
              </a:spcBef>
            </a:pPr>
            <a:r>
              <a:rPr lang="en-US" sz="28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           https://brynmawr-edu.zoom.us/zbook/laura-surtees</a:t>
            </a:r>
            <a:r>
              <a:rPr lang="en-US" sz="32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B4BF8DE-8095-1F30-CB64-8438F9B0C0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5193" y="9328608"/>
            <a:ext cx="1544320" cy="15443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CEA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E9A111-AAC8-9E04-B2A2-B99F77706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7697E34-BD6F-642B-4F94-3E2A2139422F}"/>
              </a:ext>
            </a:extLst>
          </p:cNvPr>
          <p:cNvSpPr/>
          <p:nvPr/>
        </p:nvSpPr>
        <p:spPr>
          <a:xfrm rot="-10800000">
            <a:off x="11402275" y="7557641"/>
            <a:ext cx="7231478" cy="3401317"/>
          </a:xfrm>
          <a:custGeom>
            <a:avLst/>
            <a:gdLst/>
            <a:ahLst/>
            <a:cxnLst/>
            <a:rect l="l" t="t" r="r" b="b"/>
            <a:pathLst>
              <a:path w="7231478" h="3401317">
                <a:moveTo>
                  <a:pt x="0" y="0"/>
                </a:moveTo>
                <a:lnTo>
                  <a:pt x="7231478" y="0"/>
                </a:lnTo>
                <a:lnTo>
                  <a:pt x="7231478" y="3401318"/>
                </a:lnTo>
                <a:lnTo>
                  <a:pt x="0" y="34013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F63D0F91-582E-9BC3-479C-CFF6B2EF594E}"/>
              </a:ext>
            </a:extLst>
          </p:cNvPr>
          <p:cNvSpPr/>
          <p:nvPr/>
        </p:nvSpPr>
        <p:spPr>
          <a:xfrm>
            <a:off x="-809346" y="-631999"/>
            <a:ext cx="7231478" cy="3401317"/>
          </a:xfrm>
          <a:custGeom>
            <a:avLst/>
            <a:gdLst/>
            <a:ahLst/>
            <a:cxnLst/>
            <a:rect l="l" t="t" r="r" b="b"/>
            <a:pathLst>
              <a:path w="7231478" h="3401317">
                <a:moveTo>
                  <a:pt x="0" y="0"/>
                </a:moveTo>
                <a:lnTo>
                  <a:pt x="7231478" y="0"/>
                </a:lnTo>
                <a:lnTo>
                  <a:pt x="7231478" y="3401317"/>
                </a:lnTo>
                <a:lnTo>
                  <a:pt x="0" y="34013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E2995F6F-7FE4-6DDE-70C7-FC8661ED1D7B}"/>
              </a:ext>
            </a:extLst>
          </p:cNvPr>
          <p:cNvSpPr txBox="1"/>
          <p:nvPr/>
        </p:nvSpPr>
        <p:spPr>
          <a:xfrm>
            <a:off x="381000" y="406977"/>
            <a:ext cx="17907000" cy="98488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Hard, R. 2004. </a:t>
            </a:r>
            <a:r>
              <a:rPr lang="en-US" sz="3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Routledge Handbook of Greek Mythology</a:t>
            </a: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London and New York.</a:t>
            </a:r>
          </a:p>
          <a:p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Klöckner, A. 2010. “Getting in Contact: Concepts of Human-Divine Encounter in Classical Greek Art,” in J.N. Bremmer, and A. </a:t>
            </a:r>
            <a:r>
              <a:rPr lang="en-US" sz="3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Ersekine</a:t>
            </a: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(eds.), </a:t>
            </a:r>
            <a:r>
              <a:rPr lang="en-US" sz="3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Gods in Ancient Greece. Identities and Transformations </a:t>
            </a: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(Edinburgh Leventis Studies 5). Edinburgh. Pp. 106-125.</a:t>
            </a:r>
          </a:p>
          <a:p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r>
              <a:rPr lang="en-US" sz="3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Kyrieleis</a:t>
            </a: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H. 2007. "Olympia. Excavations and Discoveries at the Great Sanctuary", in P. Valavanis (ed.), </a:t>
            </a:r>
            <a:r>
              <a:rPr lang="en-US" sz="3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Great Moments in Greek Archaeology</a:t>
            </a: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Athens. Pp. 100-117.</a:t>
            </a:r>
          </a:p>
          <a:p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Lorenz, K. 2016. </a:t>
            </a:r>
            <a:r>
              <a:rPr lang="en-US" sz="3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Ancient Mythological Images and Their Interpretation: An Introduction to Iconology, Semiotics, and Image Studies in Classical Art History</a:t>
            </a: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Cambridge. </a:t>
            </a:r>
          </a:p>
          <a:p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Newby, Z. 2016. </a:t>
            </a:r>
            <a:r>
              <a:rPr lang="en-US" sz="3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Greek Myths in Roman Art and Culture: Imagery, Values and Identity in Italy, 50 BC-AD 250</a:t>
            </a: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New York. </a:t>
            </a:r>
          </a:p>
          <a:p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r>
              <a:rPr lang="en-US" sz="3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Tersini</a:t>
            </a: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N. 1987. "Unifying Themes in the Sculpture of the Temple of Zeus at Olympia," </a:t>
            </a:r>
            <a:r>
              <a:rPr lang="en-US" sz="3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Classical Antiquity</a:t>
            </a: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6, pp. 139-159.</a:t>
            </a:r>
          </a:p>
          <a:p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Topper, K. 2007. "Perseus, the Maiden Medusa and the Imagery of Abduction", </a:t>
            </a:r>
            <a:r>
              <a:rPr lang="en-US" sz="3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Hesperia </a:t>
            </a: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76, pp. 73-105.</a:t>
            </a:r>
          </a:p>
        </p:txBody>
      </p:sp>
    </p:spTree>
    <p:extLst>
      <p:ext uri="{BB962C8B-B14F-4D97-AF65-F5344CB8AC3E}">
        <p14:creationId xmlns:p14="http://schemas.microsoft.com/office/powerpoint/2010/main" val="3486308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CE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182144" y="9628124"/>
            <a:ext cx="7923712" cy="6969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251"/>
              </a:lnSpc>
              <a:spcBef>
                <a:spcPct val="0"/>
              </a:spcBef>
            </a:pPr>
            <a:r>
              <a:rPr lang="en-US" sz="51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library@brynmawr.edu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7B76EE-10DB-2EBD-1EA7-2AAF3F91AD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9979" y="114300"/>
            <a:ext cx="12628042" cy="929841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CE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634316" y="-1392760"/>
            <a:ext cx="9810478" cy="13072521"/>
          </a:xfrm>
          <a:custGeom>
            <a:avLst/>
            <a:gdLst/>
            <a:ahLst/>
            <a:cxnLst/>
            <a:rect l="l" t="t" r="r" b="b"/>
            <a:pathLst>
              <a:path w="9810478" h="13072521">
                <a:moveTo>
                  <a:pt x="0" y="0"/>
                </a:moveTo>
                <a:lnTo>
                  <a:pt x="9810478" y="0"/>
                </a:lnTo>
                <a:lnTo>
                  <a:pt x="9810478" y="13072520"/>
                </a:lnTo>
                <a:lnTo>
                  <a:pt x="0" y="130725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202" r="-8691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9974634" y="-1111273"/>
            <a:ext cx="8659119" cy="13072521"/>
          </a:xfrm>
          <a:custGeom>
            <a:avLst/>
            <a:gdLst/>
            <a:ahLst/>
            <a:cxnLst/>
            <a:rect l="l" t="t" r="r" b="b"/>
            <a:pathLst>
              <a:path w="8659119" h="13072521">
                <a:moveTo>
                  <a:pt x="0" y="0"/>
                </a:moveTo>
                <a:lnTo>
                  <a:pt x="8659119" y="0"/>
                </a:lnTo>
                <a:lnTo>
                  <a:pt x="8659119" y="13072521"/>
                </a:lnTo>
                <a:lnTo>
                  <a:pt x="0" y="130725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1313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-1416764" y="-1371280"/>
            <a:ext cx="7231478" cy="3401317"/>
          </a:xfrm>
          <a:custGeom>
            <a:avLst/>
            <a:gdLst/>
            <a:ahLst/>
            <a:cxnLst/>
            <a:rect l="l" t="t" r="r" b="b"/>
            <a:pathLst>
              <a:path w="7231478" h="3401317">
                <a:moveTo>
                  <a:pt x="0" y="0"/>
                </a:moveTo>
                <a:lnTo>
                  <a:pt x="7231478" y="0"/>
                </a:lnTo>
                <a:lnTo>
                  <a:pt x="7231478" y="3401318"/>
                </a:lnTo>
                <a:lnTo>
                  <a:pt x="0" y="34013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1212869">
            <a:off x="410025" y="-381014"/>
            <a:ext cx="1464649" cy="2138174"/>
          </a:xfrm>
          <a:custGeom>
            <a:avLst/>
            <a:gdLst/>
            <a:ahLst/>
            <a:cxnLst/>
            <a:rect l="l" t="t" r="r" b="b"/>
            <a:pathLst>
              <a:path w="1464649" h="2138174">
                <a:moveTo>
                  <a:pt x="0" y="0"/>
                </a:moveTo>
                <a:lnTo>
                  <a:pt x="1464650" y="0"/>
                </a:lnTo>
                <a:lnTo>
                  <a:pt x="1464650" y="2138175"/>
                </a:lnTo>
                <a:lnTo>
                  <a:pt x="0" y="21381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975334">
            <a:off x="15321695" y="7817217"/>
            <a:ext cx="2346281" cy="2153691"/>
          </a:xfrm>
          <a:custGeom>
            <a:avLst/>
            <a:gdLst/>
            <a:ahLst/>
            <a:cxnLst/>
            <a:rect l="l" t="t" r="r" b="b"/>
            <a:pathLst>
              <a:path w="2346281" h="2153691">
                <a:moveTo>
                  <a:pt x="0" y="0"/>
                </a:moveTo>
                <a:lnTo>
                  <a:pt x="2346282" y="0"/>
                </a:lnTo>
                <a:lnTo>
                  <a:pt x="2346282" y="2153691"/>
                </a:lnTo>
                <a:lnTo>
                  <a:pt x="0" y="215369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-5400000">
            <a:off x="119768" y="6771404"/>
            <a:ext cx="3336241" cy="3404328"/>
          </a:xfrm>
          <a:custGeom>
            <a:avLst/>
            <a:gdLst/>
            <a:ahLst/>
            <a:cxnLst/>
            <a:rect l="l" t="t" r="r" b="b"/>
            <a:pathLst>
              <a:path w="3336241" h="3404328">
                <a:moveTo>
                  <a:pt x="0" y="0"/>
                </a:moveTo>
                <a:lnTo>
                  <a:pt x="3336241" y="0"/>
                </a:lnTo>
                <a:lnTo>
                  <a:pt x="3336241" y="3404327"/>
                </a:lnTo>
                <a:lnTo>
                  <a:pt x="0" y="34043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5400000">
            <a:off x="14694562" y="242191"/>
            <a:ext cx="3336241" cy="3404328"/>
          </a:xfrm>
          <a:custGeom>
            <a:avLst/>
            <a:gdLst/>
            <a:ahLst/>
            <a:cxnLst/>
            <a:rect l="l" t="t" r="r" b="b"/>
            <a:pathLst>
              <a:path w="3336241" h="3404328">
                <a:moveTo>
                  <a:pt x="0" y="0"/>
                </a:moveTo>
                <a:lnTo>
                  <a:pt x="3336241" y="0"/>
                </a:lnTo>
                <a:lnTo>
                  <a:pt x="3336241" y="3404328"/>
                </a:lnTo>
                <a:lnTo>
                  <a:pt x="0" y="34043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flipH="1">
            <a:off x="2846950" y="1441233"/>
            <a:ext cx="11678464" cy="8700456"/>
          </a:xfrm>
          <a:custGeom>
            <a:avLst/>
            <a:gdLst/>
            <a:ahLst/>
            <a:cxnLst/>
            <a:rect l="l" t="t" r="r" b="b"/>
            <a:pathLst>
              <a:path w="11678464" h="8700456">
                <a:moveTo>
                  <a:pt x="11678464" y="0"/>
                </a:moveTo>
                <a:lnTo>
                  <a:pt x="0" y="0"/>
                </a:lnTo>
                <a:lnTo>
                  <a:pt x="0" y="8700455"/>
                </a:lnTo>
                <a:lnTo>
                  <a:pt x="11678464" y="8700455"/>
                </a:lnTo>
                <a:lnTo>
                  <a:pt x="11678464" y="0"/>
                </a:lnTo>
                <a:close/>
              </a:path>
            </a:pathLst>
          </a:custGeom>
          <a:blipFill>
            <a:blip r:embed="rId8">
              <a:alphaModFix amt="9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3395991" y="2139851"/>
            <a:ext cx="10580382" cy="883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48"/>
              </a:lnSpc>
            </a:pPr>
            <a:r>
              <a:rPr lang="en-US" sz="5400" b="1" spc="459">
                <a:solidFill>
                  <a:srgbClr val="000000"/>
                </a:solidFill>
                <a:latin typeface="Kabel Ultra-Bold"/>
                <a:ea typeface="Kabel Ultra-Bold"/>
                <a:cs typeface="Kabel Ultra-Bold"/>
                <a:sym typeface="Kabel Ultra-Bold"/>
              </a:rPr>
              <a:t>REASONS FOR CITATIONS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169546" y="3051965"/>
            <a:ext cx="11033271" cy="6646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62"/>
              </a:lnSpc>
            </a:pPr>
            <a:r>
              <a:rPr lang="en-US" sz="5099" spc="-3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Citations Give Credit</a:t>
            </a:r>
          </a:p>
          <a:p>
            <a:pPr algn="ctr">
              <a:lnSpc>
                <a:spcPts val="5458"/>
              </a:lnSpc>
            </a:pPr>
            <a:endParaRPr lang="en-US" sz="5099" spc="-3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458"/>
              </a:lnSpc>
            </a:pPr>
            <a:r>
              <a:rPr lang="en-US" sz="5299" spc="-3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Citations Help Avoid Plagiarism</a:t>
            </a:r>
          </a:p>
          <a:p>
            <a:pPr algn="ctr">
              <a:lnSpc>
                <a:spcPts val="5458"/>
              </a:lnSpc>
            </a:pPr>
            <a:endParaRPr lang="en-US" sz="5299" spc="-31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458"/>
              </a:lnSpc>
            </a:pPr>
            <a:r>
              <a:rPr lang="en-US" sz="5299" spc="-3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Citations Help Readers Find Sources</a:t>
            </a:r>
          </a:p>
          <a:p>
            <a:pPr algn="ctr">
              <a:lnSpc>
                <a:spcPts val="5458"/>
              </a:lnSpc>
            </a:pPr>
            <a:endParaRPr lang="en-US" sz="5299" spc="-31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458"/>
              </a:lnSpc>
            </a:pPr>
            <a:r>
              <a:rPr lang="en-US" sz="5299" spc="-3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Citations Show Academic Conversation</a:t>
            </a:r>
          </a:p>
          <a:p>
            <a:pPr algn="ctr">
              <a:lnSpc>
                <a:spcPts val="3390"/>
              </a:lnSpc>
            </a:pPr>
            <a:endParaRPr lang="en-US" sz="5299" spc="-31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518" b="-951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8125103" y="6787367"/>
            <a:ext cx="8575261" cy="5638234"/>
          </a:xfrm>
          <a:custGeom>
            <a:avLst/>
            <a:gdLst/>
            <a:ahLst/>
            <a:cxnLst/>
            <a:rect l="l" t="t" r="r" b="b"/>
            <a:pathLst>
              <a:path w="8575261" h="5638234">
                <a:moveTo>
                  <a:pt x="0" y="0"/>
                </a:moveTo>
                <a:lnTo>
                  <a:pt x="8575261" y="0"/>
                </a:lnTo>
                <a:lnTo>
                  <a:pt x="8575261" y="5638234"/>
                </a:lnTo>
                <a:lnTo>
                  <a:pt x="0" y="56382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-520477" y="-900790"/>
            <a:ext cx="5537129" cy="5384858"/>
          </a:xfrm>
          <a:custGeom>
            <a:avLst/>
            <a:gdLst/>
            <a:ahLst/>
            <a:cxnLst/>
            <a:rect l="l" t="t" r="r" b="b"/>
            <a:pathLst>
              <a:path w="5537129" h="5384858">
                <a:moveTo>
                  <a:pt x="0" y="0"/>
                </a:moveTo>
                <a:lnTo>
                  <a:pt x="5537130" y="0"/>
                </a:lnTo>
                <a:lnTo>
                  <a:pt x="5537130" y="5384858"/>
                </a:lnTo>
                <a:lnTo>
                  <a:pt x="0" y="53848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-520477" y="5668674"/>
            <a:ext cx="7554282" cy="5130617"/>
          </a:xfrm>
          <a:custGeom>
            <a:avLst/>
            <a:gdLst/>
            <a:ahLst/>
            <a:cxnLst/>
            <a:rect l="l" t="t" r="r" b="b"/>
            <a:pathLst>
              <a:path w="7554282" h="5130617">
                <a:moveTo>
                  <a:pt x="0" y="0"/>
                </a:moveTo>
                <a:lnTo>
                  <a:pt x="7554283" y="0"/>
                </a:lnTo>
                <a:lnTo>
                  <a:pt x="7554283" y="5130617"/>
                </a:lnTo>
                <a:lnTo>
                  <a:pt x="0" y="513061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1386137" y="-900790"/>
            <a:ext cx="7726791" cy="7688157"/>
          </a:xfrm>
          <a:custGeom>
            <a:avLst/>
            <a:gdLst/>
            <a:ahLst/>
            <a:cxnLst/>
            <a:rect l="l" t="t" r="r" b="b"/>
            <a:pathLst>
              <a:path w="7726791" h="7688157">
                <a:moveTo>
                  <a:pt x="0" y="0"/>
                </a:moveTo>
                <a:lnTo>
                  <a:pt x="7726791" y="0"/>
                </a:lnTo>
                <a:lnTo>
                  <a:pt x="7726791" y="7688157"/>
                </a:lnTo>
                <a:lnTo>
                  <a:pt x="0" y="76881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251229">
            <a:off x="4182300" y="114601"/>
            <a:ext cx="5802436" cy="5657375"/>
          </a:xfrm>
          <a:custGeom>
            <a:avLst/>
            <a:gdLst/>
            <a:ahLst/>
            <a:cxnLst/>
            <a:rect l="l" t="t" r="r" b="b"/>
            <a:pathLst>
              <a:path w="5802436" h="5657375">
                <a:moveTo>
                  <a:pt x="0" y="0"/>
                </a:moveTo>
                <a:lnTo>
                  <a:pt x="5802437" y="0"/>
                </a:lnTo>
                <a:lnTo>
                  <a:pt x="5802437" y="5657375"/>
                </a:lnTo>
                <a:lnTo>
                  <a:pt x="0" y="56573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7017547" y="2036806"/>
            <a:ext cx="4252906" cy="47505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73"/>
              </a:lnSpc>
            </a:pPr>
            <a:r>
              <a:rPr lang="en-US" sz="7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citation is the map to your source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518" b="-951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1699842" y="6787367"/>
            <a:ext cx="8575261" cy="5638234"/>
          </a:xfrm>
          <a:custGeom>
            <a:avLst/>
            <a:gdLst/>
            <a:ahLst/>
            <a:cxnLst/>
            <a:rect l="l" t="t" r="r" b="b"/>
            <a:pathLst>
              <a:path w="8575261" h="5638234">
                <a:moveTo>
                  <a:pt x="0" y="0"/>
                </a:moveTo>
                <a:lnTo>
                  <a:pt x="8575261" y="0"/>
                </a:lnTo>
                <a:lnTo>
                  <a:pt x="8575261" y="5638234"/>
                </a:lnTo>
                <a:lnTo>
                  <a:pt x="0" y="56382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-520477" y="-900790"/>
            <a:ext cx="4812685" cy="4680336"/>
          </a:xfrm>
          <a:custGeom>
            <a:avLst/>
            <a:gdLst/>
            <a:ahLst/>
            <a:cxnLst/>
            <a:rect l="l" t="t" r="r" b="b"/>
            <a:pathLst>
              <a:path w="4812685" h="4680336">
                <a:moveTo>
                  <a:pt x="0" y="0"/>
                </a:moveTo>
                <a:lnTo>
                  <a:pt x="4812685" y="0"/>
                </a:lnTo>
                <a:lnTo>
                  <a:pt x="4812685" y="4680336"/>
                </a:lnTo>
                <a:lnTo>
                  <a:pt x="0" y="46803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-1567932" y="6787367"/>
            <a:ext cx="6812895" cy="4627091"/>
          </a:xfrm>
          <a:custGeom>
            <a:avLst/>
            <a:gdLst/>
            <a:ahLst/>
            <a:cxnLst/>
            <a:rect l="l" t="t" r="r" b="b"/>
            <a:pathLst>
              <a:path w="6812895" h="4627091">
                <a:moveTo>
                  <a:pt x="0" y="0"/>
                </a:moveTo>
                <a:lnTo>
                  <a:pt x="6812895" y="0"/>
                </a:lnTo>
                <a:lnTo>
                  <a:pt x="6812895" y="4627091"/>
                </a:lnTo>
                <a:lnTo>
                  <a:pt x="0" y="46270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2004395" y="-900790"/>
            <a:ext cx="7108533" cy="7072990"/>
          </a:xfrm>
          <a:custGeom>
            <a:avLst/>
            <a:gdLst/>
            <a:ahLst/>
            <a:cxnLst/>
            <a:rect l="l" t="t" r="r" b="b"/>
            <a:pathLst>
              <a:path w="7108533" h="7072990">
                <a:moveTo>
                  <a:pt x="0" y="0"/>
                </a:moveTo>
                <a:lnTo>
                  <a:pt x="7108533" y="0"/>
                </a:lnTo>
                <a:lnTo>
                  <a:pt x="7108533" y="7072990"/>
                </a:lnTo>
                <a:lnTo>
                  <a:pt x="0" y="70729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251229">
            <a:off x="5443755" y="-192983"/>
            <a:ext cx="5802436" cy="5657375"/>
          </a:xfrm>
          <a:custGeom>
            <a:avLst/>
            <a:gdLst/>
            <a:ahLst/>
            <a:cxnLst/>
            <a:rect l="l" t="t" r="r" b="b"/>
            <a:pathLst>
              <a:path w="5802436" h="5657375">
                <a:moveTo>
                  <a:pt x="0" y="0"/>
                </a:moveTo>
                <a:lnTo>
                  <a:pt x="5802437" y="0"/>
                </a:lnTo>
                <a:lnTo>
                  <a:pt x="5802437" y="5657376"/>
                </a:lnTo>
                <a:lnTo>
                  <a:pt x="0" y="56573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3097375" y="1234039"/>
            <a:ext cx="10495197" cy="7818922"/>
          </a:xfrm>
          <a:custGeom>
            <a:avLst/>
            <a:gdLst/>
            <a:ahLst/>
            <a:cxnLst/>
            <a:rect l="l" t="t" r="r" b="b"/>
            <a:pathLst>
              <a:path w="10495197" h="7818922">
                <a:moveTo>
                  <a:pt x="0" y="0"/>
                </a:moveTo>
                <a:lnTo>
                  <a:pt x="10495197" y="0"/>
                </a:lnTo>
                <a:lnTo>
                  <a:pt x="10495197" y="7818922"/>
                </a:lnTo>
                <a:lnTo>
                  <a:pt x="0" y="781892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9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3528790" y="1842908"/>
            <a:ext cx="9632367" cy="1533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58"/>
              </a:lnSpc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citation is the map to your source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787059" y="3572412"/>
            <a:ext cx="9115828" cy="4356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57911" lvl="1" indent="-528956" algn="l">
              <a:lnSpc>
                <a:spcPts val="4949"/>
              </a:lnSpc>
              <a:buFont typeface="Arial"/>
              <a:buChar char="•"/>
            </a:pPr>
            <a:r>
              <a:rPr lang="en-US" sz="49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where ideas came from</a:t>
            </a:r>
          </a:p>
          <a:p>
            <a:pPr marL="1057911" lvl="1" indent="-528956" algn="l">
              <a:lnSpc>
                <a:spcPts val="4949"/>
              </a:lnSpc>
              <a:buFont typeface="Arial"/>
              <a:buChar char="•"/>
            </a:pPr>
            <a:r>
              <a:rPr lang="en-US" sz="49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kind of source was used</a:t>
            </a:r>
          </a:p>
          <a:p>
            <a:pPr marL="1057911" lvl="1" indent="-528956" algn="l">
              <a:lnSpc>
                <a:spcPts val="4949"/>
              </a:lnSpc>
              <a:buFont typeface="Arial"/>
              <a:buChar char="•"/>
            </a:pPr>
            <a:r>
              <a:rPr lang="en-US" sz="49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how to find that source</a:t>
            </a:r>
          </a:p>
          <a:p>
            <a:pPr marL="1057911" lvl="1" indent="-528956" algn="l">
              <a:lnSpc>
                <a:spcPts val="4949"/>
              </a:lnSpc>
              <a:buFont typeface="Arial"/>
              <a:buChar char="•"/>
            </a:pPr>
            <a:r>
              <a:rPr lang="en-US" sz="49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how the writer is engaging with and joining the larger scholarly conversation.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CE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12271214" y="8286428"/>
            <a:ext cx="7231478" cy="3401317"/>
          </a:xfrm>
          <a:custGeom>
            <a:avLst/>
            <a:gdLst/>
            <a:ahLst/>
            <a:cxnLst/>
            <a:rect l="l" t="t" r="r" b="b"/>
            <a:pathLst>
              <a:path w="7231478" h="3401317">
                <a:moveTo>
                  <a:pt x="0" y="0"/>
                </a:moveTo>
                <a:lnTo>
                  <a:pt x="7231478" y="0"/>
                </a:lnTo>
                <a:lnTo>
                  <a:pt x="7231478" y="3401318"/>
                </a:lnTo>
                <a:lnTo>
                  <a:pt x="0" y="34013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-1827850" y="-1456962"/>
            <a:ext cx="7231478" cy="3401317"/>
          </a:xfrm>
          <a:custGeom>
            <a:avLst/>
            <a:gdLst/>
            <a:ahLst/>
            <a:cxnLst/>
            <a:rect l="l" t="t" r="r" b="b"/>
            <a:pathLst>
              <a:path w="7231478" h="3401317">
                <a:moveTo>
                  <a:pt x="0" y="0"/>
                </a:moveTo>
                <a:lnTo>
                  <a:pt x="7231478" y="0"/>
                </a:lnTo>
                <a:lnTo>
                  <a:pt x="7231478" y="3401317"/>
                </a:lnTo>
                <a:lnTo>
                  <a:pt x="0" y="34013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flipH="1">
            <a:off x="1488210" y="0"/>
            <a:ext cx="15311580" cy="10079632"/>
          </a:xfrm>
          <a:custGeom>
            <a:avLst/>
            <a:gdLst/>
            <a:ahLst/>
            <a:cxnLst/>
            <a:rect l="l" t="t" r="r" b="b"/>
            <a:pathLst>
              <a:path w="15311580" h="10079632">
                <a:moveTo>
                  <a:pt x="15311580" y="0"/>
                </a:moveTo>
                <a:lnTo>
                  <a:pt x="0" y="0"/>
                </a:lnTo>
                <a:lnTo>
                  <a:pt x="0" y="10079632"/>
                </a:lnTo>
                <a:lnTo>
                  <a:pt x="15311580" y="10079632"/>
                </a:lnTo>
                <a:lnTo>
                  <a:pt x="15311580" y="0"/>
                </a:lnTo>
                <a:close/>
              </a:path>
            </a:pathLst>
          </a:custGeom>
          <a:blipFill>
            <a:blip r:embed="rId3">
              <a:alphaModFix amt="95000"/>
            </a:blip>
            <a:stretch>
              <a:fillRect t="-7159" r="-1015" b="-71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2100713" y="310371"/>
            <a:ext cx="14261969" cy="1290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14"/>
              </a:lnSpc>
            </a:pPr>
            <a:r>
              <a:rPr lang="en-US" sz="8941" spc="7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MORE THAN A PDF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340303" y="2119624"/>
            <a:ext cx="6891566" cy="23666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92"/>
              </a:lnSpc>
            </a:pPr>
            <a:r>
              <a:rPr lang="en-US" sz="4190" spc="-2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Blundell, S. 1995. "Amazons", in </a:t>
            </a:r>
            <a:r>
              <a:rPr lang="en-US" sz="4190" i="1" spc="-25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Women in Ancient Greece</a:t>
            </a:r>
            <a:r>
              <a:rPr lang="en-US" sz="4190" spc="-2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Cambridge. Pp. 58-62. </a:t>
            </a:r>
          </a:p>
        </p:txBody>
      </p:sp>
      <p:sp>
        <p:nvSpPr>
          <p:cNvPr id="7" name="Freeform 7"/>
          <p:cNvSpPr/>
          <p:nvPr/>
        </p:nvSpPr>
        <p:spPr>
          <a:xfrm rot="-5400000">
            <a:off x="119768" y="6771404"/>
            <a:ext cx="3336241" cy="3404328"/>
          </a:xfrm>
          <a:custGeom>
            <a:avLst/>
            <a:gdLst/>
            <a:ahLst/>
            <a:cxnLst/>
            <a:rect l="l" t="t" r="r" b="b"/>
            <a:pathLst>
              <a:path w="3336241" h="3404328">
                <a:moveTo>
                  <a:pt x="0" y="0"/>
                </a:moveTo>
                <a:lnTo>
                  <a:pt x="3336241" y="0"/>
                </a:lnTo>
                <a:lnTo>
                  <a:pt x="3336241" y="3404327"/>
                </a:lnTo>
                <a:lnTo>
                  <a:pt x="0" y="34043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5400000">
            <a:off x="14694562" y="242191"/>
            <a:ext cx="3336241" cy="3404328"/>
          </a:xfrm>
          <a:custGeom>
            <a:avLst/>
            <a:gdLst/>
            <a:ahLst/>
            <a:cxnLst/>
            <a:rect l="l" t="t" r="r" b="b"/>
            <a:pathLst>
              <a:path w="3336241" h="3404328">
                <a:moveTo>
                  <a:pt x="0" y="0"/>
                </a:moveTo>
                <a:lnTo>
                  <a:pt x="3336241" y="0"/>
                </a:lnTo>
                <a:lnTo>
                  <a:pt x="3336241" y="3404328"/>
                </a:lnTo>
                <a:lnTo>
                  <a:pt x="0" y="34043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0002452" y="4619644"/>
            <a:ext cx="5884501" cy="5243537"/>
          </a:xfrm>
          <a:custGeom>
            <a:avLst/>
            <a:gdLst/>
            <a:ahLst/>
            <a:cxnLst/>
            <a:rect l="l" t="t" r="r" b="b"/>
            <a:pathLst>
              <a:path w="5884501" h="5243537">
                <a:moveTo>
                  <a:pt x="0" y="0"/>
                </a:moveTo>
                <a:lnTo>
                  <a:pt x="5884501" y="0"/>
                </a:lnTo>
                <a:lnTo>
                  <a:pt x="5884501" y="5243537"/>
                </a:lnTo>
                <a:lnTo>
                  <a:pt x="0" y="52435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6664" b="-402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2284401" y="1944355"/>
            <a:ext cx="5912772" cy="5083879"/>
          </a:xfrm>
          <a:custGeom>
            <a:avLst/>
            <a:gdLst/>
            <a:ahLst/>
            <a:cxnLst/>
            <a:rect l="l" t="t" r="r" b="b"/>
            <a:pathLst>
              <a:path w="5912772" h="5083879">
                <a:moveTo>
                  <a:pt x="0" y="0"/>
                </a:moveTo>
                <a:lnTo>
                  <a:pt x="5912772" y="0"/>
                </a:lnTo>
                <a:lnTo>
                  <a:pt x="5912772" y="5083879"/>
                </a:lnTo>
                <a:lnTo>
                  <a:pt x="0" y="50838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-10800000">
            <a:off x="11926298" y="8286428"/>
            <a:ext cx="7231478" cy="3401317"/>
          </a:xfrm>
          <a:custGeom>
            <a:avLst/>
            <a:gdLst/>
            <a:ahLst/>
            <a:cxnLst/>
            <a:rect l="l" t="t" r="r" b="b"/>
            <a:pathLst>
              <a:path w="7231478" h="3401317">
                <a:moveTo>
                  <a:pt x="0" y="0"/>
                </a:moveTo>
                <a:lnTo>
                  <a:pt x="7231478" y="0"/>
                </a:lnTo>
                <a:lnTo>
                  <a:pt x="7231478" y="3401318"/>
                </a:lnTo>
                <a:lnTo>
                  <a:pt x="0" y="34013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1969899" y="7222023"/>
            <a:ext cx="7548070" cy="233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90"/>
              </a:lnSpc>
            </a:pPr>
            <a:r>
              <a:rPr lang="en-US" sz="4289" spc="-2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Hardwick, L. 1990. "Ancient Amazons - Heroes, Outsiders or Women?", </a:t>
            </a:r>
            <a:r>
              <a:rPr lang="en-US" sz="4289" i="1" spc="-25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Greece and Rome </a:t>
            </a:r>
            <a:r>
              <a:rPr lang="en-US" sz="4289" spc="-2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37, pp. 14-36.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518" b="-951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1699842" y="6787367"/>
            <a:ext cx="8575261" cy="5638234"/>
          </a:xfrm>
          <a:custGeom>
            <a:avLst/>
            <a:gdLst/>
            <a:ahLst/>
            <a:cxnLst/>
            <a:rect l="l" t="t" r="r" b="b"/>
            <a:pathLst>
              <a:path w="8575261" h="5638234">
                <a:moveTo>
                  <a:pt x="0" y="0"/>
                </a:moveTo>
                <a:lnTo>
                  <a:pt x="8575261" y="0"/>
                </a:lnTo>
                <a:lnTo>
                  <a:pt x="8575261" y="5638234"/>
                </a:lnTo>
                <a:lnTo>
                  <a:pt x="0" y="56382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-520477" y="-900790"/>
            <a:ext cx="4812685" cy="4680336"/>
          </a:xfrm>
          <a:custGeom>
            <a:avLst/>
            <a:gdLst/>
            <a:ahLst/>
            <a:cxnLst/>
            <a:rect l="l" t="t" r="r" b="b"/>
            <a:pathLst>
              <a:path w="4812685" h="4680336">
                <a:moveTo>
                  <a:pt x="0" y="0"/>
                </a:moveTo>
                <a:lnTo>
                  <a:pt x="4812685" y="0"/>
                </a:lnTo>
                <a:lnTo>
                  <a:pt x="4812685" y="4680336"/>
                </a:lnTo>
                <a:lnTo>
                  <a:pt x="0" y="46803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-1567932" y="6787367"/>
            <a:ext cx="6812895" cy="4627091"/>
          </a:xfrm>
          <a:custGeom>
            <a:avLst/>
            <a:gdLst/>
            <a:ahLst/>
            <a:cxnLst/>
            <a:rect l="l" t="t" r="r" b="b"/>
            <a:pathLst>
              <a:path w="6812895" h="4627091">
                <a:moveTo>
                  <a:pt x="0" y="0"/>
                </a:moveTo>
                <a:lnTo>
                  <a:pt x="6812895" y="0"/>
                </a:lnTo>
                <a:lnTo>
                  <a:pt x="6812895" y="4627091"/>
                </a:lnTo>
                <a:lnTo>
                  <a:pt x="0" y="46270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2004395" y="-900790"/>
            <a:ext cx="7108533" cy="7072990"/>
          </a:xfrm>
          <a:custGeom>
            <a:avLst/>
            <a:gdLst/>
            <a:ahLst/>
            <a:cxnLst/>
            <a:rect l="l" t="t" r="r" b="b"/>
            <a:pathLst>
              <a:path w="7108533" h="7072990">
                <a:moveTo>
                  <a:pt x="0" y="0"/>
                </a:moveTo>
                <a:lnTo>
                  <a:pt x="7108533" y="0"/>
                </a:lnTo>
                <a:lnTo>
                  <a:pt x="7108533" y="7072990"/>
                </a:lnTo>
                <a:lnTo>
                  <a:pt x="0" y="70729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4292208" y="948182"/>
            <a:ext cx="8128392" cy="8669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93135" lvl="1" indent="-496567" algn="l">
              <a:lnSpc>
                <a:spcPts val="5151"/>
              </a:lnSpc>
              <a:buFont typeface="Arial"/>
              <a:buChar char="•"/>
            </a:pPr>
            <a:r>
              <a:rPr lang="en-US" sz="4599" spc="39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Who wrote it?</a:t>
            </a:r>
          </a:p>
          <a:p>
            <a:pPr marL="993135" lvl="1" indent="-496567" algn="l">
              <a:lnSpc>
                <a:spcPts val="5151"/>
              </a:lnSpc>
              <a:buFont typeface="Arial"/>
              <a:buChar char="•"/>
            </a:pPr>
            <a:r>
              <a:rPr lang="en-US" sz="4599" spc="39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is the title of the article? book? </a:t>
            </a:r>
          </a:p>
          <a:p>
            <a:pPr marL="993135" lvl="1" indent="-496567" algn="l">
              <a:lnSpc>
                <a:spcPts val="5151"/>
              </a:lnSpc>
              <a:buFont typeface="Arial"/>
              <a:buChar char="•"/>
            </a:pPr>
            <a:r>
              <a:rPr lang="en-US" sz="4599" spc="39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is the title of the journal?</a:t>
            </a:r>
          </a:p>
          <a:p>
            <a:pPr marL="993135" lvl="1" indent="-496567" algn="l">
              <a:lnSpc>
                <a:spcPts val="5151"/>
              </a:lnSpc>
              <a:buFont typeface="Arial"/>
              <a:buChar char="•"/>
            </a:pPr>
            <a:r>
              <a:rPr lang="en-US" sz="4599" spc="39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year was it published?</a:t>
            </a:r>
          </a:p>
          <a:p>
            <a:pPr marL="993135" lvl="1" indent="-496567" algn="l">
              <a:lnSpc>
                <a:spcPts val="5151"/>
              </a:lnSpc>
              <a:buFont typeface="Arial"/>
              <a:buChar char="•"/>
            </a:pPr>
            <a:r>
              <a:rPr lang="en-US" sz="4599" spc="39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volume and issue is it from?</a:t>
            </a:r>
          </a:p>
          <a:p>
            <a:pPr marL="993135" lvl="1" indent="-496567" algn="l">
              <a:lnSpc>
                <a:spcPts val="5151"/>
              </a:lnSpc>
              <a:buFont typeface="Arial"/>
              <a:buChar char="•"/>
            </a:pPr>
            <a:r>
              <a:rPr lang="en-US" sz="4599" spc="39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pages does it appear on?</a:t>
            </a:r>
          </a:p>
          <a:p>
            <a:pPr marL="993135" lvl="1" indent="-496567" algn="l">
              <a:lnSpc>
                <a:spcPts val="5151"/>
              </a:lnSpc>
              <a:buFont typeface="Arial"/>
              <a:buChar char="•"/>
            </a:pPr>
            <a:r>
              <a:rPr lang="en-US" sz="4599" spc="39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kind of source is this?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CE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12271214" y="8286428"/>
            <a:ext cx="7231478" cy="3401317"/>
          </a:xfrm>
          <a:custGeom>
            <a:avLst/>
            <a:gdLst/>
            <a:ahLst/>
            <a:cxnLst/>
            <a:rect l="l" t="t" r="r" b="b"/>
            <a:pathLst>
              <a:path w="7231478" h="3401317">
                <a:moveTo>
                  <a:pt x="0" y="0"/>
                </a:moveTo>
                <a:lnTo>
                  <a:pt x="7231478" y="0"/>
                </a:lnTo>
                <a:lnTo>
                  <a:pt x="7231478" y="3401318"/>
                </a:lnTo>
                <a:lnTo>
                  <a:pt x="0" y="34013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-1827850" y="-1456962"/>
            <a:ext cx="7231478" cy="3401317"/>
          </a:xfrm>
          <a:custGeom>
            <a:avLst/>
            <a:gdLst/>
            <a:ahLst/>
            <a:cxnLst/>
            <a:rect l="l" t="t" r="r" b="b"/>
            <a:pathLst>
              <a:path w="7231478" h="3401317">
                <a:moveTo>
                  <a:pt x="0" y="0"/>
                </a:moveTo>
                <a:lnTo>
                  <a:pt x="7231478" y="0"/>
                </a:lnTo>
                <a:lnTo>
                  <a:pt x="7231478" y="3401317"/>
                </a:lnTo>
                <a:lnTo>
                  <a:pt x="0" y="34013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787889" y="-349282"/>
            <a:ext cx="15040384" cy="10985565"/>
          </a:xfrm>
          <a:custGeom>
            <a:avLst/>
            <a:gdLst/>
            <a:ahLst/>
            <a:cxnLst/>
            <a:rect l="l" t="t" r="r" b="b"/>
            <a:pathLst>
              <a:path w="15040384" h="10985565">
                <a:moveTo>
                  <a:pt x="0" y="0"/>
                </a:moveTo>
                <a:lnTo>
                  <a:pt x="15040384" y="0"/>
                </a:lnTo>
                <a:lnTo>
                  <a:pt x="15040384" y="10985564"/>
                </a:lnTo>
                <a:lnTo>
                  <a:pt x="0" y="109855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5000"/>
            </a:blip>
            <a:stretch>
              <a:fillRect l="-1015" t="-1517" b="-151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2928214" y="1424927"/>
            <a:ext cx="12759733" cy="74276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45"/>
              </a:lnSpc>
            </a:pPr>
            <a:endParaRPr/>
          </a:p>
          <a:p>
            <a:pPr algn="l">
              <a:lnSpc>
                <a:spcPts val="6209"/>
              </a:lnSpc>
            </a:pPr>
            <a:endParaRPr/>
          </a:p>
          <a:p>
            <a:pPr algn="l">
              <a:lnSpc>
                <a:spcPts val="5965"/>
              </a:lnSpc>
            </a:pPr>
            <a:r>
              <a:rPr lang="en-US" sz="4889" spc="-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Erskine, A. 2005. "Unity and Identity: Shaping the Past in the Greek Mediterranean", in E. S. Gruen (ed.), </a:t>
            </a:r>
            <a:r>
              <a:rPr lang="en-US" sz="4889" i="1" spc="-29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Cultural Borrowings and Ethnic Appropriations in Antiquity (Oriens et Occidens</a:t>
            </a:r>
            <a:r>
              <a:rPr lang="en-US" sz="4889" spc="-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Studien zu antiken Kulturkontakten und ihrem Nachleben 8). Stuttgart. Pp. 121-136.</a:t>
            </a:r>
          </a:p>
          <a:p>
            <a:pPr algn="l">
              <a:lnSpc>
                <a:spcPts val="6209"/>
              </a:lnSpc>
            </a:pPr>
            <a:endParaRPr lang="en-US" sz="4889" spc="-2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" name="Freeform 6"/>
          <p:cNvSpPr/>
          <p:nvPr/>
        </p:nvSpPr>
        <p:spPr>
          <a:xfrm rot="-5400000">
            <a:off x="119768" y="6771404"/>
            <a:ext cx="3336241" cy="3404328"/>
          </a:xfrm>
          <a:custGeom>
            <a:avLst/>
            <a:gdLst/>
            <a:ahLst/>
            <a:cxnLst/>
            <a:rect l="l" t="t" r="r" b="b"/>
            <a:pathLst>
              <a:path w="3336241" h="3404328">
                <a:moveTo>
                  <a:pt x="0" y="0"/>
                </a:moveTo>
                <a:lnTo>
                  <a:pt x="3336241" y="0"/>
                </a:lnTo>
                <a:lnTo>
                  <a:pt x="3336241" y="3404327"/>
                </a:lnTo>
                <a:lnTo>
                  <a:pt x="0" y="34043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5400000">
            <a:off x="14694562" y="242191"/>
            <a:ext cx="3336241" cy="3404328"/>
          </a:xfrm>
          <a:custGeom>
            <a:avLst/>
            <a:gdLst/>
            <a:ahLst/>
            <a:cxnLst/>
            <a:rect l="l" t="t" r="r" b="b"/>
            <a:pathLst>
              <a:path w="3336241" h="3404328">
                <a:moveTo>
                  <a:pt x="0" y="0"/>
                </a:moveTo>
                <a:lnTo>
                  <a:pt x="3336241" y="0"/>
                </a:lnTo>
                <a:lnTo>
                  <a:pt x="3336241" y="3404328"/>
                </a:lnTo>
                <a:lnTo>
                  <a:pt x="0" y="34043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CE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11402275" y="7557641"/>
            <a:ext cx="7231478" cy="3401317"/>
          </a:xfrm>
          <a:custGeom>
            <a:avLst/>
            <a:gdLst/>
            <a:ahLst/>
            <a:cxnLst/>
            <a:rect l="l" t="t" r="r" b="b"/>
            <a:pathLst>
              <a:path w="7231478" h="3401317">
                <a:moveTo>
                  <a:pt x="0" y="0"/>
                </a:moveTo>
                <a:lnTo>
                  <a:pt x="7231478" y="0"/>
                </a:lnTo>
                <a:lnTo>
                  <a:pt x="7231478" y="3401318"/>
                </a:lnTo>
                <a:lnTo>
                  <a:pt x="0" y="34013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-809346" y="-631999"/>
            <a:ext cx="7231478" cy="3401317"/>
          </a:xfrm>
          <a:custGeom>
            <a:avLst/>
            <a:gdLst/>
            <a:ahLst/>
            <a:cxnLst/>
            <a:rect l="l" t="t" r="r" b="b"/>
            <a:pathLst>
              <a:path w="7231478" h="3401317">
                <a:moveTo>
                  <a:pt x="0" y="0"/>
                </a:moveTo>
                <a:lnTo>
                  <a:pt x="7231478" y="0"/>
                </a:lnTo>
                <a:lnTo>
                  <a:pt x="7231478" y="3401317"/>
                </a:lnTo>
                <a:lnTo>
                  <a:pt x="0" y="34013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52400" y="225250"/>
            <a:ext cx="18135600" cy="107337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135"/>
              </a:lnSpc>
              <a:spcBef>
                <a:spcPct val="0"/>
              </a:spcBef>
            </a:pPr>
            <a:r>
              <a:rPr lang="en-US" sz="3000" spc="237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Bamberger, J. 1974. "The myth of matriarchy. Why men rule in primitive society", in M. Z. Rosaldo and l. Lamphere (eds.), </a:t>
            </a:r>
            <a:r>
              <a:rPr lang="en-US" sz="3000" i="1" spc="237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Italics"/>
              </a:rPr>
              <a:t>Woman, culture, and society</a:t>
            </a:r>
            <a:r>
              <a:rPr lang="en-US" sz="3000" spc="237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. Stanford. Pp. 263-280. </a:t>
            </a:r>
          </a:p>
          <a:p>
            <a:pPr algn="l">
              <a:lnSpc>
                <a:spcPts val="3135"/>
              </a:lnSpc>
              <a:spcBef>
                <a:spcPct val="0"/>
              </a:spcBef>
            </a:pPr>
            <a:endParaRPr lang="en-US" sz="3000" spc="237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135"/>
              </a:lnSpc>
              <a:spcBef>
                <a:spcPct val="0"/>
              </a:spcBef>
            </a:pPr>
            <a:r>
              <a:rPr lang="en-US" sz="3000" spc="23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Blundell, S. 1995. "Amazons", in </a:t>
            </a:r>
            <a:r>
              <a:rPr lang="en-US" sz="3000" i="1" spc="237" dirty="0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Women in Ancient Greece</a:t>
            </a:r>
            <a:r>
              <a:rPr lang="en-US" sz="3000" spc="23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Cambridge. Pp. 58-62. </a:t>
            </a:r>
          </a:p>
          <a:p>
            <a:pPr algn="l">
              <a:lnSpc>
                <a:spcPts val="3135"/>
              </a:lnSpc>
              <a:spcBef>
                <a:spcPct val="0"/>
              </a:spcBef>
            </a:pPr>
            <a:endParaRPr lang="en-US" sz="3000" spc="237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135"/>
              </a:lnSpc>
              <a:spcBef>
                <a:spcPct val="0"/>
              </a:spcBef>
            </a:pPr>
            <a:r>
              <a:rPr lang="en-US" sz="3000" spc="23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Carpenter, T. H. 2022. </a:t>
            </a:r>
            <a:r>
              <a:rPr lang="en-US" sz="3000" i="1" spc="237" dirty="0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Art and Myth in Ancient Greece. A Handbook</a:t>
            </a:r>
            <a:r>
              <a:rPr lang="en-US" sz="3000" spc="23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London. </a:t>
            </a:r>
          </a:p>
          <a:p>
            <a:pPr algn="l">
              <a:lnSpc>
                <a:spcPts val="3135"/>
              </a:lnSpc>
              <a:spcBef>
                <a:spcPct val="0"/>
              </a:spcBef>
            </a:pPr>
            <a:endParaRPr lang="en-US" sz="3000" spc="237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135"/>
              </a:lnSpc>
              <a:spcBef>
                <a:spcPct val="0"/>
              </a:spcBef>
            </a:pPr>
            <a:r>
              <a:rPr lang="en-US" sz="3000" spc="23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Erskine, A. 2005. "Unity and Identity: Shaping the Past in the Greek Mediterranean", in E. S. Gruen (ed.), </a:t>
            </a:r>
            <a:r>
              <a:rPr lang="en-US" sz="3000" i="1" spc="237" dirty="0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Cultural Borrowings and Ethnic Appropriations in Antiquity (</a:t>
            </a:r>
            <a:r>
              <a:rPr lang="en-US" sz="3000" i="1" spc="237" dirty="0" err="1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Oriens</a:t>
            </a:r>
            <a:r>
              <a:rPr lang="en-US" sz="3000" i="1" spc="237" dirty="0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et </a:t>
            </a:r>
            <a:r>
              <a:rPr lang="en-US" sz="3000" i="1" spc="237" dirty="0" err="1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Occidens</a:t>
            </a:r>
            <a:r>
              <a:rPr lang="en-US" sz="3000" i="1" spc="237" dirty="0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.</a:t>
            </a:r>
            <a:r>
              <a:rPr lang="en-US" sz="3000" spc="23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37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Studien</a:t>
            </a:r>
            <a:r>
              <a:rPr lang="en-US" sz="3000" spc="23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37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zu</a:t>
            </a:r>
            <a:r>
              <a:rPr lang="en-US" sz="3000" spc="23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37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antiken</a:t>
            </a:r>
            <a:r>
              <a:rPr lang="en-US" sz="3000" spc="23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37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Kulturkontakten</a:t>
            </a:r>
            <a:r>
              <a:rPr lang="en-US" sz="3000" spc="23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und </a:t>
            </a:r>
            <a:r>
              <a:rPr lang="en-US" sz="3000" spc="237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ihrem</a:t>
            </a:r>
            <a:r>
              <a:rPr lang="en-US" sz="3000" spc="23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Nachleben 8). Stuttgart. Pp. 121-136.</a:t>
            </a:r>
          </a:p>
          <a:p>
            <a:pPr algn="l">
              <a:lnSpc>
                <a:spcPts val="3135"/>
              </a:lnSpc>
              <a:spcBef>
                <a:spcPct val="0"/>
              </a:spcBef>
            </a:pPr>
            <a:endParaRPr lang="en-US" sz="3000" spc="237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135"/>
              </a:lnSpc>
              <a:spcBef>
                <a:spcPct val="0"/>
              </a:spcBef>
            </a:pPr>
            <a:r>
              <a:rPr lang="en-US" sz="3000" spc="23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Hardwick, L. 1990. "Ancient Amazons - Heroes, Outsiders or Women?", </a:t>
            </a:r>
            <a:r>
              <a:rPr lang="en-US" sz="3000" i="1" spc="237" dirty="0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Greece and Rome</a:t>
            </a:r>
            <a:r>
              <a:rPr lang="en-US" sz="3000" spc="23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37, pp. 14-36. </a:t>
            </a:r>
          </a:p>
          <a:p>
            <a:pPr algn="l">
              <a:lnSpc>
                <a:spcPts val="3135"/>
              </a:lnSpc>
              <a:spcBef>
                <a:spcPct val="0"/>
              </a:spcBef>
            </a:pPr>
            <a:endParaRPr lang="en-US" sz="3000" spc="237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135"/>
              </a:lnSpc>
              <a:spcBef>
                <a:spcPct val="0"/>
              </a:spcBef>
            </a:pPr>
            <a:r>
              <a:rPr lang="en-US" sz="3000" spc="23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HURWIT, J. M. 2002. "Reading the Chigi vase", </a:t>
            </a:r>
            <a:r>
              <a:rPr lang="en-US" sz="3000" i="1" spc="237" dirty="0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Hesperia </a:t>
            </a:r>
            <a:r>
              <a:rPr lang="en-US" sz="3000" spc="23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71, PP. 1-22.</a:t>
            </a:r>
          </a:p>
          <a:p>
            <a:pPr algn="l">
              <a:lnSpc>
                <a:spcPts val="3135"/>
              </a:lnSpc>
              <a:spcBef>
                <a:spcPct val="0"/>
              </a:spcBef>
            </a:pPr>
            <a:endParaRPr lang="en-US" sz="3000" spc="237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135"/>
              </a:lnSpc>
              <a:spcBef>
                <a:spcPct val="0"/>
              </a:spcBef>
            </a:pPr>
            <a:r>
              <a:rPr lang="en-US" sz="3000" spc="23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Morford, M. P. O., R. J. </a:t>
            </a:r>
            <a:r>
              <a:rPr lang="en-US" sz="3000" spc="237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Lenardon</a:t>
            </a:r>
            <a:r>
              <a:rPr lang="en-US" sz="3000" spc="23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and M. Sham. 2024. </a:t>
            </a:r>
            <a:r>
              <a:rPr lang="en-US" sz="3000" i="1" spc="237" dirty="0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Classical Mythology</a:t>
            </a:r>
            <a:r>
              <a:rPr lang="en-US" sz="3000" spc="23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12th ed. New York. </a:t>
            </a:r>
          </a:p>
          <a:p>
            <a:pPr algn="l">
              <a:lnSpc>
                <a:spcPts val="3135"/>
              </a:lnSpc>
              <a:spcBef>
                <a:spcPct val="0"/>
              </a:spcBef>
            </a:pPr>
            <a:endParaRPr lang="en-US" sz="3000" spc="237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135"/>
              </a:lnSpc>
              <a:spcBef>
                <a:spcPct val="0"/>
              </a:spcBef>
            </a:pPr>
            <a:r>
              <a:rPr lang="en-US" sz="3000" spc="23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RASMUSSEN, T. 2016. "Interpretations of the Chigi vase",</a:t>
            </a:r>
            <a:r>
              <a:rPr lang="en-US" sz="3000" i="1" spc="237" dirty="0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Bulletin </a:t>
            </a:r>
            <a:r>
              <a:rPr lang="en-US" sz="3000" i="1" spc="237" dirty="0" err="1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Antieke</a:t>
            </a:r>
            <a:r>
              <a:rPr lang="en-US" sz="3000" i="1" spc="237" dirty="0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3000" i="1" spc="237" dirty="0" err="1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Beschaving</a:t>
            </a:r>
            <a:r>
              <a:rPr lang="en-US" sz="3000" spc="23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91, PP. 29-41.</a:t>
            </a:r>
          </a:p>
          <a:p>
            <a:pPr algn="l">
              <a:lnSpc>
                <a:spcPts val="3135"/>
              </a:lnSpc>
              <a:spcBef>
                <a:spcPct val="0"/>
              </a:spcBef>
            </a:pPr>
            <a:endParaRPr lang="en-US" sz="3000" spc="237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135"/>
              </a:lnSpc>
              <a:spcBef>
                <a:spcPct val="0"/>
              </a:spcBef>
            </a:pPr>
            <a:r>
              <a:rPr lang="en-US" sz="3000" spc="23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Wood, S. E. 1999. Goddess or Woman? Whom or what does Bryn Mawr’s copy of the "Juno </a:t>
            </a:r>
            <a:r>
              <a:rPr lang="en-US" sz="3000" spc="237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Ludovisis</a:t>
            </a:r>
            <a:r>
              <a:rPr lang="en-US" sz="3000" spc="23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 portray?, </a:t>
            </a:r>
            <a:r>
              <a:rPr lang="en-US" sz="3000" i="1" spc="237" dirty="0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Bryn Mawr Alumnae Bulletin</a:t>
            </a:r>
            <a:r>
              <a:rPr lang="en-US" sz="3000" spc="23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Fall, pp. 9-12. </a:t>
            </a:r>
          </a:p>
          <a:p>
            <a:pPr algn="ctr">
              <a:lnSpc>
                <a:spcPts val="3135"/>
              </a:lnSpc>
              <a:spcBef>
                <a:spcPct val="0"/>
              </a:spcBef>
            </a:pPr>
            <a:endParaRPr lang="en-US" sz="3000" spc="237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3206</TotalTime>
  <Words>1135</Words>
  <Application>Microsoft Office PowerPoint</Application>
  <PresentationFormat>Custom</PresentationFormat>
  <Paragraphs>94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Canva Sans</vt:lpstr>
      <vt:lpstr>Open Sans</vt:lpstr>
      <vt:lpstr>Kabel Ultra-Bold</vt:lpstr>
      <vt:lpstr>Open Sans Italics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Citations as Maps</dc:title>
  <dc:creator>Laura Surtees</dc:creator>
  <cp:lastModifiedBy>Laura Surtees</cp:lastModifiedBy>
  <cp:revision>3</cp:revision>
  <dcterms:created xsi:type="dcterms:W3CDTF">2006-08-16T00:00:00Z</dcterms:created>
  <dcterms:modified xsi:type="dcterms:W3CDTF">2026-09-10T17:26:39Z</dcterms:modified>
  <dc:identifier>DAHUhuZvQZI</dc:identifier>
</cp:coreProperties>
</file>