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2" r:id="rId3"/>
    <p:sldId id="257" r:id="rId4"/>
    <p:sldId id="258" r:id="rId5"/>
    <p:sldId id="274" r:id="rId6"/>
    <p:sldId id="267" r:id="rId7"/>
    <p:sldId id="270" r:id="rId8"/>
    <p:sldId id="261" r:id="rId9"/>
    <p:sldId id="263" r:id="rId10"/>
    <p:sldId id="265"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0EEF3A-7507-4466-9111-652054B32798}" v="849" dt="2026-09-08T18:19:57.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036" autoAdjust="0"/>
  </p:normalViewPr>
  <p:slideViewPr>
    <p:cSldViewPr snapToGrid="0">
      <p:cViewPr>
        <p:scale>
          <a:sx n="69" d="100"/>
          <a:sy n="69" d="100"/>
        </p:scale>
        <p:origin x="2190" y="8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ssa Fenley" userId="372f49ec-2c2a-47fc-b281-5f89bef4286a" providerId="ADAL" clId="{63161084-9F30-44DA-9058-C7E124D252DB}"/>
    <pc:docChg chg="custSel modSld">
      <pc:chgData name="Marissa Fenley" userId="372f49ec-2c2a-47fc-b281-5f89bef4286a" providerId="ADAL" clId="{63161084-9F30-44DA-9058-C7E124D252DB}" dt="2026-09-08T21:52:47.908" v="854" actId="20577"/>
      <pc:docMkLst>
        <pc:docMk/>
      </pc:docMkLst>
      <pc:sldChg chg="modAnim">
        <pc:chgData name="Marissa Fenley" userId="372f49ec-2c2a-47fc-b281-5f89bef4286a" providerId="ADAL" clId="{63161084-9F30-44DA-9058-C7E124D252DB}" dt="2026-08-30T15:48:06.681" v="0"/>
        <pc:sldMkLst>
          <pc:docMk/>
          <pc:sldMk cId="2498854399" sldId="256"/>
        </pc:sldMkLst>
      </pc:sldChg>
      <pc:sldChg chg="addSp delSp modSp mod">
        <pc:chgData name="Marissa Fenley" userId="372f49ec-2c2a-47fc-b281-5f89bef4286a" providerId="ADAL" clId="{63161084-9F30-44DA-9058-C7E124D252DB}" dt="2026-09-08T18:19:57.107" v="853" actId="20577"/>
        <pc:sldMkLst>
          <pc:docMk/>
          <pc:sldMk cId="3671294921" sldId="272"/>
        </pc:sldMkLst>
        <pc:spChg chg="add del mod">
          <ac:chgData name="Marissa Fenley" userId="372f49ec-2c2a-47fc-b281-5f89bef4286a" providerId="ADAL" clId="{63161084-9F30-44DA-9058-C7E124D252DB}" dt="2026-09-08T18:09:49.957" v="109"/>
          <ac:spMkLst>
            <pc:docMk/>
            <pc:sldMk cId="3671294921" sldId="272"/>
            <ac:spMk id="2" creationId="{3D05D41D-3092-433D-3218-4ABFC2E8116B}"/>
          </ac:spMkLst>
        </pc:spChg>
        <pc:spChg chg="mod">
          <ac:chgData name="Marissa Fenley" userId="372f49ec-2c2a-47fc-b281-5f89bef4286a" providerId="ADAL" clId="{63161084-9F30-44DA-9058-C7E124D252DB}" dt="2026-09-08T18:19:57.107" v="853" actId="20577"/>
          <ac:spMkLst>
            <pc:docMk/>
            <pc:sldMk cId="3671294921" sldId="272"/>
            <ac:spMk id="5" creationId="{DAF30576-B185-0E33-B8A9-A4366EFDEB17}"/>
          </ac:spMkLst>
        </pc:spChg>
      </pc:sldChg>
      <pc:sldChg chg="modSp mod">
        <pc:chgData name="Marissa Fenley" userId="372f49ec-2c2a-47fc-b281-5f89bef4286a" providerId="ADAL" clId="{63161084-9F30-44DA-9058-C7E124D252DB}" dt="2026-09-08T21:52:47.908" v="854" actId="20577"/>
        <pc:sldMkLst>
          <pc:docMk/>
          <pc:sldMk cId="297262344" sldId="274"/>
        </pc:sldMkLst>
        <pc:spChg chg="mod">
          <ac:chgData name="Marissa Fenley" userId="372f49ec-2c2a-47fc-b281-5f89bef4286a" providerId="ADAL" clId="{63161084-9F30-44DA-9058-C7E124D252DB}" dt="2026-09-08T21:52:47.908" v="854" actId="20577"/>
          <ac:spMkLst>
            <pc:docMk/>
            <pc:sldMk cId="297262344" sldId="274"/>
            <ac:spMk id="3" creationId="{8DBE1994-1D7C-8776-FFFB-313375E46B4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CFA320-233B-4EAD-84DB-49F519C72802}" type="datetimeFigureOut">
              <a:rPr lang="en-US" smtClean="0"/>
              <a:t>9/7/2026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92983-09A4-4D98-A37E-AEE6E6AB0C4F}" type="slidenum">
              <a:rPr lang="en-US" smtClean="0"/>
              <a:t>‹#›</a:t>
            </a:fld>
            <a:endParaRPr lang="en-US"/>
          </a:p>
        </p:txBody>
      </p:sp>
    </p:spTree>
    <p:extLst>
      <p:ext uri="{BB962C8B-B14F-4D97-AF65-F5344CB8AC3E}">
        <p14:creationId xmlns:p14="http://schemas.microsoft.com/office/powerpoint/2010/main" val="2394921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89279-E77E-7BEB-9447-3D12784173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1968B8-1FE7-87A5-AB24-CDFBD7F15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105180-AB44-A0BA-CA0B-B1C06F9FAD20}"/>
              </a:ext>
            </a:extLst>
          </p:cNvPr>
          <p:cNvSpPr>
            <a:spLocks noGrp="1"/>
          </p:cNvSpPr>
          <p:nvPr>
            <p:ph type="body" idx="1"/>
          </p:nvPr>
        </p:nvSpPr>
        <p:spPr/>
        <p:txBody>
          <a:bodyPr/>
          <a:lstStyle/>
          <a:p>
            <a:r>
              <a:rPr lang="en-US" dirty="0"/>
              <a:t>Costumes</a:t>
            </a:r>
          </a:p>
          <a:p>
            <a:r>
              <a:rPr lang="en-US" dirty="0"/>
              <a:t>Set Design </a:t>
            </a:r>
          </a:p>
          <a:p>
            <a:r>
              <a:rPr lang="en-US" dirty="0"/>
              <a:t>Lighting </a:t>
            </a:r>
          </a:p>
          <a:p>
            <a:r>
              <a:rPr lang="en-US" dirty="0"/>
              <a:t>Sound </a:t>
            </a:r>
          </a:p>
          <a:p>
            <a:r>
              <a:rPr lang="en-US" dirty="0"/>
              <a:t>Props</a:t>
            </a:r>
          </a:p>
          <a:p>
            <a:r>
              <a:rPr lang="en-US" dirty="0"/>
              <a:t>Movement</a:t>
            </a:r>
          </a:p>
          <a:p>
            <a:r>
              <a:rPr lang="en-US" dirty="0"/>
              <a:t>Casting</a:t>
            </a:r>
          </a:p>
          <a:p>
            <a:r>
              <a:rPr lang="en-US" dirty="0"/>
              <a:t>Audience</a:t>
            </a:r>
          </a:p>
          <a:p>
            <a:r>
              <a:rPr lang="en-US" dirty="0"/>
              <a:t>Acting </a:t>
            </a:r>
          </a:p>
          <a:p>
            <a:r>
              <a:rPr lang="en-US" dirty="0"/>
              <a:t>Theater Architecture</a:t>
            </a:r>
          </a:p>
          <a:p>
            <a:r>
              <a:rPr lang="en-US" dirty="0"/>
              <a:t>New Media</a:t>
            </a:r>
          </a:p>
          <a:p>
            <a:r>
              <a:rPr lang="en-US" dirty="0"/>
              <a:t>Time</a:t>
            </a:r>
          </a:p>
          <a:p>
            <a:r>
              <a:rPr lang="en-US" dirty="0"/>
              <a:t>Scale</a:t>
            </a:r>
          </a:p>
          <a:p>
            <a:r>
              <a:rPr lang="en-US" dirty="0"/>
              <a:t>Context</a:t>
            </a:r>
          </a:p>
          <a:p>
            <a:endParaRPr lang="en-US" dirty="0"/>
          </a:p>
        </p:txBody>
      </p:sp>
      <p:sp>
        <p:nvSpPr>
          <p:cNvPr id="4" name="Slide Number Placeholder 3">
            <a:extLst>
              <a:ext uri="{FF2B5EF4-FFF2-40B4-BE49-F238E27FC236}">
                <a16:creationId xmlns:a16="http://schemas.microsoft.com/office/drawing/2014/main" id="{B1908EFE-393F-B2BC-104D-E01ACAC1BD40}"/>
              </a:ext>
            </a:extLst>
          </p:cNvPr>
          <p:cNvSpPr>
            <a:spLocks noGrp="1"/>
          </p:cNvSpPr>
          <p:nvPr>
            <p:ph type="sldNum" sz="quarter" idx="5"/>
          </p:nvPr>
        </p:nvSpPr>
        <p:spPr/>
        <p:txBody>
          <a:bodyPr/>
          <a:lstStyle/>
          <a:p>
            <a:fld id="{94492983-09A4-4D98-A37E-AEE6E6AB0C4F}" type="slidenum">
              <a:rPr lang="en-US" smtClean="0"/>
              <a:t>2</a:t>
            </a:fld>
            <a:endParaRPr lang="en-US"/>
          </a:p>
        </p:txBody>
      </p:sp>
    </p:spTree>
    <p:extLst>
      <p:ext uri="{BB962C8B-B14F-4D97-AF65-F5344CB8AC3E}">
        <p14:creationId xmlns:p14="http://schemas.microsoft.com/office/powerpoint/2010/main" val="632545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59D9-83A6-766F-2A28-F22C741AEE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253D7A-1DE5-E03A-D2EB-3FCE1C3202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E196AC-E3F2-6D7B-1C11-BF98D8737704}"/>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C5E903AF-1300-0557-3996-23A669A2FD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0BFA8-5AB0-621D-BFB8-57A25D998569}"/>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448105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3544A-9D14-97BC-1926-71B23EC095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4807A-0327-BE7B-AC28-534F6F3046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8FC578-F071-DCF0-9255-D438CAE08ADB}"/>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F65F6559-1F93-92B8-E433-CC960293E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110F4A-5E9F-9B65-59DC-1B1199ABF73F}"/>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12290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6FD936-5DBE-F2ED-F4FA-D3F29BC7BA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50A5E7-3C8B-656D-78EF-7FFA5E3305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3C9DB1-29D5-7F63-6638-E8375FC34BF2}"/>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8405BFCF-FACD-1B8E-0216-8F35A3DCE2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1AB825-C6F4-79D1-9981-5E83032A4AF4}"/>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044728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11875-E757-8EC4-4988-82918D2D04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08DF5E-4663-633E-34CB-0807E7864F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6F31B9-24D0-FFCF-E728-2F1DD8D39898}"/>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2F4AF7B1-BE77-6988-6869-C31AB2112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0F20F-E14F-CF27-2BB7-D5E49CF85CCB}"/>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935557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5C921-A29B-1CDF-DF42-F8BC97B514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201D4A-61FF-B65D-7241-827580B862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F39BCD-3A1B-2343-4B4D-E0ACA3AFE74D}"/>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138571CB-8CB6-F141-9A0E-655D2AE162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337E0-4C7B-014C-ADB2-1888487487E9}"/>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545846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D734-6137-EA17-DC4A-C836A645FC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3E9356-F55F-34BD-7937-6BD89451DB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721368-97E9-E5E4-8709-3F6CBBBFA1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451A09-B7B5-9F94-FD7B-0424235FD4E0}"/>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6" name="Footer Placeholder 5">
            <a:extLst>
              <a:ext uri="{FF2B5EF4-FFF2-40B4-BE49-F238E27FC236}">
                <a16:creationId xmlns:a16="http://schemas.microsoft.com/office/drawing/2014/main" id="{00AD0B41-2148-5910-E27B-A149FEA84A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FAE6DF-DF8B-ACAE-CCFF-D5866E48E0FF}"/>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687251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3B39C-CDDB-1C54-05EE-24CF30C08D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19114E-9689-B04B-753C-5CE8AFEBC5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0BE426-B09A-D194-79CB-FCF8498D92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F9ACAE-02C1-417B-93B7-18E70F91DE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B886ED-3BC1-37F9-88C4-F352C66EF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CF3A51-67C0-F158-566E-125A2982F47B}"/>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8" name="Footer Placeholder 7">
            <a:extLst>
              <a:ext uri="{FF2B5EF4-FFF2-40B4-BE49-F238E27FC236}">
                <a16:creationId xmlns:a16="http://schemas.microsoft.com/office/drawing/2014/main" id="{23400BBA-1752-C4F3-5A7C-B42DBA83E8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C78E55-973A-4F67-49FE-9989B53D8B66}"/>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1841463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AFCBF-AB5C-3857-272D-59A8D8DC1E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833FE3-7132-6301-72A9-C3AD9072F73A}"/>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4" name="Footer Placeholder 3">
            <a:extLst>
              <a:ext uri="{FF2B5EF4-FFF2-40B4-BE49-F238E27FC236}">
                <a16:creationId xmlns:a16="http://schemas.microsoft.com/office/drawing/2014/main" id="{F1A3E230-7FD4-4A18-D83E-289A7DEE1DA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51C1DE-6787-F7BE-4623-9A67123005C2}"/>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371768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D92361-26DD-743F-36FC-73D0592C02EB}"/>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3" name="Footer Placeholder 2">
            <a:extLst>
              <a:ext uri="{FF2B5EF4-FFF2-40B4-BE49-F238E27FC236}">
                <a16:creationId xmlns:a16="http://schemas.microsoft.com/office/drawing/2014/main" id="{ED8387C7-7BC9-EBF3-BEA2-CFD70A299E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76644DD-3F90-08DD-92DA-3DAEA1297300}"/>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260204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B900-40FB-C56C-AA2F-3B119B29C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BAF437-A87D-250B-FABA-97FC1E7A1D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0E3E3A-E225-D37A-A1B8-459AC6B03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9D8CF3-0DB6-E7C6-8596-E688C05FC519}"/>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6" name="Footer Placeholder 5">
            <a:extLst>
              <a:ext uri="{FF2B5EF4-FFF2-40B4-BE49-F238E27FC236}">
                <a16:creationId xmlns:a16="http://schemas.microsoft.com/office/drawing/2014/main" id="{83F75D74-8FF1-A2A1-A794-CB6E878E37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86E8C-ADE5-AD41-3567-8902DB537B07}"/>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3679244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F0BBB-1186-6400-D12A-B243238326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86951A-CF40-9589-649D-D03E23E765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078BCC-E2CD-D7D9-0A59-EB9C553149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C48D2-1155-0DA0-37D1-2DF67B67CCED}"/>
              </a:ext>
            </a:extLst>
          </p:cNvPr>
          <p:cNvSpPr>
            <a:spLocks noGrp="1"/>
          </p:cNvSpPr>
          <p:nvPr>
            <p:ph type="dt" sz="half" idx="10"/>
          </p:nvPr>
        </p:nvSpPr>
        <p:spPr/>
        <p:txBody>
          <a:bodyPr/>
          <a:lstStyle/>
          <a:p>
            <a:fld id="{97776D25-DB24-4ADE-A9F4-A5CC5EDF2CE3}" type="datetimeFigureOut">
              <a:rPr lang="en-US" smtClean="0"/>
              <a:t>9/7/2026</a:t>
            </a:fld>
            <a:endParaRPr lang="en-US"/>
          </a:p>
        </p:txBody>
      </p:sp>
      <p:sp>
        <p:nvSpPr>
          <p:cNvPr id="6" name="Footer Placeholder 5">
            <a:extLst>
              <a:ext uri="{FF2B5EF4-FFF2-40B4-BE49-F238E27FC236}">
                <a16:creationId xmlns:a16="http://schemas.microsoft.com/office/drawing/2014/main" id="{026C2B0D-156A-8BEF-2D7F-80F935642F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ABC32C-934A-588D-D091-2694C974C0BD}"/>
              </a:ext>
            </a:extLst>
          </p:cNvPr>
          <p:cNvSpPr>
            <a:spLocks noGrp="1"/>
          </p:cNvSpPr>
          <p:nvPr>
            <p:ph type="sldNum" sz="quarter" idx="12"/>
          </p:nvPr>
        </p:nvSpPr>
        <p:spPr/>
        <p:txBody>
          <a:bodyPr/>
          <a:lstStyle/>
          <a:p>
            <a:fld id="{FB5CE293-BE5A-4991-9445-3D7C6916A1A6}" type="slidenum">
              <a:rPr lang="en-US" smtClean="0"/>
              <a:t>‹#›</a:t>
            </a:fld>
            <a:endParaRPr lang="en-US"/>
          </a:p>
        </p:txBody>
      </p:sp>
    </p:spTree>
    <p:extLst>
      <p:ext uri="{BB962C8B-B14F-4D97-AF65-F5344CB8AC3E}">
        <p14:creationId xmlns:p14="http://schemas.microsoft.com/office/powerpoint/2010/main" val="4006653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707AFF-FCE2-B79E-EBD9-ECB3C8255E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C4F0EB-7879-707F-8465-D1279C1875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3D4271-7250-508D-B9F2-762D988AF8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776D25-DB24-4ADE-A9F4-A5CC5EDF2CE3}" type="datetimeFigureOut">
              <a:rPr lang="en-US" smtClean="0"/>
              <a:t>9/7/2026</a:t>
            </a:fld>
            <a:endParaRPr lang="en-US"/>
          </a:p>
        </p:txBody>
      </p:sp>
      <p:sp>
        <p:nvSpPr>
          <p:cNvPr id="5" name="Footer Placeholder 4">
            <a:extLst>
              <a:ext uri="{FF2B5EF4-FFF2-40B4-BE49-F238E27FC236}">
                <a16:creationId xmlns:a16="http://schemas.microsoft.com/office/drawing/2014/main" id="{9F0807DA-D45C-1BCD-632A-6406421324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810DDF-8BD5-9E9E-3507-A015CBC77B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5CE293-BE5A-4991-9445-3D7C6916A1A6}" type="slidenum">
              <a:rPr lang="en-US" smtClean="0"/>
              <a:t>‹#›</a:t>
            </a:fld>
            <a:endParaRPr lang="en-US"/>
          </a:p>
        </p:txBody>
      </p:sp>
    </p:spTree>
    <p:extLst>
      <p:ext uri="{BB962C8B-B14F-4D97-AF65-F5344CB8AC3E}">
        <p14:creationId xmlns:p14="http://schemas.microsoft.com/office/powerpoint/2010/main" val="3735406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Craft alphabet on a black surface">
            <a:extLst>
              <a:ext uri="{FF2B5EF4-FFF2-40B4-BE49-F238E27FC236}">
                <a16:creationId xmlns:a16="http://schemas.microsoft.com/office/drawing/2014/main" id="{9F34E367-CFFB-EAE5-533E-62E8DC8C8FB8}"/>
              </a:ext>
            </a:extLst>
          </p:cNvPr>
          <p:cNvPicPr>
            <a:picLocks noChangeAspect="1"/>
          </p:cNvPicPr>
          <p:nvPr/>
        </p:nvPicPr>
        <p:blipFill>
          <a:blip r:embed="rId2">
            <a:alphaModFix amt="35000"/>
          </a:blip>
          <a:srcRect t="8389" r="-1" b="7320"/>
          <a:stretch>
            <a:fillRect/>
          </a:stretch>
        </p:blipFill>
        <p:spPr>
          <a:xfrm>
            <a:off x="0" y="18298"/>
            <a:ext cx="12188930" cy="6857990"/>
          </a:xfrm>
          <a:prstGeom prst="rect">
            <a:avLst/>
          </a:prstGeom>
        </p:spPr>
      </p:pic>
      <p:sp>
        <p:nvSpPr>
          <p:cNvPr id="2" name="Title 1">
            <a:extLst>
              <a:ext uri="{FF2B5EF4-FFF2-40B4-BE49-F238E27FC236}">
                <a16:creationId xmlns:a16="http://schemas.microsoft.com/office/drawing/2014/main" id="{CBEF3ED8-9582-49AC-C914-C403A6FF2396}"/>
              </a:ext>
            </a:extLst>
          </p:cNvPr>
          <p:cNvSpPr>
            <a:spLocks noGrp="1"/>
          </p:cNvSpPr>
          <p:nvPr>
            <p:ph type="ctrTitle"/>
          </p:nvPr>
        </p:nvSpPr>
        <p:spPr>
          <a:xfrm>
            <a:off x="1522465" y="1740182"/>
            <a:ext cx="9144000" cy="3063240"/>
          </a:xfrm>
        </p:spPr>
        <p:txBody>
          <a:bodyPr>
            <a:normAutofit/>
          </a:bodyPr>
          <a:lstStyle/>
          <a:p>
            <a:r>
              <a:rPr lang="en-US" sz="8800" dirty="0">
                <a:solidFill>
                  <a:schemeClr val="bg1"/>
                </a:solidFill>
                <a:latin typeface="Abadi ExtraLight" panose="020B0204020104020204" pitchFamily="34" charset="0"/>
              </a:rPr>
              <a:t>Theatrical Language</a:t>
            </a:r>
          </a:p>
        </p:txBody>
      </p:sp>
      <p:sp>
        <p:nvSpPr>
          <p:cNvPr id="6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3852608" y="4886375"/>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8854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oup of men on a stage&#10;&#10;Description automatically generated">
            <a:extLst>
              <a:ext uri="{FF2B5EF4-FFF2-40B4-BE49-F238E27FC236}">
                <a16:creationId xmlns:a16="http://schemas.microsoft.com/office/drawing/2014/main" id="{DDBC7327-2516-5D35-42F2-8BEC02C8AFA6}"/>
              </a:ext>
            </a:extLst>
          </p:cNvPr>
          <p:cNvPicPr>
            <a:picLocks noChangeAspect="1"/>
          </p:cNvPicPr>
          <p:nvPr/>
        </p:nvPicPr>
        <p:blipFill>
          <a:blip r:embed="rId2">
            <a:extLst>
              <a:ext uri="{28A0092B-C50C-407E-A947-70E740481C1C}">
                <a14:useLocalDpi xmlns:a14="http://schemas.microsoft.com/office/drawing/2010/main" val="0"/>
              </a:ext>
            </a:extLst>
          </a:blip>
          <a:srcRect t="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1606471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A group of people sitting on a stage&#10;&#10;Description automatically generated">
            <a:extLst>
              <a:ext uri="{FF2B5EF4-FFF2-40B4-BE49-F238E27FC236}">
                <a16:creationId xmlns:a16="http://schemas.microsoft.com/office/drawing/2014/main" id="{BA5D7253-8490-9ECF-1879-F7017533A010}"/>
              </a:ext>
            </a:extLst>
          </p:cNvPr>
          <p:cNvPicPr>
            <a:picLocks noChangeAspect="1"/>
          </p:cNvPicPr>
          <p:nvPr/>
        </p:nvPicPr>
        <p:blipFill>
          <a:blip r:embed="rId2">
            <a:extLst>
              <a:ext uri="{28A0092B-C50C-407E-A947-70E740481C1C}">
                <a14:useLocalDpi xmlns:a14="http://schemas.microsoft.com/office/drawing/2010/main" val="0"/>
              </a:ext>
            </a:extLst>
          </a:blip>
          <a:srcRect t="8349" r="-122" b="11682"/>
          <a:stretch>
            <a:fillRect/>
          </a:stretch>
        </p:blipFill>
        <p:spPr>
          <a:xfrm>
            <a:off x="630936" y="4810"/>
            <a:ext cx="10930128" cy="6853190"/>
          </a:xfrm>
          <a:prstGeom prst="rect">
            <a:avLst/>
          </a:prstGeom>
        </p:spPr>
      </p:pic>
    </p:spTree>
    <p:extLst>
      <p:ext uri="{BB962C8B-B14F-4D97-AF65-F5344CB8AC3E}">
        <p14:creationId xmlns:p14="http://schemas.microsoft.com/office/powerpoint/2010/main" val="300479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78ECF1E-4CDA-57A0-276C-96EC88E2002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F7D0CBEA-27A6-E2C1-0561-420802025D21}"/>
              </a:ext>
            </a:extLst>
          </p:cNvPr>
          <p:cNvSpPr txBox="1"/>
          <p:nvPr/>
        </p:nvSpPr>
        <p:spPr>
          <a:xfrm>
            <a:off x="0" y="297858"/>
            <a:ext cx="9448800" cy="453373"/>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4400" kern="1200" dirty="0">
                <a:solidFill>
                  <a:schemeClr val="bg1"/>
                </a:solidFill>
                <a:latin typeface="Abadi ExtraLight" panose="020B0204020104020204" pitchFamily="34" charset="0"/>
                <a:ea typeface="+mj-ea"/>
                <a:cs typeface="+mj-cs"/>
              </a:rPr>
              <a:t>What is theatrical language?</a:t>
            </a:r>
          </a:p>
        </p:txBody>
      </p:sp>
      <p:sp>
        <p:nvSpPr>
          <p:cNvPr id="5" name="TextBox 4">
            <a:extLst>
              <a:ext uri="{FF2B5EF4-FFF2-40B4-BE49-F238E27FC236}">
                <a16:creationId xmlns:a16="http://schemas.microsoft.com/office/drawing/2014/main" id="{DAF30576-B185-0E33-B8A9-A4366EFDEB17}"/>
              </a:ext>
            </a:extLst>
          </p:cNvPr>
          <p:cNvSpPr txBox="1"/>
          <p:nvPr/>
        </p:nvSpPr>
        <p:spPr>
          <a:xfrm>
            <a:off x="145796" y="1273307"/>
            <a:ext cx="12046204" cy="5493254"/>
          </a:xfrm>
          <a:prstGeom prst="rect">
            <a:avLst/>
          </a:prstGeom>
        </p:spPr>
        <p:txBody>
          <a:bodyPr vert="horz" lIns="91440" tIns="45720" rIns="91440" bIns="45720" numCol="3" rtlCol="0">
            <a:normAutofit fontScale="77500" lnSpcReduction="20000"/>
          </a:bodyPr>
          <a:lstStyle/>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Costumes</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Hair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Scenic Design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Color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Spectacle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Mixed media (projections)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Lighting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Sound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Vocality </a:t>
            </a:r>
          </a:p>
          <a:p>
            <a:pPr marL="1200150" lvl="2"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Dialects</a:t>
            </a:r>
          </a:p>
          <a:p>
            <a:pPr marL="1200150" lvl="2"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Volume</a:t>
            </a:r>
          </a:p>
          <a:p>
            <a:pPr marL="1200150" lvl="2"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Tone</a:t>
            </a:r>
          </a:p>
          <a:p>
            <a:pPr marL="1200150" lvl="2"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Inflection</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Music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Sounds effects/atmospherics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Acting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Virtuosity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Deskilling</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Stage intimacy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Movement</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Blocking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Choreography/dance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Make-up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Prosthetics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Props</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Theater architecture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Theater in the round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Proscenium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Thrust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Black Box</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Amphitheater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Audience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Reactions/laughter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Fourth Wall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Marketing/foyer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Intimacy/size</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Demographics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Stage dooring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Genre/Mode</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Interactive theater</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Devised </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Context</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Historical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Contemporary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Famous productions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Budget/tier of theater house/prestige</a:t>
            </a:r>
          </a:p>
          <a:p>
            <a:pPr marL="285750"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Casting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Demographics </a:t>
            </a:r>
          </a:p>
          <a:p>
            <a:pPr marL="742950" lvl="1" indent="-228600">
              <a:lnSpc>
                <a:spcPct val="90000"/>
              </a:lnSpc>
              <a:spcAft>
                <a:spcPts val="600"/>
              </a:spcAft>
              <a:buFont typeface="Arial" panose="020B0604020202020204" pitchFamily="34" charset="0"/>
              <a:buChar char="•"/>
            </a:pPr>
            <a:r>
              <a:rPr lang="en-US" sz="1600" dirty="0">
                <a:solidFill>
                  <a:schemeClr val="bg1"/>
                </a:solidFill>
                <a:latin typeface="Abadi ExtraLight" panose="020B0204020104020204" pitchFamily="34" charset="0"/>
              </a:rPr>
              <a:t>With script or against script? </a:t>
            </a:r>
          </a:p>
          <a:p>
            <a:pPr marL="742950" lvl="1" indent="-228600">
              <a:lnSpc>
                <a:spcPct val="90000"/>
              </a:lnSpc>
              <a:spcAft>
                <a:spcPts val="600"/>
              </a:spcAft>
              <a:buFont typeface="Arial" panose="020B0604020202020204" pitchFamily="34" charset="0"/>
              <a:buChar char="•"/>
            </a:pPr>
            <a:endParaRPr lang="en-US" sz="1600" dirty="0">
              <a:solidFill>
                <a:schemeClr val="bg1"/>
              </a:solidFill>
              <a:latin typeface="Abadi ExtraLight" panose="020B0204020104020204" pitchFamily="34" charset="0"/>
            </a:endParaRPr>
          </a:p>
          <a:p>
            <a:pPr marL="285750" indent="-228600">
              <a:lnSpc>
                <a:spcPct val="90000"/>
              </a:lnSpc>
              <a:spcAft>
                <a:spcPts val="600"/>
              </a:spcAft>
              <a:buFont typeface="Arial" panose="020B0604020202020204" pitchFamily="34" charset="0"/>
              <a:buChar char="•"/>
            </a:pPr>
            <a:endParaRPr lang="en-US" dirty="0">
              <a:solidFill>
                <a:schemeClr val="bg1"/>
              </a:solidFill>
            </a:endParaRPr>
          </a:p>
          <a:p>
            <a:pPr marL="285750" indent="-228600">
              <a:lnSpc>
                <a:spcPct val="90000"/>
              </a:lnSpc>
              <a:spcAft>
                <a:spcPts val="600"/>
              </a:spcAft>
              <a:buFont typeface="Arial" panose="020B0604020202020204" pitchFamily="34" charset="0"/>
              <a:buChar char="•"/>
            </a:pPr>
            <a:endParaRPr lang="en-US" dirty="0">
              <a:solidFill>
                <a:schemeClr val="bg1"/>
              </a:solidFill>
            </a:endParaRPr>
          </a:p>
          <a:p>
            <a:pPr marL="742950" lvl="1" indent="-228600">
              <a:lnSpc>
                <a:spcPct val="90000"/>
              </a:lnSpc>
              <a:spcAft>
                <a:spcPts val="600"/>
              </a:spcAft>
              <a:buFont typeface="Arial" panose="020B0604020202020204" pitchFamily="34" charset="0"/>
              <a:buChar char="•"/>
            </a:pPr>
            <a:endParaRPr lang="en-US" dirty="0">
              <a:solidFill>
                <a:schemeClr val="bg1"/>
              </a:solidFill>
            </a:endParaRPr>
          </a:p>
          <a:p>
            <a:pPr marL="742950" lvl="1" indent="-228600">
              <a:lnSpc>
                <a:spcPct val="90000"/>
              </a:lnSpc>
              <a:spcAft>
                <a:spcPts val="600"/>
              </a:spcAft>
              <a:buFont typeface="Arial" panose="020B0604020202020204" pitchFamily="34" charset="0"/>
              <a:buChar char="•"/>
            </a:pPr>
            <a:endParaRPr lang="en-US" dirty="0">
              <a:solidFill>
                <a:schemeClr val="bg1"/>
              </a:solidFill>
            </a:endParaRPr>
          </a:p>
          <a:p>
            <a:pPr marL="742950" lvl="1" indent="-228600">
              <a:lnSpc>
                <a:spcPct val="90000"/>
              </a:lnSpc>
              <a:spcAft>
                <a:spcPts val="600"/>
              </a:spcAft>
              <a:buFont typeface="Arial" panose="020B0604020202020204" pitchFamily="34" charset="0"/>
              <a:buChar char="•"/>
            </a:pPr>
            <a:endParaRPr lang="en-US" dirty="0">
              <a:solidFill>
                <a:schemeClr val="bg1"/>
              </a:solidFill>
            </a:endParaRPr>
          </a:p>
          <a:p>
            <a:pPr marL="285750" indent="-228600">
              <a:lnSpc>
                <a:spcPct val="90000"/>
              </a:lnSpc>
              <a:spcAft>
                <a:spcPts val="600"/>
              </a:spcAft>
              <a:buFont typeface="Arial" panose="020B0604020202020204" pitchFamily="34" charset="0"/>
              <a:buChar char="•"/>
            </a:pPr>
            <a:endParaRPr lang="en-US" dirty="0">
              <a:solidFill>
                <a:schemeClr val="bg1"/>
              </a:solidFill>
            </a:endParaRPr>
          </a:p>
          <a:p>
            <a:pPr marL="285750" indent="-228600">
              <a:lnSpc>
                <a:spcPct val="90000"/>
              </a:lnSpc>
              <a:spcAft>
                <a:spcPts val="600"/>
              </a:spcAft>
              <a:buFont typeface="Arial" panose="020B0604020202020204" pitchFamily="34" charset="0"/>
              <a:buChar char="•"/>
            </a:pPr>
            <a:endParaRPr lang="en-US" dirty="0">
              <a:solidFill>
                <a:schemeClr val="bg1"/>
              </a:solidFill>
            </a:endParaRPr>
          </a:p>
          <a:p>
            <a:pPr marL="285750" indent="-228600">
              <a:lnSpc>
                <a:spcPct val="90000"/>
              </a:lnSpc>
              <a:spcAft>
                <a:spcPts val="600"/>
              </a:spcAft>
              <a:buFont typeface="Arial" panose="020B0604020202020204" pitchFamily="34" charset="0"/>
              <a:buChar char="•"/>
            </a:pPr>
            <a:endParaRPr lang="en-US" dirty="0">
              <a:solidFill>
                <a:schemeClr val="bg1"/>
              </a:solidFill>
            </a:endParaRPr>
          </a:p>
        </p:txBody>
      </p:sp>
      <p:grpSp>
        <p:nvGrpSpPr>
          <p:cNvPr id="12" name="Group 11">
            <a:extLst>
              <a:ext uri="{FF2B5EF4-FFF2-40B4-BE49-F238E27FC236}">
                <a16:creationId xmlns:a16="http://schemas.microsoft.com/office/drawing/2014/main" id="{6A57EACD-61CA-4775-9551-2078FC0BC79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453340" y="286191"/>
            <a:ext cx="1897532" cy="1587434"/>
            <a:chOff x="9731107" y="5203828"/>
            <a:chExt cx="1861478" cy="1557272"/>
          </a:xfrm>
          <a:solidFill>
            <a:schemeClr val="bg1"/>
          </a:solidFill>
        </p:grpSpPr>
        <p:sp>
          <p:nvSpPr>
            <p:cNvPr id="13" name="Freeform: Shape 12">
              <a:extLst>
                <a:ext uri="{FF2B5EF4-FFF2-40B4-BE49-F238E27FC236}">
                  <a16:creationId xmlns:a16="http://schemas.microsoft.com/office/drawing/2014/main" id="{5EA9CEFA-65DF-4773-AB16-4E08113480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5B46568-197D-4462-A2AB-B32016E07D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3A310550-C5D3-4B44-A74F-CA522D3EA1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4320944-CB85-404B-ACEB-4C621A2DE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F09ADAE-8ED7-4349-9F53-C9846B34AC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4A30888-D632-4303-AD63-F9F6425F67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C494E026-3245-4E27-8FA4-B5E5039893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0980A2D-E8F8-4D53-96BD-549B6E43CE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9B2DDE9-70F9-46DE-A98D-A9E6A15B0C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D6359C0-FED2-4F38-AF2C-D2CCB137CBA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731DFD6-7643-4367-B357-419597215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D5AD929-BDD1-4C17-B069-7F26DA2398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A89B223-AC6D-428A-ADA0-A8107F132C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D55AE910-CDA0-467B-91F1-30022FC702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A280BBB4-49D0-40C7-949B-CE40E918B3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5A691FB-DA8E-4CB6-B2CB-43996A8A62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6ABC7EF-0297-4356-A5FE-85B70C2267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E2A4C124-2BE2-47A7-88BD-0D0E7022589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C77B5782-F97B-49E6-B4CF-05080D43F7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8B45F28A-82A7-4E2A-AC1D-A9080F5F5A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904D3904-C2B3-4481-9AD0-4F4B97BF79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7E99BD2-8425-452F-BBC9-DA271A4D4B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26826B2E-CE5F-4751-AB16-2F5D38E0D5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3D69C59-2023-4CEC-BA7C-5EE1834EC6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CB90D7BC-1D4E-4E24-B1E4-700CFE90C9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79425F03-8DA8-4B30-8D52-0F823F557C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5042418-2AFD-437C-BDFE-95057749D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6F7247EC-FBD7-42B0-89E1-9814018978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C642B17A-8F41-4932-B0D0-CAA198A367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0BC09251-BDF7-47DB-8213-2FD24431C9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0F3F5D47-FD51-41B4-B385-72FB1B83FDC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5FEDA36F-4DFB-4CF9-AFCB-DF2830797B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74B82A4E-24F2-4AF9-ACD9-032004D5C7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948A1B0D-4A06-45BC-B4BC-CFC5300FB0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E5FAD49E-FD72-4576-A940-2428587BC1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50C5050F-FCF4-41AE-A014-DA0E79C9D0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05C37E2-39BD-41F3-A48B-0D6656AFDF7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ADE8E63-21C2-4361-9759-81558A67FB6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1BB2F91E-6261-407E-AB8B-BC2971C5E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51B8D98F-3287-4463-9C66-4D55628802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94B4DF75-5954-4360-BD08-C0F14F07BC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9646D91-7334-4EF7-854E-31229C0EBD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6B52D0D3-BAB6-4E87-A7E3-042FE194E0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7C99FAD0-CAF0-416B-A5C2-BF67795C5B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E22E26C-C150-4D82-9949-7CBE6C6E37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D072F62D-B9FA-4CBD-8427-DCDAE97240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A5E7E19-8DF1-4E35-B975-14DB353C5C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F29CC129-69D0-48B1-969C-406A8EC16C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0863A762-C2BE-4B7F-8F77-FB38598FD6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875ED5B7-A269-4716-8A91-60C4640BC4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B53D700F-89B5-47C3-88CF-F491CCA231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60B6165-C5E0-4495-B9AC-5D3FAA17C3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72C06BE7-B255-49E8-AFD7-16EA0DEEDA2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A62BAA60-4FD3-4ED5-85B8-FA1AEBB543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7D285C5F-B15D-4C99-876E-11EA0EDDB8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1D3315B-6CF6-4B8A-9AD6-15E8ED774D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22316A1B-DF30-4B08-A25E-634088C3A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13B9824C-F3A0-4BB5-BA2D-E7B2C87394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E74AA607-331A-4D12-9628-01D4184CA8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C5FC238-AD32-4501-B2D5-55A3F14093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92651C95-EE88-4D97-A4BD-842E093F04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DD800BB2-C68A-40A6-8CD4-A733BD0DBAA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8697780E-7DCF-4651-9953-FE1A7062C3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6B417FEE-0006-405F-A3EF-741EC0C607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ED2CA75D-333A-4FC0-A35C-15021893233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1FE7FEB-856E-4B91-9524-7CB608A04D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B815A820-71A2-4F06-909A-802956FCD9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4135222E-6463-4F37-A52D-8E5F48B17D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34C684AC-F7CB-4096-BD97-E024A22032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2AEB483C-20AB-4095-912D-AB52A7C322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2D1625C5-4D6F-4AF0-8F52-3E430AD860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BE6AC22C-25A4-400A-8E40-0DA9119C5D1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4586291-7B87-4844-A3C7-1B10E7070A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7E6C849B-AC63-4611-9425-9677632806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D3DD2AB7-F94D-4A1E-8D17-3A8418C7D8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D99CE3DE-A5D3-4CBC-9771-BA0D4A71C3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F51F4BCD-DCFB-49C5-AA53-912A2644D5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217BD47A-2F24-467E-A016-650656A35BD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260F5B69-D34A-4A38-AC4F-E04BB730A05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6D5DFC6-ED6D-4E93-BBFD-32876861C6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046009FB-3E9E-46F5-9DC9-B225C7B7D6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E10C4A9D-1BAD-4C1A-B643-39CEA7C56A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B3786231-B3C8-45C0-AB76-F0F35D7E1D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8E05DBD8-3FC9-47DE-88E7-849A2BE28C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F8B45623-D400-48AE-99CB-C50EF8208C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650817F4-286D-4A64-A707-3199641184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CE2CBB23-BC03-4233-B66D-F3E1BC3612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5B057C8-A242-41ED-B0DB-78B245C078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9CB4C1C0-5F41-4E24-A7CD-AFB1DE7B39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9153209C-5637-4CEC-AB94-73A0EA2C7A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F7A55A31-FEC9-482A-B837-9658289139F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93BA94A3-F00C-4D17-9254-A955E4414F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A2902DE-23EF-49CE-A669-B9096A9D4BF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35780746-7CB1-459B-ACF8-EE4C8FA2DA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6EC72100-CCC7-485B-AB73-AFE6263C26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0330226-7157-4C26-8B12-849E7E40B50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F6FC5CE2-A4E9-48A9-A687-9D3CBDF2C8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971F8A61-039C-4875-ABD2-DDAD0AF611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5E9C48D7-E617-453A-95A7-4CBADCB709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6028847A-3236-456C-ABCA-F17FACC740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768F10DA-E024-4DFF-B71A-284CE37839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D1258F2-08D2-4674-BB2B-00DA3F0541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1CA4E673-ADD3-4C6A-B67D-077CD7F768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E8412C5A-7E5C-437B-A36E-FD4ADC57EE3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56AC8FA-ED34-4749-9A15-E878B40889A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EEE8845F-6312-4CB4-8345-10FAA6E91F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B6649974-BABE-465B-934C-798CD398A3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9A2E8120-B8AC-4058-AB81-44A99CF53A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EB3ACBEF-904A-4B73-A8B1-3A62AC125D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F80CD75B-0C3D-4186-B1D8-E58A7580E5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17D40FB-488F-4EFD-9019-8E5802A73E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7089A9FA-C815-459B-8D43-862AC2805A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CA360E5B-3ABC-46DD-9DFE-5D8D1D4D21D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BCC9121-E8F5-49AE-869E-1245398D1D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B190A7C8-B00C-4DCB-929A-3288110391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DFBC02C4-69CC-4293-9249-E28D9F2C5A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C4748328-B03B-4EDD-96F0-DAF6527201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17E29EF6-5C38-4836-AE46-64215DD789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33BC27D-A755-4489-B73A-5B0EA4BDD4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E018ADBF-7412-4D0F-BC0F-8710DB9A4D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370D54CD-D372-4C7F-B2AC-AB600FE525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9BB9398E-F21C-4918-8C5A-90735B80B3A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4A7E3180-5F52-4B48-B3BD-F02177C418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B657DEC7-1A91-41CA-B3FD-593EFF9427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1F66DBED-0EF0-4BC7-A733-8CEB9301F0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327BC7E2-BB50-457E-8D53-CBADC3D0A8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2E5B2F2A-FBC8-42A5-9305-B5C98A24DBC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67BC862E-B59F-4BFB-A777-05409E7271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33FB1571-92E7-4829-BCCD-7DCB0FE981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E4F917C1-A8BC-4A0E-AE36-F9D0BE98185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76F8931C-3AC8-4029-B30C-5361BFBCAE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076E87F7-1BC0-472D-B19E-FFB4942471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465149F4-5FFD-4DA3-B387-25DDFF149B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FCC143A2-5B71-45E0-A5DC-1AE44CF27E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A29C66E6-99F1-4166-B11B-8C47DD3103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5D782C24-70D1-4DF0-A631-9FA2642920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204EA4D6-FB90-4EE9-9C94-FACE6D79A1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F71E17C7-CF11-4295-85DA-5237670B3A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73AF0AFB-AF22-44B2-B981-AF6098F197D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EC7A3631-6B95-4E40-89A4-0DC231A1A2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E320EDD3-FA1E-4F06-B5E6-86BA66BFFF8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25CB6263-11E9-4CF8-B171-7C627720CC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19FB7707-C4F1-4107-A1AA-C702870A59A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grpSp>
        <p:nvGrpSpPr>
          <p:cNvPr id="157" name="Graphic 190">
            <a:extLst>
              <a:ext uri="{FF2B5EF4-FFF2-40B4-BE49-F238E27FC236}">
                <a16:creationId xmlns:a16="http://schemas.microsoft.com/office/drawing/2014/main" id="{55A100E1-E66E-4ED2-A56A-F7A819228F2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811721" y="395914"/>
            <a:ext cx="2075479" cy="689684"/>
            <a:chOff x="2504802" y="1755501"/>
            <a:chExt cx="1598829" cy="531293"/>
          </a:xfrm>
          <a:solidFill>
            <a:schemeClr val="bg1"/>
          </a:solidFill>
        </p:grpSpPr>
        <p:sp>
          <p:nvSpPr>
            <p:cNvPr id="158" name="Freeform: Shape 157">
              <a:extLst>
                <a:ext uri="{FF2B5EF4-FFF2-40B4-BE49-F238E27FC236}">
                  <a16:creationId xmlns:a16="http://schemas.microsoft.com/office/drawing/2014/main" id="{4AB9672F-EB60-4C69-965D-C7AD5217C2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47B9190C-E3A6-476A-9BBD-79CC3E7A04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161" name="Graphic 212">
            <a:extLst>
              <a:ext uri="{FF2B5EF4-FFF2-40B4-BE49-F238E27FC236}">
                <a16:creationId xmlns:a16="http://schemas.microsoft.com/office/drawing/2014/main" id="{CAB9AD4F-A248-4D49-8779-CE40E64C00F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0817449" y="662694"/>
            <a:ext cx="923365" cy="9233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63" name="Graphic 212">
            <a:extLst>
              <a:ext uri="{FF2B5EF4-FFF2-40B4-BE49-F238E27FC236}">
                <a16:creationId xmlns:a16="http://schemas.microsoft.com/office/drawing/2014/main" id="{3D4C1981-3D8B-446C-BFAE-E7EE5CF2DDA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10817449" y="662694"/>
            <a:ext cx="923365" cy="9233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 name="Freeform: Shape 2">
            <a:extLst>
              <a:ext uri="{FF2B5EF4-FFF2-40B4-BE49-F238E27FC236}">
                <a16:creationId xmlns:a16="http://schemas.microsoft.com/office/drawing/2014/main" id="{1AE5BA47-4565-C7AE-FFBD-0F306E562FB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153383" y="900160"/>
            <a:ext cx="7198659" cy="224217"/>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solidFill>
            <a:schemeClr val="bg1"/>
          </a:solidFill>
          <a:ln w="21496" cap="flat">
            <a:noFill/>
            <a:prstDash val="solid"/>
            <a:miter/>
          </a:ln>
        </p:spPr>
        <p:txBody>
          <a:bodyPr rtlCol="0" anchor="ctr"/>
          <a:lstStyle/>
          <a:p>
            <a:endParaRPr lang="en-US" dirty="0"/>
          </a:p>
        </p:txBody>
      </p:sp>
    </p:spTree>
    <p:extLst>
      <p:ext uri="{BB962C8B-B14F-4D97-AF65-F5344CB8AC3E}">
        <p14:creationId xmlns:p14="http://schemas.microsoft.com/office/powerpoint/2010/main" val="367129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 name="Rectangle 164">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67"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 name="Title 1">
            <a:extLst>
              <a:ext uri="{FF2B5EF4-FFF2-40B4-BE49-F238E27FC236}">
                <a16:creationId xmlns:a16="http://schemas.microsoft.com/office/drawing/2014/main" id="{FCFAF840-B662-6690-4C45-4A2071E279AD}"/>
              </a:ext>
            </a:extLst>
          </p:cNvPr>
          <p:cNvSpPr>
            <a:spLocks noGrp="1"/>
          </p:cNvSpPr>
          <p:nvPr>
            <p:ph type="title"/>
          </p:nvPr>
        </p:nvSpPr>
        <p:spPr>
          <a:xfrm>
            <a:off x="712083" y="1079951"/>
            <a:ext cx="4114571" cy="4296387"/>
          </a:xfrm>
        </p:spPr>
        <p:txBody>
          <a:bodyPr vert="horz" lIns="91440" tIns="45720" rIns="91440" bIns="45720" rtlCol="0" anchor="ctr">
            <a:normAutofit/>
          </a:bodyPr>
          <a:lstStyle/>
          <a:p>
            <a:pPr algn="ctr"/>
            <a:r>
              <a:rPr lang="en-US" sz="4800" kern="1200" dirty="0">
                <a:solidFill>
                  <a:schemeClr val="bg1"/>
                </a:solidFill>
                <a:latin typeface="Abadi ExtraLight" panose="020B0204020104020204" pitchFamily="34" charset="0"/>
              </a:rPr>
              <a:t>What is a sign?</a:t>
            </a:r>
          </a:p>
        </p:txBody>
      </p:sp>
      <p:grpSp>
        <p:nvGrpSpPr>
          <p:cNvPr id="168" name="Group 167">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69" name="Freeform: Shape 168">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70" name="Freeform: Shape 169">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171" name="Oval 170">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2" name="Oval 171">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a:extLst>
              <a:ext uri="{FF2B5EF4-FFF2-40B4-BE49-F238E27FC236}">
                <a16:creationId xmlns:a16="http://schemas.microsoft.com/office/drawing/2014/main" id="{9669BD37-7575-5F57-3BEB-366EB2E0A869}"/>
              </a:ext>
            </a:extLst>
          </p:cNvPr>
          <p:cNvSpPr txBox="1"/>
          <p:nvPr/>
        </p:nvSpPr>
        <p:spPr>
          <a:xfrm>
            <a:off x="5735860" y="413393"/>
            <a:ext cx="6151340" cy="5407304"/>
          </a:xfrm>
          <a:prstGeom prst="rect">
            <a:avLst/>
          </a:prstGeom>
        </p:spPr>
        <p:txBody>
          <a:bodyPr vert="horz" lIns="91440" tIns="45720" rIns="91440" bIns="45720" rtlCol="0">
            <a:noAutofit/>
          </a:bodyPr>
          <a:lstStyle/>
          <a:p>
            <a:pPr marL="285750" indent="-228600">
              <a:lnSpc>
                <a:spcPct val="90000"/>
              </a:lnSpc>
              <a:spcAft>
                <a:spcPts val="600"/>
              </a:spcAft>
              <a:buFont typeface="Arial" panose="020B0604020202020204" pitchFamily="34" charset="0"/>
              <a:buChar char="•"/>
            </a:pPr>
            <a:r>
              <a:rPr lang="en-US" sz="3200" dirty="0">
                <a:solidFill>
                  <a:schemeClr val="bg1"/>
                </a:solidFill>
                <a:latin typeface="Abadi ExtraLight" panose="020B0204020104020204" pitchFamily="34" charset="0"/>
              </a:rPr>
              <a:t>A sign is a figure that stands in for something else and is made up of two parts: </a:t>
            </a:r>
            <a:r>
              <a:rPr lang="en-US" sz="3200" b="1" dirty="0">
                <a:solidFill>
                  <a:schemeClr val="bg1"/>
                </a:solidFill>
                <a:latin typeface="Abadi ExtraLight" panose="020B0204020104020204" pitchFamily="34" charset="0"/>
              </a:rPr>
              <a:t>the signifier </a:t>
            </a:r>
            <a:r>
              <a:rPr lang="en-US" sz="3200" dirty="0">
                <a:solidFill>
                  <a:schemeClr val="bg1"/>
                </a:solidFill>
                <a:latin typeface="Abadi ExtraLight" panose="020B0204020104020204" pitchFamily="34" charset="0"/>
              </a:rPr>
              <a:t>and </a:t>
            </a:r>
            <a:r>
              <a:rPr lang="en-US" sz="3200" b="1" dirty="0">
                <a:solidFill>
                  <a:schemeClr val="bg1"/>
                </a:solidFill>
                <a:latin typeface="Abadi ExtraLight" panose="020B0204020104020204" pitchFamily="34" charset="0"/>
              </a:rPr>
              <a:t>the signified</a:t>
            </a:r>
          </a:p>
          <a:p>
            <a:pPr marL="742950" lvl="1" indent="-228600">
              <a:lnSpc>
                <a:spcPct val="90000"/>
              </a:lnSpc>
              <a:spcAft>
                <a:spcPts val="600"/>
              </a:spcAft>
              <a:buFont typeface="Arial" panose="020B0604020202020204" pitchFamily="34" charset="0"/>
              <a:buChar char="•"/>
            </a:pPr>
            <a:r>
              <a:rPr lang="en-US" sz="3200" b="1" dirty="0">
                <a:solidFill>
                  <a:schemeClr val="bg1"/>
                </a:solidFill>
                <a:latin typeface="Abadi ExtraLight" panose="020B0204020104020204" pitchFamily="34" charset="0"/>
              </a:rPr>
              <a:t>The signifier </a:t>
            </a:r>
            <a:r>
              <a:rPr lang="en-US" sz="3200" dirty="0">
                <a:solidFill>
                  <a:schemeClr val="bg1"/>
                </a:solidFill>
                <a:latin typeface="Abadi ExtraLight" panose="020B0204020104020204" pitchFamily="34" charset="0"/>
              </a:rPr>
              <a:t>is a tangible form or phenomenon that represents something. It could be a sound, a mark on a paper, a gesture, an object etc.</a:t>
            </a:r>
          </a:p>
          <a:p>
            <a:pPr marL="742950" lvl="1" indent="-228600">
              <a:lnSpc>
                <a:spcPct val="90000"/>
              </a:lnSpc>
              <a:spcAft>
                <a:spcPts val="600"/>
              </a:spcAft>
              <a:buFont typeface="Arial" panose="020B0604020202020204" pitchFamily="34" charset="0"/>
              <a:buChar char="•"/>
            </a:pPr>
            <a:r>
              <a:rPr lang="en-US" sz="3200" b="1" dirty="0">
                <a:solidFill>
                  <a:schemeClr val="bg1"/>
                </a:solidFill>
                <a:latin typeface="Abadi ExtraLight" panose="020B0204020104020204" pitchFamily="34" charset="0"/>
              </a:rPr>
              <a:t>The signified </a:t>
            </a:r>
            <a:r>
              <a:rPr lang="en-US" sz="3200" dirty="0">
                <a:solidFill>
                  <a:schemeClr val="bg1"/>
                </a:solidFill>
                <a:latin typeface="Abadi ExtraLight" panose="020B0204020104020204" pitchFamily="34" charset="0"/>
              </a:rPr>
              <a:t>is an abstract concept or category that is referred to using a signifier. </a:t>
            </a:r>
          </a:p>
        </p:txBody>
      </p:sp>
      <p:grpSp>
        <p:nvGrpSpPr>
          <p:cNvPr id="173"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174" name="Freeform: Shape 173">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56788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2" name="Rectangle 124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3" name="Oval 1242">
            <a:extLst>
              <a:ext uri="{FF2B5EF4-FFF2-40B4-BE49-F238E27FC236}">
                <a16:creationId xmlns:a16="http://schemas.microsoft.com/office/drawing/2014/main" id="{D9DFE8A5-DCEC-4A43-B613-D62AC8C57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04" y="558153"/>
            <a:ext cx="5290997" cy="5290997"/>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4" name="Oval 1243">
            <a:extLst>
              <a:ext uri="{FF2B5EF4-FFF2-40B4-BE49-F238E27FC236}">
                <a16:creationId xmlns:a16="http://schemas.microsoft.com/office/drawing/2014/main" id="{28169967-F1A4-4EE8-A07F-DD064C05A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514" y="564503"/>
            <a:ext cx="5290997" cy="5290997"/>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5" name="Oval 1244">
            <a:extLst>
              <a:ext uri="{FF2B5EF4-FFF2-40B4-BE49-F238E27FC236}">
                <a16:creationId xmlns:a16="http://schemas.microsoft.com/office/drawing/2014/main" id="{26B7664A-BE61-4A65-B937-A31E08B8B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4890" y="456156"/>
            <a:ext cx="5290997" cy="5290997"/>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11E20FE-F6B6-D323-FA21-1C15D6089075}"/>
              </a:ext>
            </a:extLst>
          </p:cNvPr>
          <p:cNvSpPr txBox="1"/>
          <p:nvPr/>
        </p:nvSpPr>
        <p:spPr>
          <a:xfrm>
            <a:off x="925053" y="1110847"/>
            <a:ext cx="4387927" cy="285433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kern="1200" dirty="0">
                <a:solidFill>
                  <a:schemeClr val="bg1"/>
                </a:solidFill>
                <a:latin typeface="Abadi ExtraLight" panose="020B0204020104020204" pitchFamily="34" charset="0"/>
                <a:ea typeface="+mj-ea"/>
                <a:cs typeface="+mj-cs"/>
              </a:rPr>
              <a:t>Tree</a:t>
            </a:r>
          </a:p>
        </p:txBody>
      </p:sp>
      <p:pic>
        <p:nvPicPr>
          <p:cNvPr id="1026" name="Picture 2" descr="How to Draw a Simple Tree - Easy Drawing Tutorial For Kids">
            <a:extLst>
              <a:ext uri="{FF2B5EF4-FFF2-40B4-BE49-F238E27FC236}">
                <a16:creationId xmlns:a16="http://schemas.microsoft.com/office/drawing/2014/main" id="{22B48DB4-46E3-9422-548B-1E6CDC74B5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32" t="6532" r="1926" b="-264"/>
          <a:stretch>
            <a:fillRect/>
          </a:stretch>
        </p:blipFill>
        <p:spPr bwMode="auto">
          <a:xfrm>
            <a:off x="6525247" y="0"/>
            <a:ext cx="3897767" cy="2960233"/>
          </a:xfrm>
          <a:custGeom>
            <a:avLst/>
            <a:gdLst/>
            <a:ahLst/>
            <a:cxnLst/>
            <a:rect l="l" t="t" r="r" b="b"/>
            <a:pathLst>
              <a:path w="3897767" h="3131373">
                <a:moveTo>
                  <a:pt x="402271" y="0"/>
                </a:moveTo>
                <a:lnTo>
                  <a:pt x="3495496" y="0"/>
                </a:lnTo>
                <a:lnTo>
                  <a:pt x="3564928" y="92850"/>
                </a:lnTo>
                <a:cubicBezTo>
                  <a:pt x="3775065" y="403894"/>
                  <a:pt x="3897767" y="778863"/>
                  <a:pt x="3897767" y="1182490"/>
                </a:cubicBezTo>
                <a:cubicBezTo>
                  <a:pt x="3897767" y="2258828"/>
                  <a:pt x="3025222" y="3131373"/>
                  <a:pt x="1948884" y="3131373"/>
                </a:cubicBezTo>
                <a:cubicBezTo>
                  <a:pt x="872545" y="3131373"/>
                  <a:pt x="0" y="2258828"/>
                  <a:pt x="0" y="1182490"/>
                </a:cubicBezTo>
                <a:cubicBezTo>
                  <a:pt x="0" y="778863"/>
                  <a:pt x="122702" y="403894"/>
                  <a:pt x="332839" y="92850"/>
                </a:cubicBezTo>
                <a:close/>
              </a:path>
            </a:pathLst>
          </a:custGeom>
          <a:noFill/>
          <a:extLst>
            <a:ext uri="{909E8E84-426E-40DD-AFC4-6F175D3DCCD1}">
              <a14:hiddenFill xmlns:a14="http://schemas.microsoft.com/office/drawing/2010/main">
                <a:solidFill>
                  <a:srgbClr val="FFFFFF"/>
                </a:solidFill>
              </a14:hiddenFill>
            </a:ext>
          </a:extLst>
        </p:spPr>
      </p:pic>
      <p:sp>
        <p:nvSpPr>
          <p:cNvPr id="1246"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30288" y="827820"/>
            <a:ext cx="875345" cy="875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247" name="Graphic 212">
            <a:extLst>
              <a:ext uri="{FF2B5EF4-FFF2-40B4-BE49-F238E27FC236}">
                <a16:creationId xmlns:a16="http://schemas.microsoft.com/office/drawing/2014/main" id="{CD08DEF0-DEFD-4BD6-BCF3-12E1C32E7B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30288" y="827820"/>
            <a:ext cx="875345" cy="8753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1030" name="Picture 6" descr="Oak - Live">
            <a:extLst>
              <a:ext uri="{FF2B5EF4-FFF2-40B4-BE49-F238E27FC236}">
                <a16:creationId xmlns:a16="http://schemas.microsoft.com/office/drawing/2014/main" id="{FF3DB03D-23A8-F7F0-957D-0B134415C5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9394" r="-3" b="15701"/>
          <a:stretch>
            <a:fillRect/>
          </a:stretch>
        </p:blipFill>
        <p:spPr bwMode="auto">
          <a:xfrm>
            <a:off x="6410728" y="3897767"/>
            <a:ext cx="2624707" cy="2624707"/>
          </a:xfrm>
          <a:custGeom>
            <a:avLst/>
            <a:gdLst/>
            <a:ahLst/>
            <a:cxnLst/>
            <a:rect l="l" t="t" r="r" b="b"/>
            <a:pathLst>
              <a:path w="1796104" h="1796104">
                <a:moveTo>
                  <a:pt x="898052" y="0"/>
                </a:moveTo>
                <a:cubicBezTo>
                  <a:pt x="1394032" y="0"/>
                  <a:pt x="1796104" y="402072"/>
                  <a:pt x="1796104" y="898052"/>
                </a:cubicBezTo>
                <a:cubicBezTo>
                  <a:pt x="1796104" y="1394032"/>
                  <a:pt x="1394032" y="1796104"/>
                  <a:pt x="898052" y="1796104"/>
                </a:cubicBezTo>
                <a:cubicBezTo>
                  <a:pt x="402072" y="1796104"/>
                  <a:pt x="0" y="1394032"/>
                  <a:pt x="0" y="898052"/>
                </a:cubicBezTo>
                <a:cubicBezTo>
                  <a:pt x="0" y="402072"/>
                  <a:pt x="402072" y="0"/>
                  <a:pt x="898052"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Why I Draw Oaks | International Oak Society">
            <a:extLst>
              <a:ext uri="{FF2B5EF4-FFF2-40B4-BE49-F238E27FC236}">
                <a16:creationId xmlns:a16="http://schemas.microsoft.com/office/drawing/2014/main" id="{600D89E1-8ECF-2B9D-8551-FAD2A3D86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472" r="14040" b="-2"/>
          <a:stretch>
            <a:fillRect/>
          </a:stretch>
        </p:blipFill>
        <p:spPr bwMode="auto">
          <a:xfrm>
            <a:off x="9341624" y="2718757"/>
            <a:ext cx="2850376" cy="3070200"/>
          </a:xfrm>
          <a:custGeom>
            <a:avLst/>
            <a:gdLst/>
            <a:ahLst/>
            <a:cxnLst/>
            <a:rect l="l" t="t" r="r" b="b"/>
            <a:pathLst>
              <a:path w="2850376" h="3070200">
                <a:moveTo>
                  <a:pt x="1535100" y="0"/>
                </a:moveTo>
                <a:cubicBezTo>
                  <a:pt x="2064983" y="0"/>
                  <a:pt x="2532161" y="268472"/>
                  <a:pt x="2808029" y="676811"/>
                </a:cubicBezTo>
                <a:lnTo>
                  <a:pt x="2850376" y="746516"/>
                </a:lnTo>
                <a:lnTo>
                  <a:pt x="2850376" y="2323685"/>
                </a:lnTo>
                <a:lnTo>
                  <a:pt x="2808029" y="2393390"/>
                </a:lnTo>
                <a:cubicBezTo>
                  <a:pt x="2532161" y="2801729"/>
                  <a:pt x="2064983" y="3070200"/>
                  <a:pt x="1535100" y="3070200"/>
                </a:cubicBezTo>
                <a:cubicBezTo>
                  <a:pt x="687287" y="3070200"/>
                  <a:pt x="0" y="2382913"/>
                  <a:pt x="0" y="1535100"/>
                </a:cubicBezTo>
                <a:cubicBezTo>
                  <a:pt x="0" y="687287"/>
                  <a:pt x="687287" y="0"/>
                  <a:pt x="1535100" y="0"/>
                </a:cubicBezTo>
                <a:close/>
              </a:path>
            </a:pathLst>
          </a:custGeom>
          <a:noFill/>
          <a:extLst>
            <a:ext uri="{909E8E84-426E-40DD-AFC4-6F175D3DCCD1}">
              <a14:hiddenFill xmlns:a14="http://schemas.microsoft.com/office/drawing/2010/main">
                <a:solidFill>
                  <a:srgbClr val="FFFFFF"/>
                </a:solidFill>
              </a14:hiddenFill>
            </a:ext>
          </a:extLst>
        </p:spPr>
      </p:pic>
      <p:grpSp>
        <p:nvGrpSpPr>
          <p:cNvPr id="1248"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46774" y="2347387"/>
            <a:ext cx="1054466" cy="469689"/>
            <a:chOff x="9841624" y="4115729"/>
            <a:chExt cx="602169" cy="268223"/>
          </a:xfrm>
          <a:solidFill>
            <a:schemeClr val="bg1"/>
          </a:solidFill>
        </p:grpSpPr>
        <p:sp>
          <p:nvSpPr>
            <p:cNvPr id="1249" name="Freeform: Shape 1248">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50" name="Freeform: Shape 1249">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51" name="Freeform: Shape 1250">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52" name="Freeform: Shape 1251">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253" name="Freeform: Shape 1252">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1254" name="Oval 1253">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9893" y="3354599"/>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55" name="Oval 1254">
            <a:extLst>
              <a:ext uri="{FF2B5EF4-FFF2-40B4-BE49-F238E27FC236}">
                <a16:creationId xmlns:a16="http://schemas.microsoft.com/office/drawing/2014/main" id="{AFD0A328-1739-4303-94E8-A87D5F4D0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9893" y="3354599"/>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57452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aphic 38">
            <a:extLst>
              <a:ext uri="{FF2B5EF4-FFF2-40B4-BE49-F238E27FC236}">
                <a16:creationId xmlns:a16="http://schemas.microsoft.com/office/drawing/2014/main" id="{1E8369D0-2C3B-4E27-AC6C-A246AC28CDA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1" name="Freeform: Shape 10">
              <a:extLst>
                <a:ext uri="{FF2B5EF4-FFF2-40B4-BE49-F238E27FC236}">
                  <a16:creationId xmlns:a16="http://schemas.microsoft.com/office/drawing/2014/main" id="{A3D5586F-4573-4C57-9793-1EBFDC896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5EED35EF-93A0-4921-941C-ECC67AE2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grpSp>
        <p:nvGrpSpPr>
          <p:cNvPr id="14" name="Graphic 4">
            <a:extLst>
              <a:ext uri="{FF2B5EF4-FFF2-40B4-BE49-F238E27FC236}">
                <a16:creationId xmlns:a16="http://schemas.microsoft.com/office/drawing/2014/main" id="{C6F74901-2A71-43C3-837C-27CCD6B6D6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738282" y="2229904"/>
            <a:ext cx="1158525" cy="1158527"/>
            <a:chOff x="5829300" y="3162300"/>
            <a:chExt cx="532256" cy="532257"/>
          </a:xfrm>
          <a:solidFill>
            <a:schemeClr val="bg1"/>
          </a:solidFill>
        </p:grpSpPr>
        <p:sp>
          <p:nvSpPr>
            <p:cNvPr id="15" name="Freeform: Shape 14">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7B7142-9D64-4D34-B23C-9471326AD6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8EB71CD-AB26-440E-A0D5-E1081DB55A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4423BD2-7458-4680-AF49-5013C9D30E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29" name="Oval 28">
            <a:extLst>
              <a:ext uri="{FF2B5EF4-FFF2-40B4-BE49-F238E27FC236}">
                <a16:creationId xmlns:a16="http://schemas.microsoft.com/office/drawing/2014/main" id="{EC11F68A-CC71-4196-BBF3-20CDCD75D4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90105" y="5814236"/>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Oval 30">
            <a:extLst>
              <a:ext uri="{FF2B5EF4-FFF2-40B4-BE49-F238E27FC236}">
                <a16:creationId xmlns:a16="http://schemas.microsoft.com/office/drawing/2014/main" id="{085F9950-F10E-4E64-962B-F703457898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90105" y="5814236"/>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8DBE1994-1D7C-8776-FFFB-313375E46B46}"/>
              </a:ext>
            </a:extLst>
          </p:cNvPr>
          <p:cNvSpPr>
            <a:spLocks noGrp="1"/>
          </p:cNvSpPr>
          <p:nvPr>
            <p:ph idx="1"/>
          </p:nvPr>
        </p:nvSpPr>
        <p:spPr>
          <a:xfrm>
            <a:off x="5600425" y="920811"/>
            <a:ext cx="6212793" cy="5016377"/>
          </a:xfrm>
        </p:spPr>
        <p:txBody>
          <a:bodyPr>
            <a:normAutofit/>
          </a:bodyPr>
          <a:lstStyle/>
          <a:p>
            <a:pPr marL="0" indent="0" algn="r">
              <a:buNone/>
            </a:pPr>
            <a:r>
              <a:rPr lang="en-US" dirty="0">
                <a:solidFill>
                  <a:schemeClr val="bg1"/>
                </a:solidFill>
                <a:latin typeface="Abadi ExtraLight" panose="020B0204020104020204" pitchFamily="34" charset="0"/>
              </a:rPr>
              <a:t>“in the theater light is brightness pretending to be other brightness, a chair is a chair pretending to be another chair, and so on. Put bluntly, in theater there is always a possibility that an act of sexual congress between two so-called signs will produce a real pregnancy.”</a:t>
            </a:r>
          </a:p>
          <a:p>
            <a:pPr marL="0" indent="0" algn="r">
              <a:buNone/>
            </a:pPr>
            <a:endParaRPr lang="en-US" sz="2000" dirty="0">
              <a:solidFill>
                <a:schemeClr val="bg1"/>
              </a:solidFill>
              <a:latin typeface="Abadi ExtraLight" panose="020B0204020104020204" pitchFamily="34" charset="0"/>
            </a:endParaRPr>
          </a:p>
          <a:p>
            <a:pPr marL="0" indent="0" algn="r">
              <a:buNone/>
            </a:pPr>
            <a:r>
              <a:rPr lang="en-US" sz="2000" dirty="0">
                <a:solidFill>
                  <a:schemeClr val="bg1"/>
                </a:solidFill>
                <a:latin typeface="Abadi ExtraLight" panose="020B0204020104020204" pitchFamily="34" charset="0"/>
              </a:rPr>
              <a:t>-Bert States, </a:t>
            </a:r>
            <a:r>
              <a:rPr lang="en-US" sz="2000" i="1" dirty="0">
                <a:solidFill>
                  <a:schemeClr val="bg1"/>
                </a:solidFill>
                <a:latin typeface="Abadi ExtraLight" panose="020B0204020104020204" pitchFamily="34" charset="0"/>
              </a:rPr>
              <a:t>Great Reckonings in Little Rooms</a:t>
            </a:r>
            <a:endParaRPr lang="en-US" sz="2000" dirty="0">
              <a:solidFill>
                <a:schemeClr val="bg1"/>
              </a:solidFill>
              <a:latin typeface="Abadi ExtraLight" panose="020B0204020104020204" pitchFamily="34" charset="0"/>
            </a:endParaRPr>
          </a:p>
        </p:txBody>
      </p:sp>
    </p:spTree>
    <p:extLst>
      <p:ext uri="{BB962C8B-B14F-4D97-AF65-F5344CB8AC3E}">
        <p14:creationId xmlns:p14="http://schemas.microsoft.com/office/powerpoint/2010/main" val="297262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A5F76CC-925A-8413-43D1-ED6DE17996CB}"/>
              </a:ext>
            </a:extLst>
          </p:cNvPr>
          <p:cNvSpPr>
            <a:spLocks noGrp="1"/>
          </p:cNvSpPr>
          <p:nvPr>
            <p:ph type="title"/>
          </p:nvPr>
        </p:nvSpPr>
        <p:spPr>
          <a:xfrm>
            <a:off x="310026" y="365250"/>
            <a:ext cx="6978279" cy="932200"/>
          </a:xfrm>
        </p:spPr>
        <p:txBody>
          <a:bodyPr anchor="b">
            <a:noAutofit/>
          </a:bodyPr>
          <a:lstStyle/>
          <a:p>
            <a:r>
              <a:rPr lang="en-US" sz="4800" dirty="0">
                <a:solidFill>
                  <a:schemeClr val="bg1"/>
                </a:solidFill>
                <a:latin typeface="Abadi ExtraLight" panose="020B0204020104020204" pitchFamily="34" charset="0"/>
              </a:rPr>
              <a:t>Representational economy</a:t>
            </a:r>
          </a:p>
        </p:txBody>
      </p:sp>
      <p:sp>
        <p:nvSpPr>
          <p:cNvPr id="12" name="Graphic 212">
            <a:extLst>
              <a:ext uri="{FF2B5EF4-FFF2-40B4-BE49-F238E27FC236}">
                <a16:creationId xmlns:a16="http://schemas.microsoft.com/office/drawing/2014/main" id="{52D7FCC1-2D52-49CE-A986-EE6E0CA64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4" name="Graphic 212">
            <a:extLst>
              <a:ext uri="{FF2B5EF4-FFF2-40B4-BE49-F238E27FC236}">
                <a16:creationId xmlns:a16="http://schemas.microsoft.com/office/drawing/2014/main" id="{28C3CACD-E5A7-4AAC-AE47-75CF7D30F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 name="Content Placeholder 2">
            <a:extLst>
              <a:ext uri="{FF2B5EF4-FFF2-40B4-BE49-F238E27FC236}">
                <a16:creationId xmlns:a16="http://schemas.microsoft.com/office/drawing/2014/main" id="{5A167FE7-F110-372D-3882-D1381D04F0F0}"/>
              </a:ext>
            </a:extLst>
          </p:cNvPr>
          <p:cNvSpPr>
            <a:spLocks noGrp="1"/>
          </p:cNvSpPr>
          <p:nvPr>
            <p:ph idx="1"/>
          </p:nvPr>
        </p:nvSpPr>
        <p:spPr>
          <a:xfrm>
            <a:off x="695508" y="1569985"/>
            <a:ext cx="6592797" cy="4732784"/>
          </a:xfrm>
        </p:spPr>
        <p:txBody>
          <a:bodyPr>
            <a:noAutofit/>
          </a:bodyPr>
          <a:lstStyle/>
          <a:p>
            <a:r>
              <a:rPr lang="en-US" sz="2400" dirty="0">
                <a:solidFill>
                  <a:schemeClr val="bg1"/>
                </a:solidFill>
                <a:latin typeface="Abadi ExtraLight" panose="020B0204020104020204" pitchFamily="34" charset="0"/>
              </a:rPr>
              <a:t>Economy: a system of relative value</a:t>
            </a:r>
          </a:p>
          <a:p>
            <a:r>
              <a:rPr lang="en-US" sz="2400" dirty="0">
                <a:solidFill>
                  <a:schemeClr val="bg1"/>
                </a:solidFill>
                <a:latin typeface="Abadi ExtraLight" panose="020B0204020104020204" pitchFamily="34" charset="0"/>
              </a:rPr>
              <a:t>The value of a sign is determined by its relation to other signs</a:t>
            </a:r>
          </a:p>
          <a:p>
            <a:pPr lvl="1"/>
            <a:r>
              <a:rPr lang="en-US" sz="2000" dirty="0">
                <a:solidFill>
                  <a:schemeClr val="bg1"/>
                </a:solidFill>
                <a:latin typeface="Abadi ExtraLight" panose="020B0204020104020204" pitchFamily="34" charset="0"/>
              </a:rPr>
              <a:t>For instance, in a sentence we understand certain words to be lode-bearing and others, positional: “That tree is full of rabid squirrels.”   </a:t>
            </a:r>
          </a:p>
          <a:p>
            <a:r>
              <a:rPr lang="en-US" sz="2400" dirty="0">
                <a:solidFill>
                  <a:schemeClr val="bg1"/>
                </a:solidFill>
                <a:latin typeface="Abadi ExtraLight" panose="020B0204020104020204" pitchFamily="34" charset="0"/>
              </a:rPr>
              <a:t>High value signs: theatrical elements that communicate significant and layered meaning </a:t>
            </a:r>
          </a:p>
          <a:p>
            <a:r>
              <a:rPr lang="en-US" sz="2400" dirty="0">
                <a:solidFill>
                  <a:schemeClr val="bg1"/>
                </a:solidFill>
                <a:latin typeface="Abadi ExtraLight" panose="020B0204020104020204" pitchFamily="34" charset="0"/>
              </a:rPr>
              <a:t>Low value signs: theatrical elements that supplement or orient us to the meanings of higher value signs</a:t>
            </a:r>
          </a:p>
        </p:txBody>
      </p:sp>
      <p:grpSp>
        <p:nvGrpSpPr>
          <p:cNvPr id="16" name="Group 15">
            <a:extLst>
              <a:ext uri="{FF2B5EF4-FFF2-40B4-BE49-F238E27FC236}">
                <a16:creationId xmlns:a16="http://schemas.microsoft.com/office/drawing/2014/main" id="{3A35C15A-135A-4FD3-BA11-A046CFA3907A}"/>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7605911" y="1481945"/>
            <a:ext cx="2257791" cy="750267"/>
            <a:chOff x="6491531" y="1420258"/>
            <a:chExt cx="1598829" cy="531293"/>
          </a:xfrm>
          <a:solidFill>
            <a:schemeClr val="bg1"/>
          </a:solidFill>
        </p:grpSpPr>
        <p:grpSp>
          <p:nvGrpSpPr>
            <p:cNvPr id="17" name="Graphic 190">
              <a:extLst>
                <a:ext uri="{FF2B5EF4-FFF2-40B4-BE49-F238E27FC236}">
                  <a16:creationId xmlns:a16="http://schemas.microsoft.com/office/drawing/2014/main" id="{61E65A99-85A2-448D-AA1F-7690BD01A72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21" name="Freeform: Shape 20">
                <a:extLst>
                  <a:ext uri="{FF2B5EF4-FFF2-40B4-BE49-F238E27FC236}">
                    <a16:creationId xmlns:a16="http://schemas.microsoft.com/office/drawing/2014/main" id="{A127EC05-3250-408F-8F9F-A73F8B9B1D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6D9B8D4-23BB-4CD2-A0FF-95423AFEB0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grpSp>
          <p:nvGrpSpPr>
            <p:cNvPr id="18" name="Graphic 190">
              <a:extLst>
                <a:ext uri="{FF2B5EF4-FFF2-40B4-BE49-F238E27FC236}">
                  <a16:creationId xmlns:a16="http://schemas.microsoft.com/office/drawing/2014/main" id="{91DC38B0-ED19-4BAC-A009-485461F23D8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19" name="Freeform: Shape 18">
                <a:extLst>
                  <a:ext uri="{FF2B5EF4-FFF2-40B4-BE49-F238E27FC236}">
                    <a16:creationId xmlns:a16="http://schemas.microsoft.com/office/drawing/2014/main" id="{1A2C10C3-E625-41E2-8047-2AE4A87F33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F0340A9-BD8A-4ABB-9AC1-7A14DF22EE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grpSp>
      <p:grpSp>
        <p:nvGrpSpPr>
          <p:cNvPr id="24" name="Group 23">
            <a:extLst>
              <a:ext uri="{FF2B5EF4-FFF2-40B4-BE49-F238E27FC236}">
                <a16:creationId xmlns:a16="http://schemas.microsoft.com/office/drawing/2014/main" id="{03AF83E4-4DE2-499C-9F36-0279E7E4FBB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511553" y="3842924"/>
            <a:ext cx="2001407" cy="2001440"/>
            <a:chOff x="10154385" y="4452524"/>
            <a:chExt cx="1443404" cy="1443428"/>
          </a:xfrm>
          <a:solidFill>
            <a:schemeClr val="bg1"/>
          </a:solidFill>
        </p:grpSpPr>
        <p:grpSp>
          <p:nvGrpSpPr>
            <p:cNvPr id="25" name="Graphic 4">
              <a:extLst>
                <a:ext uri="{FF2B5EF4-FFF2-40B4-BE49-F238E27FC236}">
                  <a16:creationId xmlns:a16="http://schemas.microsoft.com/office/drawing/2014/main" id="{0B09EB4D-4323-43F4-9970-42885A83A8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196" name="Freeform: Shape 195">
                <a:extLst>
                  <a:ext uri="{FF2B5EF4-FFF2-40B4-BE49-F238E27FC236}">
                    <a16:creationId xmlns:a16="http://schemas.microsoft.com/office/drawing/2014/main" id="{BA9C6284-1137-47FE-9471-23CA824947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A00A6D3C-23F9-41D9-B891-14D8E2E98D6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8F8D96F5-1ED7-4891-8D8B-A24E72DA7C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0E9A3A72-EC37-423D-B309-A6487A86C77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EBE630AB-13C0-44A2-80CA-C07483E934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B7768337-3D65-4FE5-8E1A-D79219E0AF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968E4331-550E-4929-ACE8-D2ED2D6EA3A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768D8817-CAEE-45BB-820E-A67C68D480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350A8C31-0139-4ABD-967A-139738E88F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9855AEE1-1C1C-4832-8B4C-042F59E029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A41C5A32-BD0A-4457-9CF7-97467FA2B7A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93C14A20-2E3C-49F8-AF55-C384FEB9551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DB167719-0D82-4ABF-9BC8-B073A84741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660582DE-E250-4561-9298-E4FADEB90F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820B635A-6E81-4D8A-98A3-141E57A6FF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3909A0ED-D070-4792-A2EE-CCEB6BA63C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4619A19C-3B55-4085-8668-4589996280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87D16772-2B59-486E-BE47-65D591C0882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1D6A06B8-1E4A-497F-B977-F78E5D7D00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55BC53AD-5249-4FB1-AB74-3F71AAEB5AA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36F8561A-874A-48BB-BCC2-07F002ED4F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BA6B1B8F-9695-447F-BF2F-9010D40A07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454192F9-26C5-4212-BA60-CADA662AFE0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BFBDA013-4858-422E-AE7A-614BF71FBA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42BA261C-0C75-431D-9FD5-2C3AA241BE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0F8709D9-2655-4A39-9228-BCFCBF4122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9653F80B-5CF7-45EF-889B-FD0AAF4835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2A1DA86A-7442-4897-88A4-EDD18A01C51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9623279-A4CE-49AC-B5FA-CD224324BE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EB9D8B4D-1BE5-4CD9-A592-D0D3D76911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769A47A3-F5B7-4BF0-B920-21A62F96F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6E5DCDE9-48A4-41BA-987D-CC72C62B36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0F51F840-3DBF-444E-BC79-718416C51D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2DFD2B64-98D0-4E59-AE1F-693872F36D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CF09CB65-8B7E-426C-A3FE-DD20196FCB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43149294-A5BC-4E62-A167-3CD55E05B3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DB99FCDF-C9A0-40F7-ABDE-7247B2238D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0CE59751-EC07-43C1-A5F5-AF5D30EBBE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4573CCF2-67F2-4BD1-A01C-1D064B908F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1C60C662-612D-485A-A50D-E938C6E499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0048F63C-A2BB-4D89-9649-91EC2045C0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1C29F96C-43D4-4F0F-A76D-4CED9C610C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B660107F-776B-455F-AC78-225F21B81D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39" name="Freeform: Shape 238">
                <a:extLst>
                  <a:ext uri="{FF2B5EF4-FFF2-40B4-BE49-F238E27FC236}">
                    <a16:creationId xmlns:a16="http://schemas.microsoft.com/office/drawing/2014/main" id="{EB1DB332-7265-477D-9A04-EDB3799DEAD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EBBEFE2D-1654-40D8-A838-45728A16836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190211E2-64DF-4171-811B-B8A0CD87B9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5F7CDCE8-8B48-4859-BDFE-FCB7BC6F58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B770A8C4-614E-4295-A937-718CC61B25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A699ADB6-675C-44B0-B96E-EDD7AC1F96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64875E98-2AA1-4001-90EA-2F3D9E017E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5BEC7219-356F-4141-B57B-8BCD85BF77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564D4AAB-BB2C-4A77-BB45-94EEC66CD7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CE9CF29A-81CA-4A03-8B04-55F5668826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52FEFF22-7798-4730-9C0B-EC7EAFCD01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00149276-D167-4D2B-93F1-FD2958302B7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E7DC22D5-A39C-4789-A952-D891488772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7BA51EF1-15F0-4193-AB83-F8C8A64D62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3FB75ADB-F020-4C56-91C6-9AB4629855A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DBCE5CDF-BBF6-4E67-8CCE-9482D7EB4F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2138BABC-E51C-4F80-972E-CF44385C16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96B0C850-272E-4B08-8779-B872DCAA37C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2EEE54AF-B9C2-494D-9E02-2F67FEF7A2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D21349A4-F7C9-492C-A658-EA9F7538B6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D88D1ED8-AC07-4621-9933-E10CE61220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6FD21FCD-1DA9-45C2-9AB5-548EE0E6E6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C8BDD8CA-1442-470F-A5D3-FC8A87A103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3B8DF094-690E-4C13-8284-7A7C97441A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FE0B926C-A114-444D-BA51-FECE28B03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00BDE6CC-5F54-4752-ACC4-E3BCF2BEEA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6E28F857-CCD8-4222-84C0-A0B415E7BD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CD2687E0-0214-44E6-8BB1-34F6B7BA89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7F1236AA-FC17-487E-83B1-D71BCB2A87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623384AA-72EF-4BCF-9137-1944405836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1BD81D1B-2270-4FBE-B437-F0DBB8DDFFF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6411E268-F8CA-4C78-82ED-DDCF28B0BE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D48F8732-5205-4843-A2EB-3E0EB18F9F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DC5966DA-8E1A-43FF-A1A4-C6879B45644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E3BEFD3E-662F-4B38-859E-093A14241D6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06C52F63-F17B-4356-A3AE-9707D93D29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85706A28-0822-4064-AD3E-2A1F4E1C9E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348A813F-1672-44DB-A207-F3494E7C28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6FC8AEBA-4BD5-4BB0-B004-A8B06B6A41A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71ED8D8F-0325-426C-9257-1A5048211F5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0FF054DF-85C2-466A-9D64-EB6D95AA82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2D01FA60-E77D-41EE-8228-CFB979E3D5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AC8D6F02-E0C8-4EF5-9D41-E75C16C16E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BD111AAF-4EE4-4A89-84D2-4201F035D7A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E8F4C133-3F54-4715-A7D6-4261B9A998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0BAA2E6B-E393-45EA-8AE6-A775AA69CC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7DB4F953-9FE8-4B8D-A62B-CB20A7037A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9D918AF2-85FB-436F-99DB-622B076646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1F078C58-0893-4D64-B685-BCB70CAC62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AEDA3784-7618-477C-A8B0-36FA393D64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0AC49727-CA00-439E-82D4-B446B78965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6B67B441-65C8-4A53-968B-C56CB40867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94CEDDB5-CC85-4A9E-A73C-85D7B714F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80BF7883-770D-4CA2-BE01-C5F4B102B96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7DF07BC6-9560-430C-86FA-AFA6F7DF09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9B085920-7744-44C8-AF91-D2F16C997D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22308C0A-08FC-4AAA-87B2-1E57033E4A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AB727BDA-993C-4BB5-8CED-8D50C55F7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1BB192D1-56DC-4342-911C-7D80A9084D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337ADC5A-E225-4E91-B940-2DD15330E7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0D170CF5-349D-4588-8AD3-373D47A4EC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297A6982-5B80-4376-A9D2-C11E9B08439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0B14F779-546D-4011-8459-2E8E34C505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35AE6943-22C6-405D-A071-F8EC29DAB06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2464DBFD-1DA1-456F-8427-CF66CD4C8D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C9CA1114-00C4-448B-BF9A-9D70C709B0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2101A885-A4A8-4AFE-9905-E510D58C84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661E165D-4826-43AD-AD75-1C965A71A0B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C1F2231A-5945-44AF-95E4-6D14529C86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1998F14A-698C-4220-92B8-2EC10C3561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496E0BBF-D595-4DAE-91C6-4EB179C693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E31F1BC0-CB0A-4386-BE5E-7972AFB050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B1575BDE-4CFA-4FAD-9F64-692A6DBFF5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9D32D2E3-5D5B-4751-A477-A26860AC17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92009233-25F1-4029-B170-318CBBA005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CCBFA5E5-8384-4D58-BD73-BA36E23E80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3ACBBAC3-185E-4C28-81AB-C9BE2A88DE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225AF996-F3FB-4AF2-B954-BDF79069E7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E10B0127-17D3-4B62-8708-9558A794555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A36A9D1B-B750-446F-99FF-E3280E32AD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C078DB92-DE53-4BEC-BBD4-B5966EAA16A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7334AD7D-F850-4E92-89F9-49EE6E3AA7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14D983A3-96A9-4BB8-90D5-93B0E625F88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43A1FFE3-BB5F-4455-B23F-DA56AE791E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C34E69E0-4115-4CAA-86FB-1D5A8830D9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E5707C7C-BEB2-4920-9D44-8AF218FFBF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D95D2E5E-6D1E-43FC-A231-E28A082964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DB511D52-FE0D-4F8D-AC2F-6806904C67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E4D31CC7-D38B-4566-A6F9-5CB84EEAADC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48116577-FA2A-434D-83D4-213A1497D2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02288414-AA9B-4065-A506-AE5ED2ABC5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92EAF5E5-70A0-4FE6-B906-6BCF9C49F7D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3DA12971-2CD2-4DE8-8B05-8B11B5614B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B9486073-CABC-45A3-B442-5959E5CE6D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3EEB7953-85A2-4391-931C-CE88AC0532F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1BF2EBC9-4A08-4A35-8C75-15E51BA0AB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1686BEF1-7F1A-40F6-BC3F-24221ACECC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5D2D2281-DA3F-41A6-B56E-2EE507826A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B1EBA419-056B-478C-A25C-B349F4DDD9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3DE38383-61B3-4E4E-B781-1C7DA04D65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F62AD048-154B-4830-A46F-263BA35AA7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636A730F-15EE-440C-84B5-0541AE9546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31AF286F-6D0E-447F-B4D1-24729E0D62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36F64061-98E4-477D-BABF-CC6BA8D676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1C601616-D38B-4ED2-BD55-F5AEA36AB0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E0593B16-48EE-41A8-B4AF-E03A74CBB8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26B2406B-8A3A-4381-8D69-1178F16C4D1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DF1F792D-BA16-4D8F-99C3-E5E6959A51B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AA77D5AF-6FFE-4577-BC40-BA19023071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08F16A01-2EE8-4E4F-83CD-2000577D14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18ACB7FF-8D64-44A2-8571-7DB441D97E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E15E0D81-20B6-4D4C-9B7C-4D5A01B6AA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8F687395-0ADA-4504-B6D0-D55493AB66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94D99C3F-4701-403D-A69E-EE345B0E4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0C6D9CF1-A535-4742-B2CF-B61ADC55EDA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E9EB265F-CF4E-4485-88F1-AE3CE1BE37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9B354D37-6517-4AF4-8195-9A7B43D20CB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2A3087FA-3C5B-4898-9FE2-633DAA0B74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C8D7AB32-147E-4110-ABBE-7F1FB68942B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542ED17E-A6FC-4BC6-B7FE-EF9BC5B151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4610CFBC-B173-4CBE-BBD7-7E859FCAB0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7578019C-8AAF-4A81-84C4-155EB43FAF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46936191-0661-4BD8-9A61-D00FAC97DF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F7BC1D8F-F88B-4A19-B640-8DCC739927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47D77817-943A-4D8A-82EE-C309FC9FF0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BF86E220-D031-40B7-B3A2-0C723E3A91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grpSp>
          <p:nvGrpSpPr>
            <p:cNvPr id="26" name="Graphic 4">
              <a:extLst>
                <a:ext uri="{FF2B5EF4-FFF2-40B4-BE49-F238E27FC236}">
                  <a16:creationId xmlns:a16="http://schemas.microsoft.com/office/drawing/2014/main" id="{226E1D80-1BFB-4A13-8F3C-94D54398C5F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7" name="Freeform: Shape 26">
                <a:extLst>
                  <a:ext uri="{FF2B5EF4-FFF2-40B4-BE49-F238E27FC236}">
                    <a16:creationId xmlns:a16="http://schemas.microsoft.com/office/drawing/2014/main" id="{3DCC1C21-CB11-4506-90E4-37DCD97AFC5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8177170-8FD3-4752-B1DB-0186ADF9B1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8CAA5FB4-9073-4612-99F5-95E1C6D067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E021324-18DD-4114-8992-9652707C16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ECBC33B-D8EB-4804-9EA3-57C07B57C0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03927C7-0E45-4B61-844A-4A626FDF6AA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C6AF6E8-E748-47F7-B35C-567D5FBA6C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1EC671E5-B299-470C-9C7A-A50106E51B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410EBDF-623D-41EF-82A4-9FB938A7B6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6F866F8-B429-471B-9C2B-051BDCBAFE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83B4FBD-06C8-4D5D-B0D9-755E4CD1AA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DE3FD149-0B2F-4DA0-9721-59B9FEE8E0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D26DB48-036E-4616-BA8B-C606A7B58B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8D6F6275-06AB-4316-B8C4-927E53487C8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E8CABF3-9C76-46A0-8DE9-F055C94A93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01A12ED9-6299-4ABD-9827-DD52FE22B2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C0ADA37A-E396-4F92-AB19-D6994E0DD5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6A96001A-BD0F-4CF9-A22B-545ED4F863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D9ACB13-4C6C-4347-9F65-1309B33A175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F17BE4A-72F8-4529-8558-E62103AEA7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806708C3-D03F-4605-8C6F-AE8EDA0838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D520ADFA-68AE-4CE4-913A-F070A2817D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3C6C63AD-C87A-403E-ADB5-4EDD034438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370EAC6-89F0-4826-90D1-E55C334479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1FB61DD4-AB7B-417A-AE96-B1D9CBAC10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B4AD18D2-11BA-4192-9845-206C033F3E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5892E2D-483A-4C0A-87C7-6FFA2EB5E2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A4037ACD-005D-4907-942F-D565AF6C8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AA8FD84E-39BE-456B-84C5-E03698AAC9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B2FC47C2-6EF5-4D17-8703-527F28609C0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DD29BC8A-00E1-481E-8BA4-1AA7F4AA12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5AF6ABE5-726A-495B-A832-3851CB911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F8E250A7-0600-440B-BEBC-61B2D4D7B1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CC36BEB1-881D-4496-AD7F-1CC4B46FA5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371DFE25-AF37-409C-B032-5F47D7150F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39AF97A7-FC44-49BF-ABD1-59DB48B8988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3939D792-9C64-48CF-8607-C7873A563A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2F69E48F-45D8-4A8A-A101-5DF775A539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E47C3F3-8AC5-414F-8E20-25DA306C552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F09CB222-24C1-414A-B56E-EA3617D05C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7FC26844-A93E-4C55-8619-F58615B4A2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3EA8BA8A-4848-4084-A841-501CECF285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34BC148C-3116-4C75-89DF-2BF3484297D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91F3F7CB-7B69-49A3-A09E-D206488312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58072F8C-2347-472F-9D9A-F5511BA40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322C76E0-8D4F-4788-9856-B1AB15B20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63A9EC23-E263-4098-AC45-E628E1A297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72211D0-3733-443C-999F-6CE736381C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CEC069AD-6364-4585-A8F1-931648A1BF3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39361719-49F1-40E3-9ABA-2FE9D783640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737F2D47-03EF-4AE6-ABB9-36506DF5A4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2554F257-3BD2-493C-A5F1-FCC2C64C35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4D297D55-4523-4CE1-9A0F-3EA6B27F79F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605D1D96-783B-407F-BF8C-B0773589EB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95D03B3C-A55A-4738-A6FF-8F2DA5B99E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D41CE56E-C4C8-427A-9E82-C1EEF78E84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72359086-D108-47DE-B6EA-0BEE1835D7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6FA49818-F2EA-427C-B93C-15E320DA1B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E435C1E1-0D80-4B30-8CAC-C6EDE1DE7B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30FCB137-01B0-4770-AFC3-003DF7897D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7D03298B-8D34-487C-9DF0-DB9AC83071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4698B28F-FFEF-44BA-B657-E59F80990F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900A4B40-BCFB-46E4-AE4F-FCC5C65091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914CE6AE-7FAB-4A5D-8EA2-861CAF598A9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FF0F3D4A-D39F-48EE-934D-C73834DC56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09B630BB-5848-4C72-9F5A-FC8EBE7A6B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662A334-5814-480B-861F-17661B60F7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C0FC730-550F-42A2-AE79-EEA30B11C73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03054F4A-43DC-46A1-89D0-87DA8F3157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5F66EF36-2C9F-49B2-B972-1BA82C8F36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47955EF8-6501-4579-B85F-DE5C0815FF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E0BA4174-EBEB-40DA-8B1D-6A7851E38C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50512C7C-98D6-45AD-8CA4-1BEB01262D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416CB557-0CE9-4015-A920-C6766A0664C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5EA7B3B4-3BF2-4B69-B300-5D86CCB0A07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D887DF00-5D34-4A8B-9A84-C40D33623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EADE921C-83B0-4521-916F-E7EC5CFDAD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CEDA6FA-EB55-47AE-A005-BF546085C1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9DAC0C40-EF50-4632-B781-ACDAE95AF3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582AAB43-E3D9-4272-8809-5F70B30206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28C7D300-E0BD-4C12-92B1-0801266F02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CCA3ED35-2344-4402-B61B-3932E69457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949146BF-06FF-41BB-BDD3-B80BABB3AAE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393A6A5F-F75B-4BBC-AADC-A84DA758EE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77B21059-EA9B-4329-968B-81F7966D27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BFF9C99F-41B4-4789-934B-8BF03EA94E6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C180277F-7E18-4896-AE91-960B379D2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C95FE437-DA37-44C9-B975-96C6DD9DE0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A2A5369E-5DB7-4854-BBEC-D043F3A5F2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B6B0D6D9-913A-4804-83B5-5A9858F570E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29B4FACF-EF13-4EFA-86D3-D5B2B6703A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7BD767A9-D2A3-4942-B654-34DDDFD60B1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0C97F02F-13B9-4D7E-B916-BC8713CC0D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99C0654B-0803-40FA-BF28-D8EA65F58C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D44F31B6-3657-4241-A94E-EEDBFF0C98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3557624B-3CCB-43DA-998B-B1EC599C75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75B0CCD4-215D-456D-808C-F96ABB74D35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FE4E038E-23E6-43BE-9A3B-523A28DF73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A686F1FD-4135-414B-8575-ED97CC8DBF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36FBC8D5-B3FE-4E26-8B4F-5D5668A8A7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33A60C97-778A-4251-A66B-49769F0C20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0CC04E3B-2AC3-4A7B-A425-DDABEA8AF3E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CEF7D0E1-459C-4A15-9F05-545F6430B69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D5797445-BFB3-4EB2-8B44-4BF2C9E915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E27FB1FC-477D-45B3-82B0-0F49364698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D94CF442-4FF2-41B3-8870-097DBAF46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A24927C8-A42E-4B8D-84A4-50A58968BCD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5379CB96-0D3A-4582-8650-A909955BA3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531F84F2-CE93-4841-9AA6-BC9E355796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D1BED9D2-07EF-452E-AFA1-9A1E80AE24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2C75A1A5-0A11-42EA-AF4E-FF52721258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4275A1C7-FA96-4BBB-A7EF-A7ED02814E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8CA8B3B4-73BE-41D5-900B-42FBF6AA72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B0264B0D-E150-4641-BBB1-58080670EE7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BCC2D199-EF36-4077-A50C-D9FC99331B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C6DCCA13-7F75-46F9-97B3-A9DA4C2173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56C76EEB-75A4-418F-9FE0-CC513BC3C2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1E952CEF-EC1B-4714-8900-D2DFAEF30F2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2B899198-ADCC-4613-957B-7A40B17B15C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581AF7F-95DB-4163-B608-C04A61FB92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5616F834-835A-42B4-B51B-5AD285E2835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EF598AFA-5F8F-4191-8881-1DE91BB2B0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6623A080-F2C6-4664-B99C-99A9C287B49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330E7091-D82F-490A-8F32-DE8745212E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2B340B39-E421-434F-AF1A-DAD7E7802D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6C2ED568-9809-4A18-A06A-87018A987E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A6C26F4B-6369-4557-B6D4-A1B448B127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42CEA830-FB77-4EA5-9BAB-64B6F500F3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E5A9B88C-3ADF-40D8-9E9B-42439F8520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CC9DEE2F-0410-4B1A-BED8-D1371CE8B4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8A66E75A-959E-436D-B1F1-DBD1E460E1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B35526DB-3749-43FA-84BA-E73EE1D1D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6503C90B-19EF-4925-A08A-AE40956A26B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B98692DC-F401-45BC-ABC7-421F3391C3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8629B1A4-7BFC-4F45-9FAD-BB035C4E47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A2F92592-AB8B-4732-BEE7-3E2B830EA39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9C3644DC-02D1-43FF-8ED1-0ECBBA4B30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4DC12AE3-E70C-4CD8-9A74-7567F99C46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0E0DDE12-8B48-4D21-8863-06298ED8B8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C611F1DE-AF40-48FC-8A1E-0A175D439E6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34C2CAED-22FC-4450-8BBC-7811F7DF9BC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F89E6B45-A41C-4735-A7F5-E4EFD5DCFD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44BFE35C-5487-42E8-AC30-01FC1E4F51B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3575E1A5-C3CB-4081-A394-36172B7DB1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C9C6DF24-803A-44A1-B29A-B90297D393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22A7B096-566C-4312-AF19-D9A3B6BC0E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8B429767-12DD-4020-BC3E-9944CF36F65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FF510776-417B-4B74-9082-ED3915450A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FEF51D3D-E951-49CE-BCE4-D444BEF6B2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B27BA73E-E784-4961-884D-F507DDE38A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2849019E-0178-4A1C-A5D8-DC3DFC572B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0B49676D-9D41-4B2D-8FF9-69AC31CFDC4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6BDFE3E8-9647-4400-B019-8EDD4E688BA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EDD57B95-ED61-4561-9ADF-38126BADCE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3744F230-BFBA-41B0-9FE2-481D1EAFFF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C32022D3-12E0-4BC1-8085-D6CBF3CDD7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D1AED37F-874A-4B21-A522-FEBCB38F4C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5BB466E2-3497-4A3B-8777-FAA0AAEE2B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A924D178-36E4-4E29-86E8-7716F3B4A7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D0DF84E5-BB3D-4120-8FD3-98ECDA31BB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E5B29635-10AC-481E-A2DE-80E9DE6128D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AAB430CA-3259-463F-85F9-B6E180323A9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8EF18909-FC9F-4845-B1DC-027E82B219F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EFCE2389-D574-49C1-89EB-D8C7308883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D44B35A5-5216-45FC-8F0F-D80E383B423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9470F10A-F708-41AA-A910-5C288B3556E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CD73E13B-910B-40D2-B53F-6614C098BA9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8267FC95-0200-40B3-B043-D33BEA60D0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9F14022C-37CD-4CDD-ACD1-86161EF001B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01504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erson in a long coat pointing at something&#10;&#10;Description automatically generated">
            <a:extLst>
              <a:ext uri="{FF2B5EF4-FFF2-40B4-BE49-F238E27FC236}">
                <a16:creationId xmlns:a16="http://schemas.microsoft.com/office/drawing/2014/main" id="{526E49FF-AC39-58D2-824B-322110466598}"/>
              </a:ext>
            </a:extLst>
          </p:cNvPr>
          <p:cNvPicPr>
            <a:picLocks noChangeAspect="1"/>
          </p:cNvPicPr>
          <p:nvPr/>
        </p:nvPicPr>
        <p:blipFill>
          <a:blip r:embed="rId2">
            <a:extLst>
              <a:ext uri="{28A0092B-C50C-407E-A947-70E740481C1C}">
                <a14:useLocalDpi xmlns:a14="http://schemas.microsoft.com/office/drawing/2010/main" val="0"/>
              </a:ext>
            </a:extLst>
          </a:blip>
          <a:srcRect l="21805" r="12696" b="2"/>
          <a:stretch>
            <a:fillRect/>
          </a:stretch>
        </p:blipFill>
        <p:spPr>
          <a:xfrm>
            <a:off x="739959" y="1095407"/>
            <a:ext cx="4754947" cy="4754947"/>
          </a:xfrm>
          <a:custGeom>
            <a:avLst/>
            <a:gdLst/>
            <a:ahLst/>
            <a:cxnLst/>
            <a:rect l="l" t="t" r="r" b="b"/>
            <a:pathLst>
              <a:path w="2388070" h="2388070">
                <a:moveTo>
                  <a:pt x="1194035" y="0"/>
                </a:moveTo>
                <a:cubicBezTo>
                  <a:pt x="1853482" y="0"/>
                  <a:pt x="2388070" y="534588"/>
                  <a:pt x="2388070" y="1194035"/>
                </a:cubicBezTo>
                <a:cubicBezTo>
                  <a:pt x="2388070" y="1853482"/>
                  <a:pt x="1853482" y="2388070"/>
                  <a:pt x="1194035" y="2388070"/>
                </a:cubicBezTo>
                <a:cubicBezTo>
                  <a:pt x="534588" y="2388070"/>
                  <a:pt x="0" y="1853482"/>
                  <a:pt x="0" y="1194035"/>
                </a:cubicBezTo>
                <a:cubicBezTo>
                  <a:pt x="0" y="534588"/>
                  <a:pt x="534588" y="0"/>
                  <a:pt x="1194035" y="0"/>
                </a:cubicBezTo>
                <a:close/>
              </a:path>
            </a:pathLst>
          </a:custGeom>
          <a:ln w="28575">
            <a:noFill/>
          </a:ln>
        </p:spPr>
      </p:pic>
      <p:grpSp>
        <p:nvGrpSpPr>
          <p:cNvPr id="12" name="Group 11">
            <a:extLst>
              <a:ext uri="{FF2B5EF4-FFF2-40B4-BE49-F238E27FC236}">
                <a16:creationId xmlns:a16="http://schemas.microsoft.com/office/drawing/2014/main" id="{B894EFA8-F425-4D19-A94B-445388B31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3" name="Freeform: Shape 12">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4" name="Freeform: Shape 13">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3" name="Content Placeholder 2">
            <a:extLst>
              <a:ext uri="{FF2B5EF4-FFF2-40B4-BE49-F238E27FC236}">
                <a16:creationId xmlns:a16="http://schemas.microsoft.com/office/drawing/2014/main" id="{322E4086-6ABB-6199-53C0-E246833FDD42}"/>
              </a:ext>
            </a:extLst>
          </p:cNvPr>
          <p:cNvSpPr>
            <a:spLocks noGrp="1"/>
          </p:cNvSpPr>
          <p:nvPr>
            <p:ph idx="1"/>
          </p:nvPr>
        </p:nvSpPr>
        <p:spPr>
          <a:xfrm>
            <a:off x="6234868" y="1820369"/>
            <a:ext cx="5217173" cy="4351338"/>
          </a:xfrm>
        </p:spPr>
        <p:txBody>
          <a:bodyPr>
            <a:normAutofit/>
          </a:bodyPr>
          <a:lstStyle/>
          <a:p>
            <a:pPr marL="0" indent="0">
              <a:buNone/>
            </a:pPr>
            <a:r>
              <a:rPr lang="en-US" sz="2000" b="0" i="0" dirty="0">
                <a:solidFill>
                  <a:schemeClr val="bg1"/>
                </a:solidFill>
                <a:effectLst/>
                <a:latin typeface="Abadi ExtraLight" panose="020B0204020104020204" pitchFamily="34" charset="0"/>
              </a:rPr>
              <a:t>You come up with some very concrete idea, a theatrical idea, right? But it has to be this material idea that you can express through material, and you’re going to tell the story onstage through that material idea. To tell the audience that it’s all happening at the train station is to tell nothing. But if you can talk to that train board, all of a sudden you can talk, communicate with the board. Then it turns from the simple train board into an advisor or caring father or old grandfather who doesn’t understand anything sometimes, when in reality he understands everything. Or somebody who’s very jealous, or…</a:t>
            </a:r>
          </a:p>
          <a:p>
            <a:pPr marL="0" indent="0">
              <a:buNone/>
            </a:pPr>
            <a:r>
              <a:rPr lang="en-US" sz="2000" dirty="0">
                <a:solidFill>
                  <a:schemeClr val="bg1"/>
                </a:solidFill>
                <a:latin typeface="Abadi ExtraLight" panose="020B0204020104020204" pitchFamily="34" charset="0"/>
              </a:rPr>
              <a:t>-</a:t>
            </a:r>
            <a:r>
              <a:rPr lang="en-US" sz="2000" b="0" i="0" dirty="0">
                <a:solidFill>
                  <a:schemeClr val="bg1"/>
                </a:solidFill>
                <a:effectLst/>
                <a:latin typeface="Abadi ExtraLight" panose="020B0204020104020204" pitchFamily="34" charset="0"/>
              </a:rPr>
              <a:t>Dmitry Krymov</a:t>
            </a:r>
            <a:endParaRPr lang="en-US" sz="2000" dirty="0">
              <a:solidFill>
                <a:schemeClr val="bg1"/>
              </a:solidFill>
              <a:latin typeface="Abadi ExtraLight" panose="020B0204020104020204" pitchFamily="34" charset="0"/>
            </a:endParaRPr>
          </a:p>
          <a:p>
            <a:endParaRPr lang="en-US" sz="2000" dirty="0">
              <a:solidFill>
                <a:schemeClr val="bg1"/>
              </a:solidFill>
              <a:latin typeface="Sagona" panose="02010004040101010103" pitchFamily="2" charset="0"/>
            </a:endParaRPr>
          </a:p>
        </p:txBody>
      </p:sp>
      <p:grpSp>
        <p:nvGrpSpPr>
          <p:cNvPr id="16"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17" name="Freeform: Shape 16">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66735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1" name="Rectangle 308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6" name="Picture 4" descr="Learning From King Lear: The Saving Grace of Low Status - WSJ">
            <a:extLst>
              <a:ext uri="{FF2B5EF4-FFF2-40B4-BE49-F238E27FC236}">
                <a16:creationId xmlns:a16="http://schemas.microsoft.com/office/drawing/2014/main" id="{EC2B4602-7AA8-8032-7927-D684B68774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442" b="13304"/>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43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122" name="Picture 2" descr="Sarah Ruhl: Feminist Structure and Theory – Hot Mess: Nasty Feminisms in  Performance">
            <a:extLst>
              <a:ext uri="{FF2B5EF4-FFF2-40B4-BE49-F238E27FC236}">
                <a16:creationId xmlns:a16="http://schemas.microsoft.com/office/drawing/2014/main" id="{B8141EF3-0A65-DB5B-F064-4AF44FC72C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898"/>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110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5264</TotalTime>
  <Words>457</Words>
  <Application>Microsoft Office PowerPoint</Application>
  <PresentationFormat>Widescreen</PresentationFormat>
  <Paragraphs>89</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Abadi ExtraLight</vt:lpstr>
      <vt:lpstr>Arial</vt:lpstr>
      <vt:lpstr>Calibri</vt:lpstr>
      <vt:lpstr>Calibri Light</vt:lpstr>
      <vt:lpstr>Sagona</vt:lpstr>
      <vt:lpstr>Office Theme</vt:lpstr>
      <vt:lpstr>Theatrical Language</vt:lpstr>
      <vt:lpstr>PowerPoint Presentation</vt:lpstr>
      <vt:lpstr>What is a sign?</vt:lpstr>
      <vt:lpstr>PowerPoint Presentation</vt:lpstr>
      <vt:lpstr>PowerPoint Presentation</vt:lpstr>
      <vt:lpstr>Representational economy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Theatrical Language</dc:title>
  <dc:creator>Marissa Fenley</dc:creator>
  <cp:lastModifiedBy>Marissa Fenley</cp:lastModifiedBy>
  <cp:revision>3</cp:revision>
  <dcterms:created xsi:type="dcterms:W3CDTF">2023-03-21T17:29:25Z</dcterms:created>
  <dcterms:modified xsi:type="dcterms:W3CDTF">2026-09-08T21:52:58Z</dcterms:modified>
</cp:coreProperties>
</file>