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615" r:id="rId5"/>
    <p:sldId id="3704" r:id="rId6"/>
    <p:sldId id="634" r:id="rId7"/>
    <p:sldId id="3986" r:id="rId8"/>
    <p:sldId id="3662" r:id="rId9"/>
    <p:sldId id="3981" r:id="rId10"/>
    <p:sldId id="3975" r:id="rId11"/>
    <p:sldId id="3977" r:id="rId12"/>
    <p:sldId id="3989" r:id="rId13"/>
    <p:sldId id="2993" r:id="rId14"/>
    <p:sldId id="3990" r:id="rId15"/>
    <p:sldId id="3987" r:id="rId16"/>
    <p:sldId id="3984" r:id="rId17"/>
    <p:sldId id="265" r:id="rId18"/>
    <p:sldId id="3988" r:id="rId19"/>
    <p:sldId id="3985" r:id="rId20"/>
    <p:sldId id="268" r:id="rId21"/>
    <p:sldId id="2474" r:id="rId22"/>
    <p:sldId id="355" r:id="rId23"/>
    <p:sldId id="270" r:id="rId24"/>
    <p:sldId id="271" r:id="rId25"/>
    <p:sldId id="3979" r:id="rId26"/>
    <p:sldId id="3711" r:id="rId27"/>
    <p:sldId id="2471" r:id="rId28"/>
  </p:sldIdLst>
  <p:sldSz cx="12192000" cy="6858000"/>
  <p:notesSz cx="6953250" cy="9239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 Costello" initials="AC" lastIdx="1" clrIdx="0">
    <p:extLst>
      <p:ext uri="{19B8F6BF-5375-455C-9EA6-DF929625EA0E}">
        <p15:presenceInfo xmlns:p15="http://schemas.microsoft.com/office/powerpoint/2012/main" userId="f41544a4fba9bbe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0033CC"/>
    <a:srgbClr val="92044B"/>
    <a:srgbClr val="B3055C"/>
    <a:srgbClr val="2F3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66707" autoAdjust="0"/>
  </p:normalViewPr>
  <p:slideViewPr>
    <p:cSldViewPr snapToGrid="0" showGuides="1">
      <p:cViewPr varScale="1">
        <p:scale>
          <a:sx n="84" d="100"/>
          <a:sy n="84" d="100"/>
        </p:scale>
        <p:origin x="504" y="96"/>
      </p:cViewPr>
      <p:guideLst>
        <p:guide orient="horz" pos="2136"/>
        <p:guide pos="3864"/>
      </p:guideLst>
    </p:cSldViewPr>
  </p:slideViewPr>
  <p:outlineViewPr>
    <p:cViewPr>
      <p:scale>
        <a:sx n="33" d="100"/>
        <a:sy n="33" d="100"/>
      </p:scale>
      <p:origin x="0" y="-3773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B53ED6-A346-41EA-88EE-98A1D5659F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075" cy="463567"/>
          </a:xfrm>
          <a:prstGeom prst="rect">
            <a:avLst/>
          </a:prstGeom>
        </p:spPr>
        <p:txBody>
          <a:bodyPr vert="horz" lIns="92520" tIns="46260" rIns="92520" bIns="4626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91D7B9-1F1D-4F9B-BCD4-0B6893C41A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8566" y="1"/>
            <a:ext cx="3013075" cy="463567"/>
          </a:xfrm>
          <a:prstGeom prst="rect">
            <a:avLst/>
          </a:prstGeom>
        </p:spPr>
        <p:txBody>
          <a:bodyPr vert="horz" lIns="92520" tIns="46260" rIns="92520" bIns="46260" rtlCol="0"/>
          <a:lstStyle>
            <a:lvl1pPr algn="r">
              <a:defRPr sz="1200"/>
            </a:lvl1pPr>
          </a:lstStyle>
          <a:p>
            <a:fld id="{DA0B549D-7912-47CE-BB9D-C81C46F21077}" type="datetimeFigureOut">
              <a:rPr lang="en-US" smtClean="0"/>
              <a:t>9/10/2026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75128-B596-47B1-BE57-1C5A71A36E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5685"/>
            <a:ext cx="3013075" cy="463566"/>
          </a:xfrm>
          <a:prstGeom prst="rect">
            <a:avLst/>
          </a:prstGeom>
        </p:spPr>
        <p:txBody>
          <a:bodyPr vert="horz" lIns="92520" tIns="46260" rIns="92520" bIns="4626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17B0F1-FE0D-44CC-BCF0-1CC4C91125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8566" y="8775685"/>
            <a:ext cx="3013075" cy="463566"/>
          </a:xfrm>
          <a:prstGeom prst="rect">
            <a:avLst/>
          </a:prstGeom>
        </p:spPr>
        <p:txBody>
          <a:bodyPr vert="horz" lIns="92520" tIns="46260" rIns="92520" bIns="46260" rtlCol="0" anchor="b"/>
          <a:lstStyle>
            <a:lvl1pPr algn="r">
              <a:defRPr sz="1200"/>
            </a:lvl1pPr>
          </a:lstStyle>
          <a:p>
            <a:fld id="{3BDEF39B-AF2A-4EFA-AE7E-EC1FF3735F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744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075" cy="463567"/>
          </a:xfrm>
          <a:prstGeom prst="rect">
            <a:avLst/>
          </a:prstGeom>
        </p:spPr>
        <p:txBody>
          <a:bodyPr vert="horz" lIns="92520" tIns="46260" rIns="92520" bIns="4626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8566" y="1"/>
            <a:ext cx="3013075" cy="463567"/>
          </a:xfrm>
          <a:prstGeom prst="rect">
            <a:avLst/>
          </a:prstGeom>
        </p:spPr>
        <p:txBody>
          <a:bodyPr vert="horz" lIns="92520" tIns="46260" rIns="92520" bIns="46260" rtlCol="0"/>
          <a:lstStyle>
            <a:lvl1pPr algn="r">
              <a:defRPr sz="1200"/>
            </a:lvl1pPr>
          </a:lstStyle>
          <a:p>
            <a:fld id="{93D370A3-6847-4770-BAE0-862438C62089}" type="datetimeFigureOut">
              <a:rPr lang="en-US" smtClean="0"/>
              <a:t>9/10/2026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3550" cy="3119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20" tIns="46260" rIns="92520" bIns="4626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6389"/>
            <a:ext cx="5562600" cy="3637954"/>
          </a:xfrm>
          <a:prstGeom prst="rect">
            <a:avLst/>
          </a:prstGeom>
        </p:spPr>
        <p:txBody>
          <a:bodyPr vert="horz" lIns="92520" tIns="46260" rIns="92520" bIns="4626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5685"/>
            <a:ext cx="3013075" cy="463566"/>
          </a:xfrm>
          <a:prstGeom prst="rect">
            <a:avLst/>
          </a:prstGeom>
        </p:spPr>
        <p:txBody>
          <a:bodyPr vert="horz" lIns="92520" tIns="46260" rIns="92520" bIns="4626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8566" y="8775685"/>
            <a:ext cx="3013075" cy="463566"/>
          </a:xfrm>
          <a:prstGeom prst="rect">
            <a:avLst/>
          </a:prstGeom>
        </p:spPr>
        <p:txBody>
          <a:bodyPr vert="horz" lIns="92520" tIns="46260" rIns="92520" bIns="46260" rtlCol="0" anchor="b"/>
          <a:lstStyle>
            <a:lvl1pPr algn="r">
              <a:defRPr sz="1200"/>
            </a:lvl1pPr>
          </a:lstStyle>
          <a:p>
            <a:fld id="{C22109BC-39F4-43B1-850C-D5EB0E6480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159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AF7B0-743E-1580-2DAD-E62C769E3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801F9-344D-B1C8-EF12-9C9D2C783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02D508-D2BE-211F-39DB-753477E0A1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6170">
              <a:defRPr/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2D5EC-9009-8B7E-AF41-A3C51BACA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07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69D9C-D504-CCB4-C06E-3A45D7B0D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BAE234-DBFE-BB65-00BC-6F538858C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10570B-BFC9-8DF8-52B8-AB2827422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9BBA32-2EA5-36C6-AB14-4B377AEE0D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370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36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0747D7-EC1C-416E-B8B9-4D28A8A9942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75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F85F8-81D7-A6D3-E131-7B2735C7A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E43050-8415-A4EA-C607-95BCBC3F6B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319E8D-90C7-420C-AE65-66AC0BD14F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6170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B9C35-EFFA-3ED7-EA85-4A7EFD136A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2854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786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0747D7-EC1C-416E-B8B9-4D28A8A994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22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58D18-7BE4-A0ED-90DB-2F823B8E8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515E41-1060-EE16-DE8C-DDC09F3A03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476FB6-FEBF-6057-5668-8387240404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6170"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5F17E-CD84-C35D-48C3-1FAC40D5C9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681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EF6F4272-C3E4-4D1B-A647-018FE32B9D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1363" indent="-290732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2562" indent="-23290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3pPr>
            <a:lvl4pPr marL="1643194" indent="-23290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4pPr>
            <a:lvl5pPr marL="2113825" indent="-23290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5pPr>
            <a:lvl6pPr marL="2576425" indent="-23290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6pPr>
            <a:lvl7pPr marL="3039025" indent="-23290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7pPr>
            <a:lvl8pPr marL="3501625" indent="-23290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8pPr>
            <a:lvl9pPr marL="3964225" indent="-23290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9pPr>
          </a:lstStyle>
          <a:p>
            <a:pPr>
              <a:spcBef>
                <a:spcPct val="0"/>
              </a:spcBef>
            </a:pPr>
            <a:fld id="{FBD44015-A3FF-486E-BB1D-ED1A23414530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F3FD2BDF-D028-459D-8EF3-3DAE096AA8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67C997EB-0CC9-4C13-B169-78861B9D4E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716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71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886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587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109BC-39F4-43B1-850C-D5EB0E6480C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99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0919584" y="441326"/>
            <a:ext cx="703476" cy="24447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r">
              <a:defRPr sz="803" b="1">
                <a:solidFill>
                  <a:schemeClr val="tx1">
                    <a:alpha val="50000"/>
                  </a:schemeClr>
                </a:solidFill>
                <a:latin typeface="+mn-lt"/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3139127" y="2540523"/>
            <a:ext cx="1998483" cy="1987966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/>
          <p:cNvSpPr/>
          <p:nvPr/>
        </p:nvSpPr>
        <p:spPr>
          <a:xfrm>
            <a:off x="9339902" y="3267948"/>
            <a:ext cx="535937" cy="533117"/>
          </a:xfrm>
          <a:prstGeom prst="ellipse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/>
          <p:cNvSpPr/>
          <p:nvPr/>
        </p:nvSpPr>
        <p:spPr>
          <a:xfrm>
            <a:off x="1526768" y="3429000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1104900" y="1979630"/>
            <a:ext cx="10668000" cy="2969443"/>
          </a:xfrm>
          <a:prstGeom prst="rect">
            <a:avLst/>
          </a:prstGeom>
          <a:effectLst/>
        </p:spPr>
        <p:txBody>
          <a:bodyPr tIns="0" bIns="91440" anchor="ctr" anchorCtr="0"/>
          <a:lstStyle>
            <a:lvl1pPr algn="ctr">
              <a:lnSpc>
                <a:spcPct val="150000"/>
              </a:lnSpc>
              <a:defRPr sz="11499" kern="3000" spc="2000" baseline="0"/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0" name="Oval 9"/>
          <p:cNvSpPr/>
          <p:nvPr/>
        </p:nvSpPr>
        <p:spPr>
          <a:xfrm>
            <a:off x="3120076" y="1119481"/>
            <a:ext cx="4749538" cy="4724544"/>
          </a:xfrm>
          <a:prstGeom prst="ellipse">
            <a:avLst/>
          </a:prstGeom>
          <a:noFill/>
          <a:ln w="3175">
            <a:solidFill>
              <a:schemeClr val="tx1">
                <a:alpha val="1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Oval 11"/>
          <p:cNvSpPr/>
          <p:nvPr/>
        </p:nvSpPr>
        <p:spPr>
          <a:xfrm>
            <a:off x="1526769" y="1668430"/>
            <a:ext cx="3610841" cy="3591839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7" name="Oval 16"/>
          <p:cNvSpPr/>
          <p:nvPr userDrawn="1"/>
        </p:nvSpPr>
        <p:spPr>
          <a:xfrm>
            <a:off x="1526768" y="3429000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703ED78-9792-4917-9463-BAE14924155A}"/>
              </a:ext>
            </a:extLst>
          </p:cNvPr>
          <p:cNvSpPr/>
          <p:nvPr userDrawn="1"/>
        </p:nvSpPr>
        <p:spPr>
          <a:xfrm rot="10800000">
            <a:off x="8439878" y="5850862"/>
            <a:ext cx="3682959" cy="100713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CB0B64F-356D-4C37-BDB5-3CB1B066C4C9}"/>
              </a:ext>
            </a:extLst>
          </p:cNvPr>
          <p:cNvSpPr/>
          <p:nvPr userDrawn="1"/>
        </p:nvSpPr>
        <p:spPr>
          <a:xfrm>
            <a:off x="1104900" y="-9056"/>
            <a:ext cx="3682959" cy="100713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42D2790-EA30-4E0B-B8F3-16FBA340C5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04900" y="4528489"/>
            <a:ext cx="10668000" cy="853179"/>
          </a:xfrm>
        </p:spPr>
        <p:txBody>
          <a:bodyPr vert="horz" lIns="0" tIns="45720" rIns="0" bIns="45720" rtlCol="0">
            <a:noAutofit/>
          </a:bodyPr>
          <a:lstStyle>
            <a:lvl1pPr marL="0" indent="0" algn="ctr">
              <a:buNone/>
              <a:defRPr lang="en-US" sz="3600" spc="600">
                <a:solidFill>
                  <a:srgbClr val="2F3342"/>
                </a:solidFill>
              </a:defRPr>
            </a:lvl1pPr>
          </a:lstStyle>
          <a:p>
            <a:pPr marL="228600" lvl="0" indent="-228600" algn="ctr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96669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26770-6622-450D-A1F3-BC241C88D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199098"/>
            <a:ext cx="10248899" cy="4977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431475"/>
            <a:ext cx="10248899" cy="703279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877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A32EE4F-6B2E-4FCC-BC34-5BF831F902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3777200" y="0"/>
            <a:ext cx="8428969" cy="6858000"/>
          </a:xfrm>
          <a:custGeom>
            <a:avLst/>
            <a:gdLst>
              <a:gd name="connsiteX0" fmla="*/ 0 w 6766561"/>
              <a:gd name="connsiteY0" fmla="*/ 0 h 6858000"/>
              <a:gd name="connsiteX1" fmla="*/ 6766561 w 6766561"/>
              <a:gd name="connsiteY1" fmla="*/ 0 h 6858000"/>
              <a:gd name="connsiteX2" fmla="*/ 6766561 w 6766561"/>
              <a:gd name="connsiteY2" fmla="*/ 6858000 h 6858000"/>
              <a:gd name="connsiteX3" fmla="*/ 0 w 67665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6561" h="6858000">
                <a:moveTo>
                  <a:pt x="0" y="0"/>
                </a:moveTo>
                <a:lnTo>
                  <a:pt x="6766561" y="0"/>
                </a:lnTo>
                <a:lnTo>
                  <a:pt x="676656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Oval 22"/>
          <p:cNvSpPr/>
          <p:nvPr/>
        </p:nvSpPr>
        <p:spPr>
          <a:xfrm>
            <a:off x="1755742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6" name="Oval 65"/>
          <p:cNvSpPr/>
          <p:nvPr/>
        </p:nvSpPr>
        <p:spPr>
          <a:xfrm>
            <a:off x="392841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5" name="Oval 34"/>
          <p:cNvSpPr/>
          <p:nvPr/>
        </p:nvSpPr>
        <p:spPr>
          <a:xfrm>
            <a:off x="1524000" y="1812813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25D7C1C-9CF4-47B3-9ABC-8F0E2CE6CD31}"/>
              </a:ext>
            </a:extLst>
          </p:cNvPr>
          <p:cNvSpPr/>
          <p:nvPr userDrawn="1"/>
        </p:nvSpPr>
        <p:spPr>
          <a:xfrm rot="10800000">
            <a:off x="3192203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0B53361-3F22-4468-B6F8-71E345F7077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B38687-48E7-4488-BB10-BDE4F5A73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199" y="866765"/>
            <a:ext cx="3693605" cy="1563624"/>
          </a:xfrm>
          <a:solidFill>
            <a:schemeClr val="bg1"/>
          </a:solidFill>
        </p:spPr>
        <p:txBody>
          <a:bodyPr vert="horz" lIns="91440" tIns="0" rIns="91440" bIns="0" rtlCol="0" anchor="b" anchorCtr="0">
            <a:noAutofit/>
          </a:bodyPr>
          <a:lstStyle>
            <a:lvl1pPr>
              <a:defRPr lang="en-US" sz="3600" b="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9F459E6-70DE-4FF8-AD0C-1B49B34CF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0649" y="2627395"/>
            <a:ext cx="3693605" cy="2410459"/>
          </a:xfrm>
        </p:spPr>
        <p:txBody>
          <a:bodyPr vert="horz" lIns="91440" tIns="73152" rIns="91440" bIns="45720" rtlCol="0">
            <a:noAutofit/>
          </a:bodyPr>
          <a:lstStyle>
            <a:lvl1pPr marL="0" indent="0" algn="l">
              <a:buNone/>
              <a:defRPr lang="en-US" sz="1400" b="0" i="0" baseline="0">
                <a:effectLst/>
              </a:defRPr>
            </a:lvl1pPr>
          </a:lstStyle>
          <a:p>
            <a:pPr marL="228600" lvl="0" indent="-228600">
              <a:lnSpc>
                <a:spcPct val="145000"/>
              </a:lnSpc>
              <a:spcBef>
                <a:spcPts val="0"/>
              </a:spcBef>
            </a:pP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975078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8B56F67-6D31-4B9E-8530-E063E5785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4900" y="1338606"/>
            <a:ext cx="4914900" cy="4838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9E53391-9670-4404-BC42-063A6EC48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338606"/>
            <a:ext cx="5181598" cy="4838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0755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473839A-0FBA-4FFD-963E-C459DBF01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900" y="1341797"/>
            <a:ext cx="489267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780A680B-0184-4FD9-B262-BC525F0FE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4900" y="2308409"/>
            <a:ext cx="4892675" cy="388125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BB13104-4CA8-41CF-97D3-CC8715182B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1341797"/>
            <a:ext cx="516096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F6A37A72-F47E-45B8-B790-D1444B002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2308409"/>
            <a:ext cx="5160962" cy="388125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96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5243414" y="6098258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A57A7D-E285-478E-A8B6-10716A7A7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457200"/>
            <a:ext cx="36671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2638390-43F5-47D5-BE57-D060C6E9E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4900" y="2057400"/>
            <a:ext cx="36671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6B2167-56BA-4D43-889D-FD798AA1F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0896" y="457201"/>
            <a:ext cx="6364492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3594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AF2EDC5-8FCA-8543-8C1F-688DA6DC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D8003D-13A7-4986-AB10-F498433627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164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8F6A756B-881F-4AD8-88A2-0DEA57AC8086}"/>
              </a:ext>
            </a:extLst>
          </p:cNvPr>
          <p:cNvSpPr/>
          <p:nvPr userDrawn="1"/>
        </p:nvSpPr>
        <p:spPr>
          <a:xfrm>
            <a:off x="9575801" y="1199097"/>
            <a:ext cx="4695527" cy="4670817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E1879E-468E-4022-BADB-7EA13901AAC4}"/>
              </a:ext>
            </a:extLst>
          </p:cNvPr>
          <p:cNvSpPr/>
          <p:nvPr userDrawn="1"/>
        </p:nvSpPr>
        <p:spPr>
          <a:xfrm>
            <a:off x="1058659" y="759742"/>
            <a:ext cx="5578882" cy="5549523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6C8E7-AF48-4D69-8A29-78C339929E06}"/>
              </a:ext>
            </a:extLst>
          </p:cNvPr>
          <p:cNvSpPr/>
          <p:nvPr userDrawn="1"/>
        </p:nvSpPr>
        <p:spPr>
          <a:xfrm>
            <a:off x="6309668" y="5745357"/>
            <a:ext cx="106064" cy="1055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BAE379-8BA3-4C38-80B9-F6ECE8575046}"/>
              </a:ext>
            </a:extLst>
          </p:cNvPr>
          <p:cNvSpPr/>
          <p:nvPr userDrawn="1"/>
        </p:nvSpPr>
        <p:spPr>
          <a:xfrm>
            <a:off x="7062787" y="1199097"/>
            <a:ext cx="244510" cy="2432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C42F51-DCAB-4C33-9689-ABC135D1EE8D}"/>
              </a:ext>
            </a:extLst>
          </p:cNvPr>
          <p:cNvSpPr/>
          <p:nvPr userDrawn="1"/>
        </p:nvSpPr>
        <p:spPr>
          <a:xfrm rot="10800000">
            <a:off x="10507442" y="6397343"/>
            <a:ext cx="1684558" cy="460657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BC48F8-98EB-4550-8EAC-1248034E9560}"/>
              </a:ext>
            </a:extLst>
          </p:cNvPr>
          <p:cNvSpPr/>
          <p:nvPr userDrawn="1"/>
        </p:nvSpPr>
        <p:spPr>
          <a:xfrm>
            <a:off x="1496753" y="0"/>
            <a:ext cx="2057848" cy="562736"/>
          </a:xfrm>
          <a:custGeom>
            <a:avLst/>
            <a:gdLst>
              <a:gd name="connsiteX0" fmla="*/ 0 w 1684558"/>
              <a:gd name="connsiteY0" fmla="*/ 0 h 460657"/>
              <a:gd name="connsiteX1" fmla="*/ 1684558 w 1684558"/>
              <a:gd name="connsiteY1" fmla="*/ 0 h 460657"/>
              <a:gd name="connsiteX2" fmla="*/ 1670866 w 1684558"/>
              <a:gd name="connsiteY2" fmla="*/ 22419 h 460657"/>
              <a:gd name="connsiteX3" fmla="*/ 842279 w 1684558"/>
              <a:gd name="connsiteY3" fmla="*/ 460657 h 460657"/>
              <a:gd name="connsiteX4" fmla="*/ 13692 w 1684558"/>
              <a:gd name="connsiteY4" fmla="*/ 22419 h 460657"/>
              <a:gd name="connsiteX5" fmla="*/ 0 w 1684558"/>
              <a:gd name="connsiteY5" fmla="*/ 0 h 460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4558" h="460657">
                <a:moveTo>
                  <a:pt x="0" y="0"/>
                </a:moveTo>
                <a:lnTo>
                  <a:pt x="1684558" y="0"/>
                </a:lnTo>
                <a:lnTo>
                  <a:pt x="1670866" y="22419"/>
                </a:lnTo>
                <a:cubicBezTo>
                  <a:pt x="1491295" y="286821"/>
                  <a:pt x="1187195" y="460657"/>
                  <a:pt x="842279" y="460657"/>
                </a:cubicBezTo>
                <a:cubicBezTo>
                  <a:pt x="497363" y="460657"/>
                  <a:pt x="193263" y="286821"/>
                  <a:pt x="13692" y="2241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34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091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01DAC-95B2-4F9E-A9B4-92382F943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403225"/>
            <a:ext cx="10248899" cy="703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D57AA7-D108-4C6F-9455-5A9AC5F7D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900" y="1825625"/>
            <a:ext cx="102488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BCC2B-A9FA-4472-8509-74B42C12A8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D32F58-EB48-4836-BA45-971BA1AA1608}"/>
              </a:ext>
            </a:extLst>
          </p:cNvPr>
          <p:cNvCxnSpPr/>
          <p:nvPr userDrawn="1"/>
        </p:nvCxnSpPr>
        <p:spPr>
          <a:xfrm>
            <a:off x="559704" y="5537210"/>
            <a:ext cx="0" cy="1320791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hape 61">
            <a:extLst>
              <a:ext uri="{FF2B5EF4-FFF2-40B4-BE49-F238E27FC236}">
                <a16:creationId xmlns:a16="http://schemas.microsoft.com/office/drawing/2014/main" id="{9DA099E0-27DA-42BD-9D42-E4CA07B78FDD}"/>
              </a:ext>
            </a:extLst>
          </p:cNvPr>
          <p:cNvSpPr/>
          <p:nvPr userDrawn="1"/>
        </p:nvSpPr>
        <p:spPr>
          <a:xfrm rot="16200000">
            <a:off x="-1548505" y="3225098"/>
            <a:ext cx="4216420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marL="0" indent="0" algn="ctr">
              <a:buFont typeface="Arial" panose="020B0604020202020204" pitchFamily="34" charset="0"/>
              <a:buNone/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sz="2400" b="1" kern="1200" spc="600" dirty="0">
                <a:solidFill>
                  <a:schemeClr val="accent1"/>
                </a:solidFill>
                <a:latin typeface="+mn-lt"/>
                <a:ea typeface="+mn-ea"/>
                <a:cs typeface="+mn-cs"/>
                <a:sym typeface="Bebas"/>
              </a:rPr>
              <a:t>Lecture 4 </a:t>
            </a:r>
            <a:r>
              <a:rPr lang="en-US" sz="1800" b="1" kern="1200" spc="600" dirty="0">
                <a:solidFill>
                  <a:srgbClr val="2F3342"/>
                </a:solidFill>
                <a:latin typeface="+mn-lt"/>
                <a:ea typeface="+mn-ea"/>
                <a:cs typeface="+mn-cs"/>
                <a:sym typeface="Bebas"/>
              </a:rPr>
              <a:t>9/10/26</a:t>
            </a:r>
            <a:endParaRPr lang="en-US" sz="2400" b="1" i="0" spc="600" dirty="0">
              <a:solidFill>
                <a:schemeClr val="accent1"/>
              </a:solidFill>
              <a:latin typeface="+mn-lt"/>
              <a:cs typeface="Gill Sans" panose="020B0502020104020203" pitchFamily="34" charset="-79"/>
            </a:endParaRPr>
          </a:p>
        </p:txBody>
      </p:sp>
      <p:sp>
        <p:nvSpPr>
          <p:cNvPr id="19" name="Номер слайда 21">
            <a:extLst>
              <a:ext uri="{FF2B5EF4-FFF2-40B4-BE49-F238E27FC236}">
                <a16:creationId xmlns:a16="http://schemas.microsoft.com/office/drawing/2014/main" id="{BDEFFF1D-21D1-45B8-A062-F9140F937EE2}"/>
              </a:ext>
            </a:extLst>
          </p:cNvPr>
          <p:cNvSpPr txBox="1">
            <a:spLocks/>
          </p:cNvSpPr>
          <p:nvPr userDrawn="1"/>
        </p:nvSpPr>
        <p:spPr>
          <a:xfrm>
            <a:off x="10919584" y="441326"/>
            <a:ext cx="703476" cy="24447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3" b="1" kern="120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sz="1000" smtClean="0"/>
              <a:pPr/>
              <a:t>‹#›</a:t>
            </a:fld>
            <a:endParaRPr lang="en-US" sz="10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FEBA112-2FA0-448A-A373-EB297C4661F0}"/>
              </a:ext>
            </a:extLst>
          </p:cNvPr>
          <p:cNvCxnSpPr/>
          <p:nvPr userDrawn="1"/>
        </p:nvCxnSpPr>
        <p:spPr>
          <a:xfrm>
            <a:off x="559704" y="0"/>
            <a:ext cx="0" cy="1320791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06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0" r:id="rId2"/>
    <p:sldLayoutId id="2147483677" r:id="rId3"/>
    <p:sldLayoutId id="2147483673" r:id="rId4"/>
    <p:sldLayoutId id="2147483674" r:id="rId5"/>
    <p:sldLayoutId id="2147483680" r:id="rId6"/>
    <p:sldLayoutId id="2147483678" r:id="rId7"/>
    <p:sldLayoutId id="2147483679" r:id="rId8"/>
    <p:sldLayoutId id="214748368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6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470" y="1671283"/>
            <a:ext cx="10668000" cy="2590635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spc="800" dirty="0"/>
              <a:t>Exploratory Data Analysis</a:t>
            </a:r>
            <a:br>
              <a:rPr lang="en-US" sz="4400" spc="800" dirty="0"/>
            </a:br>
            <a:br>
              <a:rPr lang="en-US" sz="4400" spc="800" dirty="0"/>
            </a:br>
            <a:r>
              <a:rPr lang="en-US" sz="4000" spc="800" dirty="0"/>
              <a:t>Exploring the Relationship between Variables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9F58DE8-3606-44C2-AF7E-3B19ACB61C27}"/>
              </a:ext>
            </a:extLst>
          </p:cNvPr>
          <p:cNvSpPr txBox="1">
            <a:spLocks/>
          </p:cNvSpPr>
          <p:nvPr/>
        </p:nvSpPr>
        <p:spPr>
          <a:xfrm>
            <a:off x="1129470" y="4923932"/>
            <a:ext cx="10668000" cy="85317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600" kern="1200" spc="600">
                <a:solidFill>
                  <a:srgbClr val="2F334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September 10</a:t>
            </a:r>
            <a:r>
              <a:rPr lang="en-US" sz="2400" baseline="30000" dirty="0"/>
              <a:t>th</a:t>
            </a:r>
            <a:r>
              <a:rPr lang="en-US" sz="2400" dirty="0"/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1979376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9F15AE-7538-4155-90F7-4B6AAE67D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Base R Functions for EDA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E5F37A08-28C2-44A7-A86C-BE6D8C8A7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8668" y="1505396"/>
            <a:ext cx="10351956" cy="4770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u="sng" dirty="0">
                <a:ea typeface="Calibri" panose="020F0502020204030204" pitchFamily="34" charset="0"/>
                <a:cs typeface="Times New Roman" panose="02020603050405020304" pitchFamily="18" charset="0"/>
              </a:rPr>
              <a:t>Base R functions for Visualizing Two Categorical Variables: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barplot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(t(</a:t>
            </a:r>
            <a:r>
              <a:rPr lang="en-US" sz="2800" dirty="0">
                <a:cs typeface="Times New Roman" panose="02020603050405020304" pitchFamily="18" charset="0"/>
              </a:rPr>
              <a:t>object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),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	</a:t>
            </a:r>
            <a:r>
              <a:rPr lang="en-US" sz="2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legend.text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= TRUE,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	</a:t>
            </a:r>
            <a:r>
              <a:rPr lang="en-US" sz="2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xlab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=</a:t>
            </a:r>
            <a:r>
              <a:rPr lang="en-US" sz="2800" dirty="0">
                <a:cs typeface="Times New Roman" panose="02020603050405020304" pitchFamily="18" charset="0"/>
              </a:rPr>
              <a:t> "x-label"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ylab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= </a:t>
            </a:r>
            <a:r>
              <a:rPr lang="en-US" sz="2800" dirty="0">
                <a:cs typeface="Times New Roman" panose="02020603050405020304" pitchFamily="18" charset="0"/>
              </a:rPr>
              <a:t>"y-label"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, main =</a:t>
            </a:r>
            <a:r>
              <a:rPr lang="en-US" sz="2800" dirty="0">
                <a:cs typeface="Times New Roman" panose="02020603050405020304" pitchFamily="18" charset="0"/>
              </a:rPr>
              <a:t> "header"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u="sng" dirty="0">
                <a:ea typeface="Calibri" panose="020F0502020204030204" pitchFamily="34" charset="0"/>
                <a:cs typeface="Times New Roman" panose="02020603050405020304" pitchFamily="18" charset="0"/>
              </a:rPr>
              <a:t>Base R functions for Summarizing Two Categorical Variables: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7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table(</a:t>
            </a:r>
            <a:r>
              <a:rPr lang="en-US" sz="2800" dirty="0" err="1">
                <a:cs typeface="Times New Roman" panose="02020603050405020304" pitchFamily="18" charset="0"/>
              </a:rPr>
              <a:t>movies$genre</a:t>
            </a:r>
            <a:r>
              <a:rPr lang="en-US" sz="2800" dirty="0"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cs typeface="Times New Roman" panose="02020603050405020304" pitchFamily="18" charset="0"/>
              </a:rPr>
              <a:t>movies$best_pic_nom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28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altLang="en-US" sz="14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700" b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2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prop.table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(table</a:t>
            </a:r>
            <a:r>
              <a:rPr lang="en-US" sz="2800" dirty="0"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cs typeface="Times New Roman" panose="02020603050405020304" pitchFamily="18" charset="0"/>
              </a:rPr>
              <a:t>movies$genre</a:t>
            </a:r>
            <a:r>
              <a:rPr lang="en-US" sz="2800" dirty="0"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cs typeface="Times New Roman" panose="02020603050405020304" pitchFamily="18" charset="0"/>
              </a:rPr>
              <a:t>movies$best_pic_nom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))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sz="2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prop.table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(table</a:t>
            </a:r>
            <a:r>
              <a:rPr lang="en-US" sz="2800" dirty="0"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cs typeface="Times New Roman" panose="02020603050405020304" pitchFamily="18" charset="0"/>
              </a:rPr>
              <a:t>movies$genre</a:t>
            </a:r>
            <a:r>
              <a:rPr lang="en-US" sz="2800" dirty="0"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cs typeface="Times New Roman" panose="02020603050405020304" pitchFamily="18" charset="0"/>
              </a:rPr>
              <a:t>movies$best_pic_nom</a:t>
            </a:r>
            <a:r>
              <a:rPr lang="en-US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), margin = 1)</a:t>
            </a:r>
            <a:endParaRPr lang="en-US" altLang="en-US" sz="28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137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550" y="1298448"/>
            <a:ext cx="7616952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900" b="1">
                <a:solidFill>
                  <a:srgbClr val="1B375A"/>
                </a:solidFill>
                <a:latin typeface="Aptos Display"/>
              </a:defRPr>
            </a:pPr>
            <a:r>
              <a:rPr dirty="0"/>
              <a:t>Interpret the Relationship, Not Just the Output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71550" y="6049832"/>
            <a:ext cx="9498974" cy="727526"/>
          </a:xfrm>
          <a:prstGeom prst="roundRect">
            <a:avLst/>
          </a:prstGeom>
          <a:solidFill>
            <a:srgbClr val="FAF0E1"/>
          </a:solidFill>
          <a:ln>
            <a:solidFill>
              <a:srgbClr val="FAF0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800" b="1">
                <a:solidFill>
                  <a:srgbClr val="1B375A"/>
                </a:solidFill>
                <a:latin typeface="Aptos"/>
              </a:defRPr>
            </a:pPr>
            <a:r>
              <a:rPr sz="2600" dirty="0"/>
              <a:t>The graph and numerical summaries are EVIDENCE for your interpretation</a:t>
            </a:r>
            <a:r>
              <a:rPr sz="2800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01400" y="6537960"/>
            <a:ext cx="3200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11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BFF9F4D-8585-8374-0352-23803A982A84}"/>
              </a:ext>
            </a:extLst>
          </p:cNvPr>
          <p:cNvSpPr txBox="1">
            <a:spLocks/>
          </p:cNvSpPr>
          <p:nvPr/>
        </p:nvSpPr>
        <p:spPr>
          <a:xfrm>
            <a:off x="971550" y="471726"/>
            <a:ext cx="10248899" cy="121077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00FF"/>
                </a:solidFill>
              </a:rPr>
              <a:t>Interpreting and Describing the Relationship</a:t>
            </a:r>
          </a:p>
        </p:txBody>
      </p:sp>
      <p:pic>
        <p:nvPicPr>
          <p:cNvPr id="10" name="Picture 9" descr="The image displays a bar chart illustrating the distribution of film nominations by genre, with categories including Action, Animation, Comedy, Documentary, Drama, Horror, Mystery, and Romance, each bar representing a percentage of total nominations, and a clear distinction between nominated and non-nominated films.&#10;&#10;AI-generated content may be incorrect.">
            <a:extLst>
              <a:ext uri="{FF2B5EF4-FFF2-40B4-BE49-F238E27FC236}">
                <a16:creationId xmlns:a16="http://schemas.microsoft.com/office/drawing/2014/main" id="{161493A0-8877-98CC-DC48-81CB2172F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015" y="1963325"/>
            <a:ext cx="9649120" cy="396023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78538-7701-C4E9-6C7B-D5B31FE69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9A11EE-A635-7BD5-8549-FBA651C14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28202"/>
            <a:ext cx="10248899" cy="7032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One Categorical + One Numerical Variable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143FDC71-9233-5B19-65B8-38CCC376FB56}"/>
              </a:ext>
            </a:extLst>
          </p:cNvPr>
          <p:cNvSpPr/>
          <p:nvPr/>
        </p:nvSpPr>
        <p:spPr>
          <a:xfrm>
            <a:off x="990600" y="1547441"/>
            <a:ext cx="4943856" cy="5082357"/>
          </a:xfrm>
          <a:prstGeom prst="roundRect">
            <a:avLst/>
          </a:prstGeom>
          <a:solidFill>
            <a:srgbClr val="FAF0E1"/>
          </a:solidFill>
          <a:ln>
            <a:solidFill>
              <a:srgbClr val="CDD5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1168" tIns="128016" rIns="164592" bIns="91440" rtlCol="0" anchor="ctr"/>
          <a:lstStyle/>
          <a:p>
            <a:pPr>
              <a:lnSpc>
                <a:spcPct val="120000"/>
              </a:lnSpc>
              <a:spcAft>
                <a:spcPts val="1200"/>
              </a:spcAft>
              <a:defRPr sz="1900" b="1">
                <a:solidFill>
                  <a:srgbClr val="1B375A"/>
                </a:solidFill>
              </a:defRPr>
            </a:pPr>
            <a:r>
              <a:rPr sz="2800" dirty="0"/>
              <a:t>What are we asking?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q"/>
              <a:defRPr sz="1700">
                <a:solidFill>
                  <a:srgbClr val="30343A"/>
                </a:solidFill>
              </a:defRPr>
            </a:pPr>
            <a:r>
              <a:rPr sz="2800" dirty="0"/>
              <a:t>Genre tells us which</a:t>
            </a:r>
            <a:r>
              <a:rPr lang="en-US" sz="2800" dirty="0"/>
              <a:t> </a:t>
            </a:r>
            <a:r>
              <a:rPr sz="2800" dirty="0"/>
              <a:t>group each movie belongs to.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q"/>
              <a:defRPr sz="1700">
                <a:solidFill>
                  <a:srgbClr val="30343A"/>
                </a:solidFill>
              </a:defRPr>
            </a:pPr>
            <a:r>
              <a:rPr sz="2800" dirty="0"/>
              <a:t>Runtime is a numerical measurement.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q"/>
              <a:defRPr sz="1700">
                <a:solidFill>
                  <a:srgbClr val="30343A"/>
                </a:solidFill>
              </a:defRPr>
            </a:pPr>
            <a:r>
              <a:rPr sz="2800" dirty="0"/>
              <a:t>We compare runtime distributions across genres.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781C0FA-9D6F-B15E-048B-6E4F15BA628C}"/>
              </a:ext>
            </a:extLst>
          </p:cNvPr>
          <p:cNvSpPr/>
          <p:nvPr/>
        </p:nvSpPr>
        <p:spPr>
          <a:xfrm>
            <a:off x="6178295" y="5215313"/>
            <a:ext cx="5669280" cy="1453896"/>
          </a:xfrm>
          <a:prstGeom prst="roundRect">
            <a:avLst/>
          </a:prstGeom>
          <a:solidFill>
            <a:srgbClr val="F4F7FA"/>
          </a:solidFill>
          <a:ln>
            <a:solidFill>
              <a:srgbClr val="CDD5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800" b="1">
                <a:solidFill>
                  <a:srgbClr val="1B375A"/>
                </a:solidFill>
                <a:latin typeface="Aptos"/>
              </a:defRPr>
            </a:pPr>
            <a:r>
              <a:rPr sz="2800" dirty="0"/>
              <a:t>Look for differences in:</a:t>
            </a:r>
            <a:br>
              <a:rPr sz="2800" dirty="0"/>
            </a:br>
            <a:r>
              <a:rPr lang="en-US" sz="2800" dirty="0"/>
              <a:t>C</a:t>
            </a:r>
            <a:r>
              <a:rPr sz="2800" dirty="0"/>
              <a:t>enter</a:t>
            </a:r>
            <a:r>
              <a:rPr lang="en-US" sz="2800" dirty="0"/>
              <a:t>, S</a:t>
            </a:r>
            <a:r>
              <a:rPr sz="2800" dirty="0"/>
              <a:t>pread</a:t>
            </a:r>
            <a:r>
              <a:rPr lang="en-US" sz="2800" dirty="0"/>
              <a:t>, S</a:t>
            </a:r>
            <a:r>
              <a:rPr sz="2800" dirty="0"/>
              <a:t>hape</a:t>
            </a:r>
            <a:r>
              <a:rPr lang="en-US" sz="2800" dirty="0"/>
              <a:t>,</a:t>
            </a:r>
            <a:r>
              <a:rPr sz="2800" dirty="0"/>
              <a:t> </a:t>
            </a:r>
            <a:r>
              <a:rPr lang="en-US" sz="2800" dirty="0"/>
              <a:t>U</a:t>
            </a:r>
            <a:r>
              <a:rPr sz="2800" dirty="0"/>
              <a:t>nusual </a:t>
            </a:r>
            <a:r>
              <a:rPr lang="en-US" sz="2800" dirty="0"/>
              <a:t>V</a:t>
            </a:r>
            <a:r>
              <a:rPr sz="2800" dirty="0"/>
              <a:t>alues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9D1FD4-D116-5C25-3F6E-34BF5ED87823}"/>
              </a:ext>
            </a:extLst>
          </p:cNvPr>
          <p:cNvSpPr txBox="1"/>
          <p:nvPr/>
        </p:nvSpPr>
        <p:spPr>
          <a:xfrm>
            <a:off x="990600" y="915739"/>
            <a:ext cx="71414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/>
              <a:t>Does movie runtime differ by genres?</a:t>
            </a:r>
          </a:p>
        </p:txBody>
      </p:sp>
      <p:pic>
        <p:nvPicPr>
          <p:cNvPr id="10" name="Picture 9" descr="catnum.png">
            <a:extLst>
              <a:ext uri="{FF2B5EF4-FFF2-40B4-BE49-F238E27FC236}">
                <a16:creationId xmlns:a16="http://schemas.microsoft.com/office/drawing/2014/main" id="{5A6591F6-86F6-02AC-ADF8-5B2C0318E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295" y="1738119"/>
            <a:ext cx="5669280" cy="323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19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EB427-32BA-8C55-777D-3176AE43D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E53A251-4A2C-E495-93BD-2007C5025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Base R Functions for EDA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FB5F2B6E-BF05-7D17-EA50-B5AB3610D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900" y="1320411"/>
            <a:ext cx="10646849" cy="4822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sz="2800" u="sng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Base R function to Visualize the Data: 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boxplot(</a:t>
            </a:r>
            <a:r>
              <a:rPr lang="en-US" altLang="en-US" sz="28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dataset$variable</a:t>
            </a:r>
            <a:r>
              <a:rPr lang="en-US" altLang="en-US" sz="28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~</a:t>
            </a:r>
            <a:r>
              <a:rPr lang="en-US" altLang="en-US" sz="28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US" altLang="en-US" sz="28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dataset$factor</a:t>
            </a:r>
            <a:r>
              <a:rPr lang="en-US" altLang="en-US" sz="28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)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US" sz="2800" dirty="0">
                <a:latin typeface="+mn-lt"/>
              </a:rPr>
              <a:t>The formula tells R: Plot this numerical variable by groups of categorical variable</a:t>
            </a:r>
            <a:r>
              <a:rPr lang="en-US" sz="2800" dirty="0"/>
              <a:t>.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None/>
            </a:pPr>
            <a:endParaRPr lang="en-US" altLang="en-US" sz="1200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800" u="sng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Base R function for specific numerical statistic by factor: </a:t>
            </a:r>
            <a:endParaRPr lang="en-US" altLang="en-US" sz="2800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sz="28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aggregate(</a:t>
            </a:r>
            <a:r>
              <a:rPr lang="en-US" altLang="en-US" sz="28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dataset$variable</a:t>
            </a:r>
            <a:r>
              <a:rPr lang="en-US" altLang="en-US" sz="28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~</a:t>
            </a:r>
            <a:r>
              <a:rPr lang="en-US" altLang="en-US" sz="28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US" altLang="en-US" sz="28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dataset$factor</a:t>
            </a:r>
            <a:r>
              <a:rPr lang="en-US" altLang="en-US" sz="28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, FUN =</a:t>
            </a:r>
            <a:r>
              <a:rPr lang="en-US" altLang="en-US" sz="2800" dirty="0">
                <a:solidFill>
                  <a:schemeClr val="accent1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US" altLang="en-US" sz="28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name of method</a:t>
            </a:r>
            <a:r>
              <a:rPr lang="en-US" altLang="en-US" sz="28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) 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US" sz="2800" dirty="0">
                <a:latin typeface="+mn-lt"/>
              </a:rPr>
              <a:t>The formula tells R: Compare the numerical variable across the groups.</a:t>
            </a:r>
          </a:p>
        </p:txBody>
      </p:sp>
    </p:spTree>
    <p:extLst>
      <p:ext uri="{BB962C8B-B14F-4D97-AF65-F5344CB8AC3E}">
        <p14:creationId xmlns:p14="http://schemas.microsoft.com/office/powerpoint/2010/main" val="3466326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51560" y="2453724"/>
            <a:ext cx="4983480" cy="1124711"/>
          </a:xfrm>
          <a:prstGeom prst="roundRect">
            <a:avLst/>
          </a:prstGeom>
          <a:solidFill>
            <a:srgbClr val="4169AA"/>
          </a:solidFill>
          <a:ln>
            <a:solidFill>
              <a:srgbClr val="4169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2100" b="1">
                <a:solidFill>
                  <a:srgbClr val="FFFFFF"/>
                </a:solidFill>
                <a:latin typeface="Aptos"/>
              </a:defRPr>
            </a:pPr>
            <a:r>
              <a:rPr sz="2800" dirty="0"/>
              <a:t>Roughly symmetric</a:t>
            </a:r>
            <a:br>
              <a:rPr sz="2800" dirty="0"/>
            </a:br>
            <a:r>
              <a:rPr sz="2800" dirty="0"/>
              <a:t>No influential outliers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37960" y="2453724"/>
            <a:ext cx="4983480" cy="1042416"/>
          </a:xfrm>
          <a:prstGeom prst="roundRect">
            <a:avLst/>
          </a:prstGeom>
          <a:solidFill>
            <a:srgbClr val="D78737"/>
          </a:solidFill>
          <a:ln>
            <a:solidFill>
              <a:srgbClr val="D787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2100" b="1">
                <a:solidFill>
                  <a:srgbClr val="FFFFFF"/>
                </a:solidFill>
                <a:latin typeface="Aptos"/>
              </a:defRPr>
            </a:pPr>
            <a:r>
              <a:rPr sz="2800" dirty="0"/>
              <a:t>Skewed and/or</a:t>
            </a:r>
            <a:br>
              <a:rPr sz="2800" dirty="0"/>
            </a:br>
            <a:r>
              <a:rPr sz="2800" dirty="0"/>
              <a:t>Influential outliers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25880" y="3916764"/>
            <a:ext cx="4114800" cy="960120"/>
          </a:xfrm>
          <a:prstGeom prst="roundRect">
            <a:avLst/>
          </a:prstGeom>
          <a:solidFill>
            <a:srgbClr val="E8F0F9"/>
          </a:solidFill>
          <a:ln>
            <a:solidFill>
              <a:srgbClr val="E8F0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2900" b="1">
                <a:solidFill>
                  <a:srgbClr val="1B375A"/>
                </a:solidFill>
                <a:latin typeface="Aptos"/>
              </a:defRPr>
            </a:pPr>
            <a:r>
              <a:rPr dirty="0"/>
              <a:t>Mean + SD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040880" y="3916764"/>
            <a:ext cx="3977639" cy="960120"/>
          </a:xfrm>
          <a:prstGeom prst="roundRect">
            <a:avLst/>
          </a:prstGeom>
          <a:solidFill>
            <a:srgbClr val="FAF0E1"/>
          </a:solidFill>
          <a:ln>
            <a:solidFill>
              <a:srgbClr val="FAF0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2900" b="1">
                <a:solidFill>
                  <a:srgbClr val="1B375A"/>
                </a:solidFill>
                <a:latin typeface="Aptos"/>
              </a:defRPr>
            </a:pPr>
            <a:r>
              <a:rPr dirty="0"/>
              <a:t>Median + IQR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51560" y="5261563"/>
            <a:ext cx="10829109" cy="1124711"/>
          </a:xfrm>
          <a:prstGeom prst="roundRect">
            <a:avLst/>
          </a:prstGeom>
          <a:solidFill>
            <a:srgbClr val="F4F7FA"/>
          </a:solidFill>
          <a:ln>
            <a:solidFill>
              <a:srgbClr val="CDD5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2100" b="1">
                <a:solidFill>
                  <a:srgbClr val="1B375A"/>
                </a:solidFill>
                <a:latin typeface="Aptos"/>
              </a:defRPr>
            </a:pPr>
            <a:r>
              <a:rPr sz="2800" dirty="0"/>
              <a:t>This is the SAME decision </a:t>
            </a:r>
            <a:r>
              <a:rPr lang="en-US" sz="2800" dirty="0"/>
              <a:t>we </a:t>
            </a:r>
            <a:r>
              <a:rPr sz="2800" dirty="0"/>
              <a:t>ma</a:t>
            </a:r>
            <a:r>
              <a:rPr lang="en-US" sz="2800" dirty="0"/>
              <a:t>ke when examining one variable at a time</a:t>
            </a:r>
            <a:r>
              <a:rPr sz="2800" dirty="0"/>
              <a:t> —</a:t>
            </a:r>
            <a:r>
              <a:rPr lang="en-US" sz="2800" dirty="0"/>
              <a:t> </a:t>
            </a:r>
            <a:r>
              <a:rPr sz="2800" dirty="0"/>
              <a:t>now </a:t>
            </a:r>
            <a:r>
              <a:rPr lang="en-US" sz="2800" dirty="0"/>
              <a:t>we </a:t>
            </a:r>
            <a:r>
              <a:rPr sz="2800" dirty="0"/>
              <a:t>make it within each group.</a:t>
            </a:r>
            <a:r>
              <a:rPr lang="en-US" sz="2800" dirty="0"/>
              <a:t> </a:t>
            </a:r>
            <a:endParaRPr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1201400" y="6537960"/>
            <a:ext cx="3200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10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DD4105BB-2C43-3005-6C27-1E18AB9396F1}"/>
              </a:ext>
            </a:extLst>
          </p:cNvPr>
          <p:cNvSpPr txBox="1">
            <a:spLocks/>
          </p:cNvSpPr>
          <p:nvPr/>
        </p:nvSpPr>
        <p:spPr>
          <a:xfrm>
            <a:off x="971550" y="471726"/>
            <a:ext cx="10248899" cy="74312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00FF"/>
                </a:solidFill>
              </a:rPr>
              <a:t>Which Numerical Summaries to Interpret?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DA7E77-43DF-939F-F835-163148E7CE1B}"/>
              </a:ext>
            </a:extLst>
          </p:cNvPr>
          <p:cNvSpPr txBox="1"/>
          <p:nvPr/>
        </p:nvSpPr>
        <p:spPr>
          <a:xfrm>
            <a:off x="971550" y="1307277"/>
            <a:ext cx="104698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Visualize first → examine the distributions → choose appropriate summaries.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CCA35-A624-539D-CD9D-611BC1978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92249C-28AA-AC7B-1395-23763C1E7E3C}"/>
              </a:ext>
            </a:extLst>
          </p:cNvPr>
          <p:cNvSpPr txBox="1"/>
          <p:nvPr/>
        </p:nvSpPr>
        <p:spPr>
          <a:xfrm>
            <a:off x="971550" y="1298448"/>
            <a:ext cx="7616952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900" b="1">
                <a:solidFill>
                  <a:srgbClr val="1B375A"/>
                </a:solidFill>
                <a:latin typeface="Aptos Display"/>
              </a:defRPr>
            </a:pPr>
            <a:r>
              <a:rPr dirty="0"/>
              <a:t>Interpret the Relationship, Not Just the Output</a:t>
            </a:r>
          </a:p>
        </p:txBody>
      </p:sp>
      <p:pic>
        <p:nvPicPr>
          <p:cNvPr id="3" name="Picture 2" descr="catnum.png">
            <a:extLst>
              <a:ext uri="{FF2B5EF4-FFF2-40B4-BE49-F238E27FC236}">
                <a16:creationId xmlns:a16="http://schemas.microsoft.com/office/drawing/2014/main" id="{D47CF30E-18F5-9F0D-9F6A-3A27B5B3B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78" y="2025659"/>
            <a:ext cx="5392674" cy="4360615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7FA36F0-7370-B80C-2FB7-6F4BB73D7545}"/>
              </a:ext>
            </a:extLst>
          </p:cNvPr>
          <p:cNvSpPr/>
          <p:nvPr/>
        </p:nvSpPr>
        <p:spPr>
          <a:xfrm>
            <a:off x="6380988" y="1837057"/>
            <a:ext cx="5708904" cy="3593336"/>
          </a:xfrm>
          <a:prstGeom prst="roundRect">
            <a:avLst/>
          </a:prstGeom>
          <a:solidFill>
            <a:srgbClr val="F4F7FA"/>
          </a:solidFill>
          <a:ln>
            <a:solidFill>
              <a:srgbClr val="CDD5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1168" tIns="128016" rIns="164592" bIns="91440" rtlCol="0" anchor="ctr"/>
          <a:lstStyle/>
          <a:p>
            <a:pPr algn="ctr">
              <a:defRPr sz="1900" b="1">
                <a:solidFill>
                  <a:srgbClr val="1B375A"/>
                </a:solidFill>
              </a:defRPr>
            </a:pPr>
            <a:r>
              <a:rPr lang="en-US" sz="2800" dirty="0"/>
              <a:t>Ask about </a:t>
            </a:r>
            <a:r>
              <a:rPr sz="2800" dirty="0"/>
              <a:t>the pattern</a:t>
            </a:r>
          </a:p>
          <a:p>
            <a:pPr marL="457200" indent="-457200">
              <a:buFont typeface="Wingdings" panose="05000000000000000000" pitchFamily="2" charset="2"/>
              <a:buChar char="q"/>
              <a:defRPr sz="1700">
                <a:solidFill>
                  <a:srgbClr val="30343A"/>
                </a:solidFill>
              </a:defRPr>
            </a:pPr>
            <a:r>
              <a:rPr sz="2800" dirty="0"/>
              <a:t>Which genres tend to have longer or shorter runtimes?</a:t>
            </a:r>
          </a:p>
          <a:p>
            <a:pPr marL="457200" indent="-457200">
              <a:buFont typeface="Wingdings" panose="05000000000000000000" pitchFamily="2" charset="2"/>
              <a:buChar char="q"/>
              <a:defRPr sz="1700">
                <a:solidFill>
                  <a:srgbClr val="30343A"/>
                </a:solidFill>
              </a:defRPr>
            </a:pPr>
            <a:r>
              <a:rPr sz="2800" dirty="0"/>
              <a:t>How much do the distributions overlap?</a:t>
            </a:r>
          </a:p>
          <a:p>
            <a:pPr marL="457200" indent="-457200">
              <a:buFont typeface="Wingdings" panose="05000000000000000000" pitchFamily="2" charset="2"/>
              <a:buChar char="q"/>
              <a:defRPr sz="1700">
                <a:solidFill>
                  <a:srgbClr val="30343A"/>
                </a:solidFill>
              </a:defRPr>
            </a:pPr>
            <a:r>
              <a:rPr sz="2800" dirty="0"/>
              <a:t>Do some genres vary more than others?</a:t>
            </a:r>
          </a:p>
          <a:p>
            <a:pPr marL="457200" indent="-457200">
              <a:buFont typeface="Wingdings" panose="05000000000000000000" pitchFamily="2" charset="2"/>
              <a:buChar char="q"/>
              <a:defRPr sz="1700">
                <a:solidFill>
                  <a:srgbClr val="30343A"/>
                </a:solidFill>
              </a:defRPr>
            </a:pPr>
            <a:r>
              <a:rPr lang="en-US" sz="2800" dirty="0"/>
              <a:t>Any </a:t>
            </a:r>
            <a:r>
              <a:rPr sz="2800" dirty="0"/>
              <a:t>unusual observations?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D68811D-4C3A-7008-1BD9-1233EF8C8A29}"/>
              </a:ext>
            </a:extLst>
          </p:cNvPr>
          <p:cNvSpPr/>
          <p:nvPr/>
        </p:nvSpPr>
        <p:spPr>
          <a:xfrm>
            <a:off x="6631686" y="5584954"/>
            <a:ext cx="5392674" cy="1192404"/>
          </a:xfrm>
          <a:prstGeom prst="roundRect">
            <a:avLst/>
          </a:prstGeom>
          <a:solidFill>
            <a:srgbClr val="FAF0E1"/>
          </a:solidFill>
          <a:ln>
            <a:solidFill>
              <a:srgbClr val="FAF0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800" b="1">
                <a:solidFill>
                  <a:srgbClr val="1B375A"/>
                </a:solidFill>
                <a:latin typeface="Aptos"/>
              </a:defRPr>
            </a:pPr>
            <a:r>
              <a:rPr sz="2600" dirty="0"/>
              <a:t>The graph and numerical summaries are EVIDENCE for your interpretation</a:t>
            </a:r>
            <a:r>
              <a:rPr sz="28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208932-8989-B4D4-68D4-BBC6D353C169}"/>
              </a:ext>
            </a:extLst>
          </p:cNvPr>
          <p:cNvSpPr txBox="1"/>
          <p:nvPr/>
        </p:nvSpPr>
        <p:spPr>
          <a:xfrm>
            <a:off x="11201400" y="6537960"/>
            <a:ext cx="3200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11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FF127E8E-0B7D-94C4-A08D-EE440CC87F85}"/>
              </a:ext>
            </a:extLst>
          </p:cNvPr>
          <p:cNvSpPr txBox="1">
            <a:spLocks/>
          </p:cNvSpPr>
          <p:nvPr/>
        </p:nvSpPr>
        <p:spPr>
          <a:xfrm>
            <a:off x="971550" y="471726"/>
            <a:ext cx="10248899" cy="121077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00FF"/>
                </a:solidFill>
              </a:rPr>
              <a:t>Interpreting and Describing the Relationship</a:t>
            </a:r>
          </a:p>
        </p:txBody>
      </p:sp>
    </p:spTree>
    <p:extLst>
      <p:ext uri="{BB962C8B-B14F-4D97-AF65-F5344CB8AC3E}">
        <p14:creationId xmlns:p14="http://schemas.microsoft.com/office/powerpoint/2010/main" val="1064056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E02C9-81AA-7E69-ABC6-431872D55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E1517D-A963-7488-32ED-1B9B5D5B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28202"/>
            <a:ext cx="10248899" cy="7032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Two Numerical Variables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29309FA3-B159-AD73-A653-0A780B748B57}"/>
              </a:ext>
            </a:extLst>
          </p:cNvPr>
          <p:cNvSpPr/>
          <p:nvPr/>
        </p:nvSpPr>
        <p:spPr>
          <a:xfrm>
            <a:off x="971550" y="2050559"/>
            <a:ext cx="4841240" cy="4274239"/>
          </a:xfrm>
          <a:prstGeom prst="roundRect">
            <a:avLst/>
          </a:prstGeom>
          <a:solidFill>
            <a:srgbClr val="FAF0E1"/>
          </a:solidFill>
          <a:ln>
            <a:solidFill>
              <a:srgbClr val="CDD5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1168" tIns="128016" rIns="164592" bIns="91440" rtlCol="0" anchor="ctr"/>
          <a:lstStyle/>
          <a:p>
            <a:pPr>
              <a:lnSpc>
                <a:spcPct val="120000"/>
              </a:lnSpc>
              <a:spcAft>
                <a:spcPts val="1200"/>
              </a:spcAft>
              <a:defRPr sz="1900" b="1">
                <a:solidFill>
                  <a:srgbClr val="1B375A"/>
                </a:solidFill>
              </a:defRPr>
            </a:pPr>
            <a:r>
              <a:rPr sz="2800" dirty="0"/>
              <a:t>What are we asking?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q"/>
              <a:defRPr sz="1700">
                <a:solidFill>
                  <a:srgbClr val="30343A"/>
                </a:solidFill>
              </a:defRPr>
            </a:pPr>
            <a:r>
              <a:rPr lang="en-US" sz="2800" dirty="0"/>
              <a:t>What is the relationship between these two variables?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q"/>
              <a:defRPr sz="1700">
                <a:solidFill>
                  <a:srgbClr val="30343A"/>
                </a:solidFill>
              </a:defRPr>
            </a:pPr>
            <a:r>
              <a:rPr lang="en-US" sz="2800" dirty="0"/>
              <a:t>If Linear, what is the strength and direction of this relationship?</a:t>
            </a:r>
            <a:endParaRPr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A39DCC-7352-D215-C727-7D837B0AB4CE}"/>
              </a:ext>
            </a:extLst>
          </p:cNvPr>
          <p:cNvSpPr txBox="1"/>
          <p:nvPr/>
        </p:nvSpPr>
        <p:spPr>
          <a:xfrm>
            <a:off x="990600" y="915739"/>
            <a:ext cx="109880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/>
              <a:t>Is there a relationship between runtime and IMDb audience ratings?</a:t>
            </a:r>
          </a:p>
        </p:txBody>
      </p:sp>
      <p:pic>
        <p:nvPicPr>
          <p:cNvPr id="5" name="Picture 4" descr="The graph illustrates a correlation between IMDb ratings and movie runtimes, showing that movies with higher ratings tend to have longer runtimes.&#10;&#10;AI-generated content may be incorrect.">
            <a:extLst>
              <a:ext uri="{FF2B5EF4-FFF2-40B4-BE49-F238E27FC236}">
                <a16:creationId xmlns:a16="http://schemas.microsoft.com/office/drawing/2014/main" id="{51B803B6-9052-6B61-52F7-801657F42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45561"/>
            <a:ext cx="5745481" cy="488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90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371600" y="1321309"/>
            <a:ext cx="2926080" cy="928115"/>
          </a:xfrm>
          <a:prstGeom prst="roundRect">
            <a:avLst/>
          </a:prstGeom>
          <a:solidFill>
            <a:srgbClr val="4169AA"/>
          </a:solidFill>
          <a:ln>
            <a:solidFill>
              <a:srgbClr val="4169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rPr lang="en-US" sz="2800" dirty="0"/>
              <a:t>FORM</a:t>
            </a:r>
            <a:endParaRPr sz="2800" dirty="0"/>
          </a:p>
        </p:txBody>
      </p:sp>
      <p:sp>
        <p:nvSpPr>
          <p:cNvPr id="4" name="Rounded Rectangle 3"/>
          <p:cNvSpPr/>
          <p:nvPr/>
        </p:nvSpPr>
        <p:spPr>
          <a:xfrm>
            <a:off x="4434840" y="1321309"/>
            <a:ext cx="7132320" cy="928115"/>
          </a:xfrm>
          <a:prstGeom prst="roundRect">
            <a:avLst/>
          </a:prstGeom>
          <a:solidFill>
            <a:srgbClr val="F4F7FA"/>
          </a:solidFill>
          <a:ln>
            <a:solidFill>
              <a:srgbClr val="CDD5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>
              <a:defRPr sz="1900" b="0">
                <a:solidFill>
                  <a:srgbClr val="30343A"/>
                </a:solidFill>
                <a:latin typeface="Aptos"/>
              </a:defRPr>
            </a:pPr>
            <a:r>
              <a:rPr lang="en-US" sz="2800" dirty="0">
                <a:solidFill>
                  <a:srgbClr val="30343A"/>
                </a:solidFill>
                <a:latin typeface="Aptos"/>
              </a:rPr>
              <a:t>Does the pattern look approximately linear, curved, or something else?</a:t>
            </a:r>
            <a:endParaRPr lang="en-US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1371600" y="2443990"/>
            <a:ext cx="2926080" cy="928114"/>
          </a:xfrm>
          <a:prstGeom prst="roundRect">
            <a:avLst/>
          </a:prstGeom>
          <a:solidFill>
            <a:srgbClr val="418269"/>
          </a:solidFill>
          <a:ln>
            <a:solidFill>
              <a:srgbClr val="418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rPr lang="en-US" sz="2800" dirty="0"/>
              <a:t>DIRECTION</a:t>
            </a:r>
            <a:endParaRPr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4434840" y="2403877"/>
            <a:ext cx="7132320" cy="928114"/>
          </a:xfrm>
          <a:prstGeom prst="roundRect">
            <a:avLst/>
          </a:prstGeom>
          <a:solidFill>
            <a:srgbClr val="F4F7FA"/>
          </a:solidFill>
          <a:ln>
            <a:solidFill>
              <a:srgbClr val="CDD5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>
              <a:defRPr sz="1900" b="0">
                <a:solidFill>
                  <a:srgbClr val="30343A"/>
                </a:solidFill>
                <a:latin typeface="Aptos"/>
              </a:defRPr>
            </a:pPr>
            <a:r>
              <a:rPr lang="en-US" sz="2800" dirty="0">
                <a:solidFill>
                  <a:srgbClr val="30343A"/>
                </a:solidFill>
                <a:latin typeface="Aptos"/>
              </a:rPr>
              <a:t>As X increases, does Y generally increase or decrease?</a:t>
            </a:r>
            <a:endParaRPr sz="2800" dirty="0"/>
          </a:p>
        </p:txBody>
      </p:sp>
      <p:sp>
        <p:nvSpPr>
          <p:cNvPr id="7" name="Rounded Rectangle 6"/>
          <p:cNvSpPr/>
          <p:nvPr/>
        </p:nvSpPr>
        <p:spPr>
          <a:xfrm>
            <a:off x="1371600" y="3597157"/>
            <a:ext cx="2926080" cy="933703"/>
          </a:xfrm>
          <a:prstGeom prst="roundRect">
            <a:avLst/>
          </a:prstGeom>
          <a:solidFill>
            <a:srgbClr val="D78737"/>
          </a:solidFill>
          <a:ln>
            <a:solidFill>
              <a:srgbClr val="D787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rPr lang="en-US" sz="2800" dirty="0"/>
              <a:t>STRENGTH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34840" y="3597158"/>
            <a:ext cx="7132320" cy="933703"/>
          </a:xfrm>
          <a:prstGeom prst="roundRect">
            <a:avLst/>
          </a:prstGeom>
          <a:solidFill>
            <a:srgbClr val="F4F7FA"/>
          </a:solidFill>
          <a:ln>
            <a:solidFill>
              <a:srgbClr val="CDD5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>
              <a:defRPr sz="1900" b="0">
                <a:solidFill>
                  <a:srgbClr val="30343A"/>
                </a:solidFill>
                <a:latin typeface="Aptos"/>
              </a:defRPr>
            </a:pPr>
            <a:r>
              <a:rPr lang="en-US" sz="2800" dirty="0"/>
              <a:t>How closely do points follow the overall pattern?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71600" y="4796028"/>
            <a:ext cx="2926080" cy="1092708"/>
          </a:xfrm>
          <a:prstGeom prst="roundRect">
            <a:avLst/>
          </a:prstGeom>
          <a:solidFill>
            <a:srgbClr val="735591"/>
          </a:solidFill>
          <a:ln>
            <a:solidFill>
              <a:srgbClr val="7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rPr sz="2800" dirty="0"/>
              <a:t>UNUSUAL OBSERVATIONS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34840" y="4796028"/>
            <a:ext cx="7132320" cy="1092708"/>
          </a:xfrm>
          <a:prstGeom prst="roundRect">
            <a:avLst/>
          </a:prstGeom>
          <a:solidFill>
            <a:srgbClr val="F4F7FA"/>
          </a:solidFill>
          <a:ln>
            <a:solidFill>
              <a:srgbClr val="CDD5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>
              <a:defRPr sz="1900" b="0">
                <a:solidFill>
                  <a:srgbClr val="30343A"/>
                </a:solidFill>
                <a:latin typeface="Aptos"/>
              </a:defRPr>
            </a:pPr>
            <a:r>
              <a:rPr lang="en-US" sz="2800" dirty="0">
                <a:solidFill>
                  <a:srgbClr val="30343A"/>
                </a:solidFill>
                <a:latin typeface="Aptos"/>
              </a:rPr>
              <a:t>Are there points that do not fit the general pattern?</a:t>
            </a:r>
            <a:endParaRPr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957571" y="6109199"/>
            <a:ext cx="8957580" cy="523220"/>
          </a:xfrm>
          <a:prstGeom prst="rect">
            <a:avLst/>
          </a:prstGeom>
          <a:noFill/>
        </p:spPr>
        <p:txBody>
          <a:bodyPr wrap="none" lIns="109728" rIns="109728" anchor="ctr">
            <a:spAutoFit/>
          </a:bodyPr>
          <a:lstStyle/>
          <a:p>
            <a:pPr algn="ctr">
              <a:defRPr sz="2100" b="1">
                <a:solidFill>
                  <a:srgbClr val="1B375A"/>
                </a:solidFill>
                <a:latin typeface="Aptos"/>
              </a:defRPr>
            </a:pPr>
            <a:r>
              <a:rPr lang="en-US" sz="2800" dirty="0"/>
              <a:t>Form </a:t>
            </a:r>
            <a:r>
              <a:rPr sz="2800" dirty="0"/>
              <a:t>→ </a:t>
            </a:r>
            <a:r>
              <a:rPr lang="en-US" sz="2800" dirty="0"/>
              <a:t>Direction</a:t>
            </a:r>
            <a:r>
              <a:rPr sz="2800" dirty="0"/>
              <a:t> → </a:t>
            </a:r>
            <a:r>
              <a:rPr lang="en-US" sz="2800" dirty="0"/>
              <a:t>Strength</a:t>
            </a:r>
            <a:r>
              <a:rPr sz="2800" dirty="0"/>
              <a:t> → Unusual Observations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01400" y="6537960"/>
            <a:ext cx="3200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13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629D2DBC-2940-66D0-F833-0A2C77F9273A}"/>
              </a:ext>
            </a:extLst>
          </p:cNvPr>
          <p:cNvSpPr txBox="1">
            <a:spLocks/>
          </p:cNvSpPr>
          <p:nvPr/>
        </p:nvSpPr>
        <p:spPr>
          <a:xfrm>
            <a:off x="1112521" y="307134"/>
            <a:ext cx="10248899" cy="7032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00FF"/>
                </a:solidFill>
              </a:rPr>
              <a:t>Summarizing and Reporting Scatterplots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6081F-0256-45C9-AAB6-ABAD189EC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Base R Functions for EDA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7B08C7-5F0F-4B33-AE59-A93067617998}"/>
              </a:ext>
            </a:extLst>
          </p:cNvPr>
          <p:cNvSpPr txBox="1"/>
          <p:nvPr/>
        </p:nvSpPr>
        <p:spPr>
          <a:xfrm>
            <a:off x="8710384" y="6229742"/>
            <a:ext cx="229019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indent="0">
              <a:spcAft>
                <a:spcPts val="600"/>
              </a:spcAft>
              <a:buFontTx/>
              <a:buNone/>
            </a:pPr>
            <a:r>
              <a:rPr lang="en-US" alt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Scatterplot</a:t>
            </a:r>
            <a:endParaRPr lang="en-US" altLang="he-IL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1F75D14C-E434-425B-B26F-4ECAB3E3A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378" y="959495"/>
            <a:ext cx="4788060" cy="5237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35F50E98-3AEF-DA03-2AFE-5ACCB3C22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900" y="1258737"/>
            <a:ext cx="5495925" cy="5110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16" charset="-128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u="sng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Base R functions for the correlation coefficient:</a:t>
            </a:r>
          </a:p>
          <a:p>
            <a:pPr algn="ctr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 err="1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cor</a:t>
            </a:r>
            <a:r>
              <a:rPr lang="en-US" altLang="en-US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en-US" altLang="en-US" sz="24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ABC, GHF, use = "</a:t>
            </a:r>
            <a:r>
              <a:rPr lang="en-US" altLang="en-US" sz="24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complete.obs</a:t>
            </a:r>
            <a:r>
              <a:rPr lang="en-US" altLang="en-US" sz="24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"</a:t>
            </a:r>
            <a:r>
              <a:rPr lang="en-US" altLang="en-US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)</a:t>
            </a: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Standard Interpretation Guidelines: 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24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	small = r ~ .10, 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24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	medium = r ~ .30, 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24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	large = r ~ .5</a:t>
            </a:r>
          </a:p>
          <a:p>
            <a:pPr marL="342900" indent="-3429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Also depends on Research Context.</a:t>
            </a:r>
            <a:endParaRPr lang="en-US" altLang="en-US" sz="1200" dirty="0"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u="sng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Base R function for plotting scatterplot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	     plot(</a:t>
            </a:r>
            <a:r>
              <a:rPr lang="en-US" altLang="en-US" sz="24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ABC, GHF</a:t>
            </a:r>
            <a:r>
              <a:rPr lang="en-US" altLang="en-US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97756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320765"/>
              </p:ext>
            </p:extLst>
          </p:nvPr>
        </p:nvGraphicFramePr>
        <p:xfrm>
          <a:off x="2334059" y="1262226"/>
          <a:ext cx="9394115" cy="5069682"/>
        </p:xfrm>
        <a:graphic>
          <a:graphicData uri="http://schemas.openxmlformats.org/drawingml/2006/table">
            <a:tbl>
              <a:tblPr firstRow="1" firstCol="1" bandRow="1"/>
              <a:tblGrid>
                <a:gridCol w="1097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96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8992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+1</a:t>
                      </a:r>
                    </a:p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Perfect</a:t>
                      </a:r>
                      <a:r>
                        <a:rPr lang="en-US" sz="2400" baseline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Positive Linear Relationship</a:t>
                      </a: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aseline="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984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</a:p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No Linear Relationship</a:t>
                      </a: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9921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</a:p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Perfect Negative Linear R</a:t>
                      </a:r>
                      <a:r>
                        <a:rPr lang="en-US" sz="2400" baseline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elationship</a:t>
                      </a: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aseline="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6626" name="Picture 2" descr="http://www.shortell.org/book/s18c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3"/>
          <a:stretch/>
        </p:blipFill>
        <p:spPr bwMode="auto">
          <a:xfrm>
            <a:off x="7990720" y="4711859"/>
            <a:ext cx="3419691" cy="141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http://www.shortell.org/book/s18b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8"/>
          <a:stretch/>
        </p:blipFill>
        <p:spPr bwMode="auto">
          <a:xfrm>
            <a:off x="7903255" y="1451304"/>
            <a:ext cx="3419690" cy="146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http://www.shortell.org/book/s18a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2"/>
          <a:stretch/>
        </p:blipFill>
        <p:spPr bwMode="auto">
          <a:xfrm>
            <a:off x="7903255" y="3019085"/>
            <a:ext cx="3419691" cy="139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054351" y="35253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Up-Down Arrow 8"/>
          <p:cNvSpPr/>
          <p:nvPr/>
        </p:nvSpPr>
        <p:spPr>
          <a:xfrm>
            <a:off x="666344" y="1048994"/>
            <a:ext cx="1567543" cy="5589097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/>
              <a:t>Strong  	 	 Weak </a:t>
            </a:r>
            <a:r>
              <a:rPr lang="en-US" dirty="0"/>
              <a:t>		</a:t>
            </a:r>
            <a:r>
              <a:rPr lang="en-US" sz="2000" dirty="0"/>
              <a:t>Strong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4FF48404-F35C-0A70-F720-206EB0BBF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7781" y="245040"/>
            <a:ext cx="10248899" cy="703279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Interpreting Correlations &amp; Scatterplots</a:t>
            </a:r>
          </a:p>
        </p:txBody>
      </p:sp>
    </p:spTree>
    <p:extLst>
      <p:ext uri="{BB962C8B-B14F-4D97-AF65-F5344CB8AC3E}">
        <p14:creationId xmlns:p14="http://schemas.microsoft.com/office/powerpoint/2010/main" val="3669505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D6D17-4983-74F1-1DCD-60AE37C27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A1557F5E-3C3A-CEA9-8A16-6A74C22BB8B1}"/>
              </a:ext>
            </a:extLst>
          </p:cNvPr>
          <p:cNvSpPr txBox="1">
            <a:spLocks noChangeArrowheads="1"/>
          </p:cNvSpPr>
          <p:nvPr/>
        </p:nvSpPr>
        <p:spPr>
          <a:xfrm>
            <a:off x="1069656" y="338194"/>
            <a:ext cx="10003157" cy="7159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  <a:ea typeface="MS PGothic" pitchFamily="34" charset="-128"/>
                <a:cs typeface="MS PGothic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4000" b="1" kern="0" dirty="0">
                <a:solidFill>
                  <a:srgbClr val="0000FF"/>
                </a:solidFill>
              </a:rPr>
              <a:t>Overview of Last Class: Exploring One Variable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BCE1A8-0494-E177-812A-2CE04E0B1273}"/>
              </a:ext>
            </a:extLst>
          </p:cNvPr>
          <p:cNvSpPr txBox="1"/>
          <p:nvPr/>
        </p:nvSpPr>
        <p:spPr>
          <a:xfrm>
            <a:off x="1069656" y="1229647"/>
            <a:ext cx="10799072" cy="5163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  <a:spcAft>
                <a:spcPts val="600"/>
              </a:spcAft>
            </a:pPr>
            <a:r>
              <a:rPr lang="en-US" sz="2800" dirty="0">
                <a:ea typeface="Cambria" panose="02040503050406030204" pitchFamily="18" charset="0"/>
              </a:rPr>
              <a:t>Exploratory Data Analysis (EDA): the process of </a:t>
            </a:r>
            <a:r>
              <a:rPr lang="en-US" sz="2800" dirty="0"/>
              <a:t>examining, visualizing, and summarizing data to understand the data</a:t>
            </a:r>
            <a:r>
              <a:rPr lang="en-US" sz="2800" dirty="0">
                <a:ea typeface="Cambria" panose="02040503050406030204" pitchFamily="18" charset="0"/>
              </a:rPr>
              <a:t>.</a:t>
            </a:r>
            <a:endParaRPr lang="en-US" sz="1200" dirty="0">
              <a:ea typeface="Cambria" panose="02040503050406030204" pitchFamily="18" charset="0"/>
            </a:endParaRPr>
          </a:p>
          <a:p>
            <a:pPr fontAlgn="base">
              <a:lnSpc>
                <a:spcPct val="120000"/>
              </a:lnSpc>
              <a:spcAft>
                <a:spcPts val="600"/>
              </a:spcAft>
            </a:pPr>
            <a:endParaRPr lang="en-US" sz="1200" dirty="0"/>
          </a:p>
          <a:p>
            <a:pPr fontAlgn="base">
              <a:lnSpc>
                <a:spcPct val="120000"/>
              </a:lnSpc>
              <a:spcAft>
                <a:spcPts val="600"/>
              </a:spcAft>
            </a:pPr>
            <a:r>
              <a:rPr lang="en-US" sz="2800" dirty="0"/>
              <a:t>For one variable, we ask:</a:t>
            </a:r>
          </a:p>
          <a:p>
            <a:pPr marL="457200" lvl="0" indent="-4572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2800" dirty="0"/>
              <a:t>What type of data? (Nominal/Ordinal/Quantitative) </a:t>
            </a:r>
          </a:p>
          <a:p>
            <a:pPr marL="457200" lvl="0" indent="-4572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2800" dirty="0"/>
              <a:t>What is the shape?</a:t>
            </a:r>
          </a:p>
          <a:p>
            <a:pPr marL="457200" lvl="0" indent="-4572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2800" dirty="0"/>
              <a:t>What is typical? </a:t>
            </a:r>
          </a:p>
          <a:p>
            <a:pPr marL="457200" lvl="0" indent="-4572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2800" dirty="0"/>
              <a:t>How much does it vary? </a:t>
            </a:r>
          </a:p>
          <a:p>
            <a:pPr marL="457200" lvl="0" indent="-4572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2800" dirty="0"/>
              <a:t>Are there unusual observations or missing values? </a:t>
            </a:r>
          </a:p>
          <a:p>
            <a:pPr marL="457200" lvl="0" indent="-4572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US" sz="2800" dirty="0"/>
              <a:t>What patterns might be worth investigating?</a:t>
            </a:r>
          </a:p>
        </p:txBody>
      </p:sp>
    </p:spTree>
    <p:extLst>
      <p:ext uri="{BB962C8B-B14F-4D97-AF65-F5344CB8AC3E}">
        <p14:creationId xmlns:p14="http://schemas.microsoft.com/office/powerpoint/2010/main" val="3459253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sh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960" y="1656080"/>
            <a:ext cx="5669280" cy="405098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20840" y="1554480"/>
            <a:ext cx="4389120" cy="960120"/>
          </a:xfrm>
          <a:prstGeom prst="roundRect">
            <a:avLst/>
          </a:prstGeom>
          <a:solidFill>
            <a:srgbClr val="E9F4EF"/>
          </a:solidFill>
          <a:ln>
            <a:solidFill>
              <a:srgbClr val="E9F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2300" b="1">
                <a:solidFill>
                  <a:srgbClr val="1B375A"/>
                </a:solidFill>
                <a:latin typeface="Aptos"/>
              </a:defRPr>
            </a:pPr>
            <a:r>
              <a:rPr dirty="0"/>
              <a:t>There is a clear relationship here.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720840" y="2743200"/>
            <a:ext cx="4389120" cy="1051560"/>
          </a:xfrm>
          <a:prstGeom prst="roundRect">
            <a:avLst/>
          </a:prstGeom>
          <a:solidFill>
            <a:srgbClr val="FAF0E1"/>
          </a:solidFill>
          <a:ln>
            <a:solidFill>
              <a:srgbClr val="FAF0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2200" b="1">
                <a:solidFill>
                  <a:srgbClr val="30343A"/>
                </a:solidFill>
                <a:latin typeface="Aptos"/>
              </a:defRPr>
            </a:pPr>
            <a:r>
              <a:rPr dirty="0"/>
              <a:t>But the relationship is curved,</a:t>
            </a:r>
            <a:br>
              <a:rPr dirty="0"/>
            </a:br>
            <a:r>
              <a:rPr dirty="0"/>
              <a:t>not linear.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720840" y="4069080"/>
            <a:ext cx="4389120" cy="1051560"/>
          </a:xfrm>
          <a:prstGeom prst="roundRect">
            <a:avLst/>
          </a:prstGeom>
          <a:solidFill>
            <a:srgbClr val="E8F0F9"/>
          </a:solidFill>
          <a:ln>
            <a:solidFill>
              <a:srgbClr val="E8F0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2200" b="1">
                <a:solidFill>
                  <a:srgbClr val="30343A"/>
                </a:solidFill>
                <a:latin typeface="Aptos"/>
              </a:defRPr>
            </a:pPr>
            <a:r>
              <a:t>Correlation could be near 0.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54422" y="5894065"/>
            <a:ext cx="7083156" cy="523220"/>
          </a:xfrm>
          <a:prstGeom prst="rect">
            <a:avLst/>
          </a:prstGeom>
          <a:noFill/>
        </p:spPr>
        <p:txBody>
          <a:bodyPr wrap="none" lIns="109728" rIns="109728" anchor="ctr">
            <a:spAutoFit/>
          </a:bodyPr>
          <a:lstStyle/>
          <a:p>
            <a:pPr algn="ctr">
              <a:defRPr sz="2200" b="1">
                <a:solidFill>
                  <a:srgbClr val="1B375A"/>
                </a:solidFill>
                <a:latin typeface="Aptos"/>
              </a:defRPr>
            </a:pPr>
            <a:r>
              <a:rPr sz="2800" dirty="0"/>
              <a:t>Takeaway: ALWAYS look at the scatterplot</a:t>
            </a:r>
            <a:r>
              <a:rPr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01400" y="6537960"/>
            <a:ext cx="3200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15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4E93BF5-51C5-CCB0-CEB6-46759BD70FA4}"/>
              </a:ext>
            </a:extLst>
          </p:cNvPr>
          <p:cNvSpPr txBox="1">
            <a:spLocks/>
          </p:cNvSpPr>
          <p:nvPr/>
        </p:nvSpPr>
        <p:spPr>
          <a:xfrm>
            <a:off x="1082041" y="242582"/>
            <a:ext cx="9677400" cy="7032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rgbClr val="0000FF"/>
                </a:solidFill>
              </a:rPr>
              <a:t>Important: r = 0 Does NOT always mean “No Relationship”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926592" y="1471168"/>
            <a:ext cx="2926080" cy="566928"/>
          </a:xfrm>
          <a:prstGeom prst="roundRect">
            <a:avLst/>
          </a:prstGeom>
          <a:solidFill>
            <a:srgbClr val="1B375A"/>
          </a:solidFill>
          <a:ln>
            <a:solidFill>
              <a:srgbClr val="1B3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rPr sz="2400" dirty="0"/>
              <a:t>Variable Types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898392" y="1471168"/>
            <a:ext cx="3657600" cy="566928"/>
          </a:xfrm>
          <a:prstGeom prst="roundRect">
            <a:avLst/>
          </a:prstGeom>
          <a:solidFill>
            <a:srgbClr val="1B375A"/>
          </a:solidFill>
          <a:ln>
            <a:solidFill>
              <a:srgbClr val="1B3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rPr sz="2400"/>
              <a:t>What to Examine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601712" y="1471168"/>
            <a:ext cx="4343400" cy="566928"/>
          </a:xfrm>
          <a:prstGeom prst="roundRect">
            <a:avLst/>
          </a:prstGeom>
          <a:solidFill>
            <a:srgbClr val="1B375A"/>
          </a:solidFill>
          <a:ln>
            <a:solidFill>
              <a:srgbClr val="1B3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rPr sz="2400"/>
              <a:t>Useful Tools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26592" y="2111247"/>
            <a:ext cx="2926080" cy="914400"/>
          </a:xfrm>
          <a:prstGeom prst="roundRect">
            <a:avLst/>
          </a:prstGeom>
          <a:solidFill>
            <a:srgbClr val="E9F4E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700" b="1">
                <a:solidFill>
                  <a:srgbClr val="30343A"/>
                </a:solidFill>
                <a:latin typeface="Aptos"/>
              </a:defRPr>
            </a:pPr>
            <a:r>
              <a:rPr sz="2400" dirty="0"/>
              <a:t>Categorical + Categorical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898392" y="2111247"/>
            <a:ext cx="3657600" cy="914400"/>
          </a:xfrm>
          <a:prstGeom prst="roundRect">
            <a:avLst/>
          </a:prstGeom>
          <a:solidFill>
            <a:srgbClr val="E9F4E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600" b="0">
                <a:solidFill>
                  <a:srgbClr val="30343A"/>
                </a:solidFill>
                <a:latin typeface="Aptos"/>
              </a:defRPr>
            </a:pPr>
            <a:r>
              <a:rPr sz="2400"/>
              <a:t>Compare proportions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01712" y="2111247"/>
            <a:ext cx="4343400" cy="914400"/>
          </a:xfrm>
          <a:prstGeom prst="roundRect">
            <a:avLst/>
          </a:prstGeom>
          <a:solidFill>
            <a:srgbClr val="E9F4E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600" b="0">
                <a:solidFill>
                  <a:srgbClr val="30343A"/>
                </a:solidFill>
                <a:latin typeface="Aptos"/>
              </a:defRPr>
            </a:pPr>
            <a:r>
              <a:rPr sz="2400" dirty="0"/>
              <a:t>Bar / segmented bar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26592" y="3098800"/>
            <a:ext cx="2926080" cy="914400"/>
          </a:xfrm>
          <a:prstGeom prst="roundRect">
            <a:avLst/>
          </a:prstGeom>
          <a:solidFill>
            <a:srgbClr val="FAF0E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700" b="1">
                <a:solidFill>
                  <a:srgbClr val="30343A"/>
                </a:solidFill>
                <a:latin typeface="Aptos"/>
              </a:defRPr>
            </a:pPr>
            <a:r>
              <a:rPr sz="2400" dirty="0"/>
              <a:t>Categorical + Numerical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98392" y="3098800"/>
            <a:ext cx="3657600" cy="914400"/>
          </a:xfrm>
          <a:prstGeom prst="roundRect">
            <a:avLst/>
          </a:prstGeom>
          <a:solidFill>
            <a:srgbClr val="FAF0E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600" b="0">
                <a:solidFill>
                  <a:srgbClr val="30343A"/>
                </a:solidFill>
                <a:latin typeface="Aptos"/>
              </a:defRPr>
            </a:pPr>
            <a:r>
              <a:rPr sz="2400" dirty="0"/>
              <a:t>Compare group distributions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01712" y="3098800"/>
            <a:ext cx="4343400" cy="914400"/>
          </a:xfrm>
          <a:prstGeom prst="roundRect">
            <a:avLst/>
          </a:prstGeom>
          <a:solidFill>
            <a:srgbClr val="FAF0E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600" b="0">
                <a:solidFill>
                  <a:srgbClr val="30343A"/>
                </a:solidFill>
                <a:latin typeface="Aptos"/>
              </a:defRPr>
            </a:pPr>
            <a:r>
              <a:rPr sz="2400" dirty="0"/>
              <a:t>Side-by-</a:t>
            </a:r>
            <a:r>
              <a:rPr lang="en-US" sz="2400" dirty="0"/>
              <a:t>S</a:t>
            </a:r>
            <a:r>
              <a:rPr sz="2400" dirty="0"/>
              <a:t>ide boxplots + group summaries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26592" y="4086352"/>
            <a:ext cx="2926080" cy="914400"/>
          </a:xfrm>
          <a:prstGeom prst="roundRect">
            <a:avLst/>
          </a:prstGeom>
          <a:solidFill>
            <a:srgbClr val="E8F0F9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700" b="1">
                <a:solidFill>
                  <a:srgbClr val="30343A"/>
                </a:solidFill>
                <a:latin typeface="Aptos"/>
              </a:defRPr>
            </a:pPr>
            <a:r>
              <a:rPr sz="2400"/>
              <a:t>Numerical + Numerical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898391" y="4086352"/>
            <a:ext cx="3834819" cy="914400"/>
          </a:xfrm>
          <a:prstGeom prst="roundRect">
            <a:avLst/>
          </a:prstGeom>
          <a:solidFill>
            <a:srgbClr val="E8F0F9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600" b="0">
                <a:solidFill>
                  <a:srgbClr val="30343A"/>
                </a:solidFill>
                <a:latin typeface="Aptos"/>
              </a:defRPr>
            </a:pPr>
            <a:r>
              <a:rPr lang="en-US" sz="2400" dirty="0"/>
              <a:t>Form • </a:t>
            </a:r>
            <a:r>
              <a:rPr sz="2400" dirty="0"/>
              <a:t>Direction • </a:t>
            </a:r>
            <a:r>
              <a:rPr lang="en-US" sz="2400" dirty="0"/>
              <a:t>S</a:t>
            </a:r>
            <a:r>
              <a:rPr sz="2400" dirty="0"/>
              <a:t>trength • </a:t>
            </a:r>
            <a:r>
              <a:rPr lang="en-US" sz="2400" dirty="0"/>
              <a:t>U</a:t>
            </a:r>
            <a:r>
              <a:rPr sz="2400" dirty="0"/>
              <a:t>nusual </a:t>
            </a:r>
            <a:r>
              <a:rPr lang="en-US" sz="2400" dirty="0"/>
              <a:t>V</a:t>
            </a:r>
            <a:r>
              <a:rPr sz="2400" dirty="0"/>
              <a:t>alues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601712" y="4086352"/>
            <a:ext cx="4343400" cy="914400"/>
          </a:xfrm>
          <a:prstGeom prst="roundRect">
            <a:avLst/>
          </a:prstGeom>
          <a:solidFill>
            <a:srgbClr val="E8F0F9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600" b="0">
                <a:solidFill>
                  <a:srgbClr val="30343A"/>
                </a:solidFill>
                <a:latin typeface="Aptos"/>
              </a:defRPr>
            </a:pPr>
            <a:r>
              <a:rPr sz="2400"/>
              <a:t>Scatterplot + correlation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26592" y="5420360"/>
            <a:ext cx="1600200" cy="658368"/>
          </a:xfrm>
          <a:prstGeom prst="roundRect">
            <a:avLst/>
          </a:prstGeom>
          <a:solidFill>
            <a:srgbClr val="1B375A"/>
          </a:solidFill>
          <a:ln>
            <a:solidFill>
              <a:srgbClr val="1B37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QUESTION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45080" y="5530088"/>
            <a:ext cx="320040" cy="365760"/>
          </a:xfrm>
          <a:prstGeom prst="rect">
            <a:avLst/>
          </a:prstGeom>
          <a:noFill/>
        </p:spPr>
        <p:txBody>
          <a:bodyPr wrap="none" lIns="109728" rIns="109728" anchor="ctr">
            <a:spAutoFit/>
          </a:bodyPr>
          <a:lstStyle/>
          <a:p>
            <a:pPr algn="ctr">
              <a:defRPr sz="2200" b="1">
                <a:solidFill>
                  <a:srgbClr val="646970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828544" y="5420360"/>
            <a:ext cx="1600200" cy="658368"/>
          </a:xfrm>
          <a:prstGeom prst="roundRect">
            <a:avLst/>
          </a:prstGeom>
          <a:solidFill>
            <a:srgbClr val="4169AA"/>
          </a:solidFill>
          <a:ln>
            <a:solidFill>
              <a:srgbClr val="4169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VARIABLES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47032" y="5530088"/>
            <a:ext cx="320040" cy="365760"/>
          </a:xfrm>
          <a:prstGeom prst="rect">
            <a:avLst/>
          </a:prstGeom>
          <a:noFill/>
        </p:spPr>
        <p:txBody>
          <a:bodyPr wrap="none" lIns="109728" rIns="109728" anchor="ctr">
            <a:spAutoFit/>
          </a:bodyPr>
          <a:lstStyle/>
          <a:p>
            <a:pPr algn="ctr">
              <a:defRPr sz="2200" b="1">
                <a:solidFill>
                  <a:srgbClr val="646970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730496" y="5420360"/>
            <a:ext cx="1600200" cy="658368"/>
          </a:xfrm>
          <a:prstGeom prst="roundRect">
            <a:avLst/>
          </a:prstGeom>
          <a:solidFill>
            <a:srgbClr val="2D8791"/>
          </a:solidFill>
          <a:ln>
            <a:solidFill>
              <a:srgbClr val="2D87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TYPES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48984" y="5530088"/>
            <a:ext cx="320040" cy="365760"/>
          </a:xfrm>
          <a:prstGeom prst="rect">
            <a:avLst/>
          </a:prstGeom>
          <a:noFill/>
        </p:spPr>
        <p:txBody>
          <a:bodyPr wrap="none" lIns="109728" rIns="109728" anchor="ctr">
            <a:spAutoFit/>
          </a:bodyPr>
          <a:lstStyle/>
          <a:p>
            <a:pPr algn="ctr">
              <a:defRPr sz="2200" b="1">
                <a:solidFill>
                  <a:srgbClr val="646970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632448" y="5420360"/>
            <a:ext cx="1600200" cy="658368"/>
          </a:xfrm>
          <a:prstGeom prst="roundRect">
            <a:avLst/>
          </a:prstGeom>
          <a:solidFill>
            <a:srgbClr val="418269"/>
          </a:solidFill>
          <a:ln>
            <a:solidFill>
              <a:srgbClr val="4182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VISUALIZE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50936" y="5530088"/>
            <a:ext cx="320040" cy="365760"/>
          </a:xfrm>
          <a:prstGeom prst="rect">
            <a:avLst/>
          </a:prstGeom>
          <a:noFill/>
        </p:spPr>
        <p:txBody>
          <a:bodyPr wrap="none" lIns="109728" rIns="109728" anchor="ctr">
            <a:spAutoFit/>
          </a:bodyPr>
          <a:lstStyle/>
          <a:p>
            <a:pPr algn="ctr">
              <a:defRPr sz="2200" b="1">
                <a:solidFill>
                  <a:srgbClr val="646970"/>
                </a:solidFill>
                <a:latin typeface="Aptos"/>
              </a:defRPr>
            </a:pPr>
            <a:r>
              <a:rPr dirty="0"/>
              <a:t>→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534400" y="5420360"/>
            <a:ext cx="1600200" cy="658368"/>
          </a:xfrm>
          <a:prstGeom prst="roundRect">
            <a:avLst/>
          </a:prstGeom>
          <a:solidFill>
            <a:srgbClr val="D78737"/>
          </a:solidFill>
          <a:ln>
            <a:solidFill>
              <a:srgbClr val="D787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SUMMARIZE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152888" y="5530088"/>
            <a:ext cx="320040" cy="365760"/>
          </a:xfrm>
          <a:prstGeom prst="rect">
            <a:avLst/>
          </a:prstGeom>
          <a:noFill/>
        </p:spPr>
        <p:txBody>
          <a:bodyPr wrap="none" lIns="109728" rIns="109728" anchor="ctr">
            <a:spAutoFit/>
          </a:bodyPr>
          <a:lstStyle/>
          <a:p>
            <a:pPr algn="ctr">
              <a:defRPr sz="2200" b="1">
                <a:solidFill>
                  <a:srgbClr val="646970"/>
                </a:solidFill>
                <a:latin typeface="Aptos"/>
              </a:defRPr>
            </a:pPr>
            <a:r>
              <a:rPr dirty="0"/>
              <a:t>→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0436352" y="5420360"/>
            <a:ext cx="1600200" cy="658368"/>
          </a:xfrm>
          <a:prstGeom prst="roundRect">
            <a:avLst/>
          </a:prstGeom>
          <a:solidFill>
            <a:srgbClr val="735591"/>
          </a:solidFill>
          <a:ln>
            <a:solidFill>
              <a:srgbClr val="7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rIns="109728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INTERPRET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201400" y="6537960"/>
            <a:ext cx="3200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646970"/>
                </a:solidFill>
              </a:defRPr>
            </a:pPr>
            <a:r>
              <a:t>16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2C4CAC3B-6DBF-9CF3-D376-1E4F7B555FA8}"/>
              </a:ext>
            </a:extLst>
          </p:cNvPr>
          <p:cNvSpPr txBox="1">
            <a:spLocks/>
          </p:cNvSpPr>
          <p:nvPr/>
        </p:nvSpPr>
        <p:spPr>
          <a:xfrm>
            <a:off x="926592" y="19709"/>
            <a:ext cx="11125200" cy="70327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rgbClr val="0000FF"/>
                </a:solidFill>
              </a:rPr>
              <a:t>Putting it All Together: Exploring Relationships between Variables.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FB964-311B-68EF-E639-3B879E9A6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AB1F371-AA2A-DBFD-20CA-02726B910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108378"/>
              </p:ext>
            </p:extLst>
          </p:nvPr>
        </p:nvGraphicFramePr>
        <p:xfrm>
          <a:off x="1063316" y="1261872"/>
          <a:ext cx="10723300" cy="50821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1604">
                  <a:extLst>
                    <a:ext uri="{9D8B030D-6E8A-4147-A177-3AD203B41FA5}">
                      <a16:colId xmlns:a16="http://schemas.microsoft.com/office/drawing/2014/main" val="2531900269"/>
                    </a:ext>
                  </a:extLst>
                </a:gridCol>
                <a:gridCol w="2261582">
                  <a:extLst>
                    <a:ext uri="{9D8B030D-6E8A-4147-A177-3AD203B41FA5}">
                      <a16:colId xmlns:a16="http://schemas.microsoft.com/office/drawing/2014/main" val="4084019669"/>
                    </a:ext>
                  </a:extLst>
                </a:gridCol>
                <a:gridCol w="3145167">
                  <a:extLst>
                    <a:ext uri="{9D8B030D-6E8A-4147-A177-3AD203B41FA5}">
                      <a16:colId xmlns:a16="http://schemas.microsoft.com/office/drawing/2014/main" val="677545415"/>
                    </a:ext>
                  </a:extLst>
                </a:gridCol>
                <a:gridCol w="3044947">
                  <a:extLst>
                    <a:ext uri="{9D8B030D-6E8A-4147-A177-3AD203B41FA5}">
                      <a16:colId xmlns:a16="http://schemas.microsoft.com/office/drawing/2014/main" val="1179770966"/>
                    </a:ext>
                  </a:extLst>
                </a:gridCol>
              </a:tblGrid>
              <a:tr h="9145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Scale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Visualize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Summarize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Look For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5695223"/>
                  </a:ext>
                </a:extLst>
              </a:tr>
              <a:tr h="11759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Nominal 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Bar Graphs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Proportions or Percentages; Mode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defRPr sz="1500">
                          <a:solidFill>
                            <a:srgbClr val="191919"/>
                          </a:solidFill>
                        </a:defRPr>
                      </a:pPr>
                      <a:r>
                        <a:rPr lang="en-US" sz="2400" dirty="0"/>
                        <a:t>Common and rare responses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08468090"/>
                  </a:ext>
                </a:extLst>
              </a:tr>
              <a:tr h="16168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Ordinal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Ordered Bar Graphs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defRPr sz="1500">
                          <a:solidFill>
                            <a:srgbClr val="191919"/>
                          </a:solidFill>
                        </a:defRPr>
                      </a:pPr>
                      <a:r>
                        <a:rPr lang="en-US" sz="2400" dirty="0"/>
                        <a:t>Proportions or Percentages; Mode; Median + IQR when useful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>
                          <a:solidFill>
                            <a:srgbClr val="191919"/>
                          </a:solidFill>
                        </a:defRPr>
                      </a:pPr>
                      <a:r>
                        <a:rPr lang="en-US" sz="2400" dirty="0"/>
                        <a:t>Common and rare responses;</a:t>
                      </a:r>
                    </a:p>
                    <a:p>
                      <a:pPr algn="ctr">
                        <a:defRPr sz="1500">
                          <a:solidFill>
                            <a:srgbClr val="191919"/>
                          </a:solidFill>
                        </a:defRPr>
                      </a:pPr>
                      <a:r>
                        <a:rPr lang="en-US" sz="2400" dirty="0"/>
                        <a:t>Ordering and distribution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04563267"/>
                  </a:ext>
                </a:extLst>
              </a:tr>
              <a:tr h="13747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Numerical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Histograms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Box Plots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defRPr sz="1500">
                          <a:solidFill>
                            <a:srgbClr val="191919"/>
                          </a:solidFill>
                        </a:defRPr>
                      </a:pPr>
                      <a:r>
                        <a:rPr lang="en-US" sz="2400" dirty="0"/>
                        <a:t>Minimum/Maximum + Mean + SD 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OR</a:t>
                      </a:r>
                    </a:p>
                    <a:p>
                      <a:pPr algn="ctr">
                        <a:defRPr sz="1500">
                          <a:solidFill>
                            <a:srgbClr val="191919"/>
                          </a:solidFill>
                        </a:defRPr>
                      </a:pPr>
                      <a:r>
                        <a:rPr lang="en-US" sz="2400" dirty="0"/>
                        <a:t> Median + IQR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defRPr sz="1500">
                          <a:solidFill>
                            <a:srgbClr val="191919"/>
                          </a:solidFill>
                        </a:defRPr>
                      </a:pPr>
                      <a:r>
                        <a:rPr lang="en-US" sz="2400" dirty="0"/>
                        <a:t>Center, spread, shape, unusual values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1272534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2A9028F-BF85-1F9A-33CC-E5418D98D34D}"/>
              </a:ext>
            </a:extLst>
          </p:cNvPr>
          <p:cNvSpPr txBox="1"/>
          <p:nvPr/>
        </p:nvSpPr>
        <p:spPr>
          <a:xfrm>
            <a:off x="1063316" y="184498"/>
            <a:ext cx="107232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0000FF"/>
                </a:solidFill>
              </a:rPr>
              <a:t>Univariate EDA: Putting it All Together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02245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737E4-A159-F737-F589-2DB652930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8D5CCA5-0107-918E-55BD-38719B69B5F9}"/>
              </a:ext>
            </a:extLst>
          </p:cNvPr>
          <p:cNvSpPr txBox="1">
            <a:spLocks noChangeArrowheads="1"/>
          </p:cNvSpPr>
          <p:nvPr/>
        </p:nvSpPr>
        <p:spPr>
          <a:xfrm>
            <a:off x="1042670" y="482165"/>
            <a:ext cx="972693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0000FF"/>
                </a:solidFill>
              </a:rPr>
              <a:t>Base R Functions for EDA of Categorical Data</a:t>
            </a:r>
            <a:endParaRPr lang="en-US" altLang="en-US" sz="4000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4869C0-6CD5-E927-A8A6-A4D238995C98}"/>
              </a:ext>
            </a:extLst>
          </p:cNvPr>
          <p:cNvSpPr txBox="1"/>
          <p:nvPr/>
        </p:nvSpPr>
        <p:spPr>
          <a:xfrm>
            <a:off x="1205007" y="1417175"/>
            <a:ext cx="10584657" cy="2980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US" altLang="en-US" sz="2800" u="sng" dirty="0">
                <a:cs typeface="Segoe UI" panose="020B0502040204020203" pitchFamily="34" charset="0"/>
              </a:rPr>
              <a:t>Numerical Methods</a:t>
            </a:r>
            <a:endParaRPr lang="en-US" altLang="en-US" sz="2800" dirty="0">
              <a:cs typeface="Segoe UI" panose="020B0502040204020203" pitchFamily="34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800" dirty="0">
                <a:cs typeface="Segoe UI" panose="020B0502040204020203" pitchFamily="34" charset="0"/>
              </a:rPr>
              <a:t>	Frequency:</a:t>
            </a:r>
            <a:r>
              <a:rPr lang="en-US" altLang="en-US" sz="2800" b="1" dirty="0">
                <a:solidFill>
                  <a:srgbClr val="FF0000"/>
                </a:solidFill>
                <a:cs typeface="Segoe UI" panose="020B0502040204020203" pitchFamily="34" charset="0"/>
              </a:rPr>
              <a:t> table(</a:t>
            </a:r>
            <a:r>
              <a:rPr lang="en-US" altLang="en-US" sz="2800" dirty="0">
                <a:cs typeface="Segoe UI" panose="020B0502040204020203" pitchFamily="34" charset="0"/>
              </a:rPr>
              <a:t>ABC</a:t>
            </a:r>
            <a:r>
              <a:rPr lang="en-US" altLang="en-US" sz="2800" b="1" dirty="0">
                <a:solidFill>
                  <a:srgbClr val="FF0000"/>
                </a:solidFill>
                <a:cs typeface="Segoe UI" panose="020B0502040204020203" pitchFamily="34" charset="0"/>
              </a:rPr>
              <a:t>)	</a:t>
            </a:r>
            <a:r>
              <a:rPr lang="en-US" altLang="en-US" sz="2800" dirty="0">
                <a:cs typeface="Segoe UI" panose="020B0502040204020203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800" dirty="0">
                <a:cs typeface="Segoe UI" panose="020B0502040204020203" pitchFamily="34" charset="0"/>
              </a:rPr>
              <a:t>	Proportions: </a:t>
            </a:r>
            <a:r>
              <a:rPr lang="en-US" altLang="en-US" sz="2800" b="1" dirty="0" err="1">
                <a:solidFill>
                  <a:srgbClr val="FF0000"/>
                </a:solidFill>
                <a:cs typeface="Segoe UI" panose="020B0502040204020203" pitchFamily="34" charset="0"/>
              </a:rPr>
              <a:t>prop.table</a:t>
            </a:r>
            <a:r>
              <a:rPr lang="en-US" altLang="en-US" sz="2800" b="1" dirty="0">
                <a:solidFill>
                  <a:srgbClr val="FF0000"/>
                </a:solidFill>
                <a:cs typeface="Segoe UI" panose="020B0502040204020203" pitchFamily="34" charset="0"/>
              </a:rPr>
              <a:t>(table(</a:t>
            </a:r>
            <a:r>
              <a:rPr lang="en-US" altLang="en-US" sz="2800" dirty="0">
                <a:cs typeface="Segoe UI" panose="020B0502040204020203" pitchFamily="34" charset="0"/>
              </a:rPr>
              <a:t>ABC</a:t>
            </a:r>
            <a:r>
              <a:rPr lang="en-US" altLang="en-US" sz="2800" b="1" dirty="0">
                <a:solidFill>
                  <a:srgbClr val="FF0000"/>
                </a:solidFill>
                <a:cs typeface="Segoe UI" panose="020B0502040204020203" pitchFamily="34" charset="0"/>
              </a:rPr>
              <a:t>))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800" dirty="0">
                <a:cs typeface="Segoe UI" panose="020B0502040204020203" pitchFamily="34" charset="0"/>
              </a:rPr>
              <a:t>	Percentages: </a:t>
            </a:r>
            <a:r>
              <a:rPr lang="en-US" altLang="en-US" sz="2800" b="1" dirty="0">
                <a:solidFill>
                  <a:srgbClr val="FF0000"/>
                </a:solidFill>
                <a:cs typeface="Segoe UI" panose="020B0502040204020203" pitchFamily="34" charset="0"/>
              </a:rPr>
              <a:t>round(</a:t>
            </a:r>
            <a:r>
              <a:rPr lang="en-US" altLang="en-US" sz="2800" b="1" dirty="0" err="1">
                <a:solidFill>
                  <a:srgbClr val="FF0000"/>
                </a:solidFill>
                <a:cs typeface="Segoe UI" panose="020B0502040204020203" pitchFamily="34" charset="0"/>
              </a:rPr>
              <a:t>prop.table</a:t>
            </a:r>
            <a:r>
              <a:rPr lang="en-US" altLang="en-US" sz="2800" b="1" dirty="0">
                <a:solidFill>
                  <a:srgbClr val="FF0000"/>
                </a:solidFill>
                <a:cs typeface="Segoe UI" panose="020B0502040204020203" pitchFamily="34" charset="0"/>
              </a:rPr>
              <a:t>(table(ABC)) * 100, 2)</a:t>
            </a:r>
            <a:endParaRPr lang="en-US" altLang="en-US" sz="2800" dirty="0">
              <a:cs typeface="Segoe UI" panose="020B0502040204020203" pitchFamily="34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800" dirty="0">
                <a:cs typeface="Segoe UI" panose="020B0502040204020203" pitchFamily="34" charset="0"/>
              </a:rPr>
              <a:t>	Ordinal Data: </a:t>
            </a:r>
            <a:r>
              <a:rPr lang="en-US" sz="2800" b="1" dirty="0">
                <a:solidFill>
                  <a:srgbClr val="FF0000"/>
                </a:solidFill>
                <a:cs typeface="Segoe UI" panose="020B0502040204020203" pitchFamily="34" charset="0"/>
              </a:rPr>
              <a:t>median</a:t>
            </a:r>
            <a:r>
              <a:rPr lang="en-US" sz="2800" b="1" dirty="0">
                <a:cs typeface="Segoe UI" panose="020B0502040204020203" pitchFamily="34" charset="0"/>
              </a:rPr>
              <a:t>(</a:t>
            </a:r>
            <a:r>
              <a:rPr lang="en-US" sz="2800" dirty="0">
                <a:cs typeface="Segoe UI" panose="020B0502040204020203" pitchFamily="34" charset="0"/>
              </a:rPr>
              <a:t>ABC</a:t>
            </a:r>
            <a:r>
              <a:rPr lang="en-US" sz="2800" b="1" dirty="0">
                <a:cs typeface="Segoe UI" panose="020B0502040204020203" pitchFamily="34" charset="0"/>
              </a:rPr>
              <a:t>) </a:t>
            </a:r>
            <a:r>
              <a:rPr lang="en-US" sz="2800" dirty="0">
                <a:cs typeface="Segoe UI" panose="020B0502040204020203" pitchFamily="34" charset="0"/>
              </a:rPr>
              <a:t>and</a:t>
            </a:r>
            <a:r>
              <a:rPr lang="en-US" sz="2800" b="1" dirty="0">
                <a:cs typeface="Segoe UI" panose="020B0502040204020203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Segoe UI" panose="020B0502040204020203" pitchFamily="34" charset="0"/>
              </a:rPr>
              <a:t>IQR</a:t>
            </a:r>
            <a:r>
              <a:rPr lang="en-US" sz="2800" b="1" dirty="0">
                <a:cs typeface="Segoe UI" panose="020B0502040204020203" pitchFamily="34" charset="0"/>
              </a:rPr>
              <a:t>(</a:t>
            </a:r>
            <a:r>
              <a:rPr lang="en-US" sz="2800" dirty="0">
                <a:cs typeface="Segoe UI" panose="020B0502040204020203" pitchFamily="34" charset="0"/>
              </a:rPr>
              <a:t>ABC</a:t>
            </a:r>
            <a:r>
              <a:rPr lang="en-US" sz="2800" b="1" dirty="0">
                <a:cs typeface="Segoe UI" panose="020B0502040204020203" pitchFamily="34" charset="0"/>
              </a:rPr>
              <a:t>) </a:t>
            </a:r>
            <a:endParaRPr lang="en-US" altLang="en-US" sz="2800" b="1" dirty="0">
              <a:solidFill>
                <a:srgbClr val="FF0000"/>
              </a:solidFill>
              <a:cs typeface="Segoe UI" panose="020B0502040204020203" pitchFamily="34" charset="0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CE3A6EA-D7CC-C75B-CEC1-889F5216705B}"/>
              </a:ext>
            </a:extLst>
          </p:cNvPr>
          <p:cNvSpPr txBox="1">
            <a:spLocks/>
          </p:cNvSpPr>
          <p:nvPr/>
        </p:nvSpPr>
        <p:spPr>
          <a:xfrm>
            <a:off x="1322573" y="4602517"/>
            <a:ext cx="8460582" cy="177331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u="sng" dirty="0">
                <a:cs typeface="Segoe UI" panose="020B0502040204020203" pitchFamily="34" charset="0"/>
              </a:rPr>
              <a:t>Graphical Displays</a:t>
            </a:r>
            <a:endParaRPr lang="en-US" altLang="en-US" dirty="0">
              <a:cs typeface="Segoe UI" panose="020B0502040204020203" pitchFamily="34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dirty="0">
                <a:cs typeface="Segoe UI" panose="020B0502040204020203" pitchFamily="34" charset="0"/>
              </a:rPr>
              <a:t>        	Bar graphs: </a:t>
            </a:r>
            <a:r>
              <a:rPr lang="en-US" altLang="en-US" b="1" dirty="0" err="1">
                <a:solidFill>
                  <a:srgbClr val="FF0000"/>
                </a:solidFill>
                <a:cs typeface="Segoe UI" panose="020B0502040204020203" pitchFamily="34" charset="0"/>
              </a:rPr>
              <a:t>barplot</a:t>
            </a:r>
            <a:r>
              <a:rPr lang="en-US" alt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(table(</a:t>
            </a:r>
            <a:r>
              <a:rPr lang="en-US" altLang="en-US" dirty="0">
                <a:cs typeface="Segoe UI" panose="020B0502040204020203" pitchFamily="34" charset="0"/>
              </a:rPr>
              <a:t>ABC</a:t>
            </a:r>
            <a:r>
              <a:rPr lang="en-US" alt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))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dirty="0">
                <a:cs typeface="Segoe UI" panose="020B0502040204020203" pitchFamily="34" charset="0"/>
              </a:rPr>
              <a:t>		Pie charts: </a:t>
            </a:r>
            <a:r>
              <a:rPr lang="en-US" alt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pie(table(</a:t>
            </a:r>
            <a:r>
              <a:rPr lang="en-US" altLang="en-US" dirty="0">
                <a:cs typeface="Segoe UI" panose="020B0502040204020203" pitchFamily="34" charset="0"/>
              </a:rPr>
              <a:t>ABC</a:t>
            </a:r>
            <a:r>
              <a:rPr lang="en-US" alt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))</a:t>
            </a:r>
            <a:endParaRPr lang="en-US" altLang="en-US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153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E26842-2AD4-4DC8-8C4D-17F3ECF1A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3524" y="1209511"/>
            <a:ext cx="9820275" cy="4380349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summary</a:t>
            </a:r>
            <a:r>
              <a:rPr lang="en-US" b="1" dirty="0">
                <a:cs typeface="Segoe UI" panose="020B0502040204020203" pitchFamily="34" charset="0"/>
              </a:rPr>
              <a:t>(</a:t>
            </a:r>
            <a:r>
              <a:rPr lang="en-US" dirty="0">
                <a:cs typeface="Segoe UI" panose="020B0502040204020203" pitchFamily="34" charset="0"/>
              </a:rPr>
              <a:t>ABC</a:t>
            </a:r>
            <a:r>
              <a:rPr lang="en-US" b="1" dirty="0">
                <a:cs typeface="Segoe UI" panose="020B0502040204020203" pitchFamily="34" charset="0"/>
              </a:rPr>
              <a:t>)					</a:t>
            </a:r>
            <a:r>
              <a:rPr 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hist</a:t>
            </a:r>
            <a:r>
              <a:rPr lang="en-US" b="1" dirty="0">
                <a:cs typeface="Segoe UI" panose="020B0502040204020203" pitchFamily="34" charset="0"/>
              </a:rPr>
              <a:t>(</a:t>
            </a:r>
            <a:r>
              <a:rPr lang="en-US" dirty="0">
                <a:cs typeface="Segoe UI" panose="020B0502040204020203" pitchFamily="34" charset="0"/>
              </a:rPr>
              <a:t>ABC</a:t>
            </a:r>
            <a:r>
              <a:rPr lang="en-US" b="1" dirty="0">
                <a:cs typeface="Segoe UI" panose="020B0502040204020203" pitchFamily="34" charset="0"/>
              </a:rPr>
              <a:t>) </a:t>
            </a:r>
            <a:endParaRPr lang="en-US" b="1" dirty="0">
              <a:solidFill>
                <a:srgbClr val="FF0000"/>
              </a:solidFill>
              <a:cs typeface="Segoe UI" panose="020B0502040204020203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mean</a:t>
            </a:r>
            <a:r>
              <a:rPr lang="en-US" b="1" dirty="0">
                <a:cs typeface="Segoe UI" panose="020B0502040204020203" pitchFamily="34" charset="0"/>
              </a:rPr>
              <a:t>(</a:t>
            </a:r>
            <a:r>
              <a:rPr lang="en-US" dirty="0">
                <a:cs typeface="Segoe UI" panose="020B0502040204020203" pitchFamily="34" charset="0"/>
              </a:rPr>
              <a:t>ABC, na.rm = TRUE</a:t>
            </a:r>
            <a:r>
              <a:rPr lang="en-US" b="1" dirty="0">
                <a:cs typeface="Segoe UI" panose="020B0502040204020203" pitchFamily="34" charset="0"/>
              </a:rPr>
              <a:t>)			 </a:t>
            </a:r>
            <a:r>
              <a:rPr 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boxplot</a:t>
            </a:r>
            <a:r>
              <a:rPr lang="en-US" b="1" dirty="0">
                <a:cs typeface="Segoe UI" panose="020B0502040204020203" pitchFamily="34" charset="0"/>
              </a:rPr>
              <a:t>(</a:t>
            </a:r>
            <a:r>
              <a:rPr lang="en-US" dirty="0">
                <a:cs typeface="Segoe UI" panose="020B0502040204020203" pitchFamily="34" charset="0"/>
              </a:rPr>
              <a:t>ABC</a:t>
            </a:r>
            <a:r>
              <a:rPr lang="en-US" b="1" dirty="0">
                <a:cs typeface="Segoe UI" panose="020B0502040204020203" pitchFamily="34" charset="0"/>
              </a:rPr>
              <a:t>)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median</a:t>
            </a:r>
            <a:r>
              <a:rPr lang="en-US" b="1" dirty="0">
                <a:cs typeface="Segoe UI" panose="020B0502040204020203" pitchFamily="34" charset="0"/>
              </a:rPr>
              <a:t>(</a:t>
            </a:r>
            <a:r>
              <a:rPr lang="en-US" dirty="0">
                <a:cs typeface="Segoe UI" panose="020B0502040204020203" pitchFamily="34" charset="0"/>
              </a:rPr>
              <a:t>ABC</a:t>
            </a:r>
            <a:r>
              <a:rPr lang="en-US" b="1" dirty="0">
                <a:cs typeface="Segoe UI" panose="020B0502040204020203" pitchFamily="34" charset="0"/>
              </a:rPr>
              <a:t>)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b="1" dirty="0" err="1">
                <a:solidFill>
                  <a:srgbClr val="FF0000"/>
                </a:solidFill>
                <a:cs typeface="Segoe UI" panose="020B0502040204020203" pitchFamily="34" charset="0"/>
              </a:rPr>
              <a:t>sd</a:t>
            </a:r>
            <a:r>
              <a:rPr lang="en-US" b="1" dirty="0">
                <a:cs typeface="Segoe UI" panose="020B0502040204020203" pitchFamily="34" charset="0"/>
              </a:rPr>
              <a:t>(</a:t>
            </a:r>
            <a:r>
              <a:rPr lang="en-US" dirty="0">
                <a:cs typeface="Segoe UI" panose="020B0502040204020203" pitchFamily="34" charset="0"/>
              </a:rPr>
              <a:t>ABC</a:t>
            </a:r>
            <a:r>
              <a:rPr lang="en-US" b="1" dirty="0">
                <a:cs typeface="Segoe UI" panose="020B0502040204020203" pitchFamily="34" charset="0"/>
              </a:rPr>
              <a:t>) and </a:t>
            </a:r>
            <a:r>
              <a:rPr 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IQR</a:t>
            </a:r>
            <a:r>
              <a:rPr lang="en-US" b="1" dirty="0">
                <a:cs typeface="Segoe UI" panose="020B0502040204020203" pitchFamily="34" charset="0"/>
              </a:rPr>
              <a:t>(</a:t>
            </a:r>
            <a:r>
              <a:rPr lang="en-US" dirty="0">
                <a:cs typeface="Segoe UI" panose="020B0502040204020203" pitchFamily="34" charset="0"/>
              </a:rPr>
              <a:t>ABC</a:t>
            </a:r>
            <a:r>
              <a:rPr lang="en-US" b="1" dirty="0">
                <a:cs typeface="Segoe UI" panose="020B0502040204020203" pitchFamily="34" charset="0"/>
              </a:rPr>
              <a:t>)					 			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range</a:t>
            </a:r>
            <a:r>
              <a:rPr lang="en-US" b="1" dirty="0">
                <a:cs typeface="Segoe UI" panose="020B0502040204020203" pitchFamily="34" charset="0"/>
              </a:rPr>
              <a:t>(</a:t>
            </a:r>
            <a:r>
              <a:rPr lang="en-US" dirty="0">
                <a:cs typeface="Segoe UI" panose="020B0502040204020203" pitchFamily="34" charset="0"/>
              </a:rPr>
              <a:t>ABC</a:t>
            </a:r>
            <a:r>
              <a:rPr lang="en-US" b="1" dirty="0">
                <a:cs typeface="Segoe UI" panose="020B0502040204020203" pitchFamily="34" charset="0"/>
              </a:rPr>
              <a:t>), </a:t>
            </a:r>
            <a:r>
              <a:rPr 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max</a:t>
            </a:r>
            <a:r>
              <a:rPr lang="en-US" b="1" dirty="0">
                <a:cs typeface="Segoe UI" panose="020B0502040204020203" pitchFamily="34" charset="0"/>
              </a:rPr>
              <a:t>(</a:t>
            </a:r>
            <a:r>
              <a:rPr lang="en-US" dirty="0">
                <a:cs typeface="Segoe UI" panose="020B0502040204020203" pitchFamily="34" charset="0"/>
              </a:rPr>
              <a:t>ABC</a:t>
            </a:r>
            <a:r>
              <a:rPr lang="en-US" b="1" dirty="0">
                <a:cs typeface="Segoe UI" panose="020B0502040204020203" pitchFamily="34" charset="0"/>
              </a:rPr>
              <a:t>) and </a:t>
            </a:r>
            <a:r>
              <a:rPr lang="en-US" b="1" dirty="0">
                <a:solidFill>
                  <a:srgbClr val="FF0000"/>
                </a:solidFill>
                <a:cs typeface="Segoe UI" panose="020B0502040204020203" pitchFamily="34" charset="0"/>
              </a:rPr>
              <a:t>min</a:t>
            </a:r>
            <a:r>
              <a:rPr lang="en-US" b="1" dirty="0">
                <a:cs typeface="Segoe UI" panose="020B0502040204020203" pitchFamily="34" charset="0"/>
              </a:rPr>
              <a:t>(</a:t>
            </a:r>
            <a:r>
              <a:rPr lang="en-US" dirty="0">
                <a:cs typeface="Segoe UI" panose="020B0502040204020203" pitchFamily="34" charset="0"/>
              </a:rPr>
              <a:t>ABC</a:t>
            </a:r>
            <a:r>
              <a:rPr lang="en-US" b="1" dirty="0">
                <a:cs typeface="Segoe UI" panose="020B0502040204020203" pitchFamily="34" charset="0"/>
              </a:rPr>
              <a:t>)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sz="3200" b="1" dirty="0">
                <a:solidFill>
                  <a:srgbClr val="FF0000"/>
                </a:solidFill>
                <a:cs typeface="Segoe UI" panose="020B0502040204020203" pitchFamily="34" charset="0"/>
              </a:rPr>
              <a:t>quantile</a:t>
            </a:r>
            <a:r>
              <a:rPr lang="en-US" sz="3200" b="1" dirty="0">
                <a:cs typeface="Segoe UI" panose="020B0502040204020203" pitchFamily="34" charset="0"/>
              </a:rPr>
              <a:t>(</a:t>
            </a:r>
            <a:r>
              <a:rPr lang="en-US" sz="3200" dirty="0">
                <a:cs typeface="Segoe UI" panose="020B0502040204020203" pitchFamily="34" charset="0"/>
              </a:rPr>
              <a:t>ABC</a:t>
            </a:r>
            <a:r>
              <a:rPr lang="en-US" sz="3200" b="1" dirty="0">
                <a:cs typeface="Segoe UI" panose="020B0502040204020203" pitchFamily="34" charset="0"/>
              </a:rPr>
              <a:t>)</a:t>
            </a:r>
            <a:r>
              <a:rPr lang="en-US" sz="3200" dirty="0">
                <a:cs typeface="Segoe UI" panose="020B0502040204020203" pitchFamily="34" charset="0"/>
              </a:rPr>
              <a:t> - Quantiles 25%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sz="3200" b="1" dirty="0" err="1">
                <a:solidFill>
                  <a:srgbClr val="FF0000"/>
                </a:solidFill>
                <a:cs typeface="Segoe UI" panose="020B0502040204020203" pitchFamily="34" charset="0"/>
              </a:rPr>
              <a:t>fivenum</a:t>
            </a:r>
            <a:r>
              <a:rPr lang="en-US" sz="3200" b="1" dirty="0">
                <a:cs typeface="Segoe UI" panose="020B0502040204020203" pitchFamily="34" charset="0"/>
              </a:rPr>
              <a:t>(</a:t>
            </a:r>
            <a:r>
              <a:rPr lang="en-US" sz="3200" dirty="0">
                <a:cs typeface="Segoe UI" panose="020B0502040204020203" pitchFamily="34" charset="0"/>
              </a:rPr>
              <a:t>ABC</a:t>
            </a:r>
            <a:r>
              <a:rPr lang="en-US" sz="3200" b="1" dirty="0">
                <a:cs typeface="Segoe UI" panose="020B0502040204020203" pitchFamily="34" charset="0"/>
              </a:rPr>
              <a:t>)</a:t>
            </a:r>
            <a:r>
              <a:rPr lang="en-US" sz="3200" dirty="0">
                <a:cs typeface="Segoe UI" panose="020B0502040204020203" pitchFamily="34" charset="0"/>
              </a:rPr>
              <a:t> - Returns Tukey's five number summary (minimum, # lower-hinge, median, upper-hinge, maximum) 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endParaRPr lang="en-US" sz="1700" dirty="0"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sz="3200" dirty="0">
                <a:ea typeface="Calibri" panose="020F0502020204030204" pitchFamily="34" charset="0"/>
                <a:cs typeface="Segoe UI" panose="020B0502040204020203" pitchFamily="34" charset="0"/>
              </a:rPr>
              <a:t>(ABC = name of object; missing values coded as NA)</a:t>
            </a:r>
            <a:endParaRPr lang="en-US" sz="3200" dirty="0">
              <a:cs typeface="Segoe UI" panose="020B0502040204020203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97DC48-8FA9-43AB-805B-61C70E706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Base R Functions for EDA of Quantitative 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34119C-1B38-4F94-C2E0-D03BDDFBCAFC}"/>
              </a:ext>
            </a:extLst>
          </p:cNvPr>
          <p:cNvSpPr txBox="1"/>
          <p:nvPr/>
        </p:nvSpPr>
        <p:spPr>
          <a:xfrm>
            <a:off x="1997083" y="5589861"/>
            <a:ext cx="8756884" cy="109196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  <a:defRPr sz="2000" b="1">
                <a:solidFill>
                  <a:srgbClr val="1F3654"/>
                </a:solidFill>
              </a:defRPr>
            </a:pPr>
            <a:r>
              <a:rPr sz="2800" dirty="0">
                <a:solidFill>
                  <a:srgbClr val="FF0000"/>
                </a:solidFill>
              </a:rPr>
              <a:t>Calculate what helps you understand the variable. </a:t>
            </a:r>
            <a:endParaRPr lang="en-US" sz="2800" dirty="0">
              <a:solidFill>
                <a:srgbClr val="FF0000"/>
              </a:solidFill>
            </a:endParaRPr>
          </a:p>
          <a:p>
            <a:pPr algn="ctr">
              <a:lnSpc>
                <a:spcPct val="120000"/>
              </a:lnSpc>
              <a:defRPr sz="2000" b="1">
                <a:solidFill>
                  <a:srgbClr val="1F3654"/>
                </a:solidFill>
              </a:defRPr>
            </a:pPr>
            <a:r>
              <a:rPr sz="2800" dirty="0">
                <a:solidFill>
                  <a:srgbClr val="FF0000"/>
                </a:solidFill>
              </a:rPr>
              <a:t>Report the summaries that best describe the distribution.</a:t>
            </a:r>
          </a:p>
        </p:txBody>
      </p:sp>
    </p:spTree>
    <p:extLst>
      <p:ext uri="{BB962C8B-B14F-4D97-AF65-F5344CB8AC3E}">
        <p14:creationId xmlns:p14="http://schemas.microsoft.com/office/powerpoint/2010/main" val="3825278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191D43-D44C-4650-7C77-761C4DD16660}"/>
              </a:ext>
            </a:extLst>
          </p:cNvPr>
          <p:cNvSpPr txBox="1"/>
          <p:nvPr/>
        </p:nvSpPr>
        <p:spPr>
          <a:xfrm>
            <a:off x="9673790" y="5842337"/>
            <a:ext cx="25402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From B. Hazen’s Slides</a:t>
            </a:r>
          </a:p>
          <a:p>
            <a:r>
              <a:rPr lang="en-US" dirty="0"/>
              <a:t>Cote et al., 2021, p.40)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2D581F7A-6FF1-F692-5EAB-0BEDF5A82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377" y="1975931"/>
            <a:ext cx="9436168" cy="17207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8F8536-F2E0-F79E-B55F-9E464130FC90}"/>
              </a:ext>
            </a:extLst>
          </p:cNvPr>
          <p:cNvSpPr txBox="1"/>
          <p:nvPr/>
        </p:nvSpPr>
        <p:spPr>
          <a:xfrm>
            <a:off x="5954513" y="6488668"/>
            <a:ext cx="66614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courses.lumenlearning.com</a:t>
            </a:r>
            <a:r>
              <a:rPr lang="en-US" dirty="0"/>
              <a:t>/introstats1/chapter/box-plots/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FAE7E8-F5CD-09AE-CB79-8D4083F2D708}"/>
              </a:ext>
            </a:extLst>
          </p:cNvPr>
          <p:cNvSpPr txBox="1"/>
          <p:nvPr/>
        </p:nvSpPr>
        <p:spPr>
          <a:xfrm>
            <a:off x="1623377" y="3723080"/>
            <a:ext cx="866227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fontAlgn="base">
              <a:buFont typeface="Wingdings" panose="05000000000000000000" pitchFamily="2" charset="2"/>
              <a:buChar char="q"/>
            </a:pPr>
            <a:r>
              <a:rPr lang="en-US" sz="2800" b="0" i="0" dirty="0">
                <a:solidFill>
                  <a:srgbClr val="373D3F"/>
                </a:solidFill>
                <a:effectLst/>
                <a:latin typeface="proxima-nova"/>
              </a:rPr>
              <a:t> </a:t>
            </a:r>
            <a:r>
              <a:rPr lang="en-US" sz="2800" b="0" i="0" dirty="0">
                <a:effectLst/>
                <a:latin typeface="proxima-nova"/>
              </a:rPr>
              <a:t>Minimum value =</a:t>
            </a:r>
          </a:p>
          <a:p>
            <a:pPr marL="285750" indent="-285750" algn="l" fontAlgn="base">
              <a:buFont typeface="Wingdings" panose="05000000000000000000" pitchFamily="2" charset="2"/>
              <a:buChar char="q"/>
            </a:pPr>
            <a:r>
              <a:rPr lang="en-US" sz="2800" b="0" i="0" dirty="0">
                <a:effectLst/>
                <a:latin typeface="proxima-nova"/>
              </a:rPr>
              <a:t> Maximum value = </a:t>
            </a:r>
          </a:p>
          <a:p>
            <a:pPr marL="285750" indent="-285750" algn="l" fontAlgn="base">
              <a:buFont typeface="Wingdings" panose="05000000000000000000" pitchFamily="2" charset="2"/>
              <a:buChar char="q"/>
            </a:pPr>
            <a:r>
              <a:rPr lang="en-US" sz="2800" b="0" i="1" dirty="0">
                <a:effectLst/>
                <a:latin typeface="proxima-nova"/>
              </a:rPr>
              <a:t> Q</a:t>
            </a:r>
            <a:r>
              <a:rPr lang="en-US" sz="2800" b="0" i="0" dirty="0">
                <a:effectLst/>
                <a:latin typeface="proxima-nova"/>
              </a:rPr>
              <a:t>1: First quartile = </a:t>
            </a:r>
          </a:p>
          <a:p>
            <a:pPr marL="285750" indent="-285750" algn="l" fontAlgn="base">
              <a:buFont typeface="Wingdings" panose="05000000000000000000" pitchFamily="2" charset="2"/>
              <a:buChar char="q"/>
            </a:pPr>
            <a:r>
              <a:rPr lang="en-US" sz="2800" b="0" i="1" dirty="0">
                <a:effectLst/>
                <a:latin typeface="proxima-nova"/>
              </a:rPr>
              <a:t> Q</a:t>
            </a:r>
            <a:r>
              <a:rPr lang="en-US" sz="2800" b="0" i="0" dirty="0">
                <a:effectLst/>
                <a:latin typeface="proxima-nova"/>
              </a:rPr>
              <a:t>2: Second quartile or median = </a:t>
            </a:r>
          </a:p>
          <a:p>
            <a:pPr marL="285750" indent="-285750" algn="l" fontAlgn="base">
              <a:buFont typeface="Wingdings" panose="05000000000000000000" pitchFamily="2" charset="2"/>
              <a:buChar char="q"/>
            </a:pPr>
            <a:r>
              <a:rPr lang="en-US" sz="2800" b="0" i="1" dirty="0">
                <a:effectLst/>
                <a:latin typeface="proxima-nova"/>
              </a:rPr>
              <a:t> Q</a:t>
            </a:r>
            <a:r>
              <a:rPr lang="en-US" sz="2800" b="0" i="0" dirty="0">
                <a:effectLst/>
                <a:latin typeface="proxima-nova"/>
              </a:rPr>
              <a:t>3: Third quartile = </a:t>
            </a:r>
            <a:endParaRPr lang="en-US" sz="2800" dirty="0">
              <a:latin typeface="proxima-nova"/>
            </a:endParaRPr>
          </a:p>
          <a:p>
            <a:pPr marL="285750" indent="-285750" algn="l" fontAlgn="base">
              <a:buFont typeface="Wingdings" panose="05000000000000000000" pitchFamily="2" charset="2"/>
              <a:buChar char="q"/>
            </a:pPr>
            <a:r>
              <a:rPr lang="en-US" sz="2800" b="0" i="0" dirty="0">
                <a:effectLst/>
                <a:latin typeface="proxima-nova"/>
              </a:rPr>
              <a:t> Range</a:t>
            </a:r>
            <a:r>
              <a:rPr lang="en-US" sz="2800" dirty="0">
                <a:latin typeface="proxima-nova"/>
              </a:rPr>
              <a:t> = </a:t>
            </a:r>
            <a:endParaRPr lang="en-US" sz="2800" b="0" i="0" dirty="0">
              <a:effectLst/>
              <a:latin typeface="proxima-nova"/>
            </a:endParaRPr>
          </a:p>
          <a:p>
            <a:pPr marL="285750" indent="-285750" algn="l" fontAlgn="base">
              <a:buFont typeface="Wingdings" panose="05000000000000000000" pitchFamily="2" charset="2"/>
              <a:buChar char="q"/>
            </a:pPr>
            <a:r>
              <a:rPr lang="en-US" sz="2800" dirty="0">
                <a:latin typeface="proxima-nova"/>
              </a:rPr>
              <a:t> Interquartile range =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C3AFE1-C3E0-C57F-84E4-57FBAF2CB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24" y="879889"/>
            <a:ext cx="11269473" cy="901972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9135DE67-EB3F-5EB3-1D6D-FE4F449EF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6797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Practice Interpretation of Boxplot (9/8)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63433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76FE8-260B-2902-7E58-1298A88B9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B97F0D2-E6F4-C230-0237-82587DBBCD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205213"/>
              </p:ext>
            </p:extLst>
          </p:nvPr>
        </p:nvGraphicFramePr>
        <p:xfrm>
          <a:off x="1153627" y="1261872"/>
          <a:ext cx="10440062" cy="4947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31571">
                  <a:extLst>
                    <a:ext uri="{9D8B030D-6E8A-4147-A177-3AD203B41FA5}">
                      <a16:colId xmlns:a16="http://schemas.microsoft.com/office/drawing/2014/main" val="2531900269"/>
                    </a:ext>
                  </a:extLst>
                </a:gridCol>
                <a:gridCol w="5208491">
                  <a:extLst>
                    <a:ext uri="{9D8B030D-6E8A-4147-A177-3AD203B41FA5}">
                      <a16:colId xmlns:a16="http://schemas.microsoft.com/office/drawing/2014/main" val="4084019669"/>
                    </a:ext>
                  </a:extLst>
                </a:gridCol>
              </a:tblGrid>
              <a:tr h="8902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200" kern="100" dirty="0">
                          <a:effectLst/>
                          <a:latin typeface="+mn-lt"/>
                        </a:rPr>
                        <a:t>Variables</a:t>
                      </a:r>
                      <a:endParaRPr lang="en-US" sz="32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20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we want to know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5695223"/>
                  </a:ext>
                </a:extLst>
              </a:tr>
              <a:tr h="114464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Categorical + Categorical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 dirty="0"/>
                        <a:t>Do proportions differ across groups?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8468090"/>
                  </a:ext>
                </a:extLst>
              </a:tr>
              <a:tr h="157389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Categorical + Numerical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 dirty="0"/>
                        <a:t>Does the numerical variable differ across groups?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4563267"/>
                  </a:ext>
                </a:extLst>
              </a:tr>
              <a:tr h="133821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 dirty="0"/>
                        <a:t>Numerical + Numerical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 dirty="0"/>
                        <a:t>How do two numerical variables vary together?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272534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91754E3-9562-CAB5-BC3E-A4BB648248A8}"/>
              </a:ext>
            </a:extLst>
          </p:cNvPr>
          <p:cNvSpPr txBox="1"/>
          <p:nvPr/>
        </p:nvSpPr>
        <p:spPr>
          <a:xfrm>
            <a:off x="1012008" y="264390"/>
            <a:ext cx="107232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0000FF"/>
                </a:solidFill>
              </a:rPr>
              <a:t>Today: Exploring Relationships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82898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C85E7209-2C4D-4354-97E7-D6367F9F3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8497" y="305189"/>
            <a:ext cx="9895006" cy="762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>
                <a:solidFill>
                  <a:srgbClr val="0000FF"/>
                </a:solidFill>
              </a:rPr>
              <a:t>A Familiar Dataset:  Movie Ratings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ED492776-39FB-4635-A6B2-29FBFB7C1B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09097" y="2054664"/>
            <a:ext cx="4288199" cy="349574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altLang="en-US" dirty="0"/>
              <a:t>Dataset includes 651 randomly selected movies scraped from the IMDb and Rotten Tomatoes websites from 1970-2014.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altLang="en-US" sz="2400" dirty="0"/>
          </a:p>
        </p:txBody>
      </p:sp>
      <p:pic>
        <p:nvPicPr>
          <p:cNvPr id="2" name="Picture 2" descr="IMDB Vs Rotten Tomatoes: Which One Is Better?">
            <a:extLst>
              <a:ext uri="{FF2B5EF4-FFF2-40B4-BE49-F238E27FC236}">
                <a16:creationId xmlns:a16="http://schemas.microsoft.com/office/drawing/2014/main" id="{E77B6D4A-0595-FCF4-0C42-DD790CC24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259" y="1391336"/>
            <a:ext cx="4706478" cy="478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196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91803-C422-85AC-6AED-FC9552F50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E59557-32DA-F78B-42E2-9E8A88BF2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670" y="1598577"/>
            <a:ext cx="10248899" cy="4910244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1800"/>
              </a:spcAft>
              <a:buFont typeface="Arial" panose="020B0604020202020204" pitchFamily="34" charset="0"/>
              <a:buAutoNum type="arabicPeriod"/>
            </a:pPr>
            <a:r>
              <a:rPr lang="en-US" sz="3200" dirty="0"/>
              <a:t>Does movie runtime differ by genres?</a:t>
            </a:r>
          </a:p>
          <a:p>
            <a:pPr marL="514350" indent="-514350">
              <a:spcAft>
                <a:spcPts val="1800"/>
              </a:spcAft>
              <a:buAutoNum type="arabicPeriod"/>
            </a:pPr>
            <a:r>
              <a:rPr lang="en-US" sz="3200" dirty="0"/>
              <a:t>Is there a relationship between runtime and IMDb audience ratings?</a:t>
            </a:r>
          </a:p>
          <a:p>
            <a:pPr marL="514350" indent="-514350">
              <a:spcAft>
                <a:spcPts val="1800"/>
              </a:spcAft>
              <a:buAutoNum type="arabicPeriod"/>
            </a:pPr>
            <a:r>
              <a:rPr lang="en-US" sz="3200" dirty="0"/>
              <a:t>Which genres are more likely to be nominated for Best Picture?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2112975-724F-DF56-E3DB-B8395CFE475A}"/>
              </a:ext>
            </a:extLst>
          </p:cNvPr>
          <p:cNvSpPr txBox="1">
            <a:spLocks noChangeArrowheads="1"/>
          </p:cNvSpPr>
          <p:nvPr/>
        </p:nvSpPr>
        <p:spPr>
          <a:xfrm>
            <a:off x="1042670" y="553395"/>
            <a:ext cx="972693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dirty="0">
                <a:solidFill>
                  <a:srgbClr val="0000FF"/>
                </a:solidFill>
              </a:rPr>
              <a:t>Questions to Explore with the Dataset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590681-410B-F3B5-E9B0-2E8E80330C37}"/>
              </a:ext>
            </a:extLst>
          </p:cNvPr>
          <p:cNvSpPr txBox="1"/>
          <p:nvPr/>
        </p:nvSpPr>
        <p:spPr>
          <a:xfrm>
            <a:off x="904494" y="4949784"/>
            <a:ext cx="100032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For each question, identify the two target variables and decide what type each variable is.</a:t>
            </a:r>
          </a:p>
        </p:txBody>
      </p:sp>
    </p:spTree>
    <p:extLst>
      <p:ext uri="{BB962C8B-B14F-4D97-AF65-F5344CB8AC3E}">
        <p14:creationId xmlns:p14="http://schemas.microsoft.com/office/powerpoint/2010/main" val="141051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9C5AD-C565-E681-13D7-BB318AD4C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2">
            <a:extLst>
              <a:ext uri="{FF2B5EF4-FFF2-40B4-BE49-F238E27FC236}">
                <a16:creationId xmlns:a16="http://schemas.microsoft.com/office/drawing/2014/main" id="{8581CBBD-A7D8-6A14-3BFF-86C54866A4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0027912"/>
              </p:ext>
            </p:extLst>
          </p:nvPr>
        </p:nvGraphicFramePr>
        <p:xfrm>
          <a:off x="971550" y="1108864"/>
          <a:ext cx="10985317" cy="561167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831552">
                  <a:extLst>
                    <a:ext uri="{9D8B030D-6E8A-4147-A177-3AD203B41FA5}">
                      <a16:colId xmlns:a16="http://schemas.microsoft.com/office/drawing/2014/main" val="2481577866"/>
                    </a:ext>
                  </a:extLst>
                </a:gridCol>
                <a:gridCol w="5119378">
                  <a:extLst>
                    <a:ext uri="{9D8B030D-6E8A-4147-A177-3AD203B41FA5}">
                      <a16:colId xmlns:a16="http://schemas.microsoft.com/office/drawing/2014/main" val="2836427615"/>
                    </a:ext>
                  </a:extLst>
                </a:gridCol>
                <a:gridCol w="3034387">
                  <a:extLst>
                    <a:ext uri="{9D8B030D-6E8A-4147-A177-3AD203B41FA5}">
                      <a16:colId xmlns:a16="http://schemas.microsoft.com/office/drawing/2014/main" val="2023951014"/>
                    </a:ext>
                  </a:extLst>
                </a:gridCol>
              </a:tblGrid>
              <a:tr h="96759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+mj-lt"/>
                        </a:rPr>
                        <a:t>Two Variables</a:t>
                      </a:r>
                      <a:endParaRPr lang="ru-RU" sz="3200" b="1" i="0" dirty="0">
                        <a:solidFill>
                          <a:schemeClr val="bg2"/>
                        </a:solidFill>
                        <a:latin typeface="+mj-lt"/>
                        <a:ea typeface="Roboto Black" panose="02000000000000000000" pitchFamily="2" charset="0"/>
                        <a:cs typeface="Gill Sans" panose="020B0502020104020203" pitchFamily="34" charset="-79"/>
                      </a:endParaRPr>
                    </a:p>
                  </a:txBody>
                  <a:tcPr marL="62894" marR="62894" marT="34995" marB="34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+mj-lt"/>
                        </a:rPr>
                        <a:t>What are we looking for?</a:t>
                      </a:r>
                      <a:endParaRPr lang="ru-RU" sz="3200" b="1" i="0" dirty="0">
                        <a:solidFill>
                          <a:schemeClr val="bg2"/>
                        </a:solidFill>
                        <a:latin typeface="+mj-lt"/>
                        <a:ea typeface="Roboto Black" panose="02000000000000000000" pitchFamily="2" charset="0"/>
                        <a:cs typeface="Gill Sans" panose="020B0502020104020203" pitchFamily="34" charset="-79"/>
                      </a:endParaRPr>
                    </a:p>
                  </a:txBody>
                  <a:tcPr marL="62894" marR="62894" marT="34995" marB="3499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+mj-lt"/>
                        </a:rPr>
                        <a:t>Useful Tools</a:t>
                      </a:r>
                      <a:endParaRPr lang="ru-RU" sz="3200" b="1" i="0" dirty="0">
                        <a:solidFill>
                          <a:schemeClr val="bg2"/>
                        </a:solidFill>
                        <a:latin typeface="+mj-lt"/>
                        <a:ea typeface="Roboto Black" panose="02000000000000000000" pitchFamily="2" charset="0"/>
                        <a:cs typeface="Gill Sans" panose="020B0502020104020203" pitchFamily="34" charset="-79"/>
                      </a:endParaRPr>
                    </a:p>
                  </a:txBody>
                  <a:tcPr marL="62894" marR="62894" marT="34995" marB="3499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420419"/>
                  </a:ext>
                </a:extLst>
              </a:tr>
              <a:tr h="1060928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MS PGothic" pitchFamily="34" charset="-128"/>
                          <a:cs typeface="Segoe UI" panose="020B0502040204020203" pitchFamily="34" charset="0"/>
                        </a:rPr>
                        <a:t>Categorical &amp; Categorical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>
                          <a:latin typeface="+mn-lt"/>
                        </a:rPr>
                        <a:t>Do proportions differ across groups? </a:t>
                      </a: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Compare Proportions or Percentages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Segmented Bar Graphs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3246291"/>
                  </a:ext>
                </a:extLst>
              </a:tr>
              <a:tr h="1687571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MS PGothic" pitchFamily="34" charset="-128"/>
                          <a:cs typeface="Segoe UI" panose="020B0502040204020203" pitchFamily="34" charset="0"/>
                        </a:rPr>
                        <a:t>Categorical &amp; Quantitative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>
                          <a:latin typeface="+mn-lt"/>
                        </a:rPr>
                        <a:t>Does the numerical variable differ across groups? </a:t>
                      </a: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Compare Distributions across Groups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Side by Side Boxplots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607855"/>
                  </a:ext>
                </a:extLst>
              </a:tr>
              <a:tr h="1438834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MS PGothic" pitchFamily="34" charset="-128"/>
                          <a:cs typeface="Segoe UI" panose="020B0502040204020203" pitchFamily="34" charset="0"/>
                        </a:rPr>
                        <a:t>Quantitative &amp; Quantitative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>
                          <a:latin typeface="+mn-lt"/>
                        </a:rPr>
                        <a:t>How do two numerical variables vary together? </a:t>
                      </a: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Examine the form, direction, and strength of the relationship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Scatterplot and Correlation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3314759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DE82BA9-693B-4BFA-344B-036B17FB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37466"/>
            <a:ext cx="10684538" cy="7032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Exploring the Relationship Between 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609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37B69-C279-7D40-7906-3316952EF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2">
            <a:extLst>
              <a:ext uri="{FF2B5EF4-FFF2-40B4-BE49-F238E27FC236}">
                <a16:creationId xmlns:a16="http://schemas.microsoft.com/office/drawing/2014/main" id="{233ADF6A-846E-F198-BDBF-2654BB532A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781259"/>
              </p:ext>
            </p:extLst>
          </p:nvPr>
        </p:nvGraphicFramePr>
        <p:xfrm>
          <a:off x="990600" y="971550"/>
          <a:ext cx="10872216" cy="524155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683718">
                  <a:extLst>
                    <a:ext uri="{9D8B030D-6E8A-4147-A177-3AD203B41FA5}">
                      <a16:colId xmlns:a16="http://schemas.microsoft.com/office/drawing/2014/main" val="2481577866"/>
                    </a:ext>
                  </a:extLst>
                </a:gridCol>
                <a:gridCol w="2567986">
                  <a:extLst>
                    <a:ext uri="{9D8B030D-6E8A-4147-A177-3AD203B41FA5}">
                      <a16:colId xmlns:a16="http://schemas.microsoft.com/office/drawing/2014/main" val="2836427615"/>
                    </a:ext>
                  </a:extLst>
                </a:gridCol>
                <a:gridCol w="2535936">
                  <a:extLst>
                    <a:ext uri="{9D8B030D-6E8A-4147-A177-3AD203B41FA5}">
                      <a16:colId xmlns:a16="http://schemas.microsoft.com/office/drawing/2014/main" val="310093864"/>
                    </a:ext>
                  </a:extLst>
                </a:gridCol>
                <a:gridCol w="3084576">
                  <a:extLst>
                    <a:ext uri="{9D8B030D-6E8A-4147-A177-3AD203B41FA5}">
                      <a16:colId xmlns:a16="http://schemas.microsoft.com/office/drawing/2014/main" val="2023951014"/>
                    </a:ext>
                  </a:extLst>
                </a:gridCol>
              </a:tblGrid>
              <a:tr h="939208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latin typeface="+mj-lt"/>
                        </a:rPr>
                        <a:t>Two Variables</a:t>
                      </a:r>
                      <a:endParaRPr lang="ru-RU" sz="3200" b="0" i="0" dirty="0">
                        <a:solidFill>
                          <a:schemeClr val="bg2"/>
                        </a:solidFill>
                        <a:latin typeface="+mj-lt"/>
                        <a:ea typeface="Roboto Black" panose="02000000000000000000" pitchFamily="2" charset="0"/>
                        <a:cs typeface="Gill Sans" panose="020B0502020104020203" pitchFamily="34" charset="-79"/>
                      </a:endParaRPr>
                    </a:p>
                  </a:txBody>
                  <a:tcPr marL="62894" marR="62894" marT="34995" marB="349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latin typeface="+mj-lt"/>
                        </a:rPr>
                        <a:t>Visualize</a:t>
                      </a:r>
                      <a:endParaRPr lang="ru-RU" sz="3200" b="0" i="0" dirty="0">
                        <a:solidFill>
                          <a:schemeClr val="bg2"/>
                        </a:solidFill>
                        <a:latin typeface="+mj-lt"/>
                        <a:ea typeface="Roboto Black" panose="02000000000000000000" pitchFamily="2" charset="0"/>
                        <a:cs typeface="Gill Sans" panose="020B0502020104020203" pitchFamily="34" charset="-79"/>
                      </a:endParaRPr>
                    </a:p>
                  </a:txBody>
                  <a:tcPr marL="62894" marR="62894" marT="34995" marB="3499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latin typeface="+mj-lt"/>
                        </a:rPr>
                        <a:t>Numerical Methods</a:t>
                      </a:r>
                      <a:endParaRPr lang="ru-RU" sz="3200" b="0" i="0" dirty="0">
                        <a:solidFill>
                          <a:schemeClr val="bg2"/>
                        </a:solidFill>
                        <a:latin typeface="+mj-lt"/>
                        <a:ea typeface="Roboto Black" panose="02000000000000000000" pitchFamily="2" charset="0"/>
                        <a:cs typeface="Gill Sans" panose="020B0502020104020203" pitchFamily="34" charset="-79"/>
                      </a:endParaRPr>
                    </a:p>
                  </a:txBody>
                  <a:tcPr marL="62894" marR="62894" marT="34995" marB="3499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latin typeface="+mj-lt"/>
                        </a:rPr>
                        <a:t>Num. Methods Variability</a:t>
                      </a:r>
                      <a:endParaRPr lang="ru-RU" sz="3200" b="0" i="0" dirty="0">
                        <a:solidFill>
                          <a:schemeClr val="bg2"/>
                        </a:solidFill>
                        <a:latin typeface="+mj-lt"/>
                        <a:ea typeface="Roboto Black" panose="02000000000000000000" pitchFamily="2" charset="0"/>
                        <a:cs typeface="Gill Sans" panose="020B0502020104020203" pitchFamily="34" charset="-79"/>
                      </a:endParaRPr>
                    </a:p>
                  </a:txBody>
                  <a:tcPr marL="62894" marR="62894" marT="34995" marB="3499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420419"/>
                  </a:ext>
                </a:extLst>
              </a:tr>
              <a:tr h="1232304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MS PGothic" pitchFamily="34" charset="-128"/>
                          <a:cs typeface="Segoe UI" panose="020B0502040204020203" pitchFamily="34" charset="0"/>
                        </a:rPr>
                        <a:t>Categorical &amp; Categorical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Segmented Bar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Graph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Proportions or Percentages, 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Mode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None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3246291"/>
                  </a:ext>
                </a:extLst>
              </a:tr>
              <a:tr h="1615696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MS PGothic" pitchFamily="34" charset="-128"/>
                          <a:cs typeface="Segoe UI" panose="020B0502040204020203" pitchFamily="34" charset="0"/>
                        </a:rPr>
                        <a:t>Categorical &amp; Quantitative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Side-by-Side Boxplot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Median or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Mean</a:t>
                      </a:r>
                      <a:r>
                        <a:rPr kumimoji="0" lang="en-US" altLang="en-US" sz="2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Segoe UI" panose="020B0502040204020203" pitchFamily="34" charset="0"/>
                        </a:rPr>
                        <a:t>*</a:t>
                      </a:r>
                      <a:endParaRPr kumimoji="0" lang="en-US" altLang="en-US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Minimum/Maximum +  IQR OR</a:t>
                      </a:r>
                      <a:r>
                        <a:rPr kumimoji="0" lang="en-US" altLang="en-US" sz="2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  </a:t>
                      </a: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SD</a:t>
                      </a:r>
                      <a:r>
                        <a:rPr kumimoji="0" lang="en-US" altLang="en-US" sz="2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*</a:t>
                      </a:r>
                      <a:endParaRPr kumimoji="0" lang="en-US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607855"/>
                  </a:ext>
                </a:extLst>
              </a:tr>
              <a:tr h="1239707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MS PGothic" pitchFamily="34" charset="-128"/>
                          <a:cs typeface="Segoe UI" panose="020B0502040204020203" pitchFamily="34" charset="0"/>
                        </a:rPr>
                        <a:t>Quantitative &amp; Quantitative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Scatterplot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Correlation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ヒラギノ角ゴ Pro W3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PGothic" pitchFamily="34" charset="-128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pitchFamily="34" charset="-128"/>
                          <a:cs typeface="Segoe UI" panose="020B0502040204020203" pitchFamily="34" charset="0"/>
                        </a:rPr>
                        <a:t>Spread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331475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294C543-E670-A938-2650-58D535E84A2A}"/>
              </a:ext>
            </a:extLst>
          </p:cNvPr>
          <p:cNvSpPr txBox="1"/>
          <p:nvPr/>
        </p:nvSpPr>
        <p:spPr>
          <a:xfrm>
            <a:off x="2523744" y="6328119"/>
            <a:ext cx="88696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*</a:t>
            </a:r>
            <a:r>
              <a:rPr lang="en-US" altLang="en-US" sz="1800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26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Assumes Approximately Symmetrical Distributions</a:t>
            </a:r>
            <a:endParaRPr lang="en-US" altLang="en-US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B6EAB5-8E8B-EEF0-67A1-F319D85B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68271"/>
            <a:ext cx="10684538" cy="7032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The Variable Types Determine the EDA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21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8A6DF-EEF0-DC7A-A583-F291275AE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C33635-C8B3-2DAC-B44E-F61F14335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228202"/>
            <a:ext cx="10248899" cy="7032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Two Categorical Variables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5727C046-4B52-7483-CEC2-346C6C219F84}"/>
              </a:ext>
            </a:extLst>
          </p:cNvPr>
          <p:cNvSpPr/>
          <p:nvPr/>
        </p:nvSpPr>
        <p:spPr>
          <a:xfrm>
            <a:off x="1152143" y="2008414"/>
            <a:ext cx="4943856" cy="4532774"/>
          </a:xfrm>
          <a:prstGeom prst="roundRect">
            <a:avLst/>
          </a:prstGeom>
          <a:solidFill>
            <a:srgbClr val="FAF0E1"/>
          </a:solidFill>
          <a:ln>
            <a:solidFill>
              <a:srgbClr val="CDD5D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1168" tIns="128016" rIns="164592" bIns="91440" rtlCol="0" anchor="ctr"/>
          <a:lstStyle/>
          <a:p>
            <a:pPr>
              <a:lnSpc>
                <a:spcPct val="120000"/>
              </a:lnSpc>
              <a:spcAft>
                <a:spcPts val="1200"/>
              </a:spcAft>
              <a:defRPr sz="1900" b="1">
                <a:solidFill>
                  <a:srgbClr val="1B375A"/>
                </a:solidFill>
              </a:defRPr>
            </a:pPr>
            <a:r>
              <a:rPr sz="2800" dirty="0"/>
              <a:t>What are we asking?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q"/>
              <a:defRPr sz="1700">
                <a:solidFill>
                  <a:srgbClr val="30343A"/>
                </a:solidFill>
              </a:defRPr>
            </a:pPr>
            <a:r>
              <a:rPr sz="2800" dirty="0"/>
              <a:t>Genre tells us which</a:t>
            </a:r>
            <a:r>
              <a:rPr lang="en-US" sz="2800" dirty="0"/>
              <a:t> </a:t>
            </a:r>
            <a:r>
              <a:rPr sz="2800" dirty="0"/>
              <a:t>group each movie belongs to.</a:t>
            </a:r>
            <a:r>
              <a:rPr lang="en-US" sz="2800" dirty="0"/>
              <a:t> Best picture nomination tells us if the movie was nominated.</a:t>
            </a:r>
            <a:endParaRPr sz="2800" dirty="0"/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q"/>
              <a:defRPr sz="1700">
                <a:solidFill>
                  <a:srgbClr val="30343A"/>
                </a:solidFill>
              </a:defRPr>
            </a:pPr>
            <a:r>
              <a:rPr lang="en-US" sz="2800" dirty="0"/>
              <a:t>Compare patterns of Yes/No</a:t>
            </a:r>
            <a:r>
              <a:rPr sz="2800" dirty="0"/>
              <a:t> across genres.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36132A-50A1-5955-E0C5-7A2DAC7F5685}"/>
              </a:ext>
            </a:extLst>
          </p:cNvPr>
          <p:cNvSpPr txBox="1"/>
          <p:nvPr/>
        </p:nvSpPr>
        <p:spPr>
          <a:xfrm>
            <a:off x="990600" y="915739"/>
            <a:ext cx="109941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/>
              <a:t>Is there a relationship between Movie Genres and Best Picture Nominations?</a:t>
            </a:r>
          </a:p>
        </p:txBody>
      </p:sp>
      <p:pic>
        <p:nvPicPr>
          <p:cNvPr id="10" name="Picture 9" descr="The image displays a bar chart illustrating the distribution of film nominations by genre, with categories including Action, Animation, Comedy, Documentary, Drama, Horror, Mystery, and Romance, each bar representing a percentage of total nominations, and a clear distinction between nominated and non-nominated films.&#10;&#10;AI-generated content may be incorrect.">
            <a:extLst>
              <a:ext uri="{FF2B5EF4-FFF2-40B4-BE49-F238E27FC236}">
                <a16:creationId xmlns:a16="http://schemas.microsoft.com/office/drawing/2014/main" id="{4EBE6539-4402-22FD-4F65-E71AE206F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776" y="1992957"/>
            <a:ext cx="5591960" cy="454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41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rn presentationTF16411254.potx" id="{856A3638-C89C-468F-B2D3-94DA7F701BF7}" vid="{2B0C2FFE-1B57-46B1-BD5A-BF924309ED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D0B596E-8E5F-4DB7-9C0B-A416410C0FA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15998C-280A-471A-8BB1-CDC2B95FC2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71DA07E-9A1F-402C-A357-ABD24F8C703B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16c05727-aa75-4e4a-9b5f-8a80a1165891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presentation</Template>
  <TotalTime>8471</TotalTime>
  <Words>1474</Words>
  <Application>Microsoft Office PowerPoint</Application>
  <PresentationFormat>Widescreen</PresentationFormat>
  <Paragraphs>278</Paragraphs>
  <Slides>24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Aptos</vt:lpstr>
      <vt:lpstr>Arial</vt:lpstr>
      <vt:lpstr>Calibri</vt:lpstr>
      <vt:lpstr>Calibri Light</vt:lpstr>
      <vt:lpstr>Cambria</vt:lpstr>
      <vt:lpstr>proxima-nova</vt:lpstr>
      <vt:lpstr>Segoe UI</vt:lpstr>
      <vt:lpstr>Times New Roman</vt:lpstr>
      <vt:lpstr>Wingdings</vt:lpstr>
      <vt:lpstr>Office Theme</vt:lpstr>
      <vt:lpstr>Exploratory Data Analysis  Exploring the Relationship between Variables</vt:lpstr>
      <vt:lpstr>PowerPoint Presentation</vt:lpstr>
      <vt:lpstr>Practice Interpretation of Boxplot (9/8)</vt:lpstr>
      <vt:lpstr>PowerPoint Presentation</vt:lpstr>
      <vt:lpstr>A Familiar Dataset:  Movie Ratings</vt:lpstr>
      <vt:lpstr>PowerPoint Presentation</vt:lpstr>
      <vt:lpstr>Exploring the Relationship Between Variables</vt:lpstr>
      <vt:lpstr>The Variable Types Determine the EDA</vt:lpstr>
      <vt:lpstr>Two Categorical Variables</vt:lpstr>
      <vt:lpstr>Base R Functions for EDA</vt:lpstr>
      <vt:lpstr>PowerPoint Presentation</vt:lpstr>
      <vt:lpstr>One Categorical + One Numerical Variable</vt:lpstr>
      <vt:lpstr>Base R Functions for EDA</vt:lpstr>
      <vt:lpstr>PowerPoint Presentation</vt:lpstr>
      <vt:lpstr>PowerPoint Presentation</vt:lpstr>
      <vt:lpstr>Two Numerical Variables</vt:lpstr>
      <vt:lpstr>PowerPoint Presentation</vt:lpstr>
      <vt:lpstr>Base R Functions for EDA </vt:lpstr>
      <vt:lpstr>Interpreting Correlations &amp; Scatterplots</vt:lpstr>
      <vt:lpstr>PowerPoint Presentation</vt:lpstr>
      <vt:lpstr>PowerPoint Presentation</vt:lpstr>
      <vt:lpstr>PowerPoint Presentation</vt:lpstr>
      <vt:lpstr>PowerPoint Presentation</vt:lpstr>
      <vt:lpstr>Base R Functions for EDA of Quantitative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4thCoffee</dc:title>
  <dc:creator>Alex Costello</dc:creator>
  <cp:lastModifiedBy>Anjali Thapar</cp:lastModifiedBy>
  <cp:revision>96</cp:revision>
  <cp:lastPrinted>2026-09-10T17:49:42Z</cp:lastPrinted>
  <dcterms:created xsi:type="dcterms:W3CDTF">2020-09-12T19:47:44Z</dcterms:created>
  <dcterms:modified xsi:type="dcterms:W3CDTF">2026-09-10T21:47:30Z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