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754" r:id="rId2"/>
    <p:sldId id="1440" r:id="rId3"/>
    <p:sldId id="1443" r:id="rId4"/>
    <p:sldId id="1444" r:id="rId5"/>
    <p:sldId id="1451" r:id="rId6"/>
    <p:sldId id="1445" r:id="rId7"/>
    <p:sldId id="1447" r:id="rId8"/>
    <p:sldId id="1446" r:id="rId9"/>
    <p:sldId id="1452" r:id="rId10"/>
    <p:sldId id="1449" r:id="rId11"/>
    <p:sldId id="1441" r:id="rId12"/>
    <p:sldId id="1317" r:id="rId13"/>
    <p:sldId id="898" r:id="rId14"/>
    <p:sldId id="1455" r:id="rId15"/>
    <p:sldId id="1321" r:id="rId16"/>
    <p:sldId id="1325" r:id="rId17"/>
    <p:sldId id="1465" r:id="rId18"/>
    <p:sldId id="1041" r:id="rId19"/>
    <p:sldId id="1448" r:id="rId20"/>
    <p:sldId id="1460" r:id="rId21"/>
    <p:sldId id="731" r:id="rId22"/>
    <p:sldId id="1456" r:id="rId23"/>
    <p:sldId id="1464" r:id="rId24"/>
    <p:sldId id="1400" r:id="rId25"/>
    <p:sldId id="1394" r:id="rId26"/>
    <p:sldId id="1453" r:id="rId27"/>
    <p:sldId id="1459" r:id="rId28"/>
    <p:sldId id="1057" r:id="rId29"/>
    <p:sldId id="1457" r:id="rId30"/>
    <p:sldId id="570" r:id="rId31"/>
    <p:sldId id="571" r:id="rId32"/>
    <p:sldId id="1461" r:id="rId33"/>
    <p:sldId id="1458" r:id="rId34"/>
    <p:sldId id="1462" r:id="rId35"/>
    <p:sldId id="14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72" autoAdjust="0"/>
    <p:restoredTop sz="94660"/>
  </p:normalViewPr>
  <p:slideViewPr>
    <p:cSldViewPr snapToGrid="0">
      <p:cViewPr>
        <p:scale>
          <a:sx n="75" d="100"/>
          <a:sy n="75" d="100"/>
        </p:scale>
        <p:origin x="557"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2B0915-3842-4586-B58D-0EDE72736585}" type="datetimeFigureOut">
              <a:rPr lang="en-US" smtClean="0"/>
              <a:t>9/10/2026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8C807-DC24-400B-A7EA-8124BF7F2A32}" type="slidenum">
              <a:rPr lang="en-US" smtClean="0"/>
              <a:t>‹#›</a:t>
            </a:fld>
            <a:endParaRPr lang="en-US"/>
          </a:p>
        </p:txBody>
      </p:sp>
    </p:spTree>
    <p:extLst>
      <p:ext uri="{BB962C8B-B14F-4D97-AF65-F5344CB8AC3E}">
        <p14:creationId xmlns:p14="http://schemas.microsoft.com/office/powerpoint/2010/main" val="2491522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D6844A-1625-4A19-B9DC-529A05C8C6F8}"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66444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1407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67186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40669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6844A-1625-4A19-B9DC-529A05C8C6F8}"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38029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D6844A-1625-4A19-B9DC-529A05C8C6F8}"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5949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D6844A-1625-4A19-B9DC-529A05C8C6F8}" type="datetimeFigureOut">
              <a:rPr lang="en-US" smtClean="0"/>
              <a:t>9/10/2026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2841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D6844A-1625-4A19-B9DC-529A05C8C6F8}" type="datetimeFigureOut">
              <a:rPr lang="en-US" smtClean="0"/>
              <a:t>9/10/2026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009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6844A-1625-4A19-B9DC-529A05C8C6F8}" type="datetimeFigureOut">
              <a:rPr lang="en-US" smtClean="0"/>
              <a:t>9/10/2026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9335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43861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9046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latin typeface="Candara" panose="020E0502030303020204" pitchFamily="34" charset="0"/>
              </a:defRPr>
            </a:lvl1pPr>
          </a:lstStyle>
          <a:p>
            <a:fld id="{5DD6844A-1625-4A19-B9DC-529A05C8C6F8}" type="datetimeFigureOut">
              <a:rPr lang="en-US" smtClean="0"/>
              <a:t>9/10/2026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solidFill>
                <a:latin typeface="Candara" panose="020E0502030303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latin typeface="Candara" panose="020E0502030303020204" pitchFamily="34" charset="0"/>
              </a:defRPr>
            </a:lvl1pPr>
          </a:lstStyle>
          <a:p>
            <a:fld id="{42C9CF69-7706-469D-8252-7BB7EB665F48}" type="slidenum">
              <a:rPr lang="en-US" smtClean="0"/>
              <a:t>‹#›</a:t>
            </a:fld>
            <a:endParaRPr lang="en-US"/>
          </a:p>
        </p:txBody>
      </p:sp>
    </p:spTree>
    <p:extLst>
      <p:ext uri="{BB962C8B-B14F-4D97-AF65-F5344CB8AC3E}">
        <p14:creationId xmlns:p14="http://schemas.microsoft.com/office/powerpoint/2010/main" val="225643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tone carving of people holding weapons&#10;&#10;AI-generated content may be incorrect.">
            <a:extLst>
              <a:ext uri="{FF2B5EF4-FFF2-40B4-BE49-F238E27FC236}">
                <a16:creationId xmlns:a16="http://schemas.microsoft.com/office/drawing/2014/main" id="{106E9DB1-E0A5-1110-32C7-8C793100878D}"/>
              </a:ext>
            </a:extLst>
          </p:cNvPr>
          <p:cNvPicPr>
            <a:picLocks noChangeAspect="1"/>
          </p:cNvPicPr>
          <p:nvPr/>
        </p:nvPicPr>
        <p:blipFill>
          <a:blip r:embed="rId2">
            <a:extLst>
              <a:ext uri="{28A0092B-C50C-407E-A947-70E740481C1C}">
                <a14:useLocalDpi xmlns:a14="http://schemas.microsoft.com/office/drawing/2010/main" val="0"/>
              </a:ext>
            </a:extLst>
          </a:blip>
          <a:srcRect l="28892" r="22653"/>
          <a:stretch>
            <a:fillRect/>
          </a:stretch>
        </p:blipFill>
        <p:spPr>
          <a:xfrm>
            <a:off x="10848109" y="139853"/>
            <a:ext cx="1039089" cy="998654"/>
          </a:xfrm>
          <a:prstGeom prst="rect">
            <a:avLst/>
          </a:prstGeom>
        </p:spPr>
      </p:pic>
      <p:sp>
        <p:nvSpPr>
          <p:cNvPr id="2" name="Title 1">
            <a:extLst>
              <a:ext uri="{FF2B5EF4-FFF2-40B4-BE49-F238E27FC236}">
                <a16:creationId xmlns:a16="http://schemas.microsoft.com/office/drawing/2014/main" id="{55BD692F-FEBE-4581-B4E8-94789F25F28F}"/>
              </a:ext>
            </a:extLst>
          </p:cNvPr>
          <p:cNvSpPr>
            <a:spLocks noGrp="1"/>
          </p:cNvSpPr>
          <p:nvPr>
            <p:ph type="ctrTitle"/>
          </p:nvPr>
        </p:nvSpPr>
        <p:spPr/>
        <p:txBody>
          <a:bodyPr/>
          <a:lstStyle/>
          <a:p>
            <a:r>
              <a:rPr lang="en-US" dirty="0"/>
              <a:t>The Archaeology of Empires</a:t>
            </a:r>
            <a:endParaRPr lang="en-US" b="0" dirty="0"/>
          </a:p>
        </p:txBody>
      </p:sp>
      <p:sp>
        <p:nvSpPr>
          <p:cNvPr id="3" name="Subtitle 2">
            <a:extLst>
              <a:ext uri="{FF2B5EF4-FFF2-40B4-BE49-F238E27FC236}">
                <a16:creationId xmlns:a16="http://schemas.microsoft.com/office/drawing/2014/main" id="{02FB65C5-1C4D-49DE-9542-FF719C25B2D2}"/>
              </a:ext>
            </a:extLst>
          </p:cNvPr>
          <p:cNvSpPr>
            <a:spLocks noGrp="1"/>
          </p:cNvSpPr>
          <p:nvPr>
            <p:ph type="subTitle" idx="1"/>
          </p:nvPr>
        </p:nvSpPr>
        <p:spPr/>
        <p:txBody>
          <a:bodyPr/>
          <a:lstStyle/>
          <a:p>
            <a:r>
              <a:rPr lang="en-US" dirty="0">
                <a:solidFill>
                  <a:schemeClr val="bg1"/>
                </a:solidFill>
              </a:rPr>
              <a:t>September 11</a:t>
            </a:r>
          </a:p>
        </p:txBody>
      </p:sp>
      <p:sp>
        <p:nvSpPr>
          <p:cNvPr id="5" name="Title 3">
            <a:extLst>
              <a:ext uri="{FF2B5EF4-FFF2-40B4-BE49-F238E27FC236}">
                <a16:creationId xmlns:a16="http://schemas.microsoft.com/office/drawing/2014/main" id="{71B01575-313D-4768-A515-031E3EFF9EFB}"/>
              </a:ext>
            </a:extLst>
          </p:cNvPr>
          <p:cNvSpPr txBox="1">
            <a:spLocks/>
          </p:cNvSpPr>
          <p:nvPr/>
        </p:nvSpPr>
        <p:spPr>
          <a:xfrm>
            <a:off x="304801" y="139853"/>
            <a:ext cx="8901544" cy="868362"/>
          </a:xfrm>
          <a:prstGeom prst="rect">
            <a:avLst/>
          </a:prstGeom>
          <a:ln w="3175">
            <a:noFill/>
          </a:ln>
        </p:spPr>
        <p:txBody>
          <a:bodyPr vert="horz" lIns="91440" tIns="45720" rIns="91440" bIns="45720" rtlCol="0" anchor="t">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pPr algn="l"/>
            <a:r>
              <a:rPr lang="en-US" sz="2400" dirty="0"/>
              <a:t>ARCH B313/513 – The Archaeology of Ancient Near Eastern Empires</a:t>
            </a:r>
            <a:br>
              <a:rPr lang="en-US" sz="2400" dirty="0"/>
            </a:br>
            <a:r>
              <a:rPr lang="en-US" sz="2400" dirty="0"/>
              <a:t>Fall 2026</a:t>
            </a:r>
          </a:p>
        </p:txBody>
      </p:sp>
      <p:cxnSp>
        <p:nvCxnSpPr>
          <p:cNvPr id="6" name="Straight Connector 5">
            <a:extLst>
              <a:ext uri="{FF2B5EF4-FFF2-40B4-BE49-F238E27FC236}">
                <a16:creationId xmlns:a16="http://schemas.microsoft.com/office/drawing/2014/main" id="{ECE755CD-7421-45A2-BB79-62B6ECFB96E8}"/>
              </a:ext>
            </a:extLst>
          </p:cNvPr>
          <p:cNvCxnSpPr>
            <a:cxnSpLocks/>
          </p:cNvCxnSpPr>
          <p:nvPr/>
        </p:nvCxnSpPr>
        <p:spPr>
          <a:xfrm>
            <a:off x="304801" y="1115376"/>
            <a:ext cx="11582399" cy="2963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0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51CD1-9F29-3666-B1FE-52883E0B68A3}"/>
              </a:ext>
            </a:extLst>
          </p:cNvPr>
          <p:cNvSpPr>
            <a:spLocks noGrp="1"/>
          </p:cNvSpPr>
          <p:nvPr>
            <p:ph type="title"/>
          </p:nvPr>
        </p:nvSpPr>
        <p:spPr/>
        <p:txBody>
          <a:bodyPr/>
          <a:lstStyle/>
          <a:p>
            <a:r>
              <a:rPr lang="en-US" dirty="0"/>
              <a:t>Hegemony &amp; IEMP</a:t>
            </a:r>
          </a:p>
        </p:txBody>
      </p:sp>
      <p:sp>
        <p:nvSpPr>
          <p:cNvPr id="3" name="Content Placeholder 2">
            <a:extLst>
              <a:ext uri="{FF2B5EF4-FFF2-40B4-BE49-F238E27FC236}">
                <a16:creationId xmlns:a16="http://schemas.microsoft.com/office/drawing/2014/main" id="{D54AACBE-225C-5D18-DFBD-415D70845390}"/>
              </a:ext>
            </a:extLst>
          </p:cNvPr>
          <p:cNvSpPr>
            <a:spLocks noGrp="1"/>
          </p:cNvSpPr>
          <p:nvPr>
            <p:ph idx="1"/>
          </p:nvPr>
        </p:nvSpPr>
        <p:spPr/>
        <p:txBody>
          <a:bodyPr/>
          <a:lstStyle/>
          <a:p>
            <a:r>
              <a:rPr lang="en-US" dirty="0"/>
              <a:t>What is hegemony? How is it different from imperialism (if it is at all)? How can we distinguish between imperialism and hegemony from an archaeological standpoint?</a:t>
            </a:r>
          </a:p>
          <a:p>
            <a:r>
              <a:rPr lang="en-US" dirty="0"/>
              <a:t>What is Michael Mann’s IEMP model? Are you glad I didn’t make you read more about it? How can we apply this to archaeology?</a:t>
            </a:r>
          </a:p>
          <a:p>
            <a:pPr lvl="1"/>
            <a:r>
              <a:rPr lang="en-US" dirty="0"/>
              <a:t>Ideological, Economic, Military, Political</a:t>
            </a:r>
          </a:p>
        </p:txBody>
      </p:sp>
    </p:spTree>
    <p:extLst>
      <p:ext uri="{BB962C8B-B14F-4D97-AF65-F5344CB8AC3E}">
        <p14:creationId xmlns:p14="http://schemas.microsoft.com/office/powerpoint/2010/main" val="219715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73F64-CB97-8F53-699D-D260EB1B53F5}"/>
              </a:ext>
            </a:extLst>
          </p:cNvPr>
          <p:cNvSpPr>
            <a:spLocks noGrp="1"/>
          </p:cNvSpPr>
          <p:nvPr>
            <p:ph type="title"/>
          </p:nvPr>
        </p:nvSpPr>
        <p:spPr/>
        <p:txBody>
          <a:bodyPr/>
          <a:lstStyle/>
          <a:p>
            <a:r>
              <a:rPr lang="en-US" dirty="0"/>
              <a:t>Scales</a:t>
            </a:r>
          </a:p>
        </p:txBody>
      </p:sp>
      <p:sp>
        <p:nvSpPr>
          <p:cNvPr id="3" name="Content Placeholder 2">
            <a:extLst>
              <a:ext uri="{FF2B5EF4-FFF2-40B4-BE49-F238E27FC236}">
                <a16:creationId xmlns:a16="http://schemas.microsoft.com/office/drawing/2014/main" id="{D70E3D6D-3F1D-CA33-46CD-C60BBFDA43AA}"/>
              </a:ext>
            </a:extLst>
          </p:cNvPr>
          <p:cNvSpPr>
            <a:spLocks noGrp="1"/>
          </p:cNvSpPr>
          <p:nvPr>
            <p:ph idx="1"/>
          </p:nvPr>
        </p:nvSpPr>
        <p:spPr/>
        <p:txBody>
          <a:bodyPr/>
          <a:lstStyle/>
          <a:p>
            <a:r>
              <a:rPr lang="en-US" dirty="0"/>
              <a:t>How do we identify the geographical scale of an ancient empire? What challenges arise from the large geographical scales of empires?</a:t>
            </a:r>
          </a:p>
          <a:p>
            <a:r>
              <a:rPr lang="en-US" dirty="0"/>
              <a:t>How do we identify the chronological parameters of an ancient empire? Why is this hard?</a:t>
            </a:r>
          </a:p>
        </p:txBody>
      </p:sp>
    </p:spTree>
    <p:extLst>
      <p:ext uri="{BB962C8B-B14F-4D97-AF65-F5344CB8AC3E}">
        <p14:creationId xmlns:p14="http://schemas.microsoft.com/office/powerpoint/2010/main" val="2907418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16235CB-E920-4F9A-8153-C322B9009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4963"/>
            <a:ext cx="12192000" cy="618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837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cap="small" dirty="0" err="1"/>
              <a:t>Lepcis</a:t>
            </a:r>
            <a:r>
              <a:rPr lang="en-US" b="1" cap="small" dirty="0"/>
              <a:t> Magna</a:t>
            </a:r>
            <a:endParaRPr lang="en-US" dirty="0"/>
          </a:p>
        </p:txBody>
      </p:sp>
      <p:pic>
        <p:nvPicPr>
          <p:cNvPr id="4" name="Content Placeholder 6">
            <a:extLst>
              <a:ext uri="{FF2B5EF4-FFF2-40B4-BE49-F238E27FC236}">
                <a16:creationId xmlns:a16="http://schemas.microsoft.com/office/drawing/2014/main" id="{5B207D3E-6C2C-CA91-A3F7-F210C19DDC7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69476" y="166733"/>
            <a:ext cx="6859964" cy="3907226"/>
          </a:xfrm>
        </p:spPr>
      </p:pic>
      <p:pic>
        <p:nvPicPr>
          <p:cNvPr id="5" name="Content Placeholder 3">
            <a:extLst>
              <a:ext uri="{FF2B5EF4-FFF2-40B4-BE49-F238E27FC236}">
                <a16:creationId xmlns:a16="http://schemas.microsoft.com/office/drawing/2014/main" id="{688E9D16-1998-BAFC-EC57-C12DF1A6F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969023"/>
            <a:ext cx="5933440" cy="3722244"/>
          </a:xfrm>
          <a:prstGeom prst="rect">
            <a:avLst/>
          </a:prstGeom>
        </p:spPr>
      </p:pic>
      <p:pic>
        <p:nvPicPr>
          <p:cNvPr id="6" name="Content Placeholder 5"/>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365760" y="1982939"/>
            <a:ext cx="5384800" cy="4039526"/>
          </a:xfrm>
        </p:spPr>
      </p:pic>
      <p:sp>
        <p:nvSpPr>
          <p:cNvPr id="8" name="TextBox 7">
            <a:extLst>
              <a:ext uri="{FF2B5EF4-FFF2-40B4-BE49-F238E27FC236}">
                <a16:creationId xmlns:a16="http://schemas.microsoft.com/office/drawing/2014/main" id="{4E7DC312-1732-AEF2-6721-1F32A940D332}"/>
              </a:ext>
            </a:extLst>
          </p:cNvPr>
          <p:cNvSpPr txBox="1"/>
          <p:nvPr/>
        </p:nvSpPr>
        <p:spPr>
          <a:xfrm>
            <a:off x="365760" y="6022465"/>
            <a:ext cx="5197744" cy="369332"/>
          </a:xfrm>
          <a:prstGeom prst="rect">
            <a:avLst/>
          </a:prstGeom>
          <a:noFill/>
        </p:spPr>
        <p:txBody>
          <a:bodyPr wrap="square" rtlCol="0">
            <a:spAutoFit/>
          </a:bodyPr>
          <a:lstStyle/>
          <a:p>
            <a:r>
              <a:rPr lang="en-US" dirty="0">
                <a:solidFill>
                  <a:schemeClr val="bg1"/>
                </a:solidFill>
                <a:latin typeface="Candara" panose="020E0502030303020204" pitchFamily="34" charset="0"/>
              </a:rPr>
              <a:t>Forum of </a:t>
            </a:r>
            <a:r>
              <a:rPr lang="en-US" dirty="0" err="1">
                <a:solidFill>
                  <a:schemeClr val="bg1"/>
                </a:solidFill>
                <a:latin typeface="Candara" panose="020E0502030303020204" pitchFamily="34" charset="0"/>
              </a:rPr>
              <a:t>Lepcis</a:t>
            </a:r>
            <a:r>
              <a:rPr lang="en-US" dirty="0">
                <a:solidFill>
                  <a:schemeClr val="bg1"/>
                </a:solidFill>
                <a:latin typeface="Candara" panose="020E0502030303020204" pitchFamily="34" charset="0"/>
              </a:rPr>
              <a:t> Magna, ca. 216 CE</a:t>
            </a:r>
          </a:p>
        </p:txBody>
      </p:sp>
    </p:spTree>
    <p:extLst>
      <p:ext uri="{BB962C8B-B14F-4D97-AF65-F5344CB8AC3E}">
        <p14:creationId xmlns:p14="http://schemas.microsoft.com/office/powerpoint/2010/main" val="3483630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9AF4C-3FCF-7AE9-51A5-BB717BAF9B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5AA5B-22E3-C4E4-E97D-D96C9528B5B6}"/>
              </a:ext>
            </a:extLst>
          </p:cNvPr>
          <p:cNvSpPr>
            <a:spLocks noGrp="1"/>
          </p:cNvSpPr>
          <p:nvPr>
            <p:ph type="title"/>
          </p:nvPr>
        </p:nvSpPr>
        <p:spPr/>
        <p:txBody>
          <a:bodyPr/>
          <a:lstStyle/>
          <a:p>
            <a:pPr algn="r"/>
            <a:r>
              <a:rPr lang="en-US" b="1" cap="small" dirty="0" err="1"/>
              <a:t>Hatra</a:t>
            </a:r>
            <a:endParaRPr lang="en-US" dirty="0"/>
          </a:p>
        </p:txBody>
      </p:sp>
      <p:pic>
        <p:nvPicPr>
          <p:cNvPr id="6" name="Content Placeholder 5">
            <a:extLst>
              <a:ext uri="{FF2B5EF4-FFF2-40B4-BE49-F238E27FC236}">
                <a16:creationId xmlns:a16="http://schemas.microsoft.com/office/drawing/2014/main" id="{CCA35AB4-8D56-34CE-0345-215890056F30}"/>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65760" y="1982939"/>
            <a:ext cx="5384800" cy="4039526"/>
          </a:xfrm>
        </p:spPr>
      </p:pic>
      <p:pic>
        <p:nvPicPr>
          <p:cNvPr id="3" name="Picture 2">
            <a:extLst>
              <a:ext uri="{FF2B5EF4-FFF2-40B4-BE49-F238E27FC236}">
                <a16:creationId xmlns:a16="http://schemas.microsoft.com/office/drawing/2014/main" id="{4D58CB9B-F54F-E206-4BB5-8D3A259CB8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5518" y="1982940"/>
            <a:ext cx="5766882" cy="334312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93E8E17-347C-7F12-2805-2C7E1E3D4271}"/>
              </a:ext>
            </a:extLst>
          </p:cNvPr>
          <p:cNvSpPr txBox="1"/>
          <p:nvPr/>
        </p:nvSpPr>
        <p:spPr>
          <a:xfrm>
            <a:off x="365760" y="6022465"/>
            <a:ext cx="5197744" cy="369332"/>
          </a:xfrm>
          <a:prstGeom prst="rect">
            <a:avLst/>
          </a:prstGeom>
          <a:noFill/>
        </p:spPr>
        <p:txBody>
          <a:bodyPr wrap="square" rtlCol="0">
            <a:spAutoFit/>
          </a:bodyPr>
          <a:lstStyle/>
          <a:p>
            <a:r>
              <a:rPr lang="en-US" dirty="0">
                <a:solidFill>
                  <a:schemeClr val="bg1"/>
                </a:solidFill>
                <a:latin typeface="Candara" panose="020E0502030303020204" pitchFamily="34" charset="0"/>
              </a:rPr>
              <a:t>Forum of </a:t>
            </a:r>
            <a:r>
              <a:rPr lang="en-US" dirty="0" err="1">
                <a:solidFill>
                  <a:schemeClr val="bg1"/>
                </a:solidFill>
                <a:latin typeface="Candara" panose="020E0502030303020204" pitchFamily="34" charset="0"/>
              </a:rPr>
              <a:t>Lepcis</a:t>
            </a:r>
            <a:r>
              <a:rPr lang="en-US" dirty="0">
                <a:solidFill>
                  <a:schemeClr val="bg1"/>
                </a:solidFill>
                <a:latin typeface="Candara" panose="020E0502030303020204" pitchFamily="34" charset="0"/>
              </a:rPr>
              <a:t> Magna, ca. 216 CE</a:t>
            </a:r>
          </a:p>
        </p:txBody>
      </p:sp>
      <p:sp>
        <p:nvSpPr>
          <p:cNvPr id="10" name="TextBox 9">
            <a:extLst>
              <a:ext uri="{FF2B5EF4-FFF2-40B4-BE49-F238E27FC236}">
                <a16:creationId xmlns:a16="http://schemas.microsoft.com/office/drawing/2014/main" id="{F98E18F8-6DA9-20DC-1CA0-DEB482D5787F}"/>
              </a:ext>
            </a:extLst>
          </p:cNvPr>
          <p:cNvSpPr txBox="1"/>
          <p:nvPr/>
        </p:nvSpPr>
        <p:spPr>
          <a:xfrm>
            <a:off x="5815518" y="5326060"/>
            <a:ext cx="5766882" cy="369332"/>
          </a:xfrm>
          <a:prstGeom prst="rect">
            <a:avLst/>
          </a:prstGeom>
          <a:noFill/>
        </p:spPr>
        <p:txBody>
          <a:bodyPr wrap="square" rtlCol="0">
            <a:spAutoFit/>
          </a:bodyPr>
          <a:lstStyle/>
          <a:p>
            <a:pPr algn="r"/>
            <a:r>
              <a:rPr lang="en-US" dirty="0">
                <a:solidFill>
                  <a:schemeClr val="bg1"/>
                </a:solidFill>
                <a:latin typeface="Candara" panose="020E0502030303020204" pitchFamily="34" charset="0"/>
              </a:rPr>
              <a:t>Sacred precinct of </a:t>
            </a:r>
            <a:r>
              <a:rPr lang="en-US" dirty="0" err="1">
                <a:solidFill>
                  <a:schemeClr val="bg1"/>
                </a:solidFill>
                <a:latin typeface="Candara" panose="020E0502030303020204" pitchFamily="34" charset="0"/>
              </a:rPr>
              <a:t>Hatra</a:t>
            </a:r>
            <a:r>
              <a:rPr lang="en-US" dirty="0">
                <a:solidFill>
                  <a:schemeClr val="bg1"/>
                </a:solidFill>
                <a:latin typeface="Candara" panose="020E0502030303020204" pitchFamily="34" charset="0"/>
              </a:rPr>
              <a:t>, ca. 100-240 CE</a:t>
            </a:r>
          </a:p>
        </p:txBody>
      </p:sp>
    </p:spTree>
    <p:extLst>
      <p:ext uri="{BB962C8B-B14F-4D97-AF65-F5344CB8AC3E}">
        <p14:creationId xmlns:p14="http://schemas.microsoft.com/office/powerpoint/2010/main" val="2420715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81761979-11A2-4FE1-B55E-C4E1A6557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213" y="0"/>
            <a:ext cx="103139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49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D6918-477B-4DB2-AB5B-74F4A02948A3}"/>
              </a:ext>
            </a:extLst>
          </p:cNvPr>
          <p:cNvSpPr>
            <a:spLocks noGrp="1"/>
          </p:cNvSpPr>
          <p:nvPr>
            <p:ph type="title"/>
          </p:nvPr>
        </p:nvSpPr>
        <p:spPr/>
        <p:txBody>
          <a:bodyPr/>
          <a:lstStyle/>
          <a:p>
            <a:r>
              <a:rPr lang="en-US" dirty="0" err="1"/>
              <a:t>Hatra</a:t>
            </a:r>
            <a:endParaRPr lang="en-US" dirty="0"/>
          </a:p>
        </p:txBody>
      </p:sp>
      <p:pic>
        <p:nvPicPr>
          <p:cNvPr id="8196" name="Picture 4">
            <a:extLst>
              <a:ext uri="{FF2B5EF4-FFF2-40B4-BE49-F238E27FC236}">
                <a16:creationId xmlns:a16="http://schemas.microsoft.com/office/drawing/2014/main" id="{A4E59E57-EEC5-4E36-8683-ED09E971C8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978" y="2024271"/>
            <a:ext cx="5604422" cy="367782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441F446C-042B-4281-8B0D-AF541B9F0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7600" y="2024271"/>
            <a:ext cx="5462971" cy="3745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601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076D5-9314-0FBA-9BDD-A4DCA7DEF0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5B2641-A1C6-B73A-2C34-C8AFBC07587D}"/>
              </a:ext>
            </a:extLst>
          </p:cNvPr>
          <p:cNvSpPr>
            <a:spLocks noGrp="1"/>
          </p:cNvSpPr>
          <p:nvPr>
            <p:ph type="title"/>
          </p:nvPr>
        </p:nvSpPr>
        <p:spPr/>
        <p:txBody>
          <a:bodyPr/>
          <a:lstStyle/>
          <a:p>
            <a:r>
              <a:rPr lang="en-US" dirty="0"/>
              <a:t>Scales</a:t>
            </a:r>
          </a:p>
        </p:txBody>
      </p:sp>
      <p:sp>
        <p:nvSpPr>
          <p:cNvPr id="3" name="Content Placeholder 2">
            <a:extLst>
              <a:ext uri="{FF2B5EF4-FFF2-40B4-BE49-F238E27FC236}">
                <a16:creationId xmlns:a16="http://schemas.microsoft.com/office/drawing/2014/main" id="{10FE8E29-CB0A-47E5-3D03-812BB2FC9092}"/>
              </a:ext>
            </a:extLst>
          </p:cNvPr>
          <p:cNvSpPr>
            <a:spLocks noGrp="1"/>
          </p:cNvSpPr>
          <p:nvPr>
            <p:ph idx="1"/>
          </p:nvPr>
        </p:nvSpPr>
        <p:spPr/>
        <p:txBody>
          <a:bodyPr/>
          <a:lstStyle/>
          <a:p>
            <a:r>
              <a:rPr lang="en-US" dirty="0"/>
              <a:t>How do we identify the geographical scale of an ancient empire? What challenges arise from the large geographical scales of empires?</a:t>
            </a:r>
          </a:p>
          <a:p>
            <a:r>
              <a:rPr lang="en-US" dirty="0"/>
              <a:t>How do we identify the chronological parameters of an ancient empire? Why is this hard?</a:t>
            </a:r>
          </a:p>
        </p:txBody>
      </p:sp>
    </p:spTree>
    <p:extLst>
      <p:ext uri="{BB962C8B-B14F-4D97-AF65-F5344CB8AC3E}">
        <p14:creationId xmlns:p14="http://schemas.microsoft.com/office/powerpoint/2010/main" val="3295027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2302A0D9-0114-482B-AB50-AF5843AE2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0"/>
            <a:ext cx="112585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508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75C4-038D-BDA8-3F13-F916CDCC4F64}"/>
              </a:ext>
            </a:extLst>
          </p:cNvPr>
          <p:cNvSpPr>
            <a:spLocks noGrp="1"/>
          </p:cNvSpPr>
          <p:nvPr>
            <p:ph type="title"/>
          </p:nvPr>
        </p:nvSpPr>
        <p:spPr/>
        <p:txBody>
          <a:bodyPr/>
          <a:lstStyle/>
          <a:p>
            <a:r>
              <a:rPr lang="en-US" dirty="0"/>
              <a:t>Elites</a:t>
            </a:r>
          </a:p>
        </p:txBody>
      </p:sp>
      <p:sp>
        <p:nvSpPr>
          <p:cNvPr id="3" name="Content Placeholder 2">
            <a:extLst>
              <a:ext uri="{FF2B5EF4-FFF2-40B4-BE49-F238E27FC236}">
                <a16:creationId xmlns:a16="http://schemas.microsoft.com/office/drawing/2014/main" id="{86A395CB-A350-8565-91EE-9D90FB1E8B48}"/>
              </a:ext>
            </a:extLst>
          </p:cNvPr>
          <p:cNvSpPr>
            <a:spLocks noGrp="1"/>
          </p:cNvSpPr>
          <p:nvPr>
            <p:ph idx="1"/>
          </p:nvPr>
        </p:nvSpPr>
        <p:spPr/>
        <p:txBody>
          <a:bodyPr/>
          <a:lstStyle/>
          <a:p>
            <a:r>
              <a:rPr lang="en-US" dirty="0"/>
              <a:t>Why are elites important for the study of ancient empires? Why are elites important archaeologically? Why are archaeologists often more concerned with them than with commoners?</a:t>
            </a:r>
          </a:p>
          <a:p>
            <a:r>
              <a:rPr lang="en-US" dirty="0"/>
              <a:t>What role do ruling elites play in empires? What role do local elites play in empires?</a:t>
            </a:r>
          </a:p>
        </p:txBody>
      </p:sp>
    </p:spTree>
    <p:extLst>
      <p:ext uri="{BB962C8B-B14F-4D97-AF65-F5344CB8AC3E}">
        <p14:creationId xmlns:p14="http://schemas.microsoft.com/office/powerpoint/2010/main" val="1366392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C0B0-176D-D65E-2590-B0276ABEFCFD}"/>
              </a:ext>
            </a:extLst>
          </p:cNvPr>
          <p:cNvSpPr>
            <a:spLocks noGrp="1"/>
          </p:cNvSpPr>
          <p:nvPr>
            <p:ph type="title"/>
          </p:nvPr>
        </p:nvSpPr>
        <p:spPr>
          <a:xfrm>
            <a:off x="609600" y="274638"/>
            <a:ext cx="5384800" cy="1143000"/>
          </a:xfrm>
        </p:spPr>
        <p:txBody>
          <a:bodyPr/>
          <a:lstStyle/>
          <a:p>
            <a:r>
              <a:rPr lang="en-US" dirty="0"/>
              <a:t>More Archaeology!</a:t>
            </a:r>
          </a:p>
        </p:txBody>
      </p:sp>
      <p:sp>
        <p:nvSpPr>
          <p:cNvPr id="3" name="Content Placeholder 2">
            <a:extLst>
              <a:ext uri="{FF2B5EF4-FFF2-40B4-BE49-F238E27FC236}">
                <a16:creationId xmlns:a16="http://schemas.microsoft.com/office/drawing/2014/main" id="{F6536300-F963-91EA-830B-2079D470054A}"/>
              </a:ext>
            </a:extLst>
          </p:cNvPr>
          <p:cNvSpPr>
            <a:spLocks noGrp="1"/>
          </p:cNvSpPr>
          <p:nvPr>
            <p:ph sz="half" idx="1"/>
          </p:nvPr>
        </p:nvSpPr>
        <p:spPr/>
        <p:txBody>
          <a:bodyPr>
            <a:normAutofit fontScale="40000" lnSpcReduction="20000"/>
          </a:bodyPr>
          <a:lstStyle/>
          <a:p>
            <a:r>
              <a:rPr lang="en-US" sz="4400" dirty="0"/>
              <a:t>Mon 9/14, 12:30 PM: Archaeology Lecture</a:t>
            </a:r>
            <a:endParaRPr lang="en-US" dirty="0"/>
          </a:p>
          <a:p>
            <a:pPr marL="0" indent="0">
              <a:buNone/>
            </a:pPr>
            <a:endParaRPr lang="en-US" dirty="0"/>
          </a:p>
          <a:p>
            <a:pPr marL="0" indent="0">
              <a:buNone/>
            </a:pPr>
            <a:r>
              <a:rPr lang="en-US" sz="4500" dirty="0"/>
              <a:t>This talk analyses the material culture of cult places in late-Republican Italy to propose a visual language of the sacred specific to Roman Italy. Cult statues and sanctuary dedications demonstrate the ways that sculptural choices expressed relationships between worshippers and their gods. The vast gulf between the divine and the human was made manifest through material choices, sculptural scale, and modes of display. First sketching out the mechanics for this system of visual communication, I then turn to exemplary works of Republican sculpture to illustrate its workings. Finally, surviving statues from the city of Ostia are used to test the application of these ideas to a chronologically and spatially bounded context. Drawing on the methods of archaeology, art history, and anthropology, I aim to show how much may be gained by more fully incorporating close analysis of sculpture into histories of Roman religion.</a:t>
            </a:r>
          </a:p>
        </p:txBody>
      </p:sp>
      <p:pic>
        <p:nvPicPr>
          <p:cNvPr id="6" name="Content Placeholder 5" descr="A poster for a lecture&#10;&#10;AI-generated content may be incorrect.">
            <a:extLst>
              <a:ext uri="{FF2B5EF4-FFF2-40B4-BE49-F238E27FC236}">
                <a16:creationId xmlns:a16="http://schemas.microsoft.com/office/drawing/2014/main" id="{511D67D2-BE98-10B0-97FA-D5DFAE439AE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68392" y="200359"/>
            <a:ext cx="4852554" cy="6278483"/>
          </a:xfrm>
        </p:spPr>
      </p:pic>
    </p:spTree>
    <p:extLst>
      <p:ext uri="{BB962C8B-B14F-4D97-AF65-F5344CB8AC3E}">
        <p14:creationId xmlns:p14="http://schemas.microsoft.com/office/powerpoint/2010/main" val="4173290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DB8C18-880E-0CC5-E447-72E8EF991CE4}"/>
              </a:ext>
            </a:extLst>
          </p:cNvPr>
          <p:cNvPicPr>
            <a:picLocks noChangeAspect="1"/>
          </p:cNvPicPr>
          <p:nvPr/>
        </p:nvPicPr>
        <p:blipFill>
          <a:blip r:embed="rId2"/>
          <a:stretch>
            <a:fillRect/>
          </a:stretch>
        </p:blipFill>
        <p:spPr>
          <a:xfrm>
            <a:off x="4065094" y="408682"/>
            <a:ext cx="4061812" cy="5959356"/>
          </a:xfrm>
          <a:prstGeom prst="rect">
            <a:avLst/>
          </a:prstGeom>
        </p:spPr>
      </p:pic>
      <p:sp>
        <p:nvSpPr>
          <p:cNvPr id="4" name="TextBox 3">
            <a:extLst>
              <a:ext uri="{FF2B5EF4-FFF2-40B4-BE49-F238E27FC236}">
                <a16:creationId xmlns:a16="http://schemas.microsoft.com/office/drawing/2014/main" id="{362A6B73-C094-E9E7-668A-9F8BC83510C6}"/>
              </a:ext>
            </a:extLst>
          </p:cNvPr>
          <p:cNvSpPr txBox="1"/>
          <p:nvPr/>
        </p:nvSpPr>
        <p:spPr>
          <a:xfrm>
            <a:off x="345440" y="4613712"/>
            <a:ext cx="3719654" cy="1754326"/>
          </a:xfrm>
          <a:prstGeom prst="rect">
            <a:avLst/>
          </a:prstGeom>
          <a:noFill/>
        </p:spPr>
        <p:txBody>
          <a:bodyPr wrap="square" rtlCol="0">
            <a:spAutoFit/>
          </a:bodyPr>
          <a:lstStyle/>
          <a:p>
            <a:r>
              <a:rPr lang="en-US" dirty="0">
                <a:solidFill>
                  <a:schemeClr val="bg1"/>
                </a:solidFill>
                <a:latin typeface="Candara" panose="020E0502030303020204" pitchFamily="34" charset="0"/>
              </a:rPr>
              <a:t>D. Miller, “Structures and Strategies: An Aspect of the Relationship</a:t>
            </a:r>
          </a:p>
          <a:p>
            <a:r>
              <a:rPr lang="en-US" dirty="0">
                <a:solidFill>
                  <a:schemeClr val="bg1"/>
                </a:solidFill>
                <a:latin typeface="Candara" panose="020E0502030303020204" pitchFamily="34" charset="0"/>
              </a:rPr>
              <a:t>between Social Hierarchy</a:t>
            </a:r>
          </a:p>
          <a:p>
            <a:r>
              <a:rPr lang="en-US" dirty="0">
                <a:solidFill>
                  <a:schemeClr val="bg1"/>
                </a:solidFill>
                <a:latin typeface="Candara" panose="020E0502030303020204" pitchFamily="34" charset="0"/>
              </a:rPr>
              <a:t>and Cultural Change,” in I. Hodder (ed.), </a:t>
            </a:r>
            <a:r>
              <a:rPr lang="en-US" i="1" dirty="0">
                <a:solidFill>
                  <a:schemeClr val="bg1"/>
                </a:solidFill>
                <a:latin typeface="Candara" panose="020E0502030303020204" pitchFamily="34" charset="0"/>
              </a:rPr>
              <a:t>Symbolic and Structural Archaeology</a:t>
            </a:r>
            <a:r>
              <a:rPr lang="en-US" dirty="0">
                <a:solidFill>
                  <a:schemeClr val="bg1"/>
                </a:solidFill>
                <a:latin typeface="Candara" panose="020E0502030303020204" pitchFamily="34" charset="0"/>
              </a:rPr>
              <a:t> (CUP, 1982), fig. 1</a:t>
            </a:r>
          </a:p>
        </p:txBody>
      </p:sp>
    </p:spTree>
    <p:extLst>
      <p:ext uri="{BB962C8B-B14F-4D97-AF65-F5344CB8AC3E}">
        <p14:creationId xmlns:p14="http://schemas.microsoft.com/office/powerpoint/2010/main" val="650562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534140" y="80964"/>
            <a:ext cx="9123723" cy="6696075"/>
          </a:xfrm>
        </p:spPr>
      </p:pic>
      <p:sp>
        <p:nvSpPr>
          <p:cNvPr id="2" name="Oval 1">
            <a:extLst>
              <a:ext uri="{FF2B5EF4-FFF2-40B4-BE49-F238E27FC236}">
                <a16:creationId xmlns:a16="http://schemas.microsoft.com/office/drawing/2014/main" id="{3956A4C0-79B5-5C1B-6B63-03514C659E81}"/>
              </a:ext>
            </a:extLst>
          </p:cNvPr>
          <p:cNvSpPr/>
          <p:nvPr/>
        </p:nvSpPr>
        <p:spPr>
          <a:xfrm>
            <a:off x="3869055" y="2350770"/>
            <a:ext cx="112395" cy="112395"/>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6A43FB5-B632-E8AD-74E1-B6D31B3E09F0}"/>
              </a:ext>
            </a:extLst>
          </p:cNvPr>
          <p:cNvSpPr txBox="1"/>
          <p:nvPr/>
        </p:nvSpPr>
        <p:spPr>
          <a:xfrm>
            <a:off x="2469313" y="2098278"/>
            <a:ext cx="1399742" cy="369332"/>
          </a:xfrm>
          <a:prstGeom prst="rect">
            <a:avLst/>
          </a:prstGeom>
          <a:noFill/>
        </p:spPr>
        <p:txBody>
          <a:bodyPr wrap="none" rtlCol="0">
            <a:spAutoFit/>
          </a:bodyPr>
          <a:lstStyle/>
          <a:p>
            <a:r>
              <a:rPr lang="en-US" b="1" dirty="0" err="1">
                <a:solidFill>
                  <a:srgbClr val="FF0000"/>
                </a:solidFill>
                <a:latin typeface="Candara" panose="020E0502030303020204" pitchFamily="34" charset="0"/>
              </a:rPr>
              <a:t>Berthouville</a:t>
            </a:r>
            <a:endParaRPr lang="en-US" b="1" dirty="0">
              <a:solidFill>
                <a:srgbClr val="FF0000"/>
              </a:solidFill>
              <a:latin typeface="Candara" panose="020E0502030303020204" pitchFamily="34" charset="0"/>
            </a:endParaRPr>
          </a:p>
        </p:txBody>
      </p:sp>
    </p:spTree>
    <p:extLst>
      <p:ext uri="{BB962C8B-B14F-4D97-AF65-F5344CB8AC3E}">
        <p14:creationId xmlns:p14="http://schemas.microsoft.com/office/powerpoint/2010/main" val="385937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atue of a person holding a metal object&#10;&#10;AI-generated content may be incorrect.">
            <a:extLst>
              <a:ext uri="{FF2B5EF4-FFF2-40B4-BE49-F238E27FC236}">
                <a16:creationId xmlns:a16="http://schemas.microsoft.com/office/drawing/2014/main" id="{F74522B5-0CA0-DE6F-53AB-1F24CD6D1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1558" y="0"/>
            <a:ext cx="5610442" cy="6858000"/>
          </a:xfrm>
          <a:prstGeom prst="rect">
            <a:avLst/>
          </a:prstGeom>
        </p:spPr>
      </p:pic>
      <p:pic>
        <p:nvPicPr>
          <p:cNvPr id="5" name="Picture 4" descr="A close-up of a silver vase&#10;&#10;AI-generated content may be incorrect.">
            <a:extLst>
              <a:ext uri="{FF2B5EF4-FFF2-40B4-BE49-F238E27FC236}">
                <a16:creationId xmlns:a16="http://schemas.microsoft.com/office/drawing/2014/main" id="{1AC227A3-54F2-2606-A52A-1354AFFD1C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715000" cy="6858000"/>
          </a:xfrm>
          <a:prstGeom prst="rect">
            <a:avLst/>
          </a:prstGeom>
        </p:spPr>
      </p:pic>
      <p:sp>
        <p:nvSpPr>
          <p:cNvPr id="7" name="TextBox 6">
            <a:extLst>
              <a:ext uri="{FF2B5EF4-FFF2-40B4-BE49-F238E27FC236}">
                <a16:creationId xmlns:a16="http://schemas.microsoft.com/office/drawing/2014/main" id="{DF3D3308-C619-3DE2-DEF2-E09BDCC15316}"/>
              </a:ext>
            </a:extLst>
          </p:cNvPr>
          <p:cNvSpPr txBox="1"/>
          <p:nvPr/>
        </p:nvSpPr>
        <p:spPr>
          <a:xfrm>
            <a:off x="6756399" y="0"/>
            <a:ext cx="5333357" cy="646331"/>
          </a:xfrm>
          <a:prstGeom prst="rect">
            <a:avLst/>
          </a:prstGeom>
          <a:noFill/>
        </p:spPr>
        <p:txBody>
          <a:bodyPr wrap="square">
            <a:spAutoFit/>
          </a:bodyPr>
          <a:lstStyle/>
          <a:p>
            <a:pPr algn="r"/>
            <a:r>
              <a:rPr lang="en-US" b="0" i="0" dirty="0">
                <a:solidFill>
                  <a:schemeClr val="bg1"/>
                </a:solidFill>
                <a:effectLst/>
                <a:latin typeface="Candara" panose="020E0502030303020204" pitchFamily="34" charset="0"/>
              </a:rPr>
              <a:t>Dedications by Q. Domitius Tutu to Mercury </a:t>
            </a:r>
            <a:r>
              <a:rPr lang="en-US" b="0" i="0" dirty="0" err="1">
                <a:solidFill>
                  <a:schemeClr val="bg1"/>
                </a:solidFill>
                <a:effectLst/>
                <a:latin typeface="Candara" panose="020E0502030303020204" pitchFamily="34" charset="0"/>
              </a:rPr>
              <a:t>Canetonsis</a:t>
            </a:r>
            <a:r>
              <a:rPr lang="en-US" b="0" i="0" dirty="0">
                <a:solidFill>
                  <a:schemeClr val="bg1"/>
                </a:solidFill>
                <a:effectLst/>
                <a:latin typeface="Candara" panose="020E0502030303020204" pitchFamily="34" charset="0"/>
              </a:rPr>
              <a:t> from </a:t>
            </a:r>
            <a:r>
              <a:rPr lang="en-US" b="0" i="0" dirty="0" err="1">
                <a:solidFill>
                  <a:schemeClr val="bg1"/>
                </a:solidFill>
                <a:effectLst/>
                <a:latin typeface="Candara" panose="020E0502030303020204" pitchFamily="34" charset="0"/>
              </a:rPr>
              <a:t>Berthouville</a:t>
            </a:r>
            <a:r>
              <a:rPr lang="en-US" b="0" i="0" dirty="0">
                <a:solidFill>
                  <a:schemeClr val="bg1"/>
                </a:solidFill>
                <a:effectLst/>
                <a:latin typeface="Candara" panose="020E0502030303020204" pitchFamily="34" charset="0"/>
              </a:rPr>
              <a:t>, 2</a:t>
            </a:r>
            <a:r>
              <a:rPr lang="en-US" b="0" i="0" baseline="30000" dirty="0">
                <a:solidFill>
                  <a:schemeClr val="bg1"/>
                </a:solidFill>
                <a:effectLst/>
                <a:latin typeface="Candara" panose="020E0502030303020204" pitchFamily="34" charset="0"/>
              </a:rPr>
              <a:t>nd</a:t>
            </a:r>
            <a:r>
              <a:rPr lang="en-US" b="0" i="0" dirty="0">
                <a:solidFill>
                  <a:schemeClr val="bg1"/>
                </a:solidFill>
                <a:effectLst/>
                <a:latin typeface="Candara" panose="020E0502030303020204" pitchFamily="34" charset="0"/>
              </a:rPr>
              <a:t> cen. CE</a:t>
            </a:r>
            <a:endParaRPr lang="en-US" dirty="0">
              <a:solidFill>
                <a:schemeClr val="bg1"/>
              </a:solidFill>
              <a:latin typeface="Candara" panose="020E0502030303020204" pitchFamily="34" charset="0"/>
            </a:endParaRPr>
          </a:p>
        </p:txBody>
      </p:sp>
    </p:spTree>
    <p:extLst>
      <p:ext uri="{BB962C8B-B14F-4D97-AF65-F5344CB8AC3E}">
        <p14:creationId xmlns:p14="http://schemas.microsoft.com/office/powerpoint/2010/main" val="3451321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76D2A-9FF2-E89E-B769-F55714FE693B}"/>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B14AEC2-EC58-4614-A01B-4C560F27ADCC}"/>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534140" y="80964"/>
            <a:ext cx="9123723" cy="6696075"/>
          </a:xfrm>
        </p:spPr>
      </p:pic>
      <p:sp>
        <p:nvSpPr>
          <p:cNvPr id="2" name="Oval 1">
            <a:extLst>
              <a:ext uri="{FF2B5EF4-FFF2-40B4-BE49-F238E27FC236}">
                <a16:creationId xmlns:a16="http://schemas.microsoft.com/office/drawing/2014/main" id="{3F8A34F3-3257-70EC-EA2C-523327331494}"/>
              </a:ext>
            </a:extLst>
          </p:cNvPr>
          <p:cNvSpPr/>
          <p:nvPr/>
        </p:nvSpPr>
        <p:spPr>
          <a:xfrm>
            <a:off x="8725535" y="4941570"/>
            <a:ext cx="112395" cy="112395"/>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2960D2-9037-C725-577C-D634F2BCF96B}"/>
              </a:ext>
            </a:extLst>
          </p:cNvPr>
          <p:cNvSpPr txBox="1"/>
          <p:nvPr/>
        </p:nvSpPr>
        <p:spPr>
          <a:xfrm>
            <a:off x="8725535" y="5053965"/>
            <a:ext cx="992579" cy="369332"/>
          </a:xfrm>
          <a:prstGeom prst="rect">
            <a:avLst/>
          </a:prstGeom>
          <a:noFill/>
        </p:spPr>
        <p:txBody>
          <a:bodyPr wrap="none" rtlCol="0">
            <a:spAutoFit/>
          </a:bodyPr>
          <a:lstStyle/>
          <a:p>
            <a:r>
              <a:rPr lang="en-US" b="1" dirty="0">
                <a:solidFill>
                  <a:srgbClr val="FF0000"/>
                </a:solidFill>
                <a:latin typeface="Candara" panose="020E0502030303020204" pitchFamily="34" charset="0"/>
              </a:rPr>
              <a:t>Palmyra</a:t>
            </a:r>
          </a:p>
        </p:txBody>
      </p:sp>
    </p:spTree>
    <p:extLst>
      <p:ext uri="{BB962C8B-B14F-4D97-AF65-F5344CB8AC3E}">
        <p14:creationId xmlns:p14="http://schemas.microsoft.com/office/powerpoint/2010/main" val="1794080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FCA09-2348-4321-93F4-E75F14C9F9C2}"/>
              </a:ext>
            </a:extLst>
          </p:cNvPr>
          <p:cNvSpPr>
            <a:spLocks noGrp="1"/>
          </p:cNvSpPr>
          <p:nvPr>
            <p:ph type="title"/>
          </p:nvPr>
        </p:nvSpPr>
        <p:spPr/>
        <p:txBody>
          <a:bodyPr/>
          <a:lstStyle/>
          <a:p>
            <a:r>
              <a:rPr lang="en-US" dirty="0"/>
              <a:t>Palmyra</a:t>
            </a:r>
          </a:p>
        </p:txBody>
      </p:sp>
      <p:sp>
        <p:nvSpPr>
          <p:cNvPr id="7" name="TextBox 6">
            <a:extLst>
              <a:ext uri="{FF2B5EF4-FFF2-40B4-BE49-F238E27FC236}">
                <a16:creationId xmlns:a16="http://schemas.microsoft.com/office/drawing/2014/main" id="{914E127A-BA31-406F-8A7B-13CB1166DDFE}"/>
              </a:ext>
            </a:extLst>
          </p:cNvPr>
          <p:cNvSpPr txBox="1"/>
          <p:nvPr/>
        </p:nvSpPr>
        <p:spPr>
          <a:xfrm>
            <a:off x="609599" y="6126163"/>
            <a:ext cx="5596243" cy="646331"/>
          </a:xfrm>
          <a:prstGeom prst="rect">
            <a:avLst/>
          </a:prstGeom>
          <a:noFill/>
        </p:spPr>
        <p:txBody>
          <a:bodyPr wrap="square">
            <a:spAutoFit/>
          </a:bodyPr>
          <a:lstStyle/>
          <a:p>
            <a:pPr algn="ctr"/>
            <a:r>
              <a:rPr lang="en-US" dirty="0">
                <a:solidFill>
                  <a:schemeClr val="bg1"/>
                </a:solidFill>
                <a:latin typeface="Candara" panose="020E0502030303020204" pitchFamily="34" charset="0"/>
              </a:rPr>
              <a:t>Palmyrene f</a:t>
            </a:r>
            <a:r>
              <a:rPr lang="en-US" b="0" dirty="0">
                <a:solidFill>
                  <a:schemeClr val="bg1"/>
                </a:solidFill>
                <a:effectLst/>
                <a:latin typeface="Candara" panose="020E0502030303020204" pitchFamily="34" charset="0"/>
              </a:rPr>
              <a:t>unerary relief of </a:t>
            </a:r>
            <a:r>
              <a:rPr lang="en-US" b="0" dirty="0" err="1">
                <a:solidFill>
                  <a:schemeClr val="bg1"/>
                </a:solidFill>
                <a:effectLst/>
                <a:latin typeface="Candara" panose="020E0502030303020204" pitchFamily="34" charset="0"/>
              </a:rPr>
              <a:t>Malku</a:t>
            </a:r>
            <a:r>
              <a:rPr lang="en-US" b="0" dirty="0">
                <a:solidFill>
                  <a:schemeClr val="bg1"/>
                </a:solidFill>
                <a:effectLst/>
                <a:latin typeface="Candara" panose="020E0502030303020204" pitchFamily="34" charset="0"/>
              </a:rPr>
              <a:t>, son of </a:t>
            </a:r>
            <a:r>
              <a:rPr lang="en-US" b="0" dirty="0" err="1">
                <a:solidFill>
                  <a:schemeClr val="bg1"/>
                </a:solidFill>
                <a:effectLst/>
                <a:latin typeface="Candara" panose="020E0502030303020204" pitchFamily="34" charset="0"/>
              </a:rPr>
              <a:t>Moquimu</a:t>
            </a:r>
            <a:r>
              <a:rPr lang="en-US" b="0" dirty="0">
                <a:solidFill>
                  <a:schemeClr val="bg1"/>
                </a:solidFill>
                <a:effectLst/>
                <a:latin typeface="Candara" panose="020E0502030303020204" pitchFamily="34" charset="0"/>
              </a:rPr>
              <a:t>, early 3</a:t>
            </a:r>
            <a:r>
              <a:rPr lang="en-US" b="0" baseline="30000" dirty="0">
                <a:solidFill>
                  <a:schemeClr val="bg1"/>
                </a:solidFill>
                <a:effectLst/>
                <a:latin typeface="Candara" panose="020E0502030303020204" pitchFamily="34" charset="0"/>
              </a:rPr>
              <a:t>rd</a:t>
            </a:r>
            <a:r>
              <a:rPr lang="en-US" b="0" dirty="0">
                <a:solidFill>
                  <a:schemeClr val="bg1"/>
                </a:solidFill>
                <a:effectLst/>
                <a:latin typeface="Candara" panose="020E0502030303020204" pitchFamily="34" charset="0"/>
              </a:rPr>
              <a:t> cen. CE</a:t>
            </a:r>
            <a:r>
              <a:rPr lang="en-US" dirty="0">
                <a:solidFill>
                  <a:schemeClr val="bg1"/>
                </a:solidFill>
                <a:latin typeface="Candara" panose="020E0502030303020204" pitchFamily="34" charset="0"/>
              </a:rPr>
              <a:t> </a:t>
            </a:r>
            <a:r>
              <a:rPr lang="en-US" b="0" dirty="0">
                <a:solidFill>
                  <a:schemeClr val="bg1"/>
                </a:solidFill>
                <a:effectLst/>
                <a:latin typeface="Candara" panose="020E0502030303020204" pitchFamily="34" charset="0"/>
              </a:rPr>
              <a:t>(Penn Museum B8902)</a:t>
            </a:r>
            <a:endParaRPr lang="en-US" dirty="0">
              <a:solidFill>
                <a:schemeClr val="bg1"/>
              </a:solidFill>
              <a:latin typeface="Candara" panose="020E0502030303020204" pitchFamily="34" charset="0"/>
            </a:endParaRPr>
          </a:p>
        </p:txBody>
      </p:sp>
      <p:sp>
        <p:nvSpPr>
          <p:cNvPr id="10" name="TextBox 9">
            <a:extLst>
              <a:ext uri="{FF2B5EF4-FFF2-40B4-BE49-F238E27FC236}">
                <a16:creationId xmlns:a16="http://schemas.microsoft.com/office/drawing/2014/main" id="{C55E2596-6811-44CD-818C-C45B56D2DCAE}"/>
              </a:ext>
            </a:extLst>
          </p:cNvPr>
          <p:cNvSpPr txBox="1"/>
          <p:nvPr/>
        </p:nvSpPr>
        <p:spPr>
          <a:xfrm>
            <a:off x="6227179" y="6100381"/>
            <a:ext cx="5306681" cy="646331"/>
          </a:xfrm>
          <a:prstGeom prst="rect">
            <a:avLst/>
          </a:prstGeom>
          <a:noFill/>
        </p:spPr>
        <p:txBody>
          <a:bodyPr wrap="square">
            <a:spAutoFit/>
          </a:bodyPr>
          <a:lstStyle/>
          <a:p>
            <a:pPr algn="ctr"/>
            <a:r>
              <a:rPr lang="en-US" dirty="0">
                <a:solidFill>
                  <a:schemeClr val="bg1"/>
                </a:solidFill>
                <a:latin typeface="Candara" panose="020E0502030303020204" pitchFamily="34" charset="0"/>
              </a:rPr>
              <a:t>Palmyrene f</a:t>
            </a:r>
            <a:r>
              <a:rPr lang="en-US" b="0" dirty="0">
                <a:solidFill>
                  <a:schemeClr val="bg1"/>
                </a:solidFill>
                <a:effectLst/>
                <a:latin typeface="Candara" panose="020E0502030303020204" pitchFamily="34" charset="0"/>
              </a:rPr>
              <a:t>unerary relief of </a:t>
            </a:r>
            <a:r>
              <a:rPr lang="en-US" b="0" dirty="0" err="1">
                <a:solidFill>
                  <a:schemeClr val="bg1"/>
                </a:solidFill>
                <a:effectLst/>
                <a:latin typeface="Candara" panose="020E0502030303020204" pitchFamily="34" charset="0"/>
              </a:rPr>
              <a:t>Zabdibol</a:t>
            </a:r>
            <a:r>
              <a:rPr lang="en-US" b="0" dirty="0">
                <a:solidFill>
                  <a:schemeClr val="bg1"/>
                </a:solidFill>
                <a:effectLst/>
                <a:latin typeface="Candara" panose="020E0502030303020204" pitchFamily="34" charset="0"/>
              </a:rPr>
              <a:t>, son of </a:t>
            </a:r>
            <a:r>
              <a:rPr lang="en-US" b="0" dirty="0" err="1">
                <a:solidFill>
                  <a:schemeClr val="bg1"/>
                </a:solidFill>
                <a:effectLst/>
                <a:latin typeface="Candara" panose="020E0502030303020204" pitchFamily="34" charset="0"/>
              </a:rPr>
              <a:t>Moquimu</a:t>
            </a:r>
            <a:r>
              <a:rPr lang="en-US" b="0" dirty="0">
                <a:solidFill>
                  <a:schemeClr val="bg1"/>
                </a:solidFill>
                <a:effectLst/>
                <a:latin typeface="Candara" panose="020E0502030303020204" pitchFamily="34" charset="0"/>
              </a:rPr>
              <a:t>, 2</a:t>
            </a:r>
            <a:r>
              <a:rPr lang="en-US" b="0" baseline="30000" dirty="0">
                <a:solidFill>
                  <a:schemeClr val="bg1"/>
                </a:solidFill>
                <a:effectLst/>
                <a:latin typeface="Candara" panose="020E0502030303020204" pitchFamily="34" charset="0"/>
              </a:rPr>
              <a:t>nd</a:t>
            </a:r>
            <a:r>
              <a:rPr lang="en-US" b="0" dirty="0">
                <a:solidFill>
                  <a:schemeClr val="bg1"/>
                </a:solidFill>
                <a:effectLst/>
                <a:latin typeface="Candara" panose="020E0502030303020204" pitchFamily="34" charset="0"/>
              </a:rPr>
              <a:t>-3</a:t>
            </a:r>
            <a:r>
              <a:rPr lang="en-US" b="0" baseline="30000" dirty="0">
                <a:solidFill>
                  <a:schemeClr val="bg1"/>
                </a:solidFill>
                <a:effectLst/>
                <a:latin typeface="Candara" panose="020E0502030303020204" pitchFamily="34" charset="0"/>
              </a:rPr>
              <a:t>rd</a:t>
            </a:r>
            <a:r>
              <a:rPr lang="en-US" b="0" dirty="0">
                <a:solidFill>
                  <a:schemeClr val="bg1"/>
                </a:solidFill>
                <a:effectLst/>
                <a:latin typeface="Candara" panose="020E0502030303020204" pitchFamily="34" charset="0"/>
              </a:rPr>
              <a:t> cen. CE</a:t>
            </a:r>
            <a:r>
              <a:rPr lang="en-US" dirty="0">
                <a:solidFill>
                  <a:schemeClr val="bg1"/>
                </a:solidFill>
                <a:latin typeface="Candara" panose="020E0502030303020204" pitchFamily="34" charset="0"/>
              </a:rPr>
              <a:t> </a:t>
            </a:r>
            <a:r>
              <a:rPr lang="en-US" b="0" dirty="0">
                <a:solidFill>
                  <a:schemeClr val="bg1"/>
                </a:solidFill>
                <a:effectLst/>
                <a:latin typeface="Candara" panose="020E0502030303020204" pitchFamily="34" charset="0"/>
              </a:rPr>
              <a:t>(MMA </a:t>
            </a:r>
            <a:r>
              <a:rPr lang="en-US" dirty="0">
                <a:solidFill>
                  <a:schemeClr val="bg1"/>
                </a:solidFill>
                <a:latin typeface="Candara" panose="020E0502030303020204" pitchFamily="34" charset="0"/>
              </a:rPr>
              <a:t>02.29.1)</a:t>
            </a:r>
          </a:p>
        </p:txBody>
      </p:sp>
      <p:pic>
        <p:nvPicPr>
          <p:cNvPr id="8" name="Picture 4" descr="Funerary relief, Limestone">
            <a:extLst>
              <a:ext uri="{FF2B5EF4-FFF2-40B4-BE49-F238E27FC236}">
                <a16:creationId xmlns:a16="http://schemas.microsoft.com/office/drawing/2014/main" id="{F245D222-E2CE-46AA-9130-89BA2F9922D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9578" b="1742"/>
          <a:stretch/>
        </p:blipFill>
        <p:spPr bwMode="auto">
          <a:xfrm>
            <a:off x="6236659" y="1600200"/>
            <a:ext cx="5306682" cy="45259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399849">
            <a:extLst>
              <a:ext uri="{FF2B5EF4-FFF2-40B4-BE49-F238E27FC236}">
                <a16:creationId xmlns:a16="http://schemas.microsoft.com/office/drawing/2014/main" id="{D89579A5-3BEE-4BF2-92CB-FC2509A2D7E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09599" y="1600201"/>
            <a:ext cx="5596243" cy="4525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076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outdoor, building, stone, colonnade&#10;&#10;Description automatically generated">
            <a:extLst>
              <a:ext uri="{FF2B5EF4-FFF2-40B4-BE49-F238E27FC236}">
                <a16:creationId xmlns:a16="http://schemas.microsoft.com/office/drawing/2014/main" id="{F2A92411-5197-4F62-50C0-6C8AD0385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7197" y="0"/>
            <a:ext cx="8917605" cy="6858000"/>
          </a:xfrm>
          <a:prstGeom prst="rect">
            <a:avLst/>
          </a:prstGeom>
        </p:spPr>
      </p:pic>
      <p:sp>
        <p:nvSpPr>
          <p:cNvPr id="4" name="TextBox 3">
            <a:extLst>
              <a:ext uri="{FF2B5EF4-FFF2-40B4-BE49-F238E27FC236}">
                <a16:creationId xmlns:a16="http://schemas.microsoft.com/office/drawing/2014/main" id="{742D74B6-95DE-EDDC-384D-431067EA7F3A}"/>
              </a:ext>
            </a:extLst>
          </p:cNvPr>
          <p:cNvSpPr txBox="1"/>
          <p:nvPr/>
        </p:nvSpPr>
        <p:spPr>
          <a:xfrm>
            <a:off x="1637197" y="202168"/>
            <a:ext cx="8917605"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Sarcophagus from Palmyra, 3rd cen. CE (Palmyra Museum 2677B/8983)</a:t>
            </a:r>
          </a:p>
        </p:txBody>
      </p:sp>
    </p:spTree>
    <p:extLst>
      <p:ext uri="{BB962C8B-B14F-4D97-AF65-F5344CB8AC3E}">
        <p14:creationId xmlns:p14="http://schemas.microsoft.com/office/powerpoint/2010/main" val="756075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6D6F5-D718-4DB6-A7A0-93E7561917B4}"/>
              </a:ext>
            </a:extLst>
          </p:cNvPr>
          <p:cNvSpPr>
            <a:spLocks noGrp="1"/>
          </p:cNvSpPr>
          <p:nvPr>
            <p:ph type="title"/>
          </p:nvPr>
        </p:nvSpPr>
        <p:spPr/>
        <p:txBody>
          <a:bodyPr/>
          <a:lstStyle/>
          <a:p>
            <a:r>
              <a:rPr lang="en-US" dirty="0"/>
              <a:t>Networks</a:t>
            </a:r>
          </a:p>
        </p:txBody>
      </p:sp>
      <p:sp>
        <p:nvSpPr>
          <p:cNvPr id="3" name="Content Placeholder 2">
            <a:extLst>
              <a:ext uri="{FF2B5EF4-FFF2-40B4-BE49-F238E27FC236}">
                <a16:creationId xmlns:a16="http://schemas.microsoft.com/office/drawing/2014/main" id="{B81B0FD0-80CC-21EB-BA1F-E83911638CE7}"/>
              </a:ext>
            </a:extLst>
          </p:cNvPr>
          <p:cNvSpPr>
            <a:spLocks noGrp="1"/>
          </p:cNvSpPr>
          <p:nvPr>
            <p:ph idx="1"/>
          </p:nvPr>
        </p:nvSpPr>
        <p:spPr/>
        <p:txBody>
          <a:bodyPr/>
          <a:lstStyle/>
          <a:p>
            <a:r>
              <a:rPr lang="en-US" dirty="0"/>
              <a:t>What is the value of characterizing an empire as a network? What advantages does this offer over other approaches?</a:t>
            </a:r>
          </a:p>
        </p:txBody>
      </p:sp>
    </p:spTree>
    <p:extLst>
      <p:ext uri="{BB962C8B-B14F-4D97-AF65-F5344CB8AC3E}">
        <p14:creationId xmlns:p14="http://schemas.microsoft.com/office/powerpoint/2010/main" val="1670438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3500A-C8B9-FFFD-2D50-F03FD7DB4C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7"/>
            <a:ext cx="12192000" cy="6849245"/>
          </a:xfrm>
          <a:prstGeom prst="rect">
            <a:avLst/>
          </a:prstGeom>
        </p:spPr>
      </p:pic>
    </p:spTree>
    <p:extLst>
      <p:ext uri="{BB962C8B-B14F-4D97-AF65-F5344CB8AC3E}">
        <p14:creationId xmlns:p14="http://schemas.microsoft.com/office/powerpoint/2010/main" val="2219503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C7D18D55-878B-4C75-83B8-A7785ECF02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909" y="78872"/>
            <a:ext cx="10540182" cy="6700256"/>
          </a:xfrm>
          <a:prstGeom prst="rect">
            <a:avLst/>
          </a:prstGeom>
        </p:spPr>
      </p:pic>
    </p:spTree>
    <p:extLst>
      <p:ext uri="{BB962C8B-B14F-4D97-AF65-F5344CB8AC3E}">
        <p14:creationId xmlns:p14="http://schemas.microsoft.com/office/powerpoint/2010/main" val="21545325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291F9-9A05-430B-6EE3-AFCFFE1A05CD}"/>
              </a:ext>
            </a:extLst>
          </p:cNvPr>
          <p:cNvSpPr>
            <a:spLocks noGrp="1"/>
          </p:cNvSpPr>
          <p:nvPr>
            <p:ph type="title"/>
          </p:nvPr>
        </p:nvSpPr>
        <p:spPr/>
        <p:txBody>
          <a:bodyPr/>
          <a:lstStyle/>
          <a:p>
            <a:r>
              <a:rPr lang="en-US" dirty="0"/>
              <a:t>Materiality, Agency, Inscribed Knowledge</a:t>
            </a:r>
          </a:p>
        </p:txBody>
      </p:sp>
      <p:sp>
        <p:nvSpPr>
          <p:cNvPr id="3" name="Content Placeholder 2">
            <a:extLst>
              <a:ext uri="{FF2B5EF4-FFF2-40B4-BE49-F238E27FC236}">
                <a16:creationId xmlns:a16="http://schemas.microsoft.com/office/drawing/2014/main" id="{76594096-5058-91F0-22BE-47DE0DEF2775}"/>
              </a:ext>
            </a:extLst>
          </p:cNvPr>
          <p:cNvSpPr>
            <a:spLocks noGrp="1"/>
          </p:cNvSpPr>
          <p:nvPr>
            <p:ph idx="1"/>
          </p:nvPr>
        </p:nvSpPr>
        <p:spPr/>
        <p:txBody>
          <a:bodyPr/>
          <a:lstStyle/>
          <a:p>
            <a:r>
              <a:rPr lang="en-US" dirty="0"/>
              <a:t>What is materiality?</a:t>
            </a:r>
          </a:p>
          <a:p>
            <a:r>
              <a:rPr lang="en-US" dirty="0"/>
              <a:t>Can objects have agency? How can objects participate in imperialism?</a:t>
            </a:r>
          </a:p>
          <a:p>
            <a:r>
              <a:rPr lang="en-US" dirty="0"/>
              <a:t>What does </a:t>
            </a:r>
            <a:r>
              <a:rPr lang="en-US" dirty="0" err="1"/>
              <a:t>D’Altroy</a:t>
            </a:r>
            <a:r>
              <a:rPr lang="en-US" dirty="0"/>
              <a:t> mean by ‘inscribed knowledge?’ How does it relate to memory? What role does it play in imperialism?</a:t>
            </a:r>
          </a:p>
        </p:txBody>
      </p:sp>
    </p:spTree>
    <p:extLst>
      <p:ext uri="{BB962C8B-B14F-4D97-AF65-F5344CB8AC3E}">
        <p14:creationId xmlns:p14="http://schemas.microsoft.com/office/powerpoint/2010/main" val="2309125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199351-DEC1-73CD-C7BF-74AE7544BE80}"/>
              </a:ext>
            </a:extLst>
          </p:cNvPr>
          <p:cNvSpPr>
            <a:spLocks noGrp="1"/>
          </p:cNvSpPr>
          <p:nvPr>
            <p:ph idx="1"/>
          </p:nvPr>
        </p:nvSpPr>
        <p:spPr>
          <a:xfrm>
            <a:off x="609600" y="274639"/>
            <a:ext cx="10972800" cy="5851526"/>
          </a:xfrm>
        </p:spPr>
        <p:txBody>
          <a:bodyPr anchor="ctr">
            <a:normAutofit/>
          </a:bodyPr>
          <a:lstStyle/>
          <a:p>
            <a:pPr lvl="0"/>
            <a:r>
              <a:rPr lang="en-US" dirty="0"/>
              <a:t>C. Sinopoli, “Empires,” in G. Feinman and T. Price, </a:t>
            </a:r>
            <a:r>
              <a:rPr lang="en-US" i="1" dirty="0"/>
              <a:t>Archaeology at the Millennium</a:t>
            </a:r>
            <a:r>
              <a:rPr lang="en-US" dirty="0"/>
              <a:t> (New York: Kluwer Academic/Plenum Press, 2001), 439-71</a:t>
            </a:r>
          </a:p>
          <a:p>
            <a:pPr lvl="0"/>
            <a:r>
              <a:rPr lang="en-US" dirty="0"/>
              <a:t>R. Matthews, </a:t>
            </a:r>
            <a:r>
              <a:rPr lang="en-US" i="1" dirty="0"/>
              <a:t>The Archaeology of Mesopotamia: Theories and Approaches</a:t>
            </a:r>
            <a:r>
              <a:rPr lang="en-US" dirty="0"/>
              <a:t> (London: Routledge, 2003), Ch. 5 (“Archaeologies of Empire”)</a:t>
            </a:r>
          </a:p>
          <a:p>
            <a:r>
              <a:rPr lang="en-US" dirty="0"/>
              <a:t>T. N. </a:t>
            </a:r>
            <a:r>
              <a:rPr lang="en-US" dirty="0" err="1"/>
              <a:t>D’Altroy</a:t>
            </a:r>
            <a:r>
              <a:rPr lang="en-US" dirty="0"/>
              <a:t>, “Empires Reconsidered: Current Archaeological Approaches,” </a:t>
            </a:r>
            <a:r>
              <a:rPr lang="en-US" i="1" dirty="0"/>
              <a:t>Asian Archaeology</a:t>
            </a:r>
            <a:r>
              <a:rPr lang="en-US" dirty="0"/>
              <a:t> 1 (2018), 95-109</a:t>
            </a:r>
          </a:p>
        </p:txBody>
      </p:sp>
    </p:spTree>
    <p:extLst>
      <p:ext uri="{BB962C8B-B14F-4D97-AF65-F5344CB8AC3E}">
        <p14:creationId xmlns:p14="http://schemas.microsoft.com/office/powerpoint/2010/main" val="3820738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83623" y="189187"/>
            <a:ext cx="8672716" cy="6180082"/>
          </a:xfrm>
        </p:spPr>
      </p:pic>
      <p:sp>
        <p:nvSpPr>
          <p:cNvPr id="2" name="Title 1"/>
          <p:cNvSpPr>
            <a:spLocks noGrp="1"/>
          </p:cNvSpPr>
          <p:nvPr>
            <p:ph type="title"/>
          </p:nvPr>
        </p:nvSpPr>
        <p:spPr>
          <a:xfrm>
            <a:off x="9438290" y="274638"/>
            <a:ext cx="2144110" cy="1143000"/>
          </a:xfrm>
        </p:spPr>
        <p:txBody>
          <a:bodyPr>
            <a:normAutofit fontScale="90000"/>
          </a:bodyPr>
          <a:lstStyle/>
          <a:p>
            <a:r>
              <a:rPr lang="en-US" b="1" cap="small" dirty="0">
                <a:cs typeface="Cambria"/>
              </a:rPr>
              <a:t>Ara </a:t>
            </a:r>
            <a:r>
              <a:rPr lang="en-US" b="1" cap="small" dirty="0" err="1">
                <a:cs typeface="Cambria"/>
              </a:rPr>
              <a:t>Pacis</a:t>
            </a:r>
            <a:endParaRPr lang="en-US" dirty="0"/>
          </a:p>
        </p:txBody>
      </p:sp>
      <p:sp>
        <p:nvSpPr>
          <p:cNvPr id="4" name="Content Placeholder 3"/>
          <p:cNvSpPr>
            <a:spLocks noGrp="1"/>
          </p:cNvSpPr>
          <p:nvPr>
            <p:ph sz="half" idx="2"/>
          </p:nvPr>
        </p:nvSpPr>
        <p:spPr>
          <a:xfrm>
            <a:off x="9312166" y="1600201"/>
            <a:ext cx="2270234" cy="4769068"/>
          </a:xfrm>
        </p:spPr>
        <p:txBody>
          <a:bodyPr>
            <a:normAutofit fontScale="62500" lnSpcReduction="20000"/>
          </a:bodyPr>
          <a:lstStyle/>
          <a:p>
            <a:r>
              <a:rPr lang="en-US" dirty="0"/>
              <a:t>‘altar of peace’</a:t>
            </a:r>
          </a:p>
          <a:p>
            <a:r>
              <a:rPr lang="en-US" dirty="0"/>
              <a:t>13-9 BCE</a:t>
            </a:r>
          </a:p>
          <a:p>
            <a:r>
              <a:rPr lang="en-US" dirty="0"/>
              <a:t>Luna marble; 11 m x 10 m, with reliefs 1.6 m high</a:t>
            </a:r>
          </a:p>
          <a:p>
            <a:r>
              <a:rPr lang="en-US" dirty="0"/>
              <a:t>Dedicated by Augustus, the first Roman emperor</a:t>
            </a:r>
          </a:p>
          <a:p>
            <a:r>
              <a:rPr lang="en-US" dirty="0"/>
              <a:t>Decorated with mythological scenes relating to the foundation of Rome, and images of processions featuring contemporary Romans</a:t>
            </a:r>
          </a:p>
        </p:txBody>
      </p:sp>
      <p:sp>
        <p:nvSpPr>
          <p:cNvPr id="6" name="TextBox 5"/>
          <p:cNvSpPr txBox="1"/>
          <p:nvPr/>
        </p:nvSpPr>
        <p:spPr>
          <a:xfrm>
            <a:off x="1524000" y="2209801"/>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Tree>
    <p:extLst>
      <p:ext uri="{BB962C8B-B14F-4D97-AF65-F5344CB8AC3E}">
        <p14:creationId xmlns:p14="http://schemas.microsoft.com/office/powerpoint/2010/main" val="3327908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cs typeface="Cambria"/>
              </a:rPr>
              <a:t>Ara </a:t>
            </a:r>
            <a:r>
              <a:rPr lang="en-US" b="1" cap="small" dirty="0" err="1">
                <a:cs typeface="Cambria"/>
              </a:rPr>
              <a:t>Pacis</a:t>
            </a:r>
            <a:endParaRPr lang="en-US" dirty="0"/>
          </a:p>
        </p:txBody>
      </p:sp>
      <p:pic>
        <p:nvPicPr>
          <p:cNvPr id="5" name="Content Placeholder 4"/>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8962" r="23349"/>
          <a:stretch/>
        </p:blipFill>
        <p:spPr>
          <a:xfrm>
            <a:off x="409903" y="1311166"/>
            <a:ext cx="5504409" cy="4509211"/>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199" y="1539768"/>
            <a:ext cx="5515593" cy="3799489"/>
          </a:xfrm>
        </p:spPr>
      </p:pic>
      <p:sp>
        <p:nvSpPr>
          <p:cNvPr id="7" name="TextBox 6"/>
          <p:cNvSpPr txBox="1"/>
          <p:nvPr/>
        </p:nvSpPr>
        <p:spPr>
          <a:xfrm>
            <a:off x="6172199" y="5516346"/>
            <a:ext cx="5504409" cy="923330"/>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Relief of a religious procession featuring an image of Augustus (among others) from the south wall of the Ara </a:t>
            </a:r>
            <a:r>
              <a:rPr lang="en-US" dirty="0" err="1">
                <a:solidFill>
                  <a:schemeClr val="bg1"/>
                </a:solidFill>
                <a:latin typeface="Candara" panose="020E0502030303020204" pitchFamily="34" charset="0"/>
              </a:rPr>
              <a:t>Pacis</a:t>
            </a:r>
            <a:r>
              <a:rPr lang="en-US" dirty="0">
                <a:solidFill>
                  <a:schemeClr val="bg1"/>
                </a:solidFill>
                <a:latin typeface="Candara" panose="020E0502030303020204" pitchFamily="34" charset="0"/>
              </a:rPr>
              <a:t>, Rome, 13-9 BCE</a:t>
            </a:r>
          </a:p>
        </p:txBody>
      </p:sp>
      <p:sp>
        <p:nvSpPr>
          <p:cNvPr id="8" name="TextBox 7"/>
          <p:cNvSpPr txBox="1"/>
          <p:nvPr/>
        </p:nvSpPr>
        <p:spPr>
          <a:xfrm>
            <a:off x="409903" y="5937031"/>
            <a:ext cx="5533697"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Relief of Aeneas making a sacrifice from the west wall of the Ara </a:t>
            </a:r>
            <a:r>
              <a:rPr lang="en-US" dirty="0" err="1">
                <a:solidFill>
                  <a:schemeClr val="bg1"/>
                </a:solidFill>
                <a:latin typeface="Candara" panose="020E0502030303020204" pitchFamily="34" charset="0"/>
              </a:rPr>
              <a:t>Pacis</a:t>
            </a:r>
            <a:r>
              <a:rPr lang="en-US" dirty="0">
                <a:solidFill>
                  <a:schemeClr val="bg1"/>
                </a:solidFill>
                <a:latin typeface="Candara" panose="020E0502030303020204" pitchFamily="34" charset="0"/>
              </a:rPr>
              <a:t>, Rome, 13-9 BCE</a:t>
            </a:r>
          </a:p>
        </p:txBody>
      </p:sp>
    </p:spTree>
    <p:extLst>
      <p:ext uri="{BB962C8B-B14F-4D97-AF65-F5344CB8AC3E}">
        <p14:creationId xmlns:p14="http://schemas.microsoft.com/office/powerpoint/2010/main" val="985867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BA3C9-53EE-3AD1-3058-8352862FEBE1}"/>
              </a:ext>
            </a:extLst>
          </p:cNvPr>
          <p:cNvSpPr>
            <a:spLocks noGrp="1"/>
          </p:cNvSpPr>
          <p:nvPr>
            <p:ph type="title"/>
          </p:nvPr>
        </p:nvSpPr>
        <p:spPr/>
        <p:txBody>
          <a:bodyPr/>
          <a:lstStyle/>
          <a:p>
            <a:r>
              <a:rPr lang="en-US" dirty="0"/>
              <a:t>Biology</a:t>
            </a:r>
          </a:p>
        </p:txBody>
      </p:sp>
      <p:sp>
        <p:nvSpPr>
          <p:cNvPr id="3" name="Content Placeholder 2">
            <a:extLst>
              <a:ext uri="{FF2B5EF4-FFF2-40B4-BE49-F238E27FC236}">
                <a16:creationId xmlns:a16="http://schemas.microsoft.com/office/drawing/2014/main" id="{8A1DED1B-59B8-6BB7-C165-DA60F1FE77E1}"/>
              </a:ext>
            </a:extLst>
          </p:cNvPr>
          <p:cNvSpPr>
            <a:spLocks noGrp="1"/>
          </p:cNvSpPr>
          <p:nvPr>
            <p:ph idx="1"/>
          </p:nvPr>
        </p:nvSpPr>
        <p:spPr/>
        <p:txBody>
          <a:bodyPr/>
          <a:lstStyle/>
          <a:p>
            <a:r>
              <a:rPr lang="en-US" dirty="0"/>
              <a:t>What are the biological dimensions of imperialism? How can it affect human biology? How can it affect animal and plant biology? How can we identify these effects archaeologically?</a:t>
            </a:r>
          </a:p>
        </p:txBody>
      </p:sp>
    </p:spTree>
    <p:extLst>
      <p:ext uri="{BB962C8B-B14F-4D97-AF65-F5344CB8AC3E}">
        <p14:creationId xmlns:p14="http://schemas.microsoft.com/office/powerpoint/2010/main" val="2354830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E76E7-31E1-96E4-FCD3-56991485169D}"/>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2F441DA6-FDD5-E0CB-B486-A4129B6C5C80}"/>
              </a:ext>
            </a:extLst>
          </p:cNvPr>
          <p:cNvPicPr>
            <a:picLocks noGrp="1" noChangeAspect="1"/>
          </p:cNvPicPr>
          <p:nvPr>
            <p:ph sz="half" idx="1"/>
          </p:nvPr>
        </p:nvPicPr>
        <p:blipFill>
          <a:blip r:embed="rId2"/>
          <a:stretch>
            <a:fillRect/>
          </a:stretch>
        </p:blipFill>
        <p:spPr>
          <a:xfrm>
            <a:off x="609599" y="1808480"/>
            <a:ext cx="7254061" cy="3267434"/>
          </a:xfrm>
          <a:prstGeom prst="rect">
            <a:avLst/>
          </a:prstGeom>
        </p:spPr>
      </p:pic>
      <p:pic>
        <p:nvPicPr>
          <p:cNvPr id="8" name="Content Placeholder 7">
            <a:extLst>
              <a:ext uri="{FF2B5EF4-FFF2-40B4-BE49-F238E27FC236}">
                <a16:creationId xmlns:a16="http://schemas.microsoft.com/office/drawing/2014/main" id="{731E7A49-3DCF-C177-1A06-4D40027A0B88}"/>
              </a:ext>
            </a:extLst>
          </p:cNvPr>
          <p:cNvPicPr>
            <a:picLocks noGrp="1" noChangeAspect="1"/>
          </p:cNvPicPr>
          <p:nvPr>
            <p:ph sz="half" idx="2"/>
          </p:nvPr>
        </p:nvPicPr>
        <p:blipFill>
          <a:blip r:embed="rId3"/>
          <a:stretch>
            <a:fillRect/>
          </a:stretch>
        </p:blipFill>
        <p:spPr>
          <a:xfrm>
            <a:off x="8141064" y="274638"/>
            <a:ext cx="3441336" cy="5863969"/>
          </a:xfrm>
          <a:prstGeom prst="rect">
            <a:avLst/>
          </a:prstGeom>
        </p:spPr>
      </p:pic>
      <p:sp>
        <p:nvSpPr>
          <p:cNvPr id="9" name="TextBox 8">
            <a:extLst>
              <a:ext uri="{FF2B5EF4-FFF2-40B4-BE49-F238E27FC236}">
                <a16:creationId xmlns:a16="http://schemas.microsoft.com/office/drawing/2014/main" id="{D377D9B1-579C-2C35-EC48-0E3D42323061}"/>
              </a:ext>
            </a:extLst>
          </p:cNvPr>
          <p:cNvSpPr txBox="1"/>
          <p:nvPr/>
        </p:nvSpPr>
        <p:spPr>
          <a:xfrm>
            <a:off x="609599" y="5143590"/>
            <a:ext cx="7254061" cy="369332"/>
          </a:xfrm>
          <a:prstGeom prst="rect">
            <a:avLst/>
          </a:prstGeom>
          <a:noFill/>
        </p:spPr>
        <p:txBody>
          <a:bodyPr wrap="square" rtlCol="0">
            <a:spAutoFit/>
          </a:bodyPr>
          <a:lstStyle/>
          <a:p>
            <a:r>
              <a:rPr lang="en-US" dirty="0">
                <a:solidFill>
                  <a:schemeClr val="bg1"/>
                </a:solidFill>
                <a:latin typeface="Candara" panose="020E0502030303020204" pitchFamily="34" charset="0"/>
              </a:rPr>
              <a:t>Parker 2006, figs. 2-3</a:t>
            </a:r>
          </a:p>
        </p:txBody>
      </p:sp>
    </p:spTree>
    <p:extLst>
      <p:ext uri="{BB962C8B-B14F-4D97-AF65-F5344CB8AC3E}">
        <p14:creationId xmlns:p14="http://schemas.microsoft.com/office/powerpoint/2010/main" val="4245500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7E5B26D-F4EE-A99C-C1D6-AC2569726794}"/>
              </a:ext>
            </a:extLst>
          </p:cNvPr>
          <p:cNvPicPr>
            <a:picLocks noChangeAspect="1"/>
          </p:cNvPicPr>
          <p:nvPr/>
        </p:nvPicPr>
        <p:blipFill>
          <a:blip r:embed="rId2"/>
          <a:stretch>
            <a:fillRect/>
          </a:stretch>
        </p:blipFill>
        <p:spPr>
          <a:xfrm>
            <a:off x="609600" y="442055"/>
            <a:ext cx="2690093" cy="746825"/>
          </a:xfrm>
          <a:prstGeom prst="rect">
            <a:avLst/>
          </a:prstGeom>
        </p:spPr>
      </p:pic>
      <p:pic>
        <p:nvPicPr>
          <p:cNvPr id="8" name="Picture 7">
            <a:extLst>
              <a:ext uri="{FF2B5EF4-FFF2-40B4-BE49-F238E27FC236}">
                <a16:creationId xmlns:a16="http://schemas.microsoft.com/office/drawing/2014/main" id="{A50296B9-DF0E-2009-7395-5C1C5E911ACF}"/>
              </a:ext>
            </a:extLst>
          </p:cNvPr>
          <p:cNvPicPr>
            <a:picLocks noChangeAspect="1"/>
          </p:cNvPicPr>
          <p:nvPr/>
        </p:nvPicPr>
        <p:blipFill>
          <a:blip r:embed="rId3"/>
          <a:stretch>
            <a:fillRect/>
          </a:stretch>
        </p:blipFill>
        <p:spPr>
          <a:xfrm>
            <a:off x="5089597" y="472725"/>
            <a:ext cx="6492803" cy="746825"/>
          </a:xfrm>
          <a:prstGeom prst="rect">
            <a:avLst/>
          </a:prstGeom>
        </p:spPr>
      </p:pic>
      <p:pic>
        <p:nvPicPr>
          <p:cNvPr id="10" name="Picture 9">
            <a:extLst>
              <a:ext uri="{FF2B5EF4-FFF2-40B4-BE49-F238E27FC236}">
                <a16:creationId xmlns:a16="http://schemas.microsoft.com/office/drawing/2014/main" id="{56EEC113-3A85-7CC5-C249-89B4A55E9BFC}"/>
              </a:ext>
            </a:extLst>
          </p:cNvPr>
          <p:cNvPicPr>
            <a:picLocks noChangeAspect="1"/>
          </p:cNvPicPr>
          <p:nvPr/>
        </p:nvPicPr>
        <p:blipFill>
          <a:blip r:embed="rId4"/>
          <a:stretch>
            <a:fillRect/>
          </a:stretch>
        </p:blipFill>
        <p:spPr>
          <a:xfrm>
            <a:off x="2243756" y="2240279"/>
            <a:ext cx="7704488" cy="4397121"/>
          </a:xfrm>
          <a:prstGeom prst="rect">
            <a:avLst/>
          </a:prstGeom>
        </p:spPr>
      </p:pic>
      <p:sp>
        <p:nvSpPr>
          <p:cNvPr id="11" name="TextBox 10">
            <a:extLst>
              <a:ext uri="{FF2B5EF4-FFF2-40B4-BE49-F238E27FC236}">
                <a16:creationId xmlns:a16="http://schemas.microsoft.com/office/drawing/2014/main" id="{213A3A7F-7A0C-1645-B068-90FC64A2D2B2}"/>
              </a:ext>
            </a:extLst>
          </p:cNvPr>
          <p:cNvSpPr txBox="1"/>
          <p:nvPr/>
        </p:nvSpPr>
        <p:spPr>
          <a:xfrm>
            <a:off x="609599" y="5991069"/>
            <a:ext cx="1634157" cy="646331"/>
          </a:xfrm>
          <a:prstGeom prst="rect">
            <a:avLst/>
          </a:prstGeom>
          <a:noFill/>
        </p:spPr>
        <p:txBody>
          <a:bodyPr wrap="square" rtlCol="0">
            <a:spAutoFit/>
          </a:bodyPr>
          <a:lstStyle/>
          <a:p>
            <a:r>
              <a:rPr lang="en-US" dirty="0">
                <a:solidFill>
                  <a:schemeClr val="bg1"/>
                </a:solidFill>
                <a:latin typeface="Candara" panose="020E0502030303020204" pitchFamily="34" charset="0"/>
              </a:rPr>
              <a:t>Mattingly 2014, 41-2</a:t>
            </a:r>
          </a:p>
        </p:txBody>
      </p:sp>
    </p:spTree>
    <p:extLst>
      <p:ext uri="{BB962C8B-B14F-4D97-AF65-F5344CB8AC3E}">
        <p14:creationId xmlns:p14="http://schemas.microsoft.com/office/powerpoint/2010/main" val="35728582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B1E5DC-6B46-702E-2934-42E0563BDD1B}"/>
              </a:ext>
            </a:extLst>
          </p:cNvPr>
          <p:cNvPicPr>
            <a:picLocks noChangeAspect="1"/>
          </p:cNvPicPr>
          <p:nvPr/>
        </p:nvPicPr>
        <p:blipFill>
          <a:blip r:embed="rId2"/>
          <a:stretch>
            <a:fillRect/>
          </a:stretch>
        </p:blipFill>
        <p:spPr>
          <a:xfrm>
            <a:off x="609601" y="1584880"/>
            <a:ext cx="5386590" cy="2976960"/>
          </a:xfrm>
          <a:prstGeom prst="rect">
            <a:avLst/>
          </a:prstGeom>
        </p:spPr>
      </p:pic>
      <p:sp>
        <p:nvSpPr>
          <p:cNvPr id="4" name="TextBox 3">
            <a:extLst>
              <a:ext uri="{FF2B5EF4-FFF2-40B4-BE49-F238E27FC236}">
                <a16:creationId xmlns:a16="http://schemas.microsoft.com/office/drawing/2014/main" id="{FA63CF55-A237-D30C-6049-37238729DA0B}"/>
              </a:ext>
            </a:extLst>
          </p:cNvPr>
          <p:cNvSpPr txBox="1"/>
          <p:nvPr/>
        </p:nvSpPr>
        <p:spPr>
          <a:xfrm>
            <a:off x="609600" y="4561840"/>
            <a:ext cx="3212122" cy="369332"/>
          </a:xfrm>
          <a:prstGeom prst="rect">
            <a:avLst/>
          </a:prstGeom>
          <a:noFill/>
        </p:spPr>
        <p:txBody>
          <a:bodyPr wrap="square" rtlCol="0">
            <a:spAutoFit/>
          </a:bodyPr>
          <a:lstStyle/>
          <a:p>
            <a:r>
              <a:rPr lang="en-US" dirty="0">
                <a:solidFill>
                  <a:schemeClr val="bg1"/>
                </a:solidFill>
                <a:latin typeface="Candara" panose="020E0502030303020204" pitchFamily="34" charset="0"/>
              </a:rPr>
              <a:t>Mattingly 2014, 45, 48</a:t>
            </a:r>
          </a:p>
        </p:txBody>
      </p:sp>
      <p:pic>
        <p:nvPicPr>
          <p:cNvPr id="9" name="Picture 8">
            <a:extLst>
              <a:ext uri="{FF2B5EF4-FFF2-40B4-BE49-F238E27FC236}">
                <a16:creationId xmlns:a16="http://schemas.microsoft.com/office/drawing/2014/main" id="{1590B651-67FB-CED1-D3F7-AA8CC93C1639}"/>
              </a:ext>
            </a:extLst>
          </p:cNvPr>
          <p:cNvPicPr>
            <a:picLocks noChangeAspect="1"/>
          </p:cNvPicPr>
          <p:nvPr/>
        </p:nvPicPr>
        <p:blipFill>
          <a:blip r:embed="rId3"/>
          <a:stretch>
            <a:fillRect/>
          </a:stretch>
        </p:blipFill>
        <p:spPr>
          <a:xfrm>
            <a:off x="6195809" y="1600201"/>
            <a:ext cx="5386590" cy="3069386"/>
          </a:xfrm>
          <a:prstGeom prst="rect">
            <a:avLst/>
          </a:prstGeom>
        </p:spPr>
      </p:pic>
    </p:spTree>
    <p:extLst>
      <p:ext uri="{BB962C8B-B14F-4D97-AF65-F5344CB8AC3E}">
        <p14:creationId xmlns:p14="http://schemas.microsoft.com/office/powerpoint/2010/main" val="765833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22A37-DE63-D60E-AA1F-0F966B75D780}"/>
              </a:ext>
            </a:extLst>
          </p:cNvPr>
          <p:cNvSpPr>
            <a:spLocks noGrp="1"/>
          </p:cNvSpPr>
          <p:nvPr>
            <p:ph type="title"/>
          </p:nvPr>
        </p:nvSpPr>
        <p:spPr/>
        <p:txBody>
          <a:bodyPr/>
          <a:lstStyle/>
          <a:p>
            <a:r>
              <a:rPr lang="en-US" dirty="0"/>
              <a:t>Core and Periphery</a:t>
            </a:r>
          </a:p>
        </p:txBody>
      </p:sp>
      <p:sp>
        <p:nvSpPr>
          <p:cNvPr id="3" name="Content Placeholder 2">
            <a:extLst>
              <a:ext uri="{FF2B5EF4-FFF2-40B4-BE49-F238E27FC236}">
                <a16:creationId xmlns:a16="http://schemas.microsoft.com/office/drawing/2014/main" id="{C4E4C0AD-A050-4040-D1F5-25C14D8C8080}"/>
              </a:ext>
            </a:extLst>
          </p:cNvPr>
          <p:cNvSpPr>
            <a:spLocks noGrp="1"/>
          </p:cNvSpPr>
          <p:nvPr>
            <p:ph idx="1"/>
          </p:nvPr>
        </p:nvSpPr>
        <p:spPr/>
        <p:txBody>
          <a:bodyPr>
            <a:normAutofit lnSpcReduction="10000"/>
          </a:bodyPr>
          <a:lstStyle/>
          <a:p>
            <a:r>
              <a:rPr lang="en-US" dirty="0"/>
              <a:t>What is the distinction between core and periphery? What are the features of each (including both archaeological and textual material)? How can we distinguish between core and periphery on archaeological grounds? What are the problems with this approach?</a:t>
            </a:r>
          </a:p>
          <a:p>
            <a:r>
              <a:rPr lang="en-US" dirty="0"/>
              <a:t>What is world-systems analysis? What was its original purpose? How applicable is it to antiquity?</a:t>
            </a:r>
          </a:p>
          <a:p>
            <a:r>
              <a:rPr lang="en-US" dirty="0"/>
              <a:t>How can a core dominate a periphery? What does this look like archaeologically?</a:t>
            </a:r>
          </a:p>
        </p:txBody>
      </p:sp>
    </p:spTree>
    <p:extLst>
      <p:ext uri="{BB962C8B-B14F-4D97-AF65-F5344CB8AC3E}">
        <p14:creationId xmlns:p14="http://schemas.microsoft.com/office/powerpoint/2010/main" val="3091996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A26B664-6D61-9CF1-8A0F-8028B84E2399}"/>
              </a:ext>
            </a:extLst>
          </p:cNvPr>
          <p:cNvSpPr>
            <a:spLocks noGrp="1"/>
          </p:cNvSpPr>
          <p:nvPr>
            <p:ph type="title"/>
          </p:nvPr>
        </p:nvSpPr>
        <p:spPr>
          <a:xfrm>
            <a:off x="609600" y="274638"/>
            <a:ext cx="10972800" cy="1143000"/>
          </a:xfrm>
        </p:spPr>
        <p:txBody>
          <a:bodyPr/>
          <a:lstStyle/>
          <a:p>
            <a:r>
              <a:rPr lang="en-US" dirty="0"/>
              <a:t>World-Systems Theory</a:t>
            </a:r>
          </a:p>
        </p:txBody>
      </p:sp>
      <p:pic>
        <p:nvPicPr>
          <p:cNvPr id="6" name="Content Placeholder 5" descr="A circular logo with arrows and text&#10;&#10;AI-generated content may be incorrect.">
            <a:extLst>
              <a:ext uri="{FF2B5EF4-FFF2-40B4-BE49-F238E27FC236}">
                <a16:creationId xmlns:a16="http://schemas.microsoft.com/office/drawing/2014/main" id="{4D18C966-846B-0CDC-BB0B-0DEC9FBA88B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39018" y="1600201"/>
            <a:ext cx="4525963" cy="4525963"/>
          </a:xfrm>
          <a:noFill/>
        </p:spPr>
      </p:pic>
      <p:pic>
        <p:nvPicPr>
          <p:cNvPr id="8" name="Content Placeholder 7" descr="A ship with sails and ropes&#10;&#10;AI-generated content may be incorrect.">
            <a:extLst>
              <a:ext uri="{FF2B5EF4-FFF2-40B4-BE49-F238E27FC236}">
                <a16:creationId xmlns:a16="http://schemas.microsoft.com/office/drawing/2014/main" id="{A28E9183-DAD7-8EC2-9373-6D234DFF67D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97600" y="2241930"/>
            <a:ext cx="5384800" cy="3242503"/>
          </a:xfrm>
        </p:spPr>
      </p:pic>
      <p:sp>
        <p:nvSpPr>
          <p:cNvPr id="9" name="TextBox 8">
            <a:extLst>
              <a:ext uri="{FF2B5EF4-FFF2-40B4-BE49-F238E27FC236}">
                <a16:creationId xmlns:a16="http://schemas.microsoft.com/office/drawing/2014/main" id="{1C3C9E30-41E3-E1B0-5344-98BFB0E7FAA9}"/>
              </a:ext>
            </a:extLst>
          </p:cNvPr>
          <p:cNvSpPr txBox="1"/>
          <p:nvPr/>
        </p:nvSpPr>
        <p:spPr>
          <a:xfrm>
            <a:off x="6197600" y="5525999"/>
            <a:ext cx="53848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Illustration of a Dutch </a:t>
            </a:r>
            <a:r>
              <a:rPr lang="en-US" dirty="0" err="1">
                <a:solidFill>
                  <a:schemeClr val="bg1"/>
                </a:solidFill>
                <a:latin typeface="Candara" panose="020E0502030303020204" pitchFamily="34" charset="0"/>
              </a:rPr>
              <a:t>fluyt</a:t>
            </a:r>
            <a:r>
              <a:rPr lang="en-US" dirty="0">
                <a:solidFill>
                  <a:schemeClr val="bg1"/>
                </a:solidFill>
                <a:latin typeface="Candara" panose="020E0502030303020204" pitchFamily="34" charset="0"/>
              </a:rPr>
              <a:t> by Wenceslaus Hollar (1667)</a:t>
            </a:r>
          </a:p>
        </p:txBody>
      </p:sp>
    </p:spTree>
    <p:extLst>
      <p:ext uri="{BB962C8B-B14F-4D97-AF65-F5344CB8AC3E}">
        <p14:creationId xmlns:p14="http://schemas.microsoft.com/office/powerpoint/2010/main" val="3754232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25FCAE-AAC4-5C60-68A0-B35A4C860636}"/>
              </a:ext>
            </a:extLst>
          </p:cNvPr>
          <p:cNvPicPr>
            <a:picLocks noChangeAspect="1"/>
          </p:cNvPicPr>
          <p:nvPr/>
        </p:nvPicPr>
        <p:blipFill>
          <a:blip r:embed="rId2"/>
          <a:stretch>
            <a:fillRect/>
          </a:stretch>
        </p:blipFill>
        <p:spPr>
          <a:xfrm>
            <a:off x="0" y="447040"/>
            <a:ext cx="4114800" cy="5909760"/>
          </a:xfrm>
          <a:prstGeom prst="rect">
            <a:avLst/>
          </a:prstGeom>
        </p:spPr>
      </p:pic>
      <p:pic>
        <p:nvPicPr>
          <p:cNvPr id="5" name="Picture 4">
            <a:extLst>
              <a:ext uri="{FF2B5EF4-FFF2-40B4-BE49-F238E27FC236}">
                <a16:creationId xmlns:a16="http://schemas.microsoft.com/office/drawing/2014/main" id="{327F00DA-AAC3-8F91-A999-CB289EA2504C}"/>
              </a:ext>
            </a:extLst>
          </p:cNvPr>
          <p:cNvPicPr>
            <a:picLocks noChangeAspect="1"/>
          </p:cNvPicPr>
          <p:nvPr/>
        </p:nvPicPr>
        <p:blipFill>
          <a:blip r:embed="rId3"/>
          <a:stretch>
            <a:fillRect/>
          </a:stretch>
        </p:blipFill>
        <p:spPr>
          <a:xfrm>
            <a:off x="4114800" y="894080"/>
            <a:ext cx="4114800" cy="4606120"/>
          </a:xfrm>
          <a:prstGeom prst="rect">
            <a:avLst/>
          </a:prstGeom>
        </p:spPr>
      </p:pic>
      <p:pic>
        <p:nvPicPr>
          <p:cNvPr id="7" name="Picture 6">
            <a:extLst>
              <a:ext uri="{FF2B5EF4-FFF2-40B4-BE49-F238E27FC236}">
                <a16:creationId xmlns:a16="http://schemas.microsoft.com/office/drawing/2014/main" id="{58779B55-2719-692D-C4A4-FDD64D99B1D6}"/>
              </a:ext>
            </a:extLst>
          </p:cNvPr>
          <p:cNvPicPr>
            <a:picLocks noChangeAspect="1"/>
          </p:cNvPicPr>
          <p:nvPr/>
        </p:nvPicPr>
        <p:blipFill>
          <a:blip r:embed="rId4"/>
          <a:stretch>
            <a:fillRect/>
          </a:stretch>
        </p:blipFill>
        <p:spPr>
          <a:xfrm>
            <a:off x="8077200" y="904240"/>
            <a:ext cx="4114800" cy="2665734"/>
          </a:xfrm>
          <a:prstGeom prst="rect">
            <a:avLst/>
          </a:prstGeom>
        </p:spPr>
      </p:pic>
      <p:pic>
        <p:nvPicPr>
          <p:cNvPr id="9" name="Picture 8">
            <a:extLst>
              <a:ext uri="{FF2B5EF4-FFF2-40B4-BE49-F238E27FC236}">
                <a16:creationId xmlns:a16="http://schemas.microsoft.com/office/drawing/2014/main" id="{9AC1718B-CA7C-3276-3142-27A4F7FCA174}"/>
              </a:ext>
            </a:extLst>
          </p:cNvPr>
          <p:cNvPicPr>
            <a:picLocks noChangeAspect="1"/>
          </p:cNvPicPr>
          <p:nvPr/>
        </p:nvPicPr>
        <p:blipFill>
          <a:blip r:embed="rId5"/>
          <a:stretch>
            <a:fillRect/>
          </a:stretch>
        </p:blipFill>
        <p:spPr>
          <a:xfrm>
            <a:off x="8077200" y="3569974"/>
            <a:ext cx="4114800" cy="2315446"/>
          </a:xfrm>
          <a:prstGeom prst="rect">
            <a:avLst/>
          </a:prstGeom>
        </p:spPr>
      </p:pic>
    </p:spTree>
    <p:extLst>
      <p:ext uri="{BB962C8B-B14F-4D97-AF65-F5344CB8AC3E}">
        <p14:creationId xmlns:p14="http://schemas.microsoft.com/office/powerpoint/2010/main" val="2256713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43DF9F0B-DDA9-A3A9-C276-7164C654714F}"/>
              </a:ext>
            </a:extLst>
          </p:cNvPr>
          <p:cNvPicPr>
            <a:picLocks noGrp="1" noChangeAspect="1"/>
          </p:cNvPicPr>
          <p:nvPr>
            <p:ph sz="half" idx="1"/>
          </p:nvPr>
        </p:nvPicPr>
        <p:blipFill>
          <a:blip r:embed="rId2"/>
          <a:stretch>
            <a:fillRect/>
          </a:stretch>
        </p:blipFill>
        <p:spPr>
          <a:xfrm>
            <a:off x="920044" y="807060"/>
            <a:ext cx="4779716" cy="5054226"/>
          </a:xfrm>
          <a:prstGeom prst="rect">
            <a:avLst/>
          </a:prstGeom>
        </p:spPr>
      </p:pic>
      <p:pic>
        <p:nvPicPr>
          <p:cNvPr id="6" name="Content Placeholder 5">
            <a:extLst>
              <a:ext uri="{FF2B5EF4-FFF2-40B4-BE49-F238E27FC236}">
                <a16:creationId xmlns:a16="http://schemas.microsoft.com/office/drawing/2014/main" id="{8636C859-4393-2762-B2BF-A65D50F22BEC}"/>
              </a:ext>
            </a:extLst>
          </p:cNvPr>
          <p:cNvPicPr>
            <a:picLocks noGrp="1" noChangeAspect="1"/>
          </p:cNvPicPr>
          <p:nvPr>
            <p:ph sz="half" idx="2"/>
          </p:nvPr>
        </p:nvPicPr>
        <p:blipFill>
          <a:blip r:embed="rId3"/>
          <a:stretch>
            <a:fillRect/>
          </a:stretch>
        </p:blipFill>
        <p:spPr>
          <a:xfrm>
            <a:off x="6979920" y="782638"/>
            <a:ext cx="4135569" cy="5078647"/>
          </a:xfrm>
          <a:prstGeom prst="rect">
            <a:avLst/>
          </a:prstGeom>
        </p:spPr>
      </p:pic>
      <p:sp>
        <p:nvSpPr>
          <p:cNvPr id="9" name="TextBox 8">
            <a:extLst>
              <a:ext uri="{FF2B5EF4-FFF2-40B4-BE49-F238E27FC236}">
                <a16:creationId xmlns:a16="http://schemas.microsoft.com/office/drawing/2014/main" id="{EC666B2E-5080-2540-0EB7-3FC0CEE1980A}"/>
              </a:ext>
            </a:extLst>
          </p:cNvPr>
          <p:cNvSpPr txBox="1"/>
          <p:nvPr/>
        </p:nvSpPr>
        <p:spPr>
          <a:xfrm>
            <a:off x="920043" y="5962879"/>
            <a:ext cx="10195445"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Plans of </a:t>
            </a:r>
            <a:r>
              <a:rPr lang="en-US" dirty="0" err="1">
                <a:solidFill>
                  <a:schemeClr val="bg1"/>
                </a:solidFill>
                <a:latin typeface="Candara" panose="020E0502030303020204" pitchFamily="34" charset="0"/>
              </a:rPr>
              <a:t>Khorsabad</a:t>
            </a:r>
            <a:r>
              <a:rPr lang="en-US" dirty="0">
                <a:solidFill>
                  <a:schemeClr val="bg1"/>
                </a:solidFill>
                <a:latin typeface="Candara" panose="020E0502030303020204" pitchFamily="34" charset="0"/>
              </a:rPr>
              <a:t> from Matthews 2003, figs. 5.1-2</a:t>
            </a:r>
          </a:p>
        </p:txBody>
      </p:sp>
    </p:spTree>
    <p:extLst>
      <p:ext uri="{BB962C8B-B14F-4D97-AF65-F5344CB8AC3E}">
        <p14:creationId xmlns:p14="http://schemas.microsoft.com/office/powerpoint/2010/main" val="1005055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a:extLst>
              <a:ext uri="{FF2B5EF4-FFF2-40B4-BE49-F238E27FC236}">
                <a16:creationId xmlns:a16="http://schemas.microsoft.com/office/drawing/2014/main" id="{91D62A77-375E-DD0A-95C7-3BB2F5362004}"/>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97603" y="248875"/>
            <a:ext cx="5384800" cy="3783558"/>
          </a:xfrm>
        </p:spPr>
      </p:pic>
      <p:sp>
        <p:nvSpPr>
          <p:cNvPr id="6" name="TextBox 5">
            <a:extLst>
              <a:ext uri="{FF2B5EF4-FFF2-40B4-BE49-F238E27FC236}">
                <a16:creationId xmlns:a16="http://schemas.microsoft.com/office/drawing/2014/main" id="{4208F194-7EA6-AC0D-D5AE-BE22EA17102F}"/>
              </a:ext>
            </a:extLst>
          </p:cNvPr>
          <p:cNvSpPr txBox="1"/>
          <p:nvPr/>
        </p:nvSpPr>
        <p:spPr>
          <a:xfrm>
            <a:off x="6384659" y="4030330"/>
            <a:ext cx="5197744" cy="1200329"/>
          </a:xfrm>
          <a:prstGeom prst="rect">
            <a:avLst/>
          </a:prstGeom>
          <a:noFill/>
        </p:spPr>
        <p:txBody>
          <a:bodyPr wrap="square" rtlCol="0">
            <a:spAutoFit/>
          </a:bodyPr>
          <a:lstStyle/>
          <a:p>
            <a:r>
              <a:rPr lang="en-US" b="1" dirty="0">
                <a:solidFill>
                  <a:schemeClr val="bg1"/>
                </a:solidFill>
                <a:latin typeface="Candara" panose="020E0502030303020204" pitchFamily="34" charset="0"/>
              </a:rPr>
              <a:t>Above:</a:t>
            </a:r>
            <a:r>
              <a:rPr lang="en-US" dirty="0">
                <a:solidFill>
                  <a:schemeClr val="bg1"/>
                </a:solidFill>
                <a:latin typeface="Candara" panose="020E0502030303020204" pitchFamily="34" charset="0"/>
              </a:rPr>
              <a:t> Temple of Ramses II, Abu Simbel, ca. 1279-1213 BCE (New Kingdom)</a:t>
            </a:r>
          </a:p>
          <a:p>
            <a:r>
              <a:rPr lang="en-US" b="1" dirty="0">
                <a:solidFill>
                  <a:schemeClr val="bg1"/>
                </a:solidFill>
                <a:latin typeface="Candara" panose="020E0502030303020204" pitchFamily="34" charset="0"/>
              </a:rPr>
              <a:t>Left: </a:t>
            </a:r>
            <a:r>
              <a:rPr lang="en-US" dirty="0">
                <a:solidFill>
                  <a:schemeClr val="bg1"/>
                </a:solidFill>
                <a:latin typeface="Candara" panose="020E0502030303020204" pitchFamily="34" charset="0"/>
              </a:rPr>
              <a:t>Mortuary temple and statues of Hatshepsut, Deir </a:t>
            </a:r>
            <a:r>
              <a:rPr lang="en-US" dirty="0" err="1">
                <a:solidFill>
                  <a:schemeClr val="bg1"/>
                </a:solidFill>
                <a:latin typeface="Candara" panose="020E0502030303020204" pitchFamily="34" charset="0"/>
              </a:rPr>
              <a:t>el</a:t>
            </a:r>
            <a:r>
              <a:rPr lang="en-US" dirty="0">
                <a:solidFill>
                  <a:schemeClr val="bg1"/>
                </a:solidFill>
                <a:latin typeface="Candara" panose="020E0502030303020204" pitchFamily="34" charset="0"/>
              </a:rPr>
              <a:t>-Bahri, ca. 1473-1458 BCE (New Kingdom)</a:t>
            </a:r>
          </a:p>
        </p:txBody>
      </p:sp>
      <p:pic>
        <p:nvPicPr>
          <p:cNvPr id="7" name="Content Placeholder 4">
            <a:extLst>
              <a:ext uri="{FF2B5EF4-FFF2-40B4-BE49-F238E27FC236}">
                <a16:creationId xmlns:a16="http://schemas.microsoft.com/office/drawing/2014/main" id="{EF634FD0-4CBB-DAEE-B99D-9E5EE68DD7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2096" y="2855099"/>
            <a:ext cx="5197744" cy="3728264"/>
          </a:xfrm>
          <a:prstGeom prst="rect">
            <a:avLst/>
          </a:prstGeom>
        </p:spPr>
      </p:pic>
      <p:pic>
        <p:nvPicPr>
          <p:cNvPr id="8" name="Picture 7">
            <a:extLst>
              <a:ext uri="{FF2B5EF4-FFF2-40B4-BE49-F238E27FC236}">
                <a16:creationId xmlns:a16="http://schemas.microsoft.com/office/drawing/2014/main" id="{63FEB4C7-F55F-A616-6FE3-7CD3960F39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3084" y="248875"/>
            <a:ext cx="1803508" cy="4154762"/>
          </a:xfrm>
          <a:prstGeom prst="rect">
            <a:avLst/>
          </a:prstGeom>
        </p:spPr>
      </p:pic>
      <p:pic>
        <p:nvPicPr>
          <p:cNvPr id="9" name="Picture 2" descr="Large Kneeling Statue of Hatshepsut, Granite">
            <a:extLst>
              <a:ext uri="{FF2B5EF4-FFF2-40B4-BE49-F238E27FC236}">
                <a16:creationId xmlns:a16="http://schemas.microsoft.com/office/drawing/2014/main" id="{A5117248-18E7-43F4-06B0-FC0AE8DEAF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216" y="248875"/>
            <a:ext cx="2366868" cy="4154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786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09408-6A02-F868-98CD-18896629DB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34589-4CE8-DF17-2ABD-7A920B9FF47F}"/>
              </a:ext>
            </a:extLst>
          </p:cNvPr>
          <p:cNvSpPr>
            <a:spLocks noGrp="1"/>
          </p:cNvSpPr>
          <p:nvPr>
            <p:ph type="title"/>
          </p:nvPr>
        </p:nvSpPr>
        <p:spPr/>
        <p:txBody>
          <a:bodyPr/>
          <a:lstStyle/>
          <a:p>
            <a:r>
              <a:rPr lang="en-US" dirty="0"/>
              <a:t>Core and Periphery</a:t>
            </a:r>
          </a:p>
        </p:txBody>
      </p:sp>
      <p:sp>
        <p:nvSpPr>
          <p:cNvPr id="3" name="Content Placeholder 2">
            <a:extLst>
              <a:ext uri="{FF2B5EF4-FFF2-40B4-BE49-F238E27FC236}">
                <a16:creationId xmlns:a16="http://schemas.microsoft.com/office/drawing/2014/main" id="{9C0A8E39-4461-F54F-3447-A7A0955478C1}"/>
              </a:ext>
            </a:extLst>
          </p:cNvPr>
          <p:cNvSpPr>
            <a:spLocks noGrp="1"/>
          </p:cNvSpPr>
          <p:nvPr>
            <p:ph idx="1"/>
          </p:nvPr>
        </p:nvSpPr>
        <p:spPr/>
        <p:txBody>
          <a:bodyPr>
            <a:normAutofit lnSpcReduction="10000"/>
          </a:bodyPr>
          <a:lstStyle/>
          <a:p>
            <a:r>
              <a:rPr lang="en-US" dirty="0"/>
              <a:t>What is the distinction between core and periphery? What are the features of each (including both archaeological and textual material)? How can we distinguish between core and periphery on archaeological grounds? What are the problems with this approach?</a:t>
            </a:r>
          </a:p>
          <a:p>
            <a:r>
              <a:rPr lang="en-US" dirty="0"/>
              <a:t>What is world-systems analysis? What was its original purpose? How applicable is it to antiquity?</a:t>
            </a:r>
          </a:p>
          <a:p>
            <a:r>
              <a:rPr lang="en-US" dirty="0"/>
              <a:t>How can a core dominate a periphery? What does this look like archaeologically?</a:t>
            </a:r>
          </a:p>
        </p:txBody>
      </p:sp>
    </p:spTree>
    <p:extLst>
      <p:ext uri="{BB962C8B-B14F-4D97-AF65-F5344CB8AC3E}">
        <p14:creationId xmlns:p14="http://schemas.microsoft.com/office/powerpoint/2010/main" val="4043326353"/>
      </p:ext>
    </p:extLst>
  </p:cSld>
  <p:clrMapOvr>
    <a:masterClrMapping/>
  </p:clrMapOvr>
</p:sld>
</file>

<file path=ppt/theme/theme1.xml><?xml version="1.0" encoding="utf-8"?>
<a:theme xmlns:a="http://schemas.openxmlformats.org/drawingml/2006/main" name="Seminar for Iranian Stud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minar for Iranian Studies" id="{0795E42A-6EB9-44BE-810F-F138D9023953}" vid="{346089D7-2517-4C44-8760-25DB6A7B76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Seminar for Iranian Studies</Template>
  <TotalTime>9136</TotalTime>
  <Words>1041</Words>
  <Application>Microsoft Office PowerPoint</Application>
  <PresentationFormat>Widescreen</PresentationFormat>
  <Paragraphs>73</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Aptos</vt:lpstr>
      <vt:lpstr>Arial</vt:lpstr>
      <vt:lpstr>Cambria</vt:lpstr>
      <vt:lpstr>Candara</vt:lpstr>
      <vt:lpstr>Seminar for Iranian Studies</vt:lpstr>
      <vt:lpstr>The Archaeology of Empires</vt:lpstr>
      <vt:lpstr>More Archaeology!</vt:lpstr>
      <vt:lpstr>PowerPoint Presentation</vt:lpstr>
      <vt:lpstr>Core and Periphery</vt:lpstr>
      <vt:lpstr>World-Systems Theory</vt:lpstr>
      <vt:lpstr>PowerPoint Presentation</vt:lpstr>
      <vt:lpstr>PowerPoint Presentation</vt:lpstr>
      <vt:lpstr>PowerPoint Presentation</vt:lpstr>
      <vt:lpstr>Core and Periphery</vt:lpstr>
      <vt:lpstr>Hegemony &amp; IEMP</vt:lpstr>
      <vt:lpstr>Scales</vt:lpstr>
      <vt:lpstr>PowerPoint Presentation</vt:lpstr>
      <vt:lpstr>Lepcis Magna</vt:lpstr>
      <vt:lpstr>Hatra</vt:lpstr>
      <vt:lpstr>PowerPoint Presentation</vt:lpstr>
      <vt:lpstr>Hatra</vt:lpstr>
      <vt:lpstr>Scales</vt:lpstr>
      <vt:lpstr>PowerPoint Presentation</vt:lpstr>
      <vt:lpstr>Elites</vt:lpstr>
      <vt:lpstr>PowerPoint Presentation</vt:lpstr>
      <vt:lpstr>PowerPoint Presentation</vt:lpstr>
      <vt:lpstr>PowerPoint Presentation</vt:lpstr>
      <vt:lpstr>PowerPoint Presentation</vt:lpstr>
      <vt:lpstr>Palmyra</vt:lpstr>
      <vt:lpstr>PowerPoint Presentation</vt:lpstr>
      <vt:lpstr>Networks</vt:lpstr>
      <vt:lpstr>PowerPoint Presentation</vt:lpstr>
      <vt:lpstr>PowerPoint Presentation</vt:lpstr>
      <vt:lpstr>Materiality, Agency, Inscribed Knowledge</vt:lpstr>
      <vt:lpstr>Ara Pacis</vt:lpstr>
      <vt:lpstr>Ara Pacis</vt:lpstr>
      <vt:lpstr>Biology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Colburn, Henry</dc:creator>
  <cp:lastModifiedBy>Henry Colburn</cp:lastModifiedBy>
  <cp:revision>896</cp:revision>
  <dcterms:created xsi:type="dcterms:W3CDTF">2021-01-02T14:12:07Z</dcterms:created>
  <dcterms:modified xsi:type="dcterms:W3CDTF">2026-09-11T16:53:59Z</dcterms:modified>
</cp:coreProperties>
</file>