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41"/>
  </p:notesMasterIdLst>
  <p:sldIdLst>
    <p:sldId id="256" r:id="rId2"/>
    <p:sldId id="257" r:id="rId3"/>
    <p:sldId id="287" r:id="rId4"/>
    <p:sldId id="259" r:id="rId5"/>
    <p:sldId id="276" r:id="rId6"/>
    <p:sldId id="296" r:id="rId7"/>
    <p:sldId id="260" r:id="rId8"/>
    <p:sldId id="265" r:id="rId9"/>
    <p:sldId id="261" r:id="rId10"/>
    <p:sldId id="263" r:id="rId11"/>
    <p:sldId id="262" r:id="rId12"/>
    <p:sldId id="284" r:id="rId13"/>
    <p:sldId id="280" r:id="rId14"/>
    <p:sldId id="264" r:id="rId15"/>
    <p:sldId id="282" r:id="rId16"/>
    <p:sldId id="297" r:id="rId17"/>
    <p:sldId id="281" r:id="rId18"/>
    <p:sldId id="292" r:id="rId19"/>
    <p:sldId id="277" r:id="rId20"/>
    <p:sldId id="289" r:id="rId21"/>
    <p:sldId id="286" r:id="rId22"/>
    <p:sldId id="288" r:id="rId23"/>
    <p:sldId id="294" r:id="rId24"/>
    <p:sldId id="267" r:id="rId25"/>
    <p:sldId id="268" r:id="rId26"/>
    <p:sldId id="269" r:id="rId27"/>
    <p:sldId id="270" r:id="rId28"/>
    <p:sldId id="291" r:id="rId29"/>
    <p:sldId id="298" r:id="rId30"/>
    <p:sldId id="295" r:id="rId31"/>
    <p:sldId id="271" r:id="rId32"/>
    <p:sldId id="293" r:id="rId33"/>
    <p:sldId id="272" r:id="rId34"/>
    <p:sldId id="273" r:id="rId35"/>
    <p:sldId id="274" r:id="rId36"/>
    <p:sldId id="275" r:id="rId37"/>
    <p:sldId id="285" r:id="rId38"/>
    <p:sldId id="278" r:id="rId39"/>
    <p:sldId id="283"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75"/>
    <p:restoredTop sz="94671"/>
  </p:normalViewPr>
  <p:slideViewPr>
    <p:cSldViewPr snapToGrid="0" snapToObjects="1">
      <p:cViewPr>
        <p:scale>
          <a:sx n="100" d="100"/>
          <a:sy n="100" d="100"/>
        </p:scale>
        <p:origin x="80" y="-46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934757-7238-6C4D-8FA2-EECD53047CF4}" type="datetimeFigureOut">
              <a:rPr lang="en-US" smtClean="0"/>
              <a:t>8/26/20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EBA924-1CCE-B543-9B6E-826C24DDE90D}" type="slidenum">
              <a:rPr lang="en-US" smtClean="0"/>
              <a:t>‹#›</a:t>
            </a:fld>
            <a:endParaRPr lang="en-US"/>
          </a:p>
        </p:txBody>
      </p:sp>
    </p:spTree>
    <p:extLst>
      <p:ext uri="{BB962C8B-B14F-4D97-AF65-F5344CB8AC3E}">
        <p14:creationId xmlns:p14="http://schemas.microsoft.com/office/powerpoint/2010/main" val="1924918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BA924-1CCE-B543-9B6E-826C24DDE90D}" type="slidenum">
              <a:rPr lang="en-US" smtClean="0"/>
              <a:t>38</a:t>
            </a:fld>
            <a:endParaRPr lang="en-US"/>
          </a:p>
        </p:txBody>
      </p:sp>
    </p:spTree>
    <p:extLst>
      <p:ext uri="{BB962C8B-B14F-4D97-AF65-F5344CB8AC3E}">
        <p14:creationId xmlns:p14="http://schemas.microsoft.com/office/powerpoint/2010/main" val="263230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160EA64-D806-43AC-9DF2-F8C432F32B4C}" type="datetimeFigureOut">
              <a:rPr lang="en-US" smtClean="0"/>
              <a:t>8/26/20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60EA64-D806-43AC-9DF2-F8C432F32B4C}" type="datetimeFigureOut">
              <a:rPr lang="en-US" smtClean="0"/>
              <a:t>8/26/20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8/26/20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8/26/20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8/26/20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160EA64-D806-43AC-9DF2-F8C432F32B4C}" type="datetimeFigureOut">
              <a:rPr lang="en-US" smtClean="0"/>
              <a:t>8/26/20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160EA64-D806-43AC-9DF2-F8C432F32B4C}" type="datetimeFigureOut">
              <a:rPr lang="en-US" smtClean="0"/>
              <a:t>8/26/20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8/26/20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8/26/20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070A7B3-6521-4DCA-87E5-044747A908C1}" type="datetimeFigureOut">
              <a:rPr lang="en-US" smtClean="0"/>
              <a:t>8/26/20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8/26/20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B134690-1557-4C89-A502-4959FE7FAD70}" type="datetimeFigureOut">
              <a:rPr lang="en-US" smtClean="0"/>
              <a:t>8/26/20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F7D4976-E339-4826-83B7-FBD03F55ECF8}" type="datetimeFigureOut">
              <a:rPr lang="en-US" smtClean="0"/>
              <a:t>8/26/20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E1037C31-9E7A-4F99-8774-A0E530DE1A42}" type="datetimeFigureOut">
              <a:rPr lang="en-US" smtClean="0"/>
              <a:t>8/26/20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278504F-A551-4DE0-9316-4DCD1D8CC752}" type="datetimeFigureOut">
              <a:rPr lang="en-US" smtClean="0"/>
              <a:t>8/26/20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D1BE4249-C0D0-4B06-8692-E8BB871AF643}" type="datetimeFigureOut">
              <a:rPr lang="en-US" smtClean="0"/>
              <a:t>8/26/20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2B0DB6-F5C7-45FB-8CF3-31B45F9C2DAC}" type="datetimeFigureOut">
              <a:rPr lang="en-US" smtClean="0"/>
              <a:t>8/26/20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21" Type="http://schemas.openxmlformats.org/officeDocument/2006/relationships/image" Target="../media/image4.png"/><Relationship Id="rId22" Type="http://schemas.openxmlformats.org/officeDocument/2006/relationships/image" Target="../media/image5.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160EA64-D806-43AC-9DF2-F8C432F32B4C}" type="datetimeFigureOut">
              <a:rPr lang="en-US" smtClean="0"/>
              <a:t>8/26/20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908965080"/>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realty.economictimes.indiatimes.com/news/residential/home-ownership-low-in-india-high-property-prices-loan-rates-major-deterrents-survey/57919274"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 Id="rId3"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 Id="rId3"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jpg"/><Relationship Id="rId5" Type="http://schemas.openxmlformats.org/officeDocument/2006/relationships/image" Target="../media/image34.tiff"/><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hyperlink" Target="https://books.google.com/books?id=oIro7MtiFuYC&amp;pg=PA2&amp;lpg=PA2&amp;dq=%22Act+Concerning+the+Rights+and+Liabilities+of+Husband+and+Wife%22&amp;source=bl&amp;ots=icmaesEh41&amp;sig=ACfU3U0Bik2xB6_vfOobK5YiqzhUDkFyGg&amp;hl=en&amp;sa=X&amp;ved=2ahUKEwiel5emr5zhAhVtFjQIHTdYCXEQ6AEwDXoECAcQAQ#v=onepage&amp;q=%22Act%20Concerning%20the%20Rights%20and%20Liabilities%20of%20Husband%20and%20Wife%22&amp;f=false" TargetMode="External"/><Relationship Id="rId4" Type="http://schemas.openxmlformats.org/officeDocument/2006/relationships/hyperlink" Target="https://www.thoughtco.com/property-rights-of-women-3529578" TargetMode="External"/><Relationship Id="rId1" Type="http://schemas.openxmlformats.org/officeDocument/2006/relationships/slideLayout" Target="../slideLayouts/slideLayout2.xml"/><Relationship Id="rId2" Type="http://schemas.openxmlformats.org/officeDocument/2006/relationships/hyperlink" Target="https://www.thoughtco.com/1848-married-women-win-property-rights-3529577"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 Id="rId3" Type="http://schemas.openxmlformats.org/officeDocument/2006/relationships/image" Target="../media/image3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 Id="rId3"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image" Target="../media/image41.jpg"/><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 Id="rId3" Type="http://schemas.openxmlformats.org/officeDocument/2006/relationships/image" Target="../media/image4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 Id="rId3" Type="http://schemas.openxmlformats.org/officeDocument/2006/relationships/image" Target="../media/image4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 Id="rId3" Type="http://schemas.openxmlformats.org/officeDocument/2006/relationships/image" Target="../media/image4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53.jpg"/><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 Id="rId3" Type="http://schemas.openxmlformats.org/officeDocument/2006/relationships/hyperlink" Target="https://sfpublicpress.org/seeking-san-francisco-affordable-housing-solutions-20-seconds-at-a-time/"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 Id="rId3" Type="http://schemas.openxmlformats.org/officeDocument/2006/relationships/hyperlink" Target="https://www.phillymag.com/news/2020/02/08/philadelphia-homeless-opioid-epidemic/"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 Id="rId3" Type="http://schemas.openxmlformats.org/officeDocument/2006/relationships/image" Target="../media/image5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 Id="rId3" Type="http://schemas.openxmlformats.org/officeDocument/2006/relationships/image" Target="../media/image6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hyperlink" Target="https://www.bunkhistory.org/resources/1534" TargetMode="External"/><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House And Home</a:t>
            </a:r>
            <a:endParaRPr lang="en-US" dirty="0"/>
          </a:p>
        </p:txBody>
      </p:sp>
      <p:sp>
        <p:nvSpPr>
          <p:cNvPr id="3" name="Subtitle 2"/>
          <p:cNvSpPr>
            <a:spLocks noGrp="1"/>
          </p:cNvSpPr>
          <p:nvPr>
            <p:ph type="subTitle" idx="1"/>
          </p:nvPr>
        </p:nvSpPr>
        <p:spPr/>
        <p:txBody>
          <a:bodyPr>
            <a:normAutofit/>
          </a:bodyPr>
          <a:lstStyle/>
          <a:p>
            <a:r>
              <a:rPr lang="en-US" dirty="0" smtClean="0"/>
              <a:t>Remember </a:t>
            </a:r>
            <a:r>
              <a:rPr lang="en-US" dirty="0" err="1" smtClean="0"/>
              <a:t>HoME</a:t>
            </a:r>
            <a:r>
              <a:rPr lang="en-US" dirty="0" smtClean="0"/>
              <a:t>?  Where most of us spent the last 6 Months?</a:t>
            </a:r>
          </a:p>
          <a:p>
            <a:r>
              <a:rPr lang="en-US" dirty="0" smtClean="0"/>
              <a:t>CITY 185: URBAN CULTURE AND SOCIETY               September  14</a:t>
            </a:r>
            <a:endParaRPr lang="en-US" dirty="0"/>
          </a:p>
        </p:txBody>
      </p:sp>
    </p:spTree>
    <p:extLst>
      <p:ext uri="{BB962C8B-B14F-4D97-AF65-F5344CB8AC3E}">
        <p14:creationId xmlns:p14="http://schemas.microsoft.com/office/powerpoint/2010/main" val="1078955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0082848" cy="1400530"/>
          </a:xfrm>
        </p:spPr>
        <p:txBody>
          <a:bodyPr/>
          <a:lstStyle/>
          <a:p>
            <a:r>
              <a:rPr lang="en-US" dirty="0" smtClean="0"/>
              <a:t>Differences in the U.S. (there are also differences by age, context, </a:t>
            </a:r>
            <a:r>
              <a:rPr lang="en-US" dirty="0" err="1" smtClean="0"/>
              <a:t>etc</a:t>
            </a:r>
            <a:r>
              <a:rPr lang="en-US" dirty="0" smtClean="0"/>
              <a: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8319" y="2052638"/>
            <a:ext cx="5337137" cy="4195762"/>
          </a:xfrm>
        </p:spPr>
      </p:pic>
    </p:spTree>
    <p:extLst>
      <p:ext uri="{BB962C8B-B14F-4D97-AF65-F5344CB8AC3E}">
        <p14:creationId xmlns:p14="http://schemas.microsoft.com/office/powerpoint/2010/main" val="18204221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Global Comparisons and Questions: Cities and States shape “home”</a:t>
            </a:r>
            <a:endParaRPr lang="en-US" sz="2400" dirty="0"/>
          </a:p>
        </p:txBody>
      </p:sp>
      <p:sp>
        <p:nvSpPr>
          <p:cNvPr id="3" name="Content Placeholder 2"/>
          <p:cNvSpPr>
            <a:spLocks noGrp="1"/>
          </p:cNvSpPr>
          <p:nvPr>
            <p:ph idx="1"/>
          </p:nvPr>
        </p:nvSpPr>
        <p:spPr>
          <a:xfrm>
            <a:off x="1104293" y="1462190"/>
            <a:ext cx="8946541" cy="4195481"/>
          </a:xfrm>
        </p:spPr>
        <p:txBody>
          <a:bodyPr>
            <a:normAutofit fontScale="92500"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Spain 76.3% (2020)</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Brazil 72.4% (but what about </a:t>
            </a:r>
            <a:r>
              <a:rPr lang="en-US" dirty="0" err="1" smtClean="0"/>
              <a:t>favelados</a:t>
            </a:r>
            <a:r>
              <a:rPr lang="en-US" dirty="0" smtClean="0"/>
              <a:t> who own houses but not land?)</a:t>
            </a:r>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Hong Kong 49.2%</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China  89.68%</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Switzerland 33-37%,  Geneva 18.3%</a:t>
            </a:r>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DO THESE CHANGE THE EXPERIENCE OF HOME? OF PRIVACY?</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err="1" smtClean="0"/>
              <a:t>Ursina</a:t>
            </a:r>
            <a:r>
              <a:rPr lang="en-US" dirty="0" smtClean="0"/>
              <a:t> Kuhn and Markus </a:t>
            </a:r>
            <a:r>
              <a:rPr lang="en-US" dirty="0" err="1" smtClean="0"/>
              <a:t>Grabka</a:t>
            </a:r>
            <a:r>
              <a:rPr lang="en-US" dirty="0" smtClean="0"/>
              <a:t> (2018) “Homeownership </a:t>
            </a:r>
            <a:r>
              <a:rPr lang="en-US" dirty="0"/>
              <a:t>and Wealth in Switzerland and </a:t>
            </a:r>
            <a:r>
              <a:rPr lang="en-US" dirty="0" smtClean="0"/>
              <a:t>Germany Social </a:t>
            </a:r>
            <a:r>
              <a:rPr lang="en-US" dirty="0"/>
              <a:t>Dynamics in Swiss Society, 2018, Volume 9</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a:t>
            </a:r>
            <a:endParaRPr lang="en-US" dirty="0"/>
          </a:p>
        </p:txBody>
      </p:sp>
      <p:sp>
        <p:nvSpPr>
          <p:cNvPr id="4" name="Rectangle 3"/>
          <p:cNvSpPr/>
          <p:nvPr/>
        </p:nvSpPr>
        <p:spPr>
          <a:xfrm>
            <a:off x="1104293" y="5657671"/>
            <a:ext cx="8946541" cy="923330"/>
          </a:xfrm>
          <a:prstGeom prst="rect">
            <a:avLst/>
          </a:prstGeom>
        </p:spPr>
        <p:txBody>
          <a:bodyPr wrap="square">
            <a:spAutoFit/>
          </a:bodyPr>
          <a:lstStyle/>
          <a:p>
            <a:r>
              <a:rPr lang="en-US" dirty="0">
                <a:hlinkClick r:id="rId2"/>
              </a:rPr>
              <a:t>https://realty.economictimes.indiatimes.com/news/residential/home-ownership-low-in-india-high-property-prices-loan-rates-major-deterrents-survey/57919274</a:t>
            </a:r>
            <a:endParaRPr lang="en-US" dirty="0"/>
          </a:p>
        </p:txBody>
      </p:sp>
    </p:spTree>
    <p:extLst>
      <p:ext uri="{BB962C8B-B14F-4D97-AF65-F5344CB8AC3E}">
        <p14:creationId xmlns:p14="http://schemas.microsoft.com/office/powerpoint/2010/main" val="14143046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Mobility</a:t>
            </a:r>
            <a:endParaRPr lang="en-US" dirty="0"/>
          </a:p>
        </p:txBody>
      </p:sp>
      <p:sp>
        <p:nvSpPr>
          <p:cNvPr id="3" name="Content Placeholder 2"/>
          <p:cNvSpPr>
            <a:spLocks noGrp="1"/>
          </p:cNvSpPr>
          <p:nvPr>
            <p:ph idx="1"/>
          </p:nvPr>
        </p:nvSpPr>
        <p:spPr>
          <a:xfrm>
            <a:off x="1103312" y="2052918"/>
            <a:ext cx="6799717" cy="4195481"/>
          </a:xfrm>
        </p:spPr>
        <p:txBody>
          <a:bodyPr/>
          <a:lstStyle/>
          <a:p>
            <a:r>
              <a:rPr lang="en-US" dirty="0"/>
              <a:t>The average American will move 11+ times and own three residences.  While statistics on ethnic groups are classes are difficult to come by, the poor move more often (perhaps twice as often) and renters move three times as often as owners</a:t>
            </a:r>
            <a:r>
              <a:rPr lang="en-US" dirty="0" smtClean="0"/>
              <a:t>. This may be a chance to change/improve life (See Perlman) but movement, especially involuntary (eviction) also involves </a:t>
            </a:r>
            <a:r>
              <a:rPr lang="en-US" dirty="0"/>
              <a:t>many disruptions of school, work and community</a:t>
            </a:r>
            <a:r>
              <a:rPr lang="en-US" dirty="0" smtClean="0"/>
              <a:t>.</a:t>
            </a:r>
          </a:p>
          <a:p>
            <a:r>
              <a:rPr lang="en-US" i="1" dirty="0" smtClean="0"/>
              <a:t>How and Why do </a:t>
            </a:r>
            <a:r>
              <a:rPr lang="en-US" i="1" dirty="0" err="1" smtClean="0"/>
              <a:t>Favelados</a:t>
            </a:r>
            <a:r>
              <a:rPr lang="en-US" i="1" dirty="0" smtClean="0"/>
              <a:t> move?</a:t>
            </a:r>
            <a:endParaRPr lang="en-US" i="1" dirty="0"/>
          </a:p>
          <a:p>
            <a:endParaRPr lang="en-US" dirty="0"/>
          </a:p>
        </p:txBody>
      </p:sp>
      <p:sp>
        <p:nvSpPr>
          <p:cNvPr id="4" name="Rectangle 3"/>
          <p:cNvSpPr/>
          <p:nvPr/>
        </p:nvSpPr>
        <p:spPr>
          <a:xfrm>
            <a:off x="1103312" y="5392964"/>
            <a:ext cx="6096000" cy="923330"/>
          </a:xfrm>
          <a:prstGeom prst="rect">
            <a:avLst/>
          </a:prstGeom>
        </p:spPr>
        <p:txBody>
          <a:bodyPr>
            <a:spAutoFit/>
          </a:bodyPr>
          <a:lstStyle/>
          <a:p>
            <a:r>
              <a:rPr lang="en-US" dirty="0" err="1">
                <a:latin typeface="Arial" charset="0"/>
              </a:rPr>
              <a:t>Phinney</a:t>
            </a:r>
            <a:r>
              <a:rPr lang="en-US" dirty="0">
                <a:latin typeface="Arial" charset="0"/>
              </a:rPr>
              <a:t>, R. (2013). Exploring Residential Mobility among Low-Income Families. </a:t>
            </a:r>
            <a:r>
              <a:rPr lang="en-US" i="1" dirty="0">
                <a:latin typeface="Arial" charset="0"/>
              </a:rPr>
              <a:t>Social Service Review,</a:t>
            </a:r>
            <a:r>
              <a:rPr lang="en-US" dirty="0">
                <a:latin typeface="Arial" charset="0"/>
              </a:rPr>
              <a:t> </a:t>
            </a:r>
            <a:r>
              <a:rPr lang="en-US" i="1" dirty="0">
                <a:latin typeface="Arial" charset="0"/>
              </a:rPr>
              <a:t>87</a:t>
            </a:r>
            <a:r>
              <a:rPr lang="en-US" dirty="0">
                <a:latin typeface="Arial" charset="0"/>
              </a:rPr>
              <a:t>(4), 780-815. doi:10.1086/673963</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3029" y="4180114"/>
            <a:ext cx="3925944" cy="24257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7179" y="702129"/>
            <a:ext cx="3966978" cy="3212790"/>
          </a:xfrm>
          <a:prstGeom prst="rect">
            <a:avLst/>
          </a:prstGeom>
        </p:spPr>
      </p:pic>
    </p:spTree>
    <p:extLst>
      <p:ext uri="{BB962C8B-B14F-4D97-AF65-F5344CB8AC3E}">
        <p14:creationId xmlns:p14="http://schemas.microsoft.com/office/powerpoint/2010/main" val="5276588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And then ownership is linked to are taxes, services, public health, education, </a:t>
            </a:r>
            <a:r>
              <a:rPr lang="en-US" sz="2800" dirty="0" err="1" smtClean="0"/>
              <a:t>etc</a:t>
            </a:r>
            <a:r>
              <a:rPr lang="en-US" sz="2800" dirty="0" smtClean="0"/>
              <a:t> </a:t>
            </a:r>
            <a:r>
              <a:rPr lang="mr-IN" sz="2800" dirty="0" smtClean="0"/>
              <a:t>…</a:t>
            </a:r>
            <a:r>
              <a:rPr lang="en-US" sz="2800" dirty="0" smtClean="0"/>
              <a:t>as we will see</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6711" y="1853248"/>
            <a:ext cx="3898900" cy="20828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7108" y="1686917"/>
            <a:ext cx="4797073" cy="269835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2911" y="3253778"/>
            <a:ext cx="2565400" cy="3063278"/>
          </a:xfrm>
          <a:prstGeom prst="rect">
            <a:avLst/>
          </a:prstGeom>
        </p:spPr>
      </p:pic>
    </p:spTree>
    <p:extLst>
      <p:ext uri="{BB962C8B-B14F-4D97-AF65-F5344CB8AC3E}">
        <p14:creationId xmlns:p14="http://schemas.microsoft.com/office/powerpoint/2010/main" val="16197196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Home is a Site of Ideologies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7387" y="1373776"/>
            <a:ext cx="3459798" cy="458724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3789" y="1500776"/>
            <a:ext cx="3962400" cy="26466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5333" y="2193032"/>
            <a:ext cx="2928938" cy="294872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0659" y="4276405"/>
            <a:ext cx="2188661" cy="2407527"/>
          </a:xfrm>
          <a:prstGeom prst="rect">
            <a:avLst/>
          </a:prstGeom>
        </p:spPr>
      </p:pic>
    </p:spTree>
    <p:extLst>
      <p:ext uri="{BB962C8B-B14F-4D97-AF65-F5344CB8AC3E}">
        <p14:creationId xmlns:p14="http://schemas.microsoft.com/office/powerpoint/2010/main" val="14400147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man’s home is his castle?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0271" y="1853248"/>
            <a:ext cx="2844584" cy="419576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9014" y="1853248"/>
            <a:ext cx="6534150" cy="4358155"/>
          </a:xfrm>
          <a:prstGeom prst="rect">
            <a:avLst/>
          </a:prstGeom>
        </p:spPr>
      </p:pic>
    </p:spTree>
    <p:extLst>
      <p:ext uri="{BB962C8B-B14F-4D97-AF65-F5344CB8AC3E}">
        <p14:creationId xmlns:p14="http://schemas.microsoft.com/office/powerpoint/2010/main" val="628681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Privacy and Security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184" y="1624490"/>
            <a:ext cx="5689168" cy="419576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7352" y="1528525"/>
            <a:ext cx="5882640" cy="4387692"/>
          </a:xfrm>
          <a:prstGeom prst="rect">
            <a:avLst/>
          </a:prstGeom>
        </p:spPr>
      </p:pic>
    </p:spTree>
    <p:extLst>
      <p:ext uri="{BB962C8B-B14F-4D97-AF65-F5344CB8AC3E}">
        <p14:creationId xmlns:p14="http://schemas.microsoft.com/office/powerpoint/2010/main" val="13047994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582" y="464466"/>
            <a:ext cx="9404723" cy="1400530"/>
          </a:xfrm>
        </p:spPr>
        <p:txBody>
          <a:bodyPr/>
          <a:lstStyle/>
          <a:p>
            <a:r>
              <a:rPr lang="en-US" dirty="0" smtClean="0"/>
              <a:t>A Woman’s Home is </a:t>
            </a:r>
            <a:r>
              <a:rPr lang="en-US" i="1" dirty="0" smtClean="0"/>
              <a:t>Often</a:t>
            </a:r>
            <a:r>
              <a:rPr lang="en-US" dirty="0" smtClean="0"/>
              <a:t> her Workplace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32554" y="2091883"/>
            <a:ext cx="4334083" cy="419576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7640" y="1128071"/>
            <a:ext cx="3770908" cy="235681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3" y="1853248"/>
            <a:ext cx="3713480" cy="503060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1049" y="2809447"/>
            <a:ext cx="2524091" cy="3478198"/>
          </a:xfrm>
          <a:prstGeom prst="rect">
            <a:avLst/>
          </a:prstGeom>
        </p:spPr>
      </p:pic>
    </p:spTree>
    <p:extLst>
      <p:ext uri="{BB962C8B-B14F-4D97-AF65-F5344CB8AC3E}">
        <p14:creationId xmlns:p14="http://schemas.microsoft.com/office/powerpoint/2010/main" val="11250638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32238" y="2918619"/>
            <a:ext cx="3289300" cy="2463800"/>
          </a:xfrm>
        </p:spPr>
      </p:pic>
      <p:pic>
        <p:nvPicPr>
          <p:cNvPr id="4" name="Picture 3"/>
          <p:cNvPicPr>
            <a:picLocks noChangeAspect="1"/>
          </p:cNvPicPr>
          <p:nvPr/>
        </p:nvPicPr>
        <p:blipFill>
          <a:blip r:embed="rId3"/>
          <a:stretch>
            <a:fillRect/>
          </a:stretch>
        </p:blipFill>
        <p:spPr>
          <a:xfrm>
            <a:off x="-17462" y="-533400"/>
            <a:ext cx="12192000" cy="6355636"/>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8538" y="289365"/>
            <a:ext cx="3289300" cy="2463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063" y="2123445"/>
            <a:ext cx="3975100" cy="2044700"/>
          </a:xfrm>
          <a:prstGeom prst="rect">
            <a:avLst/>
          </a:prstGeom>
        </p:spPr>
      </p:pic>
      <p:sp>
        <p:nvSpPr>
          <p:cNvPr id="9" name="TextBox 8"/>
          <p:cNvSpPr txBox="1"/>
          <p:nvPr/>
        </p:nvSpPr>
        <p:spPr>
          <a:xfrm>
            <a:off x="1282701" y="1284526"/>
            <a:ext cx="4112842" cy="646331"/>
          </a:xfrm>
          <a:prstGeom prst="rect">
            <a:avLst/>
          </a:prstGeom>
          <a:noFill/>
        </p:spPr>
        <p:txBody>
          <a:bodyPr wrap="square" rtlCol="0">
            <a:spAutoFit/>
          </a:bodyPr>
          <a:lstStyle/>
          <a:p>
            <a:r>
              <a:rPr lang="en-US" dirty="0" smtClean="0"/>
              <a:t>Both can feel isolation</a:t>
            </a:r>
            <a:r>
              <a:rPr lang="mr-IN" dirty="0" smtClean="0"/>
              <a:t>…</a:t>
            </a:r>
            <a:r>
              <a:rPr lang="en-US" dirty="0" smtClean="0"/>
              <a:t>. And pain with age or lack of opportunity</a:t>
            </a:r>
            <a:endParaRPr lang="en-US" dirty="0"/>
          </a:p>
        </p:txBody>
      </p:sp>
      <p:pic>
        <p:nvPicPr>
          <p:cNvPr id="12" name="Picture 11"/>
          <p:cNvPicPr>
            <a:picLocks noChangeAspect="1"/>
          </p:cNvPicPr>
          <p:nvPr/>
        </p:nvPicPr>
        <p:blipFill>
          <a:blip r:embed="rId5"/>
          <a:stretch>
            <a:fillRect/>
          </a:stretch>
        </p:blipFill>
        <p:spPr>
          <a:xfrm>
            <a:off x="5246688" y="3575930"/>
            <a:ext cx="3949700" cy="2057400"/>
          </a:xfrm>
          <a:prstGeom prst="rect">
            <a:avLst/>
          </a:prstGeom>
        </p:spPr>
      </p:pic>
    </p:spTree>
    <p:extLst>
      <p:ext uri="{BB962C8B-B14F-4D97-AF65-F5344CB8AC3E}">
        <p14:creationId xmlns:p14="http://schemas.microsoft.com/office/powerpoint/2010/main" val="781542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Gender and Home Evokes a History of Rights as Well</a:t>
            </a:r>
            <a:endParaRPr lang="en-US" dirty="0"/>
          </a:p>
        </p:txBody>
      </p:sp>
      <p:sp>
        <p:nvSpPr>
          <p:cNvPr id="3" name="Content Placeholder 2"/>
          <p:cNvSpPr>
            <a:spLocks noGrp="1"/>
          </p:cNvSpPr>
          <p:nvPr>
            <p:ph idx="1"/>
          </p:nvPr>
        </p:nvSpPr>
        <p:spPr>
          <a:xfrm>
            <a:off x="1103312" y="2052918"/>
            <a:ext cx="5497513" cy="4195481"/>
          </a:xfrm>
        </p:spPr>
        <p:txBody>
          <a:bodyPr>
            <a:normAutofit fontScale="85000" lnSpcReduction="20000"/>
          </a:bodyPr>
          <a:lstStyle/>
          <a:p>
            <a:r>
              <a:rPr lang="en-US" dirty="0" smtClean="0"/>
              <a:t>“New </a:t>
            </a:r>
            <a:r>
              <a:rPr lang="en-US" dirty="0"/>
              <a:t>York gave women the most extensive property rights, passing the </a:t>
            </a:r>
            <a:r>
              <a:rPr lang="en-US" dirty="0">
                <a:hlinkClick r:id="rId2"/>
              </a:rPr>
              <a:t>Married Women's Property Act</a:t>
            </a:r>
            <a:r>
              <a:rPr lang="en-US" dirty="0"/>
              <a:t> in 1848 and the Act Concerning the Rights and Liabilities of Husband and Wife in 1860. Both of these laws expanded the property rights of married women and became a model for other states throughout the century. Under this set of laws, women could conduct business on their own, have sole ownership of gifts they received, and file lawsuits. The Act Concerning the Rights and Liabilities of Husband and Wife also acknowledged "</a:t>
            </a:r>
            <a:r>
              <a:rPr lang="en-US" dirty="0">
                <a:hlinkClick r:id="rId3"/>
              </a:rPr>
              <a:t>mothers as joint guardians of their children</a:t>
            </a:r>
            <a:r>
              <a:rPr lang="en-US" dirty="0"/>
              <a:t>" along with fathers. This allowed married women to finally have legal authority over their own sons and </a:t>
            </a:r>
            <a:r>
              <a:rPr lang="en-US" dirty="0" smtClean="0"/>
              <a:t>daughters.” www.</a:t>
            </a:r>
            <a:r>
              <a:rPr lang="en-US" dirty="0" smtClean="0">
                <a:hlinkClick r:id="rId4"/>
              </a:rPr>
              <a:t>.thoughtco.com/property-rights-of-women-3529578</a:t>
            </a:r>
            <a:endParaRPr lang="en-US" dirty="0"/>
          </a:p>
        </p:txBody>
      </p:sp>
    </p:spTree>
    <p:extLst>
      <p:ext uri="{BB962C8B-B14F-4D97-AF65-F5344CB8AC3E}">
        <p14:creationId xmlns:p14="http://schemas.microsoft.com/office/powerpoint/2010/main" val="13317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33223"/>
            <a:ext cx="9404723" cy="1400530"/>
          </a:xfrm>
        </p:spPr>
        <p:txBody>
          <a:bodyPr/>
          <a:lstStyle/>
          <a:p>
            <a:r>
              <a:rPr lang="en-US" dirty="0" smtClean="0"/>
              <a:t>What Do the Ads Tell us about “The Postwar American Dream” (Lane)?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29201" y="1685608"/>
            <a:ext cx="4439364" cy="419576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11" y="1433753"/>
            <a:ext cx="3677552" cy="5209531"/>
          </a:xfrm>
          <a:prstGeom prst="rect">
            <a:avLst/>
          </a:prstGeom>
        </p:spPr>
      </p:pic>
    </p:spTree>
    <p:extLst>
      <p:ext uri="{BB962C8B-B14F-4D97-AF65-F5344CB8AC3E}">
        <p14:creationId xmlns:p14="http://schemas.microsoft.com/office/powerpoint/2010/main" val="2056264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Front and Back Spaces Mean to Us in a House? An Apartment?  Shared Housing?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33366" y="3548291"/>
            <a:ext cx="3644900" cy="2823369"/>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2" y="2578100"/>
            <a:ext cx="5099964" cy="2549982"/>
          </a:xfrm>
          <a:prstGeom prst="rect">
            <a:avLst/>
          </a:prstGeom>
        </p:spPr>
      </p:pic>
    </p:spTree>
    <p:extLst>
      <p:ext uri="{BB962C8B-B14F-4D97-AF65-F5344CB8AC3E}">
        <p14:creationId xmlns:p14="http://schemas.microsoft.com/office/powerpoint/2010/main" val="2078032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2" y="452718"/>
            <a:ext cx="8151096" cy="1400530"/>
          </a:xfrm>
        </p:spPr>
        <p:txBody>
          <a:bodyPr/>
          <a:lstStyle/>
          <a:p>
            <a:r>
              <a:rPr lang="en-US" sz="2800" dirty="0" smtClean="0"/>
              <a:t>Social Life: Where does the house end? The porch, the yard, the alley, the  choreography of the street (Jacobs)  But that becomes a question of private and public</a:t>
            </a:r>
            <a:r>
              <a:rPr lang="mr-IN" sz="3200" dirty="0" smtClean="0"/>
              <a:t>…</a:t>
            </a:r>
            <a:r>
              <a:rPr lang="en-US" sz="3200" dirty="0" smtClean="0"/>
              <a:t>..</a:t>
            </a:r>
            <a:endParaRPr lang="en-US"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2662238"/>
            <a:ext cx="7463615" cy="4195762"/>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1045" y="3183814"/>
            <a:ext cx="3505200" cy="2776818"/>
          </a:xfrm>
          <a:prstGeom prst="rect">
            <a:avLst/>
          </a:prstGeom>
        </p:spPr>
      </p:pic>
      <p:pic>
        <p:nvPicPr>
          <p:cNvPr id="9"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405" y="2776818"/>
            <a:ext cx="7081026" cy="3980685"/>
          </a:xfrm>
          <a:prstGeom prst="rect">
            <a:avLst/>
          </a:prstGeom>
        </p:spPr>
      </p:pic>
    </p:spTree>
    <p:extLst>
      <p:ext uri="{BB962C8B-B14F-4D97-AF65-F5344CB8AC3E}">
        <p14:creationId xmlns:p14="http://schemas.microsoft.com/office/powerpoint/2010/main" val="13747916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problem neighbors?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2450" y="2557792"/>
            <a:ext cx="6855932" cy="4030714"/>
          </a:xfrm>
        </p:spPr>
      </p:pic>
      <p:pic>
        <p:nvPicPr>
          <p:cNvPr id="4" name="Picture 3"/>
          <p:cNvPicPr>
            <a:picLocks noChangeAspect="1"/>
          </p:cNvPicPr>
          <p:nvPr/>
        </p:nvPicPr>
        <p:blipFill>
          <a:blip r:embed="rId3"/>
          <a:stretch>
            <a:fillRect/>
          </a:stretch>
        </p:blipFill>
        <p:spPr>
          <a:xfrm>
            <a:off x="0" y="1570318"/>
            <a:ext cx="3644900" cy="306518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700" y="1157262"/>
            <a:ext cx="3797300" cy="2133600"/>
          </a:xfrm>
          <a:prstGeom prst="rect">
            <a:avLst/>
          </a:prstGeom>
        </p:spPr>
      </p:pic>
    </p:spTree>
    <p:extLst>
      <p:ext uri="{BB962C8B-B14F-4D97-AF65-F5344CB8AC3E}">
        <p14:creationId xmlns:p14="http://schemas.microsoft.com/office/powerpoint/2010/main" val="6974048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you take the mask off?</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0700" y="1721966"/>
            <a:ext cx="7878420" cy="425973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0370" y="3124200"/>
            <a:ext cx="2857500" cy="2857500"/>
          </a:xfrm>
          <a:prstGeom prst="rect">
            <a:avLst/>
          </a:prstGeom>
        </p:spPr>
      </p:pic>
    </p:spTree>
    <p:extLst>
      <p:ext uri="{BB962C8B-B14F-4D97-AF65-F5344CB8AC3E}">
        <p14:creationId xmlns:p14="http://schemas.microsoft.com/office/powerpoint/2010/main" val="18297473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3) Imagining Alternatives - What Would Non-Sexist Housing Look Like? (Dolores Hayden)</a:t>
            </a:r>
            <a:endParaRPr lang="en-US" sz="3200" dirty="0"/>
          </a:p>
        </p:txBody>
      </p:sp>
      <p:pic>
        <p:nvPicPr>
          <p:cNvPr id="4" name="Content Placeholder 3"/>
          <p:cNvPicPr>
            <a:picLocks noGrp="1" noChangeAspect="1"/>
          </p:cNvPicPr>
          <p:nvPr>
            <p:ph type="pic" idx="1"/>
          </p:nvPr>
        </p:nvPicPr>
        <p:blipFill>
          <a:blip r:embed="rId2">
            <a:extLst>
              <a:ext uri="{28A0092B-C50C-407E-A947-70E740481C1C}">
                <a14:useLocalDpi xmlns:a14="http://schemas.microsoft.com/office/drawing/2010/main" val="0"/>
              </a:ext>
            </a:extLst>
          </a:blip>
          <a:srcRect l="7042" r="7042"/>
          <a:stretch>
            <a:fillRect/>
          </a:stretch>
        </p:blipFill>
        <p:spPr>
          <a:xfrm>
            <a:off x="6564313" y="1282700"/>
            <a:ext cx="3200400" cy="4572000"/>
          </a:xfrm>
        </p:spPr>
      </p:pic>
      <p:sp>
        <p:nvSpPr>
          <p:cNvPr id="5" name="Text Placeholder 4"/>
          <p:cNvSpPr>
            <a:spLocks noGrp="1"/>
          </p:cNvSpPr>
          <p:nvPr>
            <p:ph type="body" sz="half" idx="2"/>
          </p:nvPr>
        </p:nvSpPr>
        <p:spPr/>
        <p:txBody>
          <a:bodyPr/>
          <a:lstStyle/>
          <a:p>
            <a:r>
              <a:rPr lang="en-US" dirty="0" smtClean="0"/>
              <a:t>If we start from the premise that American housing demands double labor from working women by fragmenting space and tasks, what do we do to find new models of work?</a:t>
            </a:r>
            <a:endParaRPr lang="en-US" dirty="0"/>
          </a:p>
        </p:txBody>
      </p:sp>
    </p:spTree>
    <p:extLst>
      <p:ext uri="{BB962C8B-B14F-4D97-AF65-F5344CB8AC3E}">
        <p14:creationId xmlns:p14="http://schemas.microsoft.com/office/powerpoint/2010/main" val="2903458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Utopians Histories of Rethinking Form and Society in Cities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0" y="2164081"/>
            <a:ext cx="4703129" cy="311800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9674" y="2344554"/>
            <a:ext cx="4432246" cy="2937535"/>
          </a:xfrm>
          <a:prstGeom prst="rect">
            <a:avLst/>
          </a:prstGeom>
        </p:spPr>
      </p:pic>
    </p:spTree>
    <p:extLst>
      <p:ext uri="{BB962C8B-B14F-4D97-AF65-F5344CB8AC3E}">
        <p14:creationId xmlns:p14="http://schemas.microsoft.com/office/powerpoint/2010/main" val="1861393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Housing as Egalitarian Response: Hong Kong 1953</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4651" y="1853248"/>
            <a:ext cx="5594349" cy="419576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0100" y="1853248"/>
            <a:ext cx="5538176" cy="4587240"/>
          </a:xfrm>
          <a:prstGeom prst="rect">
            <a:avLst/>
          </a:prstGeom>
        </p:spPr>
      </p:pic>
    </p:spTree>
    <p:extLst>
      <p:ext uri="{BB962C8B-B14F-4D97-AF65-F5344CB8AC3E}">
        <p14:creationId xmlns:p14="http://schemas.microsoft.com/office/powerpoint/2010/main" val="14019358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Housing Minnesota 2000s: Echoing the American Dream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1101" y="2038275"/>
            <a:ext cx="7504210" cy="4472730"/>
          </a:xfrm>
        </p:spPr>
      </p:pic>
    </p:spTree>
    <p:extLst>
      <p:ext uri="{BB962C8B-B14F-4D97-AF65-F5344CB8AC3E}">
        <p14:creationId xmlns:p14="http://schemas.microsoft.com/office/powerpoint/2010/main" val="5162345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Change Housing to Share Tasks and Spaces?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1762583"/>
            <a:ext cx="8261781" cy="4993813"/>
          </a:xfrm>
        </p:spPr>
      </p:pic>
    </p:spTree>
    <p:extLst>
      <p:ext uri="{BB962C8B-B14F-4D97-AF65-F5344CB8AC3E}">
        <p14:creationId xmlns:p14="http://schemas.microsoft.com/office/powerpoint/2010/main" val="4226249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7042" r="7042"/>
          <a:stretch>
            <a:fillRect/>
          </a:stretch>
        </p:blipFill>
        <p:spPr>
          <a:xfrm>
            <a:off x="3048000" y="537829"/>
            <a:ext cx="4267200" cy="6095987"/>
          </a:xfrm>
        </p:spPr>
      </p:pic>
    </p:spTree>
    <p:extLst>
      <p:ext uri="{BB962C8B-B14F-4D97-AF65-F5344CB8AC3E}">
        <p14:creationId xmlns:p14="http://schemas.microsoft.com/office/powerpoint/2010/main" val="813664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FEELINGS (from </a:t>
            </a:r>
            <a:r>
              <a:rPr lang="en-US" sz="3200" dirty="0" err="1" smtClean="0"/>
              <a:t>BarbaraMiller</a:t>
            </a:r>
            <a:r>
              <a:rPr lang="en-US" sz="3200" dirty="0" smtClean="0"/>
              <a:t> </a:t>
            </a:r>
            <a:r>
              <a:rPr lang="en-US" sz="3200" dirty="0"/>
              <a:t>Lane): What does it mean if all </a:t>
            </a:r>
            <a:r>
              <a:rPr lang="en-US" sz="3200" dirty="0" smtClean="0"/>
              <a:t>do not </a:t>
            </a:r>
            <a:r>
              <a:rPr lang="en-US" sz="3200" dirty="0"/>
              <a:t>have access to a shared </a:t>
            </a:r>
            <a:r>
              <a:rPr lang="en-US" sz="3200" dirty="0" smtClean="0"/>
              <a:t>ideal</a:t>
            </a:r>
            <a:r>
              <a:rPr lang="en-US" dirty="0" smtClean="0"/>
              <a:t>?</a:t>
            </a:r>
            <a:endParaRPr lang="en-US" dirty="0"/>
          </a:p>
        </p:txBody>
      </p:sp>
      <p:sp>
        <p:nvSpPr>
          <p:cNvPr id="3" name="Content Placeholder 2"/>
          <p:cNvSpPr>
            <a:spLocks noGrp="1"/>
          </p:cNvSpPr>
          <p:nvPr>
            <p:ph idx="1"/>
          </p:nvPr>
        </p:nvSpPr>
        <p:spPr/>
        <p:txBody>
          <a:bodyPr>
            <a:normAutofit lnSpcReduction="10000"/>
          </a:bodyPr>
          <a:lstStyle/>
          <a:p>
            <a:endParaRPr lang="en-US" dirty="0" smtClean="0"/>
          </a:p>
          <a:p>
            <a:r>
              <a:rPr lang="en-US" dirty="0" smtClean="0"/>
              <a:t>“The house was new</a:t>
            </a:r>
            <a:r>
              <a:rPr lang="en-US" dirty="0"/>
              <a:t>, </a:t>
            </a:r>
            <a:r>
              <a:rPr lang="en-US" dirty="0" smtClean="0"/>
              <a:t>our family had never </a:t>
            </a:r>
            <a:r>
              <a:rPr lang="en-US" dirty="0"/>
              <a:t>h ad a </a:t>
            </a:r>
            <a:r>
              <a:rPr lang="en-US" dirty="0" smtClean="0"/>
              <a:t>new house before</a:t>
            </a:r>
            <a:r>
              <a:rPr lang="en-US" dirty="0"/>
              <a:t>. </a:t>
            </a:r>
            <a:r>
              <a:rPr lang="en-US" dirty="0" smtClean="0"/>
              <a:t>And </a:t>
            </a:r>
            <a:r>
              <a:rPr lang="en-US" dirty="0"/>
              <a:t>it </a:t>
            </a:r>
            <a:r>
              <a:rPr lang="en-US" dirty="0" smtClean="0"/>
              <a:t>was new </a:t>
            </a:r>
            <a:r>
              <a:rPr lang="en-US" dirty="0"/>
              <a:t>to </a:t>
            </a:r>
            <a:r>
              <a:rPr lang="en-US" dirty="0" smtClean="0"/>
              <a:t> us</a:t>
            </a:r>
            <a:r>
              <a:rPr lang="en-US" dirty="0"/>
              <a:t>: we </a:t>
            </a:r>
            <a:r>
              <a:rPr lang="en-US" dirty="0" smtClean="0"/>
              <a:t>had come </a:t>
            </a:r>
            <a:r>
              <a:rPr lang="en-US" dirty="0"/>
              <a:t>a </a:t>
            </a:r>
            <a:r>
              <a:rPr lang="en-US" dirty="0" smtClean="0"/>
              <a:t>distance </a:t>
            </a:r>
            <a:r>
              <a:rPr lang="en-US" dirty="0"/>
              <a:t>to live </a:t>
            </a:r>
            <a:r>
              <a:rPr lang="en-US" dirty="0" smtClean="0"/>
              <a:t>there, and </a:t>
            </a:r>
            <a:r>
              <a:rPr lang="en-US" dirty="0"/>
              <a:t>left </a:t>
            </a:r>
            <a:r>
              <a:rPr lang="en-US" dirty="0" smtClean="0"/>
              <a:t>our  earlier families and neighborhoods behind</a:t>
            </a:r>
            <a:r>
              <a:rPr lang="en-US" dirty="0"/>
              <a:t>. It </a:t>
            </a:r>
            <a:r>
              <a:rPr lang="en-US" dirty="0" smtClean="0"/>
              <a:t>was all ne </a:t>
            </a:r>
            <a:r>
              <a:rPr lang="en-US" dirty="0"/>
              <a:t>w: </a:t>
            </a:r>
            <a:r>
              <a:rPr lang="en-US" dirty="0" smtClean="0"/>
              <a:t>bright new paint and floor </a:t>
            </a:r>
            <a:r>
              <a:rPr lang="en-US" dirty="0"/>
              <a:t>s, a </a:t>
            </a:r>
            <a:r>
              <a:rPr lang="en-US" dirty="0" smtClean="0"/>
              <a:t>shiny kitc</a:t>
            </a:r>
            <a:r>
              <a:rPr lang="en-US" dirty="0"/>
              <a:t>h</a:t>
            </a:r>
            <a:r>
              <a:rPr lang="en-US" dirty="0" smtClean="0"/>
              <a:t>en and bathroom with new kinds of machines and fixtures, lots </a:t>
            </a:r>
            <a:r>
              <a:rPr lang="en-US" dirty="0"/>
              <a:t>of </a:t>
            </a:r>
            <a:r>
              <a:rPr lang="en-US" dirty="0" smtClean="0"/>
              <a:t>light inside with </a:t>
            </a:r>
            <a:r>
              <a:rPr lang="en-US" dirty="0"/>
              <a:t>big </a:t>
            </a:r>
            <a:r>
              <a:rPr lang="en-US" dirty="0" smtClean="0"/>
              <a:t>windows looking out </a:t>
            </a:r>
            <a:r>
              <a:rPr lang="en-US" dirty="0" err="1" smtClean="0"/>
              <a:t>frnt</a:t>
            </a:r>
            <a:r>
              <a:rPr lang="en-US" dirty="0" smtClean="0"/>
              <a:t> and back, a bedroom for each child or pair of kids, easy to move around in.  A garage for the new family car.  It seemed new in another way, too it seemed right for a new time. “  </a:t>
            </a:r>
          </a:p>
          <a:p>
            <a:r>
              <a:rPr lang="en-US" dirty="0" smtClean="0"/>
              <a:t>THE AMERICAN HOME WAS CONSTRUCTED AS A GOAL MEN WORKED (PASSIVELY) TO EARN FOR THEIR WIFE AND CHILDREN. WHERE ARE THE ISSUES?  </a:t>
            </a:r>
            <a:endParaRPr lang="en-US" dirty="0"/>
          </a:p>
        </p:txBody>
      </p:sp>
    </p:spTree>
    <p:extLst>
      <p:ext uri="{BB962C8B-B14F-4D97-AF65-F5344CB8AC3E}">
        <p14:creationId xmlns:p14="http://schemas.microsoft.com/office/powerpoint/2010/main" val="8826499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67" y="192921"/>
            <a:ext cx="10215934" cy="1400530"/>
          </a:xfrm>
        </p:spPr>
        <p:txBody>
          <a:bodyPr/>
          <a:lstStyle/>
          <a:p>
            <a:r>
              <a:rPr lang="en-US" dirty="0" smtClean="0"/>
              <a:t>American Social Models: </a:t>
            </a:r>
            <a:r>
              <a:rPr lang="en-US" dirty="0" err="1" smtClean="0"/>
              <a:t>CoHousing</a:t>
            </a:r>
            <a:r>
              <a:rPr lang="en-US" dirty="0" smtClean="0"/>
              <a:t> in CO, Union Housing, PA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100" y="1680368"/>
            <a:ext cx="3568700" cy="3348831"/>
          </a:xfrm>
        </p:spPr>
      </p:pic>
      <p:pic>
        <p:nvPicPr>
          <p:cNvPr id="5" name="Picture 4"/>
          <p:cNvPicPr>
            <a:picLocks noChangeAspect="1"/>
          </p:cNvPicPr>
          <p:nvPr/>
        </p:nvPicPr>
        <p:blipFill>
          <a:blip r:embed="rId3"/>
          <a:stretch>
            <a:fillRect/>
          </a:stretch>
        </p:blipFill>
        <p:spPr>
          <a:xfrm>
            <a:off x="5425467" y="2006600"/>
            <a:ext cx="4711700" cy="3873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3451"/>
            <a:ext cx="5219699" cy="4435234"/>
          </a:xfrm>
          <a:prstGeom prst="rect">
            <a:avLst/>
          </a:prstGeom>
        </p:spPr>
      </p:pic>
    </p:spTree>
    <p:extLst>
      <p:ext uri="{BB962C8B-B14F-4D97-AF65-F5344CB8AC3E}">
        <p14:creationId xmlns:p14="http://schemas.microsoft.com/office/powerpoint/2010/main" val="17821866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711" y="198120"/>
            <a:ext cx="9404723" cy="1655128"/>
          </a:xfrm>
        </p:spPr>
        <p:txBody>
          <a:bodyPr/>
          <a:lstStyle/>
          <a:p>
            <a:r>
              <a:rPr lang="en-US" sz="2400" dirty="0" smtClean="0"/>
              <a:t>Flexible Visions for “Affordable” Housing </a:t>
            </a:r>
            <a:r>
              <a:rPr lang="mr-IN" sz="2400" dirty="0" smtClean="0"/>
              <a:t>–</a:t>
            </a:r>
            <a:r>
              <a:rPr lang="en-US" sz="2400" dirty="0" smtClean="0"/>
              <a:t>San Francisco</a:t>
            </a:r>
            <a:r>
              <a:rPr lang="en-US" sz="2400" dirty="0"/>
              <a:t/>
            </a:r>
            <a:br>
              <a:rPr lang="en-US" sz="2400" dirty="0"/>
            </a:br>
            <a:r>
              <a:rPr lang="en-US" sz="2400" dirty="0" smtClean="0"/>
              <a:t>(what is the ideology of “affordable?) Can we change over the lifetime of a person/family?</a:t>
            </a:r>
            <a:endParaRPr lang="en-US" sz="2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4167" y="1678489"/>
            <a:ext cx="5429809" cy="4195762"/>
          </a:xfrm>
        </p:spPr>
      </p:pic>
      <p:sp>
        <p:nvSpPr>
          <p:cNvPr id="5" name="Rectangle 4"/>
          <p:cNvSpPr/>
          <p:nvPr/>
        </p:nvSpPr>
        <p:spPr>
          <a:xfrm>
            <a:off x="3444240" y="6283692"/>
            <a:ext cx="6096000" cy="646331"/>
          </a:xfrm>
          <a:prstGeom prst="rect">
            <a:avLst/>
          </a:prstGeom>
        </p:spPr>
        <p:txBody>
          <a:bodyPr>
            <a:spAutoFit/>
          </a:bodyPr>
          <a:lstStyle/>
          <a:p>
            <a:r>
              <a:rPr lang="en-US" dirty="0">
                <a:hlinkClick r:id="rId3"/>
              </a:rPr>
              <a:t>sfpublicpress.org/seeking-san-francisco-affordable-housing-solutions-20-seconds-at-a-time/</a:t>
            </a:r>
            <a:endParaRPr lang="en-US" dirty="0"/>
          </a:p>
        </p:txBody>
      </p:sp>
    </p:spTree>
    <p:extLst>
      <p:ext uri="{BB962C8B-B14F-4D97-AF65-F5344CB8AC3E}">
        <p14:creationId xmlns:p14="http://schemas.microsoft.com/office/powerpoint/2010/main" val="3610326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Might People Object?</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Home as investments: Government Subsidies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Gender Roles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Risks of Community and Change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NIMBY</a:t>
            </a:r>
          </a:p>
        </p:txBody>
      </p:sp>
    </p:spTree>
    <p:extLst>
      <p:ext uri="{BB962C8B-B14F-4D97-AF65-F5344CB8AC3E}">
        <p14:creationId xmlns:p14="http://schemas.microsoft.com/office/powerpoint/2010/main" val="12303301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1" y="452718"/>
            <a:ext cx="9806994" cy="1400530"/>
          </a:xfrm>
        </p:spPr>
        <p:txBody>
          <a:bodyPr/>
          <a:lstStyle/>
          <a:p>
            <a:r>
              <a:rPr lang="en-US" dirty="0" smtClean="0"/>
              <a:t>4) What does it mean NOT to have a house or a home?  Philadelphia 2020</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5320" y="1853248"/>
            <a:ext cx="8458200" cy="3941762"/>
          </a:xfrm>
        </p:spPr>
      </p:pic>
      <p:sp>
        <p:nvSpPr>
          <p:cNvPr id="5" name="Rectangle 4"/>
          <p:cNvSpPr/>
          <p:nvPr/>
        </p:nvSpPr>
        <p:spPr>
          <a:xfrm>
            <a:off x="3124200" y="6185584"/>
            <a:ext cx="6096000" cy="646331"/>
          </a:xfrm>
          <a:prstGeom prst="rect">
            <a:avLst/>
          </a:prstGeom>
        </p:spPr>
        <p:txBody>
          <a:bodyPr>
            <a:spAutoFit/>
          </a:bodyPr>
          <a:lstStyle/>
          <a:p>
            <a:r>
              <a:rPr lang="en-US" dirty="0">
                <a:hlinkClick r:id="rId3"/>
              </a:rPr>
              <a:t>https://www.phillymag.com/news/2020/02/08/philadelphia-homeless-opioid-epidemic/</a:t>
            </a:r>
            <a:endParaRPr lang="en-US" dirty="0"/>
          </a:p>
        </p:txBody>
      </p:sp>
    </p:spTree>
    <p:extLst>
      <p:ext uri="{BB962C8B-B14F-4D97-AF65-F5344CB8AC3E}">
        <p14:creationId xmlns:p14="http://schemas.microsoft.com/office/powerpoint/2010/main" val="1297796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Precariousness and Contrasts of Housing? Favelas and Context (Sao Paulo</a:t>
            </a:r>
            <a:r>
              <a:rPr lang="en-US" dirty="0" smtClean="0"/>
              <a:t>)</a:t>
            </a:r>
            <a:br>
              <a:rPr lang="en-US" dirty="0" smtClean="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6092" y="1853248"/>
            <a:ext cx="7604760" cy="405653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744" y="1853248"/>
            <a:ext cx="9111034" cy="4879895"/>
          </a:xfrm>
          <a:prstGeom prst="rect">
            <a:avLst/>
          </a:prstGeom>
        </p:spPr>
      </p:pic>
    </p:spTree>
    <p:extLst>
      <p:ext uri="{BB962C8B-B14F-4D97-AF65-F5344CB8AC3E}">
        <p14:creationId xmlns:p14="http://schemas.microsoft.com/office/powerpoint/2010/main" val="11459116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711" y="588888"/>
            <a:ext cx="9404723" cy="1400530"/>
          </a:xfrm>
        </p:spPr>
        <p:txBody>
          <a:bodyPr/>
          <a:lstStyle/>
          <a:p>
            <a:r>
              <a:rPr lang="en-US" dirty="0" smtClean="0"/>
              <a:t>Impacts of Inadequate Housing</a:t>
            </a:r>
            <a:endParaRPr lang="en-US" dirty="0"/>
          </a:p>
        </p:txBody>
      </p:sp>
      <p:sp>
        <p:nvSpPr>
          <p:cNvPr id="3" name="Content Placeholder 2"/>
          <p:cNvSpPr>
            <a:spLocks noGrp="1"/>
          </p:cNvSpPr>
          <p:nvPr>
            <p:ph idx="1"/>
          </p:nvPr>
        </p:nvSpPr>
        <p:spPr>
          <a:xfrm>
            <a:off x="163513" y="1989418"/>
            <a:ext cx="3735387" cy="4195481"/>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Poverty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Health and Hygiene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Crime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Imagery of the Slums, the Homeless and Shantytowns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And implications for those who live there.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4030" y="2030122"/>
            <a:ext cx="6772318" cy="4827878"/>
          </a:xfrm>
          <a:prstGeom prst="rect">
            <a:avLst/>
          </a:prstGeom>
        </p:spPr>
      </p:pic>
    </p:spTree>
    <p:extLst>
      <p:ext uri="{BB962C8B-B14F-4D97-AF65-F5344CB8AC3E}">
        <p14:creationId xmlns:p14="http://schemas.microsoft.com/office/powerpoint/2010/main" val="18633991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8" name="TextBox 7"/>
          <p:cNvSpPr txBox="1"/>
          <p:nvPr/>
        </p:nvSpPr>
        <p:spPr>
          <a:xfrm>
            <a:off x="5502729" y="1469571"/>
            <a:ext cx="4810835" cy="523220"/>
          </a:xfrm>
          <a:prstGeom prst="rect">
            <a:avLst/>
          </a:prstGeom>
          <a:noFill/>
        </p:spPr>
        <p:txBody>
          <a:bodyPr wrap="square" rtlCol="0">
            <a:spAutoFit/>
          </a:bodyPr>
          <a:lstStyle/>
          <a:p>
            <a:r>
              <a:rPr lang="en-US" sz="2800" b="1" dirty="0" smtClean="0">
                <a:solidFill>
                  <a:srgbClr val="FFFF00"/>
                </a:solidFill>
              </a:rPr>
              <a:t>WHAT IS AN ADDRESS?</a:t>
            </a:r>
            <a:endParaRPr lang="en-US" sz="2800" b="1" dirty="0">
              <a:solidFill>
                <a:srgbClr val="FFFF00"/>
              </a:solidFill>
            </a:endParaRPr>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126" y="-1"/>
            <a:ext cx="12356126" cy="7142567"/>
          </a:xfrm>
        </p:spPr>
      </p:pic>
      <p:pic>
        <p:nvPicPr>
          <p:cNvPr id="11"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798" y="452718"/>
            <a:ext cx="3199817" cy="2298678"/>
          </a:xfrm>
          <a:prstGeom prst="rect">
            <a:avLst/>
          </a:prstGeom>
        </p:spPr>
      </p:pic>
      <p:sp>
        <p:nvSpPr>
          <p:cNvPr id="12" name="TextBox 11"/>
          <p:cNvSpPr txBox="1"/>
          <p:nvPr/>
        </p:nvSpPr>
        <p:spPr>
          <a:xfrm>
            <a:off x="878798" y="3904915"/>
            <a:ext cx="7762061" cy="523220"/>
          </a:xfrm>
          <a:prstGeom prst="rect">
            <a:avLst/>
          </a:prstGeom>
          <a:noFill/>
        </p:spPr>
        <p:txBody>
          <a:bodyPr wrap="none" rtlCol="0">
            <a:spAutoFit/>
          </a:bodyPr>
          <a:lstStyle/>
          <a:p>
            <a:r>
              <a:rPr lang="en-US" sz="2800" b="1" dirty="0" smtClean="0">
                <a:solidFill>
                  <a:srgbClr val="FFFF00"/>
                </a:solidFill>
              </a:rPr>
              <a:t>WHAT DOES IT MEAN TO HAVE AN ADDRESS?</a:t>
            </a:r>
            <a:endParaRPr lang="en-US" sz="2800" b="1" dirty="0">
              <a:solidFill>
                <a:srgbClr val="FFFF00"/>
              </a:solidFill>
            </a:endParaRPr>
          </a:p>
        </p:txBody>
      </p:sp>
    </p:spTree>
    <p:extLst>
      <p:ext uri="{BB962C8B-B14F-4D97-AF65-F5344CB8AC3E}">
        <p14:creationId xmlns:p14="http://schemas.microsoft.com/office/powerpoint/2010/main" val="11769715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What Happens if your Car, or Tent, or House in a Favela has no address?</a:t>
            </a:r>
            <a:endParaRPr lang="en-US" sz="2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6917" y="2052638"/>
            <a:ext cx="6299942" cy="4195762"/>
          </a:xfrm>
        </p:spPr>
      </p:pic>
    </p:spTree>
    <p:extLst>
      <p:ext uri="{BB962C8B-B14F-4D97-AF65-F5344CB8AC3E}">
        <p14:creationId xmlns:p14="http://schemas.microsoft.com/office/powerpoint/2010/main" val="18310476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House/Home to Block/Neighborhood to City</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Even if we start from the home as a familiar building block we must realize that as physical space, social asset AND site of cultural meaning, it is also a construct.  And a challenge.  Housing forms, distribution and connections reflect and reproduce  power within cities at the same time homes allow us to imagine justice, equity and beauty.</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Yet different meanings of home and private life are intimately linked to our sense of the public and public space as we will see next class.</a:t>
            </a:r>
            <a:endParaRPr lang="en-US" dirty="0"/>
          </a:p>
        </p:txBody>
      </p:sp>
    </p:spTree>
    <p:extLst>
      <p:ext uri="{BB962C8B-B14F-4D97-AF65-F5344CB8AC3E}">
        <p14:creationId xmlns:p14="http://schemas.microsoft.com/office/powerpoint/2010/main" val="4868409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Bibliography</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Bryson, Bill (2010) </a:t>
            </a:r>
            <a:r>
              <a:rPr lang="en-US" i="1" dirty="0" smtClean="0"/>
              <a:t>Home: A Short History of the Idea. </a:t>
            </a:r>
            <a:r>
              <a:rPr lang="en-US" dirty="0" smtClean="0"/>
              <a:t>NYC: Random House.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Lane, Barbara (2006) </a:t>
            </a:r>
            <a:r>
              <a:rPr lang="en-US" i="1" dirty="0" smtClean="0"/>
              <a:t>Housing and Dwelling. </a:t>
            </a:r>
            <a:r>
              <a:rPr lang="en-US" dirty="0" smtClean="0"/>
              <a:t>Routledge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Mask, </a:t>
            </a:r>
            <a:r>
              <a:rPr lang="en-US" dirty="0" err="1" smtClean="0"/>
              <a:t>Dierdre</a:t>
            </a:r>
            <a:r>
              <a:rPr lang="en-US" dirty="0" smtClean="0"/>
              <a:t> (2020) </a:t>
            </a:r>
            <a:r>
              <a:rPr lang="en-US" i="1" dirty="0" smtClean="0"/>
              <a:t>The Address Book. </a:t>
            </a:r>
            <a:r>
              <a:rPr lang="en-US" dirty="0" smtClean="0"/>
              <a:t>Profile Books.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Wong, Yue </a:t>
            </a:r>
            <a:r>
              <a:rPr lang="en-US" dirty="0" err="1" smtClean="0"/>
              <a:t>Chim</a:t>
            </a:r>
            <a:r>
              <a:rPr lang="en-US" dirty="0" smtClean="0"/>
              <a:t> (2015) </a:t>
            </a:r>
            <a:r>
              <a:rPr lang="en-US" i="1" dirty="0" smtClean="0"/>
              <a:t>Hong Kong Land for Hong Kong People.</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Hong Kong University Press.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5825783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these?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1158240"/>
            <a:ext cx="3840798" cy="4749959"/>
          </a:xfrm>
        </p:spPr>
      </p:pic>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591" y="1600200"/>
            <a:ext cx="3840798" cy="474995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0936" y="762000"/>
            <a:ext cx="4704080" cy="5407264"/>
          </a:xfrm>
          <a:prstGeom prst="rect">
            <a:avLst/>
          </a:prstGeom>
        </p:spPr>
      </p:pic>
    </p:spTree>
    <p:extLst>
      <p:ext uri="{BB962C8B-B14F-4D97-AF65-F5344CB8AC3E}">
        <p14:creationId xmlns:p14="http://schemas.microsoft.com/office/powerpoint/2010/main" val="7589717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0"/>
            <a:ext cx="9404723" cy="1853248"/>
          </a:xfrm>
        </p:spPr>
        <p:txBody>
          <a:bodyPr/>
          <a:lstStyle/>
          <a:p>
            <a:r>
              <a:rPr lang="en-US" dirty="0" smtClean="0"/>
              <a:t>Why Didn’t Blacks Own/Buy Homes? Redlining/Covenants</a:t>
            </a:r>
            <a:r>
              <a:rPr lang="mr-IN" dirty="0" smtClean="0"/>
              <a: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2480" y="2052638"/>
            <a:ext cx="7931229" cy="4195762"/>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2860" y="1408584"/>
            <a:ext cx="4018359" cy="5258575"/>
          </a:xfrm>
          <a:prstGeom prst="rect">
            <a:avLst/>
          </a:prstGeom>
        </p:spPr>
      </p:pic>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1" y="2052638"/>
            <a:ext cx="6675120" cy="4195762"/>
          </a:xfrm>
          <a:prstGeom prst="rect">
            <a:avLst/>
          </a:prstGeom>
        </p:spPr>
      </p:pic>
      <p:sp>
        <p:nvSpPr>
          <p:cNvPr id="8" name="TextBox 7"/>
          <p:cNvSpPr txBox="1"/>
          <p:nvPr/>
        </p:nvSpPr>
        <p:spPr>
          <a:xfrm>
            <a:off x="9866103" y="783651"/>
            <a:ext cx="320922" cy="646331"/>
          </a:xfrm>
          <a:prstGeom prst="rect">
            <a:avLst/>
          </a:prstGeom>
          <a:noFill/>
        </p:spPr>
        <p:txBody>
          <a:bodyPr wrap="none" rtlCol="0">
            <a:spAutoFit/>
          </a:bodyPr>
          <a:lstStyle/>
          <a:p>
            <a:r>
              <a:rPr lang="en-US" dirty="0" smtClean="0"/>
              <a:t>?</a:t>
            </a:r>
          </a:p>
          <a:p>
            <a:endParaRPr lang="en-US" dirty="0"/>
          </a:p>
        </p:txBody>
      </p:sp>
      <p:sp>
        <p:nvSpPr>
          <p:cNvPr id="9" name="Rectangle 8"/>
          <p:cNvSpPr/>
          <p:nvPr/>
        </p:nvSpPr>
        <p:spPr>
          <a:xfrm>
            <a:off x="2065579" y="6447790"/>
            <a:ext cx="5104282" cy="369332"/>
          </a:xfrm>
          <a:prstGeom prst="rect">
            <a:avLst/>
          </a:prstGeom>
        </p:spPr>
        <p:txBody>
          <a:bodyPr wrap="none">
            <a:spAutoFit/>
          </a:bodyPr>
          <a:lstStyle/>
          <a:p>
            <a:r>
              <a:rPr lang="en-US" dirty="0">
                <a:hlinkClick r:id="rId4"/>
              </a:rPr>
              <a:t>https://www.bunkhistory.org/resources/1534</a:t>
            </a:r>
            <a:endParaRPr lang="en-US" dirty="0"/>
          </a:p>
        </p:txBody>
      </p:sp>
    </p:spTree>
    <p:extLst>
      <p:ext uri="{BB962C8B-B14F-4D97-AF65-F5344CB8AC3E}">
        <p14:creationId xmlns:p14="http://schemas.microsoft.com/office/powerpoint/2010/main" val="14522591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for those in favelas?</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Ownership is precarious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Advances even from generation to generation may be undercut by deception,  accidents or social changes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Their dreams  are the same but realities impossibly distant</a:t>
            </a:r>
            <a:endParaRPr lang="en-US" dirty="0"/>
          </a:p>
        </p:txBody>
      </p:sp>
    </p:spTree>
    <p:extLst>
      <p:ext uri="{BB962C8B-B14F-4D97-AF65-F5344CB8AC3E}">
        <p14:creationId xmlns:p14="http://schemas.microsoft.com/office/powerpoint/2010/main" val="646318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071282"/>
          </a:xfrm>
        </p:spPr>
        <p:txBody>
          <a:bodyPr/>
          <a:lstStyle/>
          <a:p>
            <a:pPr lvl="0"/>
            <a:r>
              <a:rPr lang="en-US" sz="1600" dirty="0" smtClean="0"/>
              <a:t/>
            </a:r>
            <a:br>
              <a:rPr lang="en-US" sz="1600" dirty="0" smtClean="0"/>
            </a:br>
            <a:r>
              <a:rPr lang="en-US" sz="1600" dirty="0"/>
              <a:t>Houses are Building Blocks of the City </a:t>
            </a:r>
            <a:r>
              <a:rPr lang="en-US" sz="1600" dirty="0" smtClean="0"/>
              <a:t>as constructed </a:t>
            </a:r>
            <a:r>
              <a:rPr lang="en-US" sz="1600" dirty="0"/>
              <a:t>by the larger society </a:t>
            </a:r>
            <a:r>
              <a:rPr lang="mr-IN" sz="1600" dirty="0"/>
              <a:t>–</a:t>
            </a:r>
            <a:r>
              <a:rPr lang="en-US" sz="1600" dirty="0"/>
              <a:t>we can live in many ways and spaces</a:t>
            </a:r>
            <a:r>
              <a:rPr lang="en-US" dirty="0"/>
              <a:t>. </a:t>
            </a:r>
            <a:r>
              <a:rPr lang="en-US" sz="1600" dirty="0"/>
              <a:t>They also speak to how we define PRIVATE/PRIVACY in the city</a:t>
            </a:r>
            <a:br>
              <a:rPr lang="en-US" sz="1600" dirty="0"/>
            </a:br>
            <a:r>
              <a:rPr lang="en-US" dirty="0" smtClean="0"/>
              <a:t/>
            </a:r>
            <a:br>
              <a:rPr lang="en-US" dirty="0" smtClean="0"/>
            </a:br>
            <a:endParaRPr lang="en-US" dirty="0"/>
          </a:p>
        </p:txBody>
      </p:sp>
      <p:sp>
        <p:nvSpPr>
          <p:cNvPr id="3" name="Content Placeholder 2"/>
          <p:cNvSpPr>
            <a:spLocks noGrp="1"/>
          </p:cNvSpPr>
          <p:nvPr>
            <p:ph idx="1"/>
          </p:nvPr>
        </p:nvSpPr>
        <p:spPr>
          <a:xfrm>
            <a:off x="875201" y="1710018"/>
            <a:ext cx="8946541" cy="4195481"/>
          </a:xfrm>
        </p:spPr>
        <p:txBody>
          <a:bodyPr>
            <a:normAutofit/>
          </a:bodyPr>
          <a:lstStyle/>
          <a:p>
            <a:pPr marL="457200" marR="0" lvl="0" indent="-457200" defTabSz="914400" eaLnBrk="1" fontAlgn="auto" latinLnBrk="0" hangingPunct="1">
              <a:lnSpc>
                <a:spcPct val="100000"/>
              </a:lnSpc>
              <a:spcBef>
                <a:spcPts val="0"/>
              </a:spcBef>
              <a:spcAft>
                <a:spcPts val="0"/>
              </a:spcAft>
              <a:buClrTx/>
              <a:buSzTx/>
              <a:buFontTx/>
              <a:buAutoNum type="arabicParenR"/>
              <a:tabLst/>
              <a:defRPr/>
            </a:pPr>
            <a:endParaRPr lang="en-US" dirty="0" smtClean="0"/>
          </a:p>
          <a:p>
            <a:pPr marL="457200" marR="0" lvl="0" indent="-457200" defTabSz="914400" eaLnBrk="1" fontAlgn="auto" latinLnBrk="0" hangingPunct="1">
              <a:lnSpc>
                <a:spcPct val="100000"/>
              </a:lnSpc>
              <a:spcBef>
                <a:spcPts val="0"/>
              </a:spcBef>
              <a:spcAft>
                <a:spcPts val="0"/>
              </a:spcAft>
              <a:buClrTx/>
              <a:buSzTx/>
              <a:buFontTx/>
              <a:buAutoNum type="arabicParenR"/>
              <a:tabLst/>
              <a:defRPr/>
            </a:pPr>
            <a:r>
              <a:rPr lang="en-US" dirty="0" smtClean="0"/>
              <a:t>Houses </a:t>
            </a:r>
            <a:r>
              <a:rPr lang="en-US" dirty="0"/>
              <a:t>are investments </a:t>
            </a:r>
            <a:r>
              <a:rPr lang="en-US" dirty="0" smtClean="0"/>
              <a:t>that create opportunities for </a:t>
            </a:r>
            <a:r>
              <a:rPr lang="en-US" dirty="0"/>
              <a:t>generators of wealth and </a:t>
            </a:r>
            <a:r>
              <a:rPr lang="en-US" dirty="0" smtClean="0"/>
              <a:t>difference (private property) but also justify relations of labor and division (Hayden, Lane, </a:t>
            </a:r>
            <a:r>
              <a:rPr lang="en-US" dirty="0" err="1" smtClean="0"/>
              <a:t>Satter</a:t>
            </a:r>
            <a:r>
              <a:rPr lang="en-US" dirty="0" smtClean="0"/>
              <a:t>) via gov’t policies.</a:t>
            </a:r>
          </a:p>
          <a:p>
            <a:pPr marL="457200" marR="0" lvl="0" indent="-457200" defTabSz="914400" eaLnBrk="1" fontAlgn="auto" latinLnBrk="0" hangingPunct="1">
              <a:lnSpc>
                <a:spcPct val="100000"/>
              </a:lnSpc>
              <a:spcBef>
                <a:spcPts val="0"/>
              </a:spcBef>
              <a:spcAft>
                <a:spcPts val="0"/>
              </a:spcAft>
              <a:buClrTx/>
              <a:buSzTx/>
              <a:buFontTx/>
              <a:buAutoNum type="arabicParenR"/>
              <a:tabLst/>
              <a:defRPr/>
            </a:pPr>
            <a:endParaRPr lang="en-US" dirty="0" smtClean="0"/>
          </a:p>
          <a:p>
            <a:pPr marL="457200" marR="0" lvl="0" indent="-457200" defTabSz="914400" eaLnBrk="1" fontAlgn="auto" latinLnBrk="0" hangingPunct="1">
              <a:lnSpc>
                <a:spcPct val="100000"/>
              </a:lnSpc>
              <a:spcBef>
                <a:spcPts val="0"/>
              </a:spcBef>
              <a:spcAft>
                <a:spcPts val="0"/>
              </a:spcAft>
              <a:buClrTx/>
              <a:buSzTx/>
              <a:buFontTx/>
              <a:buAutoNum type="arabicParenR"/>
              <a:tabLst/>
              <a:defRPr/>
            </a:pPr>
            <a:r>
              <a:rPr lang="en-US" dirty="0" smtClean="0"/>
              <a:t>Homes are sites of meaning and reproduction (literally) in terms of roles of gender, sexuality, race, class and generation (privacy) (All)</a:t>
            </a:r>
          </a:p>
          <a:p>
            <a:pPr marL="457200" marR="0" lvl="0" indent="-457200" defTabSz="914400" eaLnBrk="1" fontAlgn="auto" latinLnBrk="0" hangingPunct="1">
              <a:lnSpc>
                <a:spcPct val="100000"/>
              </a:lnSpc>
              <a:spcBef>
                <a:spcPts val="0"/>
              </a:spcBef>
              <a:spcAft>
                <a:spcPts val="0"/>
              </a:spcAft>
              <a:buClrTx/>
              <a:buSzTx/>
              <a:buFontTx/>
              <a:buAutoNum type="arabicParenR"/>
              <a:tabLst/>
              <a:defRPr/>
            </a:pPr>
            <a:endParaRPr lang="en-US" dirty="0"/>
          </a:p>
          <a:p>
            <a:pPr marL="457200" marR="0" lvl="0" indent="-457200" defTabSz="914400" eaLnBrk="1" fontAlgn="auto" latinLnBrk="0" hangingPunct="1">
              <a:lnSpc>
                <a:spcPct val="100000"/>
              </a:lnSpc>
              <a:spcBef>
                <a:spcPts val="0"/>
              </a:spcBef>
              <a:spcAft>
                <a:spcPts val="0"/>
              </a:spcAft>
              <a:buClrTx/>
              <a:buSzTx/>
              <a:buFontTx/>
              <a:buAutoNum type="arabicParenR"/>
              <a:tabLst/>
              <a:defRPr/>
            </a:pPr>
            <a:r>
              <a:rPr lang="en-US" dirty="0" smtClean="0"/>
              <a:t>Housing, public and private, also provides potential, even revolutionary laboratories of change.</a:t>
            </a:r>
          </a:p>
          <a:p>
            <a:pPr marL="457200" marR="0" lvl="0" indent="-457200" defTabSz="914400" eaLnBrk="1" fontAlgn="auto" latinLnBrk="0" hangingPunct="1">
              <a:lnSpc>
                <a:spcPct val="100000"/>
              </a:lnSpc>
              <a:spcBef>
                <a:spcPts val="0"/>
              </a:spcBef>
              <a:spcAft>
                <a:spcPts val="0"/>
              </a:spcAft>
              <a:buClrTx/>
              <a:buSzTx/>
              <a:buFontTx/>
              <a:buAutoNum type="arabicParenR"/>
              <a:tabLst/>
              <a:defRPr/>
            </a:pPr>
            <a:endParaRPr lang="en-US" dirty="0" smtClean="0"/>
          </a:p>
          <a:p>
            <a:pPr marL="457200" marR="0" lvl="0" indent="-457200" defTabSz="914400" eaLnBrk="1" fontAlgn="auto" latinLnBrk="0" hangingPunct="1">
              <a:lnSpc>
                <a:spcPct val="100000"/>
              </a:lnSpc>
              <a:spcBef>
                <a:spcPts val="0"/>
              </a:spcBef>
              <a:spcAft>
                <a:spcPts val="0"/>
              </a:spcAft>
              <a:buClrTx/>
              <a:buSzTx/>
              <a:buFontTx/>
              <a:buAutoNum type="arabicParenR"/>
              <a:tabLst/>
              <a:defRPr/>
            </a:pPr>
            <a:r>
              <a:rPr lang="en-US" dirty="0" smtClean="0"/>
              <a:t>Given these meanings, what does it mean not to have a home? An address? (</a:t>
            </a:r>
            <a:r>
              <a:rPr lang="en-US" dirty="0" err="1" smtClean="0"/>
              <a:t>Satter</a:t>
            </a:r>
            <a:r>
              <a:rPr lang="en-US" dirty="0" smtClean="0"/>
              <a:t>, Perlman)</a:t>
            </a:r>
          </a:p>
          <a:p>
            <a:pPr marL="457200" marR="0" lvl="0" indent="-457200" defTabSz="914400" eaLnBrk="1" fontAlgn="auto" latinLnBrk="0" hangingPunct="1">
              <a:lnSpc>
                <a:spcPct val="100000"/>
              </a:lnSpc>
              <a:spcBef>
                <a:spcPts val="0"/>
              </a:spcBef>
              <a:spcAft>
                <a:spcPts val="0"/>
              </a:spcAft>
              <a:buClrTx/>
              <a:buSzTx/>
              <a:buFontTx/>
              <a:buAutoNum type="arabicParenR"/>
              <a:tabLst/>
              <a:defRPr/>
            </a:pPr>
            <a:endParaRPr lang="en-US" dirty="0"/>
          </a:p>
        </p:txBody>
      </p:sp>
    </p:spTree>
    <p:extLst>
      <p:ext uri="{BB962C8B-B14F-4D97-AF65-F5344CB8AC3E}">
        <p14:creationId xmlns:p14="http://schemas.microsoft.com/office/powerpoint/2010/main" val="10606134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 vs. Home (Housing vs. Homing</a:t>
            </a:r>
            <a:endParaRPr lang="en-US" dirty="0"/>
          </a:p>
        </p:txBody>
      </p:sp>
      <p:sp>
        <p:nvSpPr>
          <p:cNvPr id="3" name="Content Placeholder 2"/>
          <p:cNvSpPr>
            <a:spLocks noGrp="1"/>
          </p:cNvSpPr>
          <p:nvPr>
            <p:ph idx="1"/>
          </p:nvPr>
        </p:nvSpPr>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Space. Vs. Place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5853" y="1697318"/>
            <a:ext cx="4064000" cy="3880820"/>
          </a:xfrm>
          <a:prstGeom prst="rect">
            <a:avLst/>
          </a:prstGeom>
        </p:spPr>
      </p:pic>
    </p:spTree>
    <p:extLst>
      <p:ext uri="{BB962C8B-B14F-4D97-AF65-F5344CB8AC3E}">
        <p14:creationId xmlns:p14="http://schemas.microsoft.com/office/powerpoint/2010/main" val="15367075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600200"/>
          </a:xfrm>
        </p:spPr>
        <p:txBody>
          <a:bodyPr/>
          <a:lstStyle/>
          <a:p>
            <a:r>
              <a:rPr lang="en-US" sz="2800" dirty="0" smtClean="0"/>
              <a:t>1) Meaning is linked to ownership  and economics but what does ownership mean?</a:t>
            </a:r>
            <a:endParaRPr lang="en-US" sz="2800" dirty="0"/>
          </a:p>
        </p:txBody>
      </p:sp>
      <p:sp>
        <p:nvSpPr>
          <p:cNvPr id="3" name="Content Placeholder 2"/>
          <p:cNvSpPr>
            <a:spLocks noGrp="1"/>
          </p:cNvSpPr>
          <p:nvPr>
            <p:ph idx="1"/>
          </p:nvPr>
        </p:nvSpPr>
        <p:spPr>
          <a:xfrm>
            <a:off x="1103312" y="2052919"/>
            <a:ext cx="8946541" cy="3712881"/>
          </a:xfrm>
        </p:spPr>
        <p:txBody>
          <a:bodyPr/>
          <a:lstStyle/>
          <a:p>
            <a:r>
              <a:rPr lang="en-US" dirty="0" smtClean="0"/>
              <a:t>In 1910, 46.7% of American families owned their own home. In 2018, 84.2%.As Hayden notes, this was achieved not by grassroots action but by a system that wanted productive workers.  NB: this is calculated by families of ownership not actual percentage of owners </a:t>
            </a:r>
            <a:r>
              <a:rPr lang="mr-IN" dirty="0" smtClean="0"/>
              <a:t>–</a:t>
            </a:r>
            <a:r>
              <a:rPr lang="en-US" dirty="0" smtClean="0"/>
              <a:t>any adult child is included.  AND, it does not differentiate those with a mortgage, paying for full ownership.  If we exclude those, ownership drops to 34% --that is, 50% have bank-supported access to ownership.</a:t>
            </a:r>
          </a:p>
        </p:txBody>
      </p:sp>
      <p:sp>
        <p:nvSpPr>
          <p:cNvPr id="4" name="Content Placeholder 2"/>
          <p:cNvSpPr txBox="1">
            <a:spLocks/>
          </p:cNvSpPr>
          <p:nvPr/>
        </p:nvSpPr>
        <p:spPr>
          <a:xfrm>
            <a:off x="1104293" y="4470400"/>
            <a:ext cx="8946541" cy="23876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53282567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27373</TotalTime>
  <Words>1230</Words>
  <Application>Microsoft Macintosh PowerPoint</Application>
  <PresentationFormat>Widescreen</PresentationFormat>
  <Paragraphs>114</Paragraphs>
  <Slides>39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Calibri</vt:lpstr>
      <vt:lpstr>Century Gothic</vt:lpstr>
      <vt:lpstr>Mangal</vt:lpstr>
      <vt:lpstr>Wingdings 3</vt:lpstr>
      <vt:lpstr>Arial</vt:lpstr>
      <vt:lpstr>Ion</vt:lpstr>
      <vt:lpstr>House And Home</vt:lpstr>
      <vt:lpstr>What Do the Ads Tell us about “The Postwar American Dream” (Lane)?</vt:lpstr>
      <vt:lpstr>FEELINGS (from BarbaraMiller Lane): What does it mean if all do not have access to a shared ideal?</vt:lpstr>
      <vt:lpstr>And these?</vt:lpstr>
      <vt:lpstr>Why Didn’t Blacks Own/Buy Homes? Redlining/Covenants…</vt:lpstr>
      <vt:lpstr>And for those in favelas?</vt:lpstr>
      <vt:lpstr> Houses are Building Blocks of the City as constructed by the larger society –we can live in many ways and spaces. They also speak to how we define PRIVATE/PRIVACY in the city  </vt:lpstr>
      <vt:lpstr>House vs. Home (Housing vs. Homing</vt:lpstr>
      <vt:lpstr>1) Meaning is linked to ownership  and economics but what does ownership mean?</vt:lpstr>
      <vt:lpstr>Differences in the U.S. (there are also differences by age, context, etc)</vt:lpstr>
      <vt:lpstr>Global Comparisons and Questions: Cities and States shape “home”</vt:lpstr>
      <vt:lpstr>Mobility</vt:lpstr>
      <vt:lpstr>And then ownership is linked to are taxes, services, public health, education, etc …as we will see</vt:lpstr>
      <vt:lpstr>2) Home is a Site of Ideologies</vt:lpstr>
      <vt:lpstr>A man’s home is his castle?</vt:lpstr>
      <vt:lpstr>Privacy and Security</vt:lpstr>
      <vt:lpstr>A Woman’s Home is Often her Workplace</vt:lpstr>
      <vt:lpstr>PowerPoint Presentation</vt:lpstr>
      <vt:lpstr>Gender and Home Evokes a History of Rights as Well</vt:lpstr>
      <vt:lpstr>What do Front and Back Spaces Mean to Us in a House? An Apartment?  Shared Housing?</vt:lpstr>
      <vt:lpstr>Social Life: Where does the house end? The porch, the yard, the alley, the  choreography of the street (Jacobs)  But that becomes a question of private and public…..</vt:lpstr>
      <vt:lpstr>And problem neighbors?</vt:lpstr>
      <vt:lpstr>Where do you take the mask off?</vt:lpstr>
      <vt:lpstr>3) Imagining Alternatives - What Would Non-Sexist Housing Look Like? (Dolores Hayden)</vt:lpstr>
      <vt:lpstr>Utopians Histories of Rethinking Form and Society in Cities</vt:lpstr>
      <vt:lpstr>Public Housing as Egalitarian Response: Hong Kong 1953</vt:lpstr>
      <vt:lpstr>Public Housing Minnesota 2000s: Echoing the American Dream</vt:lpstr>
      <vt:lpstr>How do We Change Housing to Share Tasks and Spaces?</vt:lpstr>
      <vt:lpstr>PowerPoint Presentation</vt:lpstr>
      <vt:lpstr>American Social Models: CoHousing in CO, Union Housing, PA</vt:lpstr>
      <vt:lpstr>Flexible Visions for “Affordable” Housing –San Francisco (what is the ideology of “affordable?) Can we change over the lifetime of a person/family?</vt:lpstr>
      <vt:lpstr>Why Might People Object?</vt:lpstr>
      <vt:lpstr>4) What does it mean NOT to have a house or a home?  Philadelphia 2020</vt:lpstr>
      <vt:lpstr>Precariousness and Contrasts of Housing? Favelas and Context (Sao Paulo) </vt:lpstr>
      <vt:lpstr>Impacts of Inadequate Housing</vt:lpstr>
      <vt:lpstr>PowerPoint Presentation</vt:lpstr>
      <vt:lpstr>What Happens if your Car, or Tent, or House in a Favela has no address?</vt:lpstr>
      <vt:lpstr>From House/Home to Block/Neighborhood to City</vt:lpstr>
      <vt:lpstr>Additional Bibliography</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House And Home</dc:title>
  <dc:creator>Microsoft Office User</dc:creator>
  <cp:lastModifiedBy>Microsoft Office User</cp:lastModifiedBy>
  <cp:revision>38</cp:revision>
  <dcterms:created xsi:type="dcterms:W3CDTF">2020-08-26T15:00:49Z</dcterms:created>
  <dcterms:modified xsi:type="dcterms:W3CDTF">2020-09-14T15:14:20Z</dcterms:modified>
</cp:coreProperties>
</file>