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roxima Nova"/>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roximaNova-bold.fntdata"/><Relationship Id="rId25" Type="http://schemas.openxmlformats.org/officeDocument/2006/relationships/font" Target="fonts/ProximaNova-regular.fntdata"/><Relationship Id="rId28" Type="http://schemas.openxmlformats.org/officeDocument/2006/relationships/font" Target="fonts/ProximaNova-boldItalic.fntdata"/><Relationship Id="rId27" Type="http://schemas.openxmlformats.org/officeDocument/2006/relationships/font" Target="fonts/ProximaNova-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96a65daf5e_0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96a65daf5e_0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96a65daf5e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96a65daf5e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96a65daf5e_0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96a65daf5e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96a65daf5e_0_9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96a65daf5e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96a65daf5e_0_1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96a65daf5e_0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96a65daf5e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96a65daf5e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96a65daf5e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96a65daf5e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96a65daf5e_0_1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96a65daf5e_0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96a65daf5e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96a65daf5e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96a65daf5e_0_1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96a65daf5e_0_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96a65daf5e_0_1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96a65daf5e_0_1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96a65daf5e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96a65daf5e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96a65daf5e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96a65daf5e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96a65daf5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96a65daf5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96a65daf5e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96a65daf5e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96a65daf5e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96a65daf5e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96a65daf5e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96a65daf5e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96a65daf5e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96a65daf5e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cxnSp>
        <p:nvCxnSpPr>
          <p:cNvPr id="10" name="Google Shape;10;p2"/>
          <p:cNvCxnSpPr/>
          <p:nvPr/>
        </p:nvCxnSpPr>
        <p:spPr>
          <a:xfrm>
            <a:off x="0" y="2998150"/>
            <a:ext cx="9144000" cy="0"/>
          </a:xfrm>
          <a:prstGeom prst="straightConnector1">
            <a:avLst/>
          </a:prstGeom>
          <a:noFill/>
          <a:ln cap="flat" cmpd="sng" w="19050">
            <a:solidFill>
              <a:schemeClr val="lt2"/>
            </a:solidFill>
            <a:prstDash val="solid"/>
            <a:round/>
            <a:headEnd len="sm" w="sm" type="none"/>
            <a:tailEnd len="sm" w="sm" type="none"/>
          </a:ln>
        </p:spPr>
      </p:cxnSp>
      <p:sp>
        <p:nvSpPr>
          <p:cNvPr id="11" name="Google Shape;11;p2"/>
          <p:cNvSpPr txBox="1"/>
          <p:nvPr>
            <p:ph type="ctrTitle"/>
          </p:nvPr>
        </p:nvSpPr>
        <p:spPr>
          <a:xfrm>
            <a:off x="510450" y="1257300"/>
            <a:ext cx="8123100" cy="1588500"/>
          </a:xfrm>
          <a:prstGeom prst="rect">
            <a:avLst/>
          </a:prstGeom>
        </p:spPr>
        <p:txBody>
          <a:bodyPr anchorCtr="0" anchor="b"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12" name="Google Shape;12;p2"/>
          <p:cNvSpPr txBox="1"/>
          <p:nvPr>
            <p:ph idx="1" type="subTitle"/>
          </p:nvPr>
        </p:nvSpPr>
        <p:spPr>
          <a:xfrm>
            <a:off x="510450" y="3182313"/>
            <a:ext cx="8123100" cy="6300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2400"/>
              <a:buNone/>
              <a:defRPr sz="2400">
                <a:solidFill>
                  <a:schemeClr val="lt1"/>
                </a:solidFill>
              </a:defRPr>
            </a:lvl1pPr>
            <a:lvl2pPr lvl="1">
              <a:lnSpc>
                <a:spcPct val="100000"/>
              </a:lnSpc>
              <a:spcBef>
                <a:spcPts val="0"/>
              </a:spcBef>
              <a:spcAft>
                <a:spcPts val="0"/>
              </a:spcAft>
              <a:buClr>
                <a:schemeClr val="lt1"/>
              </a:buClr>
              <a:buSzPts val="2400"/>
              <a:buNone/>
              <a:defRPr sz="2400">
                <a:solidFill>
                  <a:schemeClr val="lt1"/>
                </a:solidFill>
              </a:defRPr>
            </a:lvl2pPr>
            <a:lvl3pPr lvl="2">
              <a:lnSpc>
                <a:spcPct val="100000"/>
              </a:lnSpc>
              <a:spcBef>
                <a:spcPts val="0"/>
              </a:spcBef>
              <a:spcAft>
                <a:spcPts val="0"/>
              </a:spcAft>
              <a:buClr>
                <a:schemeClr val="lt1"/>
              </a:buClr>
              <a:buSzPts val="2400"/>
              <a:buNone/>
              <a:defRPr sz="2400">
                <a:solidFill>
                  <a:schemeClr val="lt1"/>
                </a:solidFill>
              </a:defRPr>
            </a:lvl3pPr>
            <a:lvl4pPr lvl="3">
              <a:lnSpc>
                <a:spcPct val="100000"/>
              </a:lnSpc>
              <a:spcBef>
                <a:spcPts val="0"/>
              </a:spcBef>
              <a:spcAft>
                <a:spcPts val="0"/>
              </a:spcAft>
              <a:buClr>
                <a:schemeClr val="lt1"/>
              </a:buClr>
              <a:buSzPts val="2400"/>
              <a:buNone/>
              <a:defRPr sz="2400">
                <a:solidFill>
                  <a:schemeClr val="lt1"/>
                </a:solidFill>
              </a:defRPr>
            </a:lvl4pPr>
            <a:lvl5pPr lvl="4">
              <a:lnSpc>
                <a:spcPct val="100000"/>
              </a:lnSpc>
              <a:spcBef>
                <a:spcPts val="0"/>
              </a:spcBef>
              <a:spcAft>
                <a:spcPts val="0"/>
              </a:spcAft>
              <a:buClr>
                <a:schemeClr val="lt1"/>
              </a:buClr>
              <a:buSzPts val="2400"/>
              <a:buNone/>
              <a:defRPr sz="2400">
                <a:solidFill>
                  <a:schemeClr val="lt1"/>
                </a:solidFill>
              </a:defRPr>
            </a:lvl5pPr>
            <a:lvl6pPr lvl="5">
              <a:lnSpc>
                <a:spcPct val="100000"/>
              </a:lnSpc>
              <a:spcBef>
                <a:spcPts val="0"/>
              </a:spcBef>
              <a:spcAft>
                <a:spcPts val="0"/>
              </a:spcAft>
              <a:buClr>
                <a:schemeClr val="lt1"/>
              </a:buClr>
              <a:buSzPts val="2400"/>
              <a:buNone/>
              <a:defRPr sz="2400">
                <a:solidFill>
                  <a:schemeClr val="lt1"/>
                </a:solidFill>
              </a:defRPr>
            </a:lvl6pPr>
            <a:lvl7pPr lvl="6">
              <a:lnSpc>
                <a:spcPct val="100000"/>
              </a:lnSpc>
              <a:spcBef>
                <a:spcPts val="0"/>
              </a:spcBef>
              <a:spcAft>
                <a:spcPts val="0"/>
              </a:spcAft>
              <a:buClr>
                <a:schemeClr val="lt1"/>
              </a:buClr>
              <a:buSzPts val="2400"/>
              <a:buNone/>
              <a:defRPr sz="2400">
                <a:solidFill>
                  <a:schemeClr val="lt1"/>
                </a:solidFill>
              </a:defRPr>
            </a:lvl7pPr>
            <a:lvl8pPr lvl="7">
              <a:lnSpc>
                <a:spcPct val="100000"/>
              </a:lnSpc>
              <a:spcBef>
                <a:spcPts val="0"/>
              </a:spcBef>
              <a:spcAft>
                <a:spcPts val="0"/>
              </a:spcAft>
              <a:buClr>
                <a:schemeClr val="lt1"/>
              </a:buClr>
              <a:buSzPts val="2400"/>
              <a:buNone/>
              <a:defRPr sz="2400">
                <a:solidFill>
                  <a:schemeClr val="lt1"/>
                </a:solidFill>
              </a:defRPr>
            </a:lvl8pPr>
            <a:lvl9pPr lvl="8">
              <a:lnSpc>
                <a:spcPct val="100000"/>
              </a:lnSpc>
              <a:spcBef>
                <a:spcPts val="0"/>
              </a:spcBef>
              <a:spcAft>
                <a:spcPts val="0"/>
              </a:spcAft>
              <a:buClr>
                <a:schemeClr val="lt1"/>
              </a:buClr>
              <a:buSzPts val="2400"/>
              <a:buNone/>
              <a:defRPr sz="2400">
                <a:solidFill>
                  <a:schemeClr val="lt1"/>
                </a:solidFill>
              </a:defRPr>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11"/>
          <p:cNvSpPr txBox="1"/>
          <p:nvPr>
            <p:ph hasCustomPrompt="1" type="title"/>
          </p:nvPr>
        </p:nvSpPr>
        <p:spPr>
          <a:xfrm>
            <a:off x="311700" y="991475"/>
            <a:ext cx="8520600" cy="1917900"/>
          </a:xfrm>
          <a:prstGeom prst="rect">
            <a:avLst/>
          </a:prstGeom>
        </p:spPr>
        <p:txBody>
          <a:bodyPr anchorCtr="0" anchor="ctr" bIns="91425" lIns="91425" spcFirstLastPara="1" rIns="91425" wrap="square" tIns="91425">
            <a:noAutofit/>
          </a:bodyPr>
          <a:lstStyle>
            <a:lvl1pPr lvl="0" algn="ctr">
              <a:spcBef>
                <a:spcPts val="0"/>
              </a:spcBef>
              <a:spcAft>
                <a:spcPts val="0"/>
              </a:spcAft>
              <a:buSzPts val="14000"/>
              <a:buNone/>
              <a:defRPr b="1" sz="14000"/>
            </a:lvl1pPr>
            <a:lvl2pPr lvl="1" algn="ctr">
              <a:spcBef>
                <a:spcPts val="0"/>
              </a:spcBef>
              <a:spcAft>
                <a:spcPts val="0"/>
              </a:spcAft>
              <a:buSzPts val="14000"/>
              <a:buNone/>
              <a:defRPr b="1" sz="14000"/>
            </a:lvl2pPr>
            <a:lvl3pPr lvl="2" algn="ctr">
              <a:spcBef>
                <a:spcPts val="0"/>
              </a:spcBef>
              <a:spcAft>
                <a:spcPts val="0"/>
              </a:spcAft>
              <a:buSzPts val="14000"/>
              <a:buNone/>
              <a:defRPr b="1" sz="14000"/>
            </a:lvl3pPr>
            <a:lvl4pPr lvl="3" algn="ctr">
              <a:spcBef>
                <a:spcPts val="0"/>
              </a:spcBef>
              <a:spcAft>
                <a:spcPts val="0"/>
              </a:spcAft>
              <a:buSzPts val="14000"/>
              <a:buNone/>
              <a:defRPr b="1" sz="14000"/>
            </a:lvl4pPr>
            <a:lvl5pPr lvl="4" algn="ctr">
              <a:spcBef>
                <a:spcPts val="0"/>
              </a:spcBef>
              <a:spcAft>
                <a:spcPts val="0"/>
              </a:spcAft>
              <a:buSzPts val="14000"/>
              <a:buNone/>
              <a:defRPr b="1" sz="14000"/>
            </a:lvl5pPr>
            <a:lvl6pPr lvl="5" algn="ctr">
              <a:spcBef>
                <a:spcPts val="0"/>
              </a:spcBef>
              <a:spcAft>
                <a:spcPts val="0"/>
              </a:spcAft>
              <a:buSzPts val="14000"/>
              <a:buNone/>
              <a:defRPr b="1" sz="14000"/>
            </a:lvl6pPr>
            <a:lvl7pPr lvl="6" algn="ctr">
              <a:spcBef>
                <a:spcPts val="0"/>
              </a:spcBef>
              <a:spcAft>
                <a:spcPts val="0"/>
              </a:spcAft>
              <a:buSzPts val="14000"/>
              <a:buNone/>
              <a:defRPr b="1" sz="14000"/>
            </a:lvl7pPr>
            <a:lvl8pPr lvl="7" algn="ctr">
              <a:spcBef>
                <a:spcPts val="0"/>
              </a:spcBef>
              <a:spcAft>
                <a:spcPts val="0"/>
              </a:spcAft>
              <a:buSzPts val="14000"/>
              <a:buNone/>
              <a:defRPr b="1" sz="14000"/>
            </a:lvl8pPr>
            <a:lvl9pPr lvl="8" algn="ctr">
              <a:spcBef>
                <a:spcPts val="0"/>
              </a:spcBef>
              <a:spcAft>
                <a:spcPts val="0"/>
              </a:spcAft>
              <a:buSzPts val="14000"/>
              <a:buNone/>
              <a:defRPr b="1" sz="14000"/>
            </a:lvl9pPr>
          </a:lstStyle>
          <a:p>
            <a:r>
              <a:t>xx%</a:t>
            </a:r>
          </a:p>
        </p:txBody>
      </p:sp>
      <p:sp>
        <p:nvSpPr>
          <p:cNvPr id="51" name="Google Shape;51;p11"/>
          <p:cNvSpPr txBox="1"/>
          <p:nvPr>
            <p:ph idx="1" type="body"/>
          </p:nvPr>
        </p:nvSpPr>
        <p:spPr>
          <a:xfrm>
            <a:off x="311700" y="3071300"/>
            <a:ext cx="8520600" cy="901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2" name="Google Shape;52;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4" name="Shape 14"/>
        <p:cNvGrpSpPr/>
        <p:nvPr/>
      </p:nvGrpSpPr>
      <p:grpSpPr>
        <a:xfrm>
          <a:off x="0" y="0"/>
          <a:ext cx="0" cy="0"/>
          <a:chOff x="0" y="0"/>
          <a:chExt cx="0" cy="0"/>
        </a:xfrm>
      </p:grpSpPr>
      <p:cxnSp>
        <p:nvCxnSpPr>
          <p:cNvPr id="15" name="Google Shape;15;p3"/>
          <p:cNvCxnSpPr/>
          <p:nvPr/>
        </p:nvCxnSpPr>
        <p:spPr>
          <a:xfrm>
            <a:off x="0" y="2998150"/>
            <a:ext cx="9144000" cy="0"/>
          </a:xfrm>
          <a:prstGeom prst="straightConnector1">
            <a:avLst/>
          </a:prstGeom>
          <a:noFill/>
          <a:ln cap="flat" cmpd="sng" w="19050">
            <a:solidFill>
              <a:schemeClr val="lt2"/>
            </a:solidFill>
            <a:prstDash val="solid"/>
            <a:round/>
            <a:headEnd len="sm" w="sm" type="none"/>
            <a:tailEnd len="sm" w="sm" type="none"/>
          </a:ln>
        </p:spPr>
      </p:cxnSp>
      <p:sp>
        <p:nvSpPr>
          <p:cNvPr id="16" name="Google Shape;16;p3"/>
          <p:cNvSpPr txBox="1"/>
          <p:nvPr>
            <p:ph type="title"/>
          </p:nvPr>
        </p:nvSpPr>
        <p:spPr>
          <a:xfrm>
            <a:off x="510450" y="2057400"/>
            <a:ext cx="8123100" cy="778800"/>
          </a:xfrm>
          <a:prstGeom prst="rect">
            <a:avLst/>
          </a:prstGeom>
        </p:spPr>
        <p:txBody>
          <a:bodyPr anchorCtr="0" anchor="b"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7" name="Google Shape;17;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1" name="Google Shape;21;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2" name="Google Shape;22;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5" name="Google Shape;25;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6" name="Google Shape;26;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7" name="Google Shape;27;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0" name="Google Shape;30;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4" name="Google Shape;34;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7975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7" name="Google Shape;37;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 name="Google Shape;40;p9"/>
          <p:cNvCxnSpPr/>
          <p:nvPr/>
        </p:nvCxnSpPr>
        <p:spPr>
          <a:xfrm>
            <a:off x="5029675" y="4495500"/>
            <a:ext cx="468300" cy="0"/>
          </a:xfrm>
          <a:prstGeom prst="straightConnector1">
            <a:avLst/>
          </a:prstGeom>
          <a:noFill/>
          <a:ln cap="flat" cmpd="sng" w="19050">
            <a:solidFill>
              <a:schemeClr val="lt2"/>
            </a:solidFill>
            <a:prstDash val="solid"/>
            <a:round/>
            <a:headEnd len="sm" w="sm" type="none"/>
            <a:tailEnd len="sm" w="sm" type="none"/>
          </a:ln>
        </p:spPr>
      </p:cxnSp>
      <p:sp>
        <p:nvSpPr>
          <p:cNvPr id="41" name="Google Shape;41;p9"/>
          <p:cNvSpPr txBox="1"/>
          <p:nvPr>
            <p:ph type="title"/>
          </p:nvPr>
        </p:nvSpPr>
        <p:spPr>
          <a:xfrm>
            <a:off x="265500" y="1205825"/>
            <a:ext cx="4045200" cy="1509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9"/>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4" name="Google Shape;44;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1700" y="42368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2100"/>
              <a:buNone/>
              <a:defRPr sz="2100"/>
            </a:lvl1pPr>
          </a:lstStyle>
          <a:p/>
        </p:txBody>
      </p:sp>
      <p:sp>
        <p:nvSpPr>
          <p:cNvPr id="47" name="Google Shape;47;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pearmint">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1pPr>
            <a:lvl2pPr lvl="1">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2pPr>
            <a:lvl3pPr lvl="2">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3pPr>
            <a:lvl4pPr lvl="3">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4pPr>
            <a:lvl5pPr lvl="4">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5pPr>
            <a:lvl6pPr lvl="5">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6pPr>
            <a:lvl7pPr lvl="6">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7pPr>
            <a:lvl8pPr lvl="7">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8pPr>
            <a:lvl9pPr lvl="8">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accent3"/>
              </a:buClr>
              <a:buSzPts val="1800"/>
              <a:buFont typeface="Proxima Nova"/>
              <a:buChar char="●"/>
              <a:defRPr sz="1800">
                <a:solidFill>
                  <a:schemeClr val="accent3"/>
                </a:solidFill>
                <a:latin typeface="Proxima Nova"/>
                <a:ea typeface="Proxima Nova"/>
                <a:cs typeface="Proxima Nova"/>
                <a:sym typeface="Proxima Nova"/>
              </a:defRPr>
            </a:lvl1pPr>
            <a:lvl2pPr indent="-317500" lvl="1" marL="9144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2pPr>
            <a:lvl3pPr indent="-317500" lvl="2" marL="13716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3pPr>
            <a:lvl4pPr indent="-317500" lvl="3" marL="18288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4pPr>
            <a:lvl5pPr indent="-317500" lvl="4" marL="22860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5pPr>
            <a:lvl6pPr indent="-317500" lvl="5" marL="27432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6pPr>
            <a:lvl7pPr indent="-317500" lvl="6" marL="32004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7pPr>
            <a:lvl8pPr indent="-317500" lvl="7" marL="3657600">
              <a:lnSpc>
                <a:spcPct val="115000"/>
              </a:lnSpc>
              <a:spcBef>
                <a:spcPts val="160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8pPr>
            <a:lvl9pPr indent="-317500" lvl="8" marL="4114800">
              <a:lnSpc>
                <a:spcPct val="115000"/>
              </a:lnSpc>
              <a:spcBef>
                <a:spcPts val="1600"/>
              </a:spcBef>
              <a:spcAft>
                <a:spcPts val="1600"/>
              </a:spcAft>
              <a:buClr>
                <a:schemeClr val="accent3"/>
              </a:buClr>
              <a:buSzPts val="1400"/>
              <a:buFont typeface="Proxima Nova"/>
              <a:buChar char="■"/>
              <a:defRPr>
                <a:solidFill>
                  <a:schemeClr val="accent3"/>
                </a:solidFill>
                <a:latin typeface="Proxima Nova"/>
                <a:ea typeface="Proxima Nova"/>
                <a:cs typeface="Proxima Nova"/>
                <a:sym typeface="Proxima Nova"/>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Proxima Nova"/>
                <a:ea typeface="Proxima Nova"/>
                <a:cs typeface="Proxima Nova"/>
                <a:sym typeface="Proxima Nova"/>
              </a:defRPr>
            </a:lvl1pPr>
            <a:lvl2pPr lvl="1" algn="r">
              <a:buNone/>
              <a:defRPr sz="1000">
                <a:solidFill>
                  <a:schemeClr val="dk1"/>
                </a:solidFill>
                <a:latin typeface="Proxima Nova"/>
                <a:ea typeface="Proxima Nova"/>
                <a:cs typeface="Proxima Nova"/>
                <a:sym typeface="Proxima Nova"/>
              </a:defRPr>
            </a:lvl2pPr>
            <a:lvl3pPr lvl="2" algn="r">
              <a:buNone/>
              <a:defRPr sz="1000">
                <a:solidFill>
                  <a:schemeClr val="dk1"/>
                </a:solidFill>
                <a:latin typeface="Proxima Nova"/>
                <a:ea typeface="Proxima Nova"/>
                <a:cs typeface="Proxima Nova"/>
                <a:sym typeface="Proxima Nova"/>
              </a:defRPr>
            </a:lvl3pPr>
            <a:lvl4pPr lvl="3" algn="r">
              <a:buNone/>
              <a:defRPr sz="1000">
                <a:solidFill>
                  <a:schemeClr val="dk1"/>
                </a:solidFill>
                <a:latin typeface="Proxima Nova"/>
                <a:ea typeface="Proxima Nova"/>
                <a:cs typeface="Proxima Nova"/>
                <a:sym typeface="Proxima Nova"/>
              </a:defRPr>
            </a:lvl4pPr>
            <a:lvl5pPr lvl="4" algn="r">
              <a:buNone/>
              <a:defRPr sz="1000">
                <a:solidFill>
                  <a:schemeClr val="dk1"/>
                </a:solidFill>
                <a:latin typeface="Proxima Nova"/>
                <a:ea typeface="Proxima Nova"/>
                <a:cs typeface="Proxima Nova"/>
                <a:sym typeface="Proxima Nova"/>
              </a:defRPr>
            </a:lvl5pPr>
            <a:lvl6pPr lvl="5" algn="r">
              <a:buNone/>
              <a:defRPr sz="1000">
                <a:solidFill>
                  <a:schemeClr val="dk1"/>
                </a:solidFill>
                <a:latin typeface="Proxima Nova"/>
                <a:ea typeface="Proxima Nova"/>
                <a:cs typeface="Proxima Nova"/>
                <a:sym typeface="Proxima Nova"/>
              </a:defRPr>
            </a:lvl6pPr>
            <a:lvl7pPr lvl="6" algn="r">
              <a:buNone/>
              <a:defRPr sz="1000">
                <a:solidFill>
                  <a:schemeClr val="dk1"/>
                </a:solidFill>
                <a:latin typeface="Proxima Nova"/>
                <a:ea typeface="Proxima Nova"/>
                <a:cs typeface="Proxima Nova"/>
                <a:sym typeface="Proxima Nova"/>
              </a:defRPr>
            </a:lvl7pPr>
            <a:lvl8pPr lvl="7" algn="r">
              <a:buNone/>
              <a:defRPr sz="1000">
                <a:solidFill>
                  <a:schemeClr val="dk1"/>
                </a:solidFill>
                <a:latin typeface="Proxima Nova"/>
                <a:ea typeface="Proxima Nova"/>
                <a:cs typeface="Proxima Nova"/>
                <a:sym typeface="Proxima Nova"/>
              </a:defRPr>
            </a:lvl8pPr>
            <a:lvl9pPr lvl="8" algn="r">
              <a:buNone/>
              <a:defRPr sz="1000">
                <a:solidFill>
                  <a:schemeClr val="dk1"/>
                </a:solidFill>
                <a:latin typeface="Proxima Nova"/>
                <a:ea typeface="Proxima Nova"/>
                <a:cs typeface="Proxima Nova"/>
                <a:sym typeface="Proxima Nova"/>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3.xml"/><Relationship Id="rId3" Type="http://schemas.openxmlformats.org/officeDocument/2006/relationships/hyperlink" Target="https://www.nadinegeorgegraves.com/whitman-sister-archives" TargetMode="External"/><Relationship Id="rId4" Type="http://schemas.openxmlformats.org/officeDocument/2006/relationships/image" Target="../media/image5.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 Id="rId3" Type="http://schemas.openxmlformats.org/officeDocument/2006/relationships/image" Target="../media/image6.jpg"/><Relationship Id="rId4" Type="http://schemas.openxmlformats.org/officeDocument/2006/relationships/hyperlink" Target="https://www.nadinegeorgegraves.co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7.xml"/><Relationship Id="rId3" Type="http://schemas.openxmlformats.org/officeDocument/2006/relationships/image" Target="../media/image2.jpg"/><Relationship Id="rId4" Type="http://schemas.openxmlformats.org/officeDocument/2006/relationships/hyperlink" Target="http://www.youtube.com/watch?v=MpElrP4_9ps" TargetMode="External"/><Relationship Id="rId5" Type="http://schemas.openxmlformats.org/officeDocument/2006/relationships/image" Target="../media/image4.jpg"/><Relationship Id="rId6" Type="http://schemas.openxmlformats.org/officeDocument/2006/relationships/hyperlink" Target="https://www.michioito.org/"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hyperlink" Target="https://english.northwestern.edu/people/faculty/manning-susan.html" TargetMode="External"/><Relationship Id="rId4" Type="http://schemas.openxmlformats.org/officeDocument/2006/relationships/image" Target="../media/image3.jpg"/><Relationship Id="rId5"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510450" y="1257300"/>
            <a:ext cx="8123100" cy="1588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Whose Dance Histories?</a:t>
            </a:r>
            <a:endParaRPr/>
          </a:p>
        </p:txBody>
      </p:sp>
      <p:sp>
        <p:nvSpPr>
          <p:cNvPr id="60" name="Google Shape;60;p13"/>
          <p:cNvSpPr txBox="1"/>
          <p:nvPr>
            <p:ph idx="1" type="subTitle"/>
          </p:nvPr>
        </p:nvSpPr>
        <p:spPr>
          <a:xfrm>
            <a:off x="510450" y="3182313"/>
            <a:ext cx="8123100" cy="630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organizational frameworks and politics of dance history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2"/>
          <p:cNvSpPr txBox="1"/>
          <p:nvPr>
            <p:ph type="title"/>
          </p:nvPr>
        </p:nvSpPr>
        <p:spPr>
          <a:xfrm>
            <a:off x="265500" y="1205825"/>
            <a:ext cx="4045200" cy="1509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Revising dance history with “critical theory”</a:t>
            </a:r>
            <a:endParaRPr/>
          </a:p>
        </p:txBody>
      </p:sp>
      <p:sp>
        <p:nvSpPr>
          <p:cNvPr id="117" name="Google Shape;117;p22"/>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(ideas from the humanities) </a:t>
            </a:r>
            <a:endParaRPr/>
          </a:p>
        </p:txBody>
      </p:sp>
      <p:sp>
        <p:nvSpPr>
          <p:cNvPr id="118" name="Google Shape;118;p22"/>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1600"/>
              </a:spcAft>
              <a:buNone/>
            </a:pPr>
            <a:r>
              <a:rPr lang="en"/>
              <a:t>“...</a:t>
            </a:r>
            <a:r>
              <a:rPr b="1" lang="en"/>
              <a:t>revisionist</a:t>
            </a:r>
            <a:r>
              <a:rPr lang="en"/>
              <a:t> works that incorporated black and white choreographers and pushed against the divide between (white) modern dance and Black Dance”  (Manning 2019, 312).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3"/>
          <p:cNvSpPr txBox="1"/>
          <p:nvPr>
            <p:ph type="title"/>
          </p:nvPr>
        </p:nvSpPr>
        <p:spPr>
          <a:xfrm>
            <a:off x="510450" y="2057400"/>
            <a:ext cx="8123100" cy="778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Who gets left out? (Why?)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4"/>
          <p:cNvSpPr txBox="1"/>
          <p:nvPr>
            <p:ph type="title"/>
          </p:nvPr>
        </p:nvSpPr>
        <p:spPr>
          <a:xfrm>
            <a:off x="490250" y="526350"/>
            <a:ext cx="57975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Case Study:</a:t>
            </a:r>
            <a:endParaRPr/>
          </a:p>
          <a:p>
            <a:pPr indent="0" lvl="0" marL="0" rtl="0" algn="l">
              <a:spcBef>
                <a:spcPts val="0"/>
              </a:spcBef>
              <a:spcAft>
                <a:spcPts val="0"/>
              </a:spcAft>
              <a:buNone/>
            </a:pPr>
            <a:r>
              <a:rPr lang="en"/>
              <a:t>Who gets left out?  </a:t>
            </a:r>
            <a:endParaRPr/>
          </a:p>
          <a:p>
            <a:pPr indent="0" lvl="0" marL="0" rtl="0" algn="l">
              <a:spcBef>
                <a:spcPts val="0"/>
              </a:spcBef>
              <a:spcAft>
                <a:spcPts val="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5"/>
          <p:cNvSpPr txBox="1"/>
          <p:nvPr>
            <p:ph idx="1" type="subTitle"/>
          </p:nvPr>
        </p:nvSpPr>
        <p:spPr>
          <a:xfrm>
            <a:off x="265500" y="3466050"/>
            <a:ext cx="4045200" cy="13263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300"/>
              <a:t>The Whitman Sisters</a:t>
            </a:r>
            <a:endParaRPr sz="3300"/>
          </a:p>
          <a:p>
            <a:pPr indent="0" lvl="0" marL="0" rtl="0" algn="ctr">
              <a:spcBef>
                <a:spcPts val="0"/>
              </a:spcBef>
              <a:spcAft>
                <a:spcPts val="0"/>
              </a:spcAft>
              <a:buNone/>
            </a:pPr>
            <a:r>
              <a:t/>
            </a:r>
            <a:endParaRPr/>
          </a:p>
        </p:txBody>
      </p:sp>
      <p:sp>
        <p:nvSpPr>
          <p:cNvPr id="134" name="Google Shape;134;p25"/>
          <p:cNvSpPr txBox="1"/>
          <p:nvPr>
            <p:ph idx="2" type="body"/>
          </p:nvPr>
        </p:nvSpPr>
        <p:spPr>
          <a:xfrm>
            <a:off x="4939500" y="1054125"/>
            <a:ext cx="3837000" cy="336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Nadine George-Graves (2000) </a:t>
            </a:r>
            <a:endParaRPr/>
          </a:p>
          <a:p>
            <a:pPr indent="0" lvl="0" marL="0" rtl="0" algn="l">
              <a:spcBef>
                <a:spcPts val="1600"/>
              </a:spcBef>
              <a:spcAft>
                <a:spcPts val="0"/>
              </a:spcAft>
              <a:buNone/>
            </a:pPr>
            <a:r>
              <a:rPr i="1" lang="en"/>
              <a:t>The Royalty of Negro Vaudeville:</a:t>
            </a:r>
            <a:endParaRPr i="1"/>
          </a:p>
          <a:p>
            <a:pPr indent="0" lvl="0" marL="0" rtl="0" algn="l">
              <a:spcBef>
                <a:spcPts val="1600"/>
              </a:spcBef>
              <a:spcAft>
                <a:spcPts val="0"/>
              </a:spcAft>
              <a:buNone/>
            </a:pPr>
            <a:r>
              <a:rPr i="1" lang="en"/>
              <a:t>The Whitman Sisters and the Negotiation of Race, Gender and Class in African American Theatre 1900-1940</a:t>
            </a:r>
            <a:endParaRPr i="1"/>
          </a:p>
          <a:p>
            <a:pPr indent="0" lvl="0" marL="0" rtl="0" algn="l">
              <a:spcBef>
                <a:spcPts val="1600"/>
              </a:spcBef>
              <a:spcAft>
                <a:spcPts val="0"/>
              </a:spcAft>
              <a:buNone/>
            </a:pPr>
            <a:r>
              <a:t/>
            </a:r>
            <a:endParaRPr/>
          </a:p>
          <a:p>
            <a:pPr indent="0" lvl="0" marL="0" rtl="0" algn="l">
              <a:spcBef>
                <a:spcPts val="1600"/>
              </a:spcBef>
              <a:spcAft>
                <a:spcPts val="0"/>
              </a:spcAft>
              <a:buNone/>
            </a:pPr>
            <a:r>
              <a:rPr lang="en" u="sng">
                <a:solidFill>
                  <a:schemeClr val="hlink"/>
                </a:solidFill>
                <a:latin typeface="Arial"/>
                <a:ea typeface="Arial"/>
                <a:cs typeface="Arial"/>
                <a:sym typeface="Arial"/>
                <a:hlinkClick r:id="rId3"/>
              </a:rPr>
              <a:t>Whitman Sister Archives | nadinegeorgegraves</a:t>
            </a:r>
            <a:endParaRPr sz="2500"/>
          </a:p>
          <a:p>
            <a:pPr indent="0" lvl="0" marL="0" rtl="0" algn="l">
              <a:spcBef>
                <a:spcPts val="1600"/>
              </a:spcBef>
              <a:spcAft>
                <a:spcPts val="1600"/>
              </a:spcAft>
              <a:buNone/>
            </a:pPr>
            <a:r>
              <a:t/>
            </a:r>
            <a:endParaRPr sz="2500"/>
          </a:p>
        </p:txBody>
      </p:sp>
      <p:pic>
        <p:nvPicPr>
          <p:cNvPr id="135" name="Google Shape;135;p25"/>
          <p:cNvPicPr preferRelativeResize="0"/>
          <p:nvPr/>
        </p:nvPicPr>
        <p:blipFill>
          <a:blip r:embed="rId4">
            <a:alphaModFix/>
          </a:blip>
          <a:stretch>
            <a:fillRect/>
          </a:stretch>
        </p:blipFill>
        <p:spPr>
          <a:xfrm>
            <a:off x="390050" y="922000"/>
            <a:ext cx="3867150" cy="23431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6"/>
          <p:cNvSpPr txBox="1"/>
          <p:nvPr>
            <p:ph type="title"/>
          </p:nvPr>
        </p:nvSpPr>
        <p:spPr>
          <a:xfrm>
            <a:off x="6288325" y="3084025"/>
            <a:ext cx="2856000" cy="1550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100"/>
              <a:t>Nadine George-Graves</a:t>
            </a:r>
            <a:endParaRPr sz="3100"/>
          </a:p>
          <a:p>
            <a:pPr indent="0" lvl="0" marL="0" rtl="0" algn="l">
              <a:spcBef>
                <a:spcPts val="0"/>
              </a:spcBef>
              <a:spcAft>
                <a:spcPts val="0"/>
              </a:spcAft>
              <a:buNone/>
            </a:pPr>
            <a:r>
              <a:t/>
            </a:r>
            <a:endParaRPr sz="3100"/>
          </a:p>
        </p:txBody>
      </p:sp>
      <p:sp>
        <p:nvSpPr>
          <p:cNvPr id="141" name="Google Shape;141;p26"/>
          <p:cNvSpPr txBox="1"/>
          <p:nvPr>
            <p:ph idx="1" type="body"/>
          </p:nvPr>
        </p:nvSpPr>
        <p:spPr>
          <a:xfrm>
            <a:off x="0" y="0"/>
            <a:ext cx="6288000" cy="51435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1800">
                <a:solidFill>
                  <a:srgbClr val="555555"/>
                </a:solidFill>
                <a:highlight>
                  <a:srgbClr val="FFFFFF"/>
                </a:highlight>
              </a:rPr>
              <a:t>George-Graves’ work is situated at the intersections of African American studies, critical gender studies, performance studies, theatre history, and dance history. She is the author of </a:t>
            </a:r>
            <a:r>
              <a:rPr i="1" lang="en" sz="1800">
                <a:solidFill>
                  <a:srgbClr val="555555"/>
                </a:solidFill>
                <a:highlight>
                  <a:srgbClr val="FFFFFF"/>
                </a:highlight>
              </a:rPr>
              <a:t>The Royalty of Negro Vaudeville: The Whitman Sisters and the Negotiation of Race, Gender, and Class in African American Theater, 1900-1940</a:t>
            </a:r>
            <a:r>
              <a:rPr lang="en" sz="1800">
                <a:solidFill>
                  <a:srgbClr val="555555"/>
                </a:solidFill>
                <a:highlight>
                  <a:srgbClr val="FFFFFF"/>
                </a:highlight>
              </a:rPr>
              <a:t> and </a:t>
            </a:r>
            <a:r>
              <a:rPr i="1" lang="en" sz="1800">
                <a:solidFill>
                  <a:srgbClr val="555555"/>
                </a:solidFill>
                <a:highlight>
                  <a:srgbClr val="FFFFFF"/>
                </a:highlight>
              </a:rPr>
              <a:t>Urban Bush Women: Twenty Years of Dance Theater, Community Engagement and Working it Out</a:t>
            </a:r>
            <a:r>
              <a:rPr lang="en" sz="1800">
                <a:solidFill>
                  <a:srgbClr val="555555"/>
                </a:solidFill>
                <a:highlight>
                  <a:srgbClr val="FFFFFF"/>
                </a:highlight>
              </a:rPr>
              <a:t> as well as numerous articles on African American performance. She is the editor of </a:t>
            </a:r>
            <a:r>
              <a:rPr i="1" lang="en" sz="1800">
                <a:solidFill>
                  <a:srgbClr val="555555"/>
                </a:solidFill>
                <a:highlight>
                  <a:srgbClr val="FFFFFF"/>
                </a:highlight>
              </a:rPr>
              <a:t>The Oxford Handbook of Dance and Theater</a:t>
            </a:r>
            <a:r>
              <a:rPr lang="en" sz="1800">
                <a:solidFill>
                  <a:srgbClr val="555555"/>
                </a:solidFill>
                <a:highlight>
                  <a:srgbClr val="FFFFFF"/>
                </a:highlight>
              </a:rPr>
              <a:t>, a collection of border-crossing scholarship on embodiment and theatricality. She has also written on primitivity, ragtime dance, tap dance legend Jeni LeGon, identity politics and performance, competition, social change, early African American theatre and the future of performance in the academy. </a:t>
            </a:r>
            <a:endParaRPr sz="1800"/>
          </a:p>
        </p:txBody>
      </p:sp>
      <p:pic>
        <p:nvPicPr>
          <p:cNvPr id="142" name="Google Shape;142;p26"/>
          <p:cNvPicPr preferRelativeResize="0"/>
          <p:nvPr/>
        </p:nvPicPr>
        <p:blipFill>
          <a:blip r:embed="rId3">
            <a:alphaModFix/>
          </a:blip>
          <a:stretch>
            <a:fillRect/>
          </a:stretch>
        </p:blipFill>
        <p:spPr>
          <a:xfrm>
            <a:off x="6288125" y="-3"/>
            <a:ext cx="2855874" cy="2893400"/>
          </a:xfrm>
          <a:prstGeom prst="rect">
            <a:avLst/>
          </a:prstGeom>
          <a:noFill/>
          <a:ln>
            <a:noFill/>
          </a:ln>
        </p:spPr>
      </p:pic>
      <p:sp>
        <p:nvSpPr>
          <p:cNvPr id="143" name="Google Shape;143;p26"/>
          <p:cNvSpPr txBox="1"/>
          <p:nvPr/>
        </p:nvSpPr>
        <p:spPr>
          <a:xfrm>
            <a:off x="5815325" y="4344950"/>
            <a:ext cx="3275100" cy="504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chemeClr val="hlink"/>
                </a:solidFill>
                <a:latin typeface="Proxima Nova"/>
                <a:ea typeface="Proxima Nova"/>
                <a:cs typeface="Proxima Nova"/>
                <a:sym typeface="Proxima Nova"/>
                <a:hlinkClick r:id="rId4"/>
              </a:rPr>
              <a:t>https://www.nadinegeorgegraves.com</a:t>
            </a:r>
            <a:endParaRPr>
              <a:latin typeface="Proxima Nova"/>
              <a:ea typeface="Proxima Nova"/>
              <a:cs typeface="Proxima Nova"/>
              <a:sym typeface="Proxima Nova"/>
            </a:endParaRPr>
          </a:p>
          <a:p>
            <a:pPr indent="0" lvl="0" marL="0" rtl="0" algn="l">
              <a:spcBef>
                <a:spcPts val="0"/>
              </a:spcBef>
              <a:spcAft>
                <a:spcPts val="0"/>
              </a:spcAft>
              <a:buNone/>
            </a:pPr>
            <a:r>
              <a:t/>
            </a:r>
            <a:endParaRPr>
              <a:latin typeface="Proxima Nova"/>
              <a:ea typeface="Proxima Nova"/>
              <a:cs typeface="Proxima Nova"/>
              <a:sym typeface="Proxima Nov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7"/>
          <p:cNvSpPr txBox="1"/>
          <p:nvPr>
            <p:ph type="title"/>
          </p:nvPr>
        </p:nvSpPr>
        <p:spPr>
          <a:xfrm>
            <a:off x="311700" y="210925"/>
            <a:ext cx="8520600" cy="618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George Graves (2000, xii-xiii)</a:t>
            </a:r>
            <a:endParaRPr/>
          </a:p>
        </p:txBody>
      </p:sp>
      <p:sp>
        <p:nvSpPr>
          <p:cNvPr id="149" name="Google Shape;149;p27"/>
          <p:cNvSpPr txBox="1"/>
          <p:nvPr>
            <p:ph idx="1" type="body"/>
          </p:nvPr>
        </p:nvSpPr>
        <p:spPr>
          <a:xfrm>
            <a:off x="311700" y="829225"/>
            <a:ext cx="8520600" cy="3739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“..many records regarding the Whitman sisters, like those of so many other early black artists, have been lost or have not been archived or cross-referenced, and research facilities devoted to this type of material are generally understaffed and underfunded...As a result, the Whitman sisters, like many other black acts of the era, has been largely forgotten or hidden from history.”  </a:t>
            </a:r>
            <a:endParaRPr/>
          </a:p>
          <a:p>
            <a:pPr indent="0" lvl="0" marL="0" rtl="0" algn="l">
              <a:spcBef>
                <a:spcPts val="1600"/>
              </a:spcBef>
              <a:spcAft>
                <a:spcPts val="1600"/>
              </a:spcAft>
              <a:buNone/>
            </a:pPr>
            <a:r>
              <a:rPr lang="en"/>
              <a:t>“Two words keep echoing as I contemplate this work: </a:t>
            </a:r>
            <a:r>
              <a:rPr b="1" lang="en"/>
              <a:t>silence</a:t>
            </a:r>
            <a:r>
              <a:rPr lang="en"/>
              <a:t> and </a:t>
            </a:r>
            <a:r>
              <a:rPr b="1" lang="en"/>
              <a:t>survival</a:t>
            </a:r>
            <a:r>
              <a:rPr lang="en"/>
              <a:t>. How do I survive studying a history that has silenced so many of my foremothers and threatens to silence me? How can the Whitman sisters survive the institutionalized silencing that has almost erased them from national memory and nearly deleted them from history? How do we black women survive the silencing to which we have been subjected for centuries and combat the silencing and warping of images of ourselves?”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8"/>
          <p:cNvSpPr txBox="1"/>
          <p:nvPr>
            <p:ph type="title"/>
          </p:nvPr>
        </p:nvSpPr>
        <p:spPr>
          <a:xfrm>
            <a:off x="490250" y="526350"/>
            <a:ext cx="57975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Case Study: </a:t>
            </a:r>
            <a:endParaRPr/>
          </a:p>
          <a:p>
            <a:pPr indent="0" lvl="0" marL="0" rtl="0" algn="l">
              <a:spcBef>
                <a:spcPts val="0"/>
              </a:spcBef>
              <a:spcAft>
                <a:spcPts val="0"/>
              </a:spcAft>
              <a:buNone/>
            </a:pPr>
            <a:r>
              <a:rPr lang="en"/>
              <a:t>Transnational Revisions</a:t>
            </a:r>
            <a:endParaRPr/>
          </a:p>
          <a:p>
            <a:pPr indent="0" lvl="0" marL="0" rtl="0" algn="l">
              <a:spcBef>
                <a:spcPts val="0"/>
              </a:spcBef>
              <a:spcAft>
                <a:spcPts val="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subTitle"/>
          </p:nvPr>
        </p:nvSpPr>
        <p:spPr>
          <a:xfrm>
            <a:off x="265500" y="3693625"/>
            <a:ext cx="4045200" cy="1130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800"/>
              <a:t>Michio Ito</a:t>
            </a:r>
            <a:endParaRPr sz="3800"/>
          </a:p>
        </p:txBody>
      </p:sp>
      <p:sp>
        <p:nvSpPr>
          <p:cNvPr id="160" name="Google Shape;160;p29"/>
          <p:cNvSpPr txBox="1"/>
          <p:nvPr>
            <p:ph idx="2" type="body"/>
          </p:nvPr>
        </p:nvSpPr>
        <p:spPr>
          <a:xfrm>
            <a:off x="4815125" y="285875"/>
            <a:ext cx="4169700" cy="4133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Born in Tokyo, studied in Germany and England, relocated to New York City and then Los Angeles, detained in 1941 and deported to Japan by the U.S.</a:t>
            </a: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pic>
        <p:nvPicPr>
          <p:cNvPr id="161" name="Google Shape;161;p29"/>
          <p:cNvPicPr preferRelativeResize="0"/>
          <p:nvPr/>
        </p:nvPicPr>
        <p:blipFill>
          <a:blip r:embed="rId3">
            <a:alphaModFix/>
          </a:blip>
          <a:stretch>
            <a:fillRect/>
          </a:stretch>
        </p:blipFill>
        <p:spPr>
          <a:xfrm>
            <a:off x="593688" y="185650"/>
            <a:ext cx="3388824" cy="3388824"/>
          </a:xfrm>
          <a:prstGeom prst="rect">
            <a:avLst/>
          </a:prstGeom>
          <a:noFill/>
          <a:ln>
            <a:noFill/>
          </a:ln>
        </p:spPr>
      </p:pic>
      <p:pic>
        <p:nvPicPr>
          <p:cNvPr descr="TRAILER -- Michio Ito was the outsider who worked his way in. In 1912, the teenager sailed from Japan to Europe where friendships with London's literary greats influenced his artistic voice and contribution to the growing culture in New York and Los Angeles. At the peak of his career, Ito was arrested by the FBI..." id="162" name="Google Shape;162;p29" title="Michio Ito, Dancer-Choreographer TRAILER">
            <a:hlinkClick r:id="rId4"/>
          </p:cNvPr>
          <p:cNvPicPr preferRelativeResize="0"/>
          <p:nvPr/>
        </p:nvPicPr>
        <p:blipFill>
          <a:blip r:embed="rId5">
            <a:alphaModFix/>
          </a:blip>
          <a:stretch>
            <a:fillRect/>
          </a:stretch>
        </p:blipFill>
        <p:spPr>
          <a:xfrm>
            <a:off x="5564713" y="2320075"/>
            <a:ext cx="2586575" cy="1939950"/>
          </a:xfrm>
          <a:prstGeom prst="rect">
            <a:avLst/>
          </a:prstGeom>
          <a:noFill/>
          <a:ln>
            <a:noFill/>
          </a:ln>
        </p:spPr>
      </p:pic>
      <p:sp>
        <p:nvSpPr>
          <p:cNvPr id="163" name="Google Shape;163;p29"/>
          <p:cNvSpPr txBox="1"/>
          <p:nvPr/>
        </p:nvSpPr>
        <p:spPr>
          <a:xfrm>
            <a:off x="5152000" y="4586175"/>
            <a:ext cx="3624600" cy="356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chemeClr val="hlink"/>
                </a:solidFill>
                <a:latin typeface="Proxima Nova"/>
                <a:ea typeface="Proxima Nova"/>
                <a:cs typeface="Proxima Nova"/>
                <a:sym typeface="Proxima Nova"/>
                <a:hlinkClick r:id="rId6"/>
              </a:rPr>
              <a:t>https://www.michioito.org/</a:t>
            </a:r>
            <a:r>
              <a:rPr lang="en">
                <a:solidFill>
                  <a:srgbClr val="FFFFFF"/>
                </a:solidFill>
                <a:latin typeface="Proxima Nova"/>
                <a:ea typeface="Proxima Nova"/>
                <a:cs typeface="Proxima Nova"/>
                <a:sym typeface="Proxima Nova"/>
              </a:rPr>
              <a:t> </a:t>
            </a:r>
            <a:endParaRPr>
              <a:solidFill>
                <a:srgbClr val="FFFFFF"/>
              </a:solidFill>
              <a:latin typeface="Proxima Nova"/>
              <a:ea typeface="Proxima Nova"/>
              <a:cs typeface="Proxima Nova"/>
              <a:sym typeface="Proxima Nov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Different disciplinary “lenses” reveal different aspects</a:t>
            </a:r>
            <a:endParaRPr/>
          </a:p>
        </p:txBody>
      </p:sp>
      <p:sp>
        <p:nvSpPr>
          <p:cNvPr id="169" name="Google Shape;169;p3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Asian American studies</a:t>
            </a:r>
            <a:endParaRPr b="1"/>
          </a:p>
          <a:p>
            <a:pPr indent="0" lvl="0" marL="0" rtl="0" algn="l">
              <a:spcBef>
                <a:spcPts val="1600"/>
              </a:spcBef>
              <a:spcAft>
                <a:spcPts val="0"/>
              </a:spcAft>
              <a:buNone/>
            </a:pPr>
            <a:r>
              <a:rPr b="1" lang="en"/>
              <a:t>Japanese studies</a:t>
            </a:r>
            <a:endParaRPr b="1"/>
          </a:p>
          <a:p>
            <a:pPr indent="0" lvl="0" marL="0" rtl="0" algn="l">
              <a:spcBef>
                <a:spcPts val="1600"/>
              </a:spcBef>
              <a:spcAft>
                <a:spcPts val="0"/>
              </a:spcAft>
              <a:buNone/>
            </a:pPr>
            <a:r>
              <a:rPr b="1" lang="en"/>
              <a:t>Intercultural studies</a:t>
            </a:r>
            <a:endParaRPr b="1"/>
          </a:p>
          <a:p>
            <a:pPr indent="0" lvl="0" marL="0" rtl="0" algn="l">
              <a:spcBef>
                <a:spcPts val="1600"/>
              </a:spcBef>
              <a:spcAft>
                <a:spcPts val="0"/>
              </a:spcAft>
              <a:buNone/>
            </a:pPr>
            <a:r>
              <a:rPr b="1" lang="en"/>
              <a:t>Theories of globalization</a:t>
            </a:r>
            <a:endParaRPr b="1"/>
          </a:p>
          <a:p>
            <a:pPr indent="0" lvl="0" marL="0" rtl="0" algn="l">
              <a:spcBef>
                <a:spcPts val="1600"/>
              </a:spcBef>
              <a:spcAft>
                <a:spcPts val="0"/>
              </a:spcAft>
              <a:buNone/>
            </a:pPr>
            <a:r>
              <a:rPr b="1" lang="en"/>
              <a:t>Focus on local and regional contexts and adaptations of “outside” influences</a:t>
            </a:r>
            <a:endParaRPr b="1"/>
          </a:p>
          <a:p>
            <a:pPr indent="0" lvl="0" marL="0" rtl="0" algn="l">
              <a:spcBef>
                <a:spcPts val="1600"/>
              </a:spcBef>
              <a:spcAft>
                <a:spcPts val="1600"/>
              </a:spcAft>
              <a:buNone/>
            </a:pPr>
            <a:r>
              <a:rPr lang="en"/>
              <a:t>“[dance theorists’] approaches model methods for tracing corporeal and intellectual exchanges across multiple registers and for situating these exchanges within overlapping local contexts” (Manning 2019, 318)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31"/>
          <p:cNvSpPr txBox="1"/>
          <p:nvPr>
            <p:ph type="ctrTitle"/>
          </p:nvPr>
        </p:nvSpPr>
        <p:spPr>
          <a:xfrm>
            <a:off x="510450" y="1257300"/>
            <a:ext cx="8123100" cy="1588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Next week: </a:t>
            </a:r>
            <a:endParaRPr/>
          </a:p>
          <a:p>
            <a:pPr indent="0" lvl="0" marL="0" rtl="0" algn="l">
              <a:spcBef>
                <a:spcPts val="0"/>
              </a:spcBef>
              <a:spcAft>
                <a:spcPts val="0"/>
              </a:spcAft>
              <a:buNone/>
            </a:pPr>
            <a:r>
              <a:rPr lang="en"/>
              <a:t>Crafting a Research Project</a:t>
            </a:r>
            <a:endParaRPr/>
          </a:p>
        </p:txBody>
      </p:sp>
      <p:sp>
        <p:nvSpPr>
          <p:cNvPr id="175" name="Google Shape;175;p31"/>
          <p:cNvSpPr txBox="1"/>
          <p:nvPr>
            <p:ph idx="1" type="subTitle"/>
          </p:nvPr>
        </p:nvSpPr>
        <p:spPr>
          <a:xfrm>
            <a:off x="510450" y="3182313"/>
            <a:ext cx="8123100" cy="630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To prepare for Wednesday, read: Layson (1983) </a:t>
            </a:r>
            <a:endParaRPr/>
          </a:p>
          <a:p>
            <a:pPr indent="457200" lvl="0" marL="2743200" rtl="0" algn="l">
              <a:spcBef>
                <a:spcPts val="0"/>
              </a:spcBef>
              <a:spcAft>
                <a:spcPts val="0"/>
              </a:spcAft>
              <a:buNone/>
            </a:pPr>
            <a:r>
              <a:rPr lang="en"/>
              <a:t>and </a:t>
            </a:r>
            <a:endParaRPr/>
          </a:p>
          <a:p>
            <a:pPr indent="457200" lvl="0" marL="0" rtl="0" algn="l">
              <a:spcBef>
                <a:spcPts val="0"/>
              </a:spcBef>
              <a:spcAft>
                <a:spcPts val="0"/>
              </a:spcAft>
              <a:buNone/>
            </a:pPr>
            <a:r>
              <a:rPr lang="en"/>
              <a:t>view: “Historiography” YouTube video-lecture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Wednesday’s Guest: Arlene Zimmerle, subject librarian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490250" y="526350"/>
            <a:ext cx="57975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Poll about collective note-taking/sharing</a:t>
            </a:r>
            <a:endParaRPr/>
          </a:p>
        </p:txBody>
      </p:sp>
      <p:sp>
        <p:nvSpPr>
          <p:cNvPr id="66" name="Google Shape;66;p14"/>
          <p:cNvSpPr/>
          <p:nvPr/>
        </p:nvSpPr>
        <p:spPr>
          <a:xfrm>
            <a:off x="6009625" y="186875"/>
            <a:ext cx="3059700" cy="2204400"/>
          </a:xfrm>
          <a:prstGeom prst="wedgeRoundRectCallout">
            <a:avLst>
              <a:gd fmla="val -20833" name="adj1"/>
              <a:gd fmla="val 62500" name="adj2"/>
              <a:gd fmla="val 0" name="adj3"/>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b="1" lang="en"/>
              <a:t>       </a:t>
            </a:r>
            <a:endParaRPr b="1"/>
          </a:p>
          <a:p>
            <a:pPr indent="0" lvl="0" marL="0" rtl="0" algn="l">
              <a:spcBef>
                <a:spcPts val="0"/>
              </a:spcBef>
              <a:spcAft>
                <a:spcPts val="0"/>
              </a:spcAft>
              <a:buNone/>
            </a:pPr>
            <a:r>
              <a:t/>
            </a:r>
            <a:endParaRPr b="1" sz="2000"/>
          </a:p>
          <a:p>
            <a:pPr indent="0" lvl="0" marL="0" rtl="0" algn="l">
              <a:spcBef>
                <a:spcPts val="0"/>
              </a:spcBef>
              <a:spcAft>
                <a:spcPts val="0"/>
              </a:spcAft>
              <a:buNone/>
            </a:pPr>
            <a:r>
              <a:rPr b="1" lang="en" sz="2000"/>
              <a:t>xoyondo.com/ap/M3SvAErKp2EHycF </a:t>
            </a:r>
            <a:endParaRPr b="1" sz="2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5"/>
          <p:cNvSpPr txBox="1"/>
          <p:nvPr>
            <p:ph type="ctrTitle"/>
          </p:nvPr>
        </p:nvSpPr>
        <p:spPr>
          <a:xfrm>
            <a:off x="510450" y="1257300"/>
            <a:ext cx="8123100" cy="15885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historiography</a:t>
            </a:r>
            <a:endParaRPr/>
          </a:p>
        </p:txBody>
      </p:sp>
      <p:sp>
        <p:nvSpPr>
          <p:cNvPr id="72" name="Google Shape;72;p15"/>
          <p:cNvSpPr txBox="1"/>
          <p:nvPr>
            <p:ph idx="1" type="subTitle"/>
          </p:nvPr>
        </p:nvSpPr>
        <p:spPr>
          <a:xfrm>
            <a:off x="510450" y="3182313"/>
            <a:ext cx="8123100" cy="630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t>
            </a:r>
            <a:r>
              <a:rPr lang="en"/>
              <a:t>noun): the study of historical writing</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txBox="1"/>
          <p:nvPr>
            <p:ph type="title"/>
          </p:nvPr>
        </p:nvSpPr>
        <p:spPr>
          <a:xfrm>
            <a:off x="490250" y="526350"/>
            <a:ext cx="57975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sz="2000"/>
              <a:t>Historiography is important for a wide range of reasons. First, it helps us understand </a:t>
            </a:r>
            <a:r>
              <a:rPr b="1" lang="en" sz="2000"/>
              <a:t>why historical events have been interpreted so differently over time.</a:t>
            </a:r>
            <a:r>
              <a:rPr lang="en" sz="2000"/>
              <a:t> </a:t>
            </a:r>
            <a:endParaRPr sz="2000"/>
          </a:p>
          <a:p>
            <a:pPr indent="0" lvl="0" marL="0" rtl="0" algn="l">
              <a:spcBef>
                <a:spcPts val="0"/>
              </a:spcBef>
              <a:spcAft>
                <a:spcPts val="0"/>
              </a:spcAft>
              <a:buNone/>
            </a:pPr>
            <a:r>
              <a:t/>
            </a:r>
            <a:endParaRPr sz="2000"/>
          </a:p>
          <a:p>
            <a:pPr indent="0" lvl="0" marL="0" rtl="0" algn="l">
              <a:spcBef>
                <a:spcPts val="0"/>
              </a:spcBef>
              <a:spcAft>
                <a:spcPts val="0"/>
              </a:spcAft>
              <a:buNone/>
            </a:pPr>
            <a:r>
              <a:rPr lang="en" sz="2000"/>
              <a:t>Historiography also lets us </a:t>
            </a:r>
            <a:r>
              <a:rPr b="1" lang="en" sz="2000"/>
              <a:t>study history with a critical eye.</a:t>
            </a:r>
            <a:r>
              <a:rPr lang="en" sz="2000"/>
              <a:t> It helps us understand what </a:t>
            </a:r>
            <a:r>
              <a:rPr b="1" lang="en" sz="2000"/>
              <a:t>biases</a:t>
            </a:r>
            <a:r>
              <a:rPr lang="en" sz="2000"/>
              <a:t> and </a:t>
            </a:r>
            <a:r>
              <a:rPr b="1" lang="en" sz="2000"/>
              <a:t>ideologies</a:t>
            </a:r>
            <a:r>
              <a:rPr lang="en" sz="2000"/>
              <a:t> may have shaped the historical period.</a:t>
            </a:r>
            <a:endParaRPr sz="2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7"/>
          <p:cNvSpPr txBox="1"/>
          <p:nvPr>
            <p:ph type="title"/>
          </p:nvPr>
        </p:nvSpPr>
        <p:spPr>
          <a:xfrm>
            <a:off x="490250" y="526350"/>
            <a:ext cx="5797500" cy="40908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Reading: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“Dance History”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8"/>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000"/>
              <a:t>Susan Manning </a:t>
            </a:r>
            <a:endParaRPr sz="3000"/>
          </a:p>
        </p:txBody>
      </p:sp>
      <p:sp>
        <p:nvSpPr>
          <p:cNvPr id="88" name="Google Shape;88;p18"/>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solidFill>
                  <a:srgbClr val="342F2E"/>
                </a:solidFill>
                <a:highlight>
                  <a:srgbClr val="FFFFFF"/>
                </a:highlight>
                <a:latin typeface="Arial"/>
                <a:ea typeface="Arial"/>
                <a:cs typeface="Arial"/>
                <a:sym typeface="Arial"/>
              </a:rPr>
              <a:t>Susan Manning (she/her/hers) currently serves as Chair of English and is the Bergen Evans Professor in  the Humanities. Jointly appointed in English, Theatre, and Performance Studies, she teaches the history of theatrical modernism and avant-garde performance, specializing in dance and movement-based performance. She has worked as a curator and dramaturge as well as a scholar, and her writings have been translated into German, French, Italian, Spanish, and Polish.  </a:t>
            </a:r>
            <a:endParaRPr/>
          </a:p>
        </p:txBody>
      </p:sp>
      <p:sp>
        <p:nvSpPr>
          <p:cNvPr id="89" name="Google Shape;89;p18"/>
          <p:cNvSpPr txBox="1"/>
          <p:nvPr/>
        </p:nvSpPr>
        <p:spPr>
          <a:xfrm>
            <a:off x="2007075" y="4647700"/>
            <a:ext cx="5572200" cy="361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u="sng">
                <a:solidFill>
                  <a:schemeClr val="hlink"/>
                </a:solidFill>
                <a:latin typeface="Proxima Nova"/>
                <a:ea typeface="Proxima Nova"/>
                <a:cs typeface="Proxima Nova"/>
                <a:sym typeface="Proxima Nova"/>
                <a:hlinkClick r:id="rId3"/>
              </a:rPr>
              <a:t>https://english.northwestern.edu/people/faculty/manning-susan.html</a:t>
            </a:r>
            <a:r>
              <a:rPr lang="en">
                <a:latin typeface="Proxima Nova"/>
                <a:ea typeface="Proxima Nova"/>
                <a:cs typeface="Proxima Nova"/>
                <a:sym typeface="Proxima Nova"/>
              </a:rPr>
              <a:t> </a:t>
            </a:r>
            <a:endParaRPr>
              <a:latin typeface="Proxima Nova"/>
              <a:ea typeface="Proxima Nova"/>
              <a:cs typeface="Proxima Nova"/>
              <a:sym typeface="Proxima Nova"/>
            </a:endParaRPr>
          </a:p>
        </p:txBody>
      </p:sp>
      <p:pic>
        <p:nvPicPr>
          <p:cNvPr id="90" name="Google Shape;90;p18"/>
          <p:cNvPicPr preferRelativeResize="0"/>
          <p:nvPr/>
        </p:nvPicPr>
        <p:blipFill>
          <a:blip r:embed="rId4">
            <a:alphaModFix/>
          </a:blip>
          <a:stretch>
            <a:fillRect/>
          </a:stretch>
        </p:blipFill>
        <p:spPr>
          <a:xfrm>
            <a:off x="3119700" y="829850"/>
            <a:ext cx="3333750" cy="3333750"/>
          </a:xfrm>
          <a:prstGeom prst="rect">
            <a:avLst/>
          </a:prstGeom>
          <a:noFill/>
          <a:ln>
            <a:noFill/>
          </a:ln>
        </p:spPr>
      </p:pic>
      <p:pic>
        <p:nvPicPr>
          <p:cNvPr id="91" name="Google Shape;91;p18"/>
          <p:cNvPicPr preferRelativeResize="0"/>
          <p:nvPr/>
        </p:nvPicPr>
        <p:blipFill>
          <a:blip r:embed="rId5">
            <a:alphaModFix/>
          </a:blip>
          <a:stretch>
            <a:fillRect/>
          </a:stretch>
        </p:blipFill>
        <p:spPr>
          <a:xfrm>
            <a:off x="6722950" y="829850"/>
            <a:ext cx="1905000" cy="2857500"/>
          </a:xfrm>
          <a:prstGeom prst="rect">
            <a:avLst/>
          </a:prstGeom>
          <a:noFill/>
          <a:ln>
            <a:noFill/>
          </a:ln>
        </p:spPr>
      </p:pic>
      <p:sp>
        <p:nvSpPr>
          <p:cNvPr id="92" name="Google Shape;92;p18"/>
          <p:cNvSpPr txBox="1"/>
          <p:nvPr/>
        </p:nvSpPr>
        <p:spPr>
          <a:xfrm>
            <a:off x="6722950" y="3818025"/>
            <a:ext cx="2007900" cy="361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“Dance History” (2019)</a:t>
            </a:r>
            <a:endParaRPr>
              <a:latin typeface="Proxima Nova"/>
              <a:ea typeface="Proxima Nova"/>
              <a:cs typeface="Proxima Nova"/>
              <a:sym typeface="Proxima Nov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9"/>
          <p:cNvSpPr txBox="1"/>
          <p:nvPr>
            <p:ph type="title"/>
          </p:nvPr>
        </p:nvSpPr>
        <p:spPr>
          <a:xfrm>
            <a:off x="1461650" y="445025"/>
            <a:ext cx="73707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Historiography of dance</a:t>
            </a:r>
            <a:r>
              <a:rPr lang="en"/>
              <a:t> (</a:t>
            </a:r>
            <a:r>
              <a:rPr lang="en"/>
              <a:t>Manning 2019) </a:t>
            </a:r>
            <a:endParaRPr/>
          </a:p>
        </p:txBody>
      </p:sp>
      <p:sp>
        <p:nvSpPr>
          <p:cNvPr id="98" name="Google Shape;98;p19"/>
          <p:cNvSpPr txBox="1"/>
          <p:nvPr>
            <p:ph idx="1" type="body"/>
          </p:nvPr>
        </p:nvSpPr>
        <p:spPr>
          <a:xfrm>
            <a:off x="311700" y="1152475"/>
            <a:ext cx="47895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Twentieth-century to twenty-first century “shift from histories premised on the </a:t>
            </a:r>
            <a:r>
              <a:rPr b="1" lang="en"/>
              <a:t>nation state </a:t>
            </a:r>
            <a:r>
              <a:rPr lang="en"/>
              <a:t>to histories promising a </a:t>
            </a:r>
            <a:r>
              <a:rPr b="1" lang="en"/>
              <a:t>transnational</a:t>
            </a:r>
            <a:r>
              <a:rPr lang="en"/>
              <a:t> and global approach” (303). </a:t>
            </a:r>
            <a:endParaRPr/>
          </a:p>
          <a:p>
            <a:pPr indent="0" lvl="0" marL="0" rtl="0" algn="l">
              <a:spcBef>
                <a:spcPts val="1600"/>
              </a:spcBef>
              <a:spcAft>
                <a:spcPts val="0"/>
              </a:spcAft>
              <a:buNone/>
            </a:pPr>
            <a:r>
              <a:rPr b="1" lang="en" u="sng"/>
              <a:t>Historical Models: </a:t>
            </a:r>
            <a:endParaRPr b="1" u="sng"/>
          </a:p>
          <a:p>
            <a:pPr indent="0" lvl="0" marL="0" rtl="0" algn="l">
              <a:spcBef>
                <a:spcPts val="1600"/>
              </a:spcBef>
              <a:spcAft>
                <a:spcPts val="0"/>
              </a:spcAft>
              <a:buNone/>
            </a:pPr>
            <a:r>
              <a:rPr b="1" lang="en"/>
              <a:t>Nation state</a:t>
            </a:r>
            <a:r>
              <a:rPr lang="en"/>
              <a:t>= choreographic families/generations/genealogies, distinguishes “theatrical” from “non-theatrical” genres, follows centres of innovation to periphery of derivation</a:t>
            </a:r>
            <a:endParaRPr/>
          </a:p>
          <a:p>
            <a:pPr indent="0" lvl="0" marL="0" rtl="0" algn="l">
              <a:spcBef>
                <a:spcPts val="1600"/>
              </a:spcBef>
              <a:spcAft>
                <a:spcPts val="0"/>
              </a:spcAft>
              <a:buNone/>
            </a:pPr>
            <a:r>
              <a:rPr b="1" lang="en"/>
              <a:t>Transnational</a:t>
            </a:r>
            <a:r>
              <a:rPr lang="en"/>
              <a:t>= networks of exchange, emphasizes how “theatrical” often adapt “non-theatrical” genres, demonstrates how local conditions shape the assimilation and transformation of influences from abroad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99" name="Google Shape;99;p19"/>
          <p:cNvSpPr txBox="1"/>
          <p:nvPr>
            <p:ph idx="2" type="body"/>
          </p:nvPr>
        </p:nvSpPr>
        <p:spPr>
          <a:xfrm>
            <a:off x="6256150" y="1152475"/>
            <a:ext cx="25761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u="sng"/>
              <a:t>Definitions: </a:t>
            </a:r>
            <a:endParaRPr b="1" u="sng"/>
          </a:p>
          <a:p>
            <a:pPr indent="0" lvl="0" marL="0" rtl="0" algn="l">
              <a:spcBef>
                <a:spcPts val="1600"/>
              </a:spcBef>
              <a:spcAft>
                <a:spcPts val="0"/>
              </a:spcAft>
              <a:buNone/>
            </a:pPr>
            <a:r>
              <a:rPr lang="en"/>
              <a:t>Nation state</a:t>
            </a:r>
            <a:endParaRPr/>
          </a:p>
          <a:p>
            <a:pPr indent="0" lvl="0" marL="0" rtl="0" algn="l">
              <a:spcBef>
                <a:spcPts val="1600"/>
              </a:spcBef>
              <a:spcAft>
                <a:spcPts val="0"/>
              </a:spcAft>
              <a:buNone/>
            </a:pPr>
            <a:r>
              <a:rPr lang="en"/>
              <a:t>Transnational</a:t>
            </a:r>
            <a:endParaRPr/>
          </a:p>
          <a:p>
            <a:pPr indent="0" lvl="0" marL="0" rtl="0" algn="l">
              <a:spcBef>
                <a:spcPts val="1600"/>
              </a:spcBef>
              <a:spcAft>
                <a:spcPts val="0"/>
              </a:spcAft>
              <a:buNone/>
            </a:pPr>
            <a:r>
              <a:rPr lang="en"/>
              <a:t>Social, popular, folk, indigenous, or traditional dance (vernacular) </a:t>
            </a:r>
            <a:endParaRPr/>
          </a:p>
          <a:p>
            <a:pPr indent="0" lvl="0" marL="0" rtl="0" algn="l">
              <a:spcBef>
                <a:spcPts val="1600"/>
              </a:spcBef>
              <a:spcAft>
                <a:spcPts val="0"/>
              </a:spcAft>
              <a:buNone/>
            </a:pPr>
            <a:r>
              <a:rPr lang="en"/>
              <a:t>Modern dance/concert dance</a:t>
            </a:r>
            <a:endParaRPr/>
          </a:p>
          <a:p>
            <a:pPr indent="0" lvl="0" marL="0" rtl="0" algn="l">
              <a:spcBef>
                <a:spcPts val="1600"/>
              </a:spcBef>
              <a:spcAft>
                <a:spcPts val="0"/>
              </a:spcAft>
              <a:buNone/>
            </a:pPr>
            <a:r>
              <a:rPr lang="en"/>
              <a:t>Ideology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100" name="Google Shape;100;p19"/>
          <p:cNvSpPr/>
          <p:nvPr/>
        </p:nvSpPr>
        <p:spPr>
          <a:xfrm>
            <a:off x="414675" y="577625"/>
            <a:ext cx="797700" cy="3987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0"/>
          <p:cNvSpPr txBox="1"/>
          <p:nvPr>
            <p:ph type="title"/>
          </p:nvPr>
        </p:nvSpPr>
        <p:spPr>
          <a:xfrm>
            <a:off x="265500" y="862625"/>
            <a:ext cx="4045200" cy="36951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Historical events and ideological shifts shape how histories are written </a:t>
            </a:r>
            <a:endParaRPr/>
          </a:p>
        </p:txBody>
      </p:sp>
      <p:sp>
        <p:nvSpPr>
          <p:cNvPr id="106" name="Google Shape;106;p20"/>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b="1" lang="en"/>
              <a:t>Manning’s examples:</a:t>
            </a:r>
            <a:endParaRPr b="1"/>
          </a:p>
          <a:p>
            <a:pPr indent="0" lvl="0" marL="0" rtl="0" algn="l">
              <a:spcBef>
                <a:spcPts val="1600"/>
              </a:spcBef>
              <a:spcAft>
                <a:spcPts val="0"/>
              </a:spcAft>
              <a:buNone/>
            </a:pPr>
            <a:r>
              <a:rPr lang="en"/>
              <a:t>-</a:t>
            </a:r>
            <a:r>
              <a:rPr lang="en"/>
              <a:t>the history of German “modern dance”, as written before, during, and after Nazism and the Second World War </a:t>
            </a:r>
            <a:endParaRPr/>
          </a:p>
          <a:p>
            <a:pPr indent="0" lvl="0" marL="457200" rtl="0" algn="l">
              <a:spcBef>
                <a:spcPts val="1600"/>
              </a:spcBef>
              <a:spcAft>
                <a:spcPts val="0"/>
              </a:spcAft>
              <a:buNone/>
            </a:pPr>
            <a:r>
              <a:rPr lang="en"/>
              <a:t>“repression” and “cleansing” of historical accounts of Jewish artists (305)</a:t>
            </a:r>
            <a:endParaRPr/>
          </a:p>
          <a:p>
            <a:pPr indent="0" lvl="0" marL="0" rtl="0" algn="l">
              <a:spcBef>
                <a:spcPts val="1600"/>
              </a:spcBef>
              <a:spcAft>
                <a:spcPts val="1600"/>
              </a:spcAft>
              <a:buNone/>
            </a:pPr>
            <a:r>
              <a:rPr lang="en"/>
              <a:t>-descriptions of American art and artists as linked to ideals of democracy and freedom (306)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1"/>
          <p:cNvSpPr txBox="1"/>
          <p:nvPr>
            <p:ph type="title"/>
          </p:nvPr>
        </p:nvSpPr>
        <p:spPr>
          <a:xfrm>
            <a:off x="510450" y="2057400"/>
            <a:ext cx="8123100" cy="778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Who </a:t>
            </a:r>
            <a:r>
              <a:rPr i="1" lang="en"/>
              <a:t>writes</a:t>
            </a:r>
            <a:r>
              <a:rPr lang="en"/>
              <a:t> dance histories?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