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Proxima Nova"/>
      <p:regular r:id="rId20"/>
      <p:bold r:id="rId21"/>
      <p:italic r:id="rId22"/>
      <p:boldItalic r:id="rId23"/>
    </p:embeddedFont>
    <p:embeddedFont>
      <p:font typeface="Economica"/>
      <p:regular r:id="rId24"/>
      <p:bold r:id="rId25"/>
      <p:italic r:id="rId26"/>
      <p:boldItalic r:id="rId27"/>
    </p:embeddedFont>
    <p:embeddedFont>
      <p:font typeface="Corbel"/>
      <p:regular r:id="rId28"/>
      <p:bold r:id="rId29"/>
      <p:italic r:id="rId30"/>
      <p:boldItalic r:id="rId31"/>
    </p:embeddedFont>
    <p:embeddedFont>
      <p:font typeface="Open Sans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-regular.fntdata"/><Relationship Id="rId22" Type="http://schemas.openxmlformats.org/officeDocument/2006/relationships/font" Target="fonts/ProximaNova-italic.fntdata"/><Relationship Id="rId21" Type="http://schemas.openxmlformats.org/officeDocument/2006/relationships/font" Target="fonts/ProximaNova-bold.fntdata"/><Relationship Id="rId24" Type="http://schemas.openxmlformats.org/officeDocument/2006/relationships/font" Target="fonts/Economica-regular.fntdata"/><Relationship Id="rId23" Type="http://schemas.openxmlformats.org/officeDocument/2006/relationships/font" Target="fonts/ProximaNova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Economica-italic.fntdata"/><Relationship Id="rId25" Type="http://schemas.openxmlformats.org/officeDocument/2006/relationships/font" Target="fonts/Economica-bold.fntdata"/><Relationship Id="rId28" Type="http://schemas.openxmlformats.org/officeDocument/2006/relationships/font" Target="fonts/Corbel-regular.fntdata"/><Relationship Id="rId27" Type="http://schemas.openxmlformats.org/officeDocument/2006/relationships/font" Target="fonts/Economic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Corbel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Corbel-boldItalic.fntdata"/><Relationship Id="rId30" Type="http://schemas.openxmlformats.org/officeDocument/2006/relationships/font" Target="fonts/Corbel-italic.fntdata"/><Relationship Id="rId11" Type="http://schemas.openxmlformats.org/officeDocument/2006/relationships/slide" Target="slides/slide6.xml"/><Relationship Id="rId33" Type="http://schemas.openxmlformats.org/officeDocument/2006/relationships/font" Target="fonts/OpenSans-bold.fntdata"/><Relationship Id="rId10" Type="http://schemas.openxmlformats.org/officeDocument/2006/relationships/slide" Target="slides/slide5.xml"/><Relationship Id="rId32" Type="http://schemas.openxmlformats.org/officeDocument/2006/relationships/font" Target="fonts/OpenSans-regular.fntdata"/><Relationship Id="rId13" Type="http://schemas.openxmlformats.org/officeDocument/2006/relationships/slide" Target="slides/slide8.xml"/><Relationship Id="rId35" Type="http://schemas.openxmlformats.org/officeDocument/2006/relationships/font" Target="fonts/OpenSans-boldItalic.fntdata"/><Relationship Id="rId12" Type="http://schemas.openxmlformats.org/officeDocument/2006/relationships/slide" Target="slides/slide7.xml"/><Relationship Id="rId34" Type="http://schemas.openxmlformats.org/officeDocument/2006/relationships/font" Target="fonts/OpenSans-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19" Type="http://schemas.openxmlformats.org/officeDocument/2006/relationships/font" Target="fonts/Raleway-boldItalic.fntdata"/><Relationship Id="rId18" Type="http://schemas.openxmlformats.org/officeDocument/2006/relationships/font" Target="fonts/Ralew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97f14a1a92_0_5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97f14a1a92_0_5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97f14a1a9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97f14a1a9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97f14a1a92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97f14a1a92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97f14a1a92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97f14a1a92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7f14a1a92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7f14a1a92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97f14a1a92_0_4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97f14a1a92_0_4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97f14a1a92_0_5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97f14a1a92_0_5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97f14a1a92_0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97f14a1a92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97f14a1a92_0_40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97f14a1a92_0_4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6" name="Google Shape;16;p3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library.unsw.edu.au/study/information-resources/primary-and-secondary-sources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Crafting a Research Project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rbel"/>
                <a:ea typeface="Corbel"/>
                <a:cs typeface="Corbel"/>
                <a:sym typeface="Corbel"/>
              </a:rPr>
              <a:t>Research Methods and Library Resources</a:t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For Saturday: 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8" name="Google Shape;118;p22"/>
          <p:cNvSpPr txBox="1"/>
          <p:nvPr/>
        </p:nvSpPr>
        <p:spPr>
          <a:xfrm>
            <a:off x="570625" y="3134100"/>
            <a:ext cx="8057100" cy="15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Read: </a:t>
            </a:r>
            <a:r>
              <a:rPr lang="en" sz="18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Multiple authors. “Part II: Jazz Dance History.” J</a:t>
            </a:r>
            <a:r>
              <a:rPr i="1" lang="en" sz="18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azz Dance: A History of the Roots and Branches</a:t>
            </a:r>
            <a:r>
              <a:rPr lang="en" sz="18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, edited by Lindsay Guarino and Wendy Oliver, University of Florida Press, 2014, pp. 33–71.  </a:t>
            </a: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Listen:</a:t>
            </a:r>
            <a:r>
              <a:rPr lang="en" sz="18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 “The Roots of Jazz Dance.” </a:t>
            </a:r>
            <a:r>
              <a:rPr i="1" lang="en" sz="18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Pillow Voices: Dance Through Time</a:t>
            </a:r>
            <a:r>
              <a:rPr lang="en" sz="18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. Podcast, 21 min. Jacob’s Pillow, October 26, 2019.</a:t>
            </a: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Guest</a:t>
            </a:r>
            <a:r>
              <a:rPr lang="en"/>
              <a:t>:</a:t>
            </a:r>
            <a:endParaRPr/>
          </a:p>
        </p:txBody>
      </p:sp>
      <p:sp>
        <p:nvSpPr>
          <p:cNvPr id="66" name="Google Shape;66;p14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rbel"/>
                <a:ea typeface="Corbel"/>
                <a:cs typeface="Corbel"/>
                <a:sym typeface="Corbel"/>
              </a:rPr>
              <a:t>Arleen Zimmerle, </a:t>
            </a:r>
            <a:endParaRPr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rbel"/>
                <a:ea typeface="Corbel"/>
                <a:cs typeface="Corbel"/>
                <a:sym typeface="Corbel"/>
              </a:rPr>
              <a:t>Humanities and Media Librarian</a:t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7" name="Google Shape;67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Areas of Focus: </a:t>
            </a:r>
            <a:endParaRPr sz="22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200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rPr>
              <a:t>Africana, Comparative Literature, Creative Writing, Dance, East Asian, English, Film Studies, French, German, Italian, Spanish, Theater</a:t>
            </a:r>
            <a:endParaRPr sz="2200">
              <a:solidFill>
                <a:srgbClr val="FFFF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90925"/>
            <a:ext cx="8520600" cy="89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latin typeface="Raleway"/>
                <a:ea typeface="Raleway"/>
                <a:cs typeface="Raleway"/>
                <a:sym typeface="Raleway"/>
              </a:rPr>
              <a:t>How to Research Dance Histories? </a:t>
            </a:r>
            <a:endParaRPr u="sng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171150" y="1036225"/>
            <a:ext cx="8520600" cy="35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45720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Broader Context: Social, Cultural, Political, Historical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457200" lvl="0" marL="18288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Archival Research: Primary Sources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0" lvl="0" marL="18288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     Secondary Sources: (Citational Tracing) 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457200" lvl="0" marL="2743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Embodied Research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315925"/>
            <a:ext cx="8520600" cy="95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91440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Social, Cultural, Political Contexts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Find out generally what else was happening in the world at the moment. What specific political events, cultural or artistic movements, and people and social forces were shaping life? 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What other things were happening in adjacent arts and entertainment?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Identity matters: Race, Gender, Sexuality, Class, Nationality, Age, Ability 		(“Intersectionality”) 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 Are there cultural attitudes and perspectives that are significant? 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217550"/>
            <a:ext cx="8520600" cy="75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22860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Archival Sources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977450"/>
            <a:ext cx="4604100" cy="38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latin typeface="Corbel"/>
                <a:ea typeface="Corbel"/>
                <a:cs typeface="Corbel"/>
                <a:sym typeface="Corbel"/>
              </a:rPr>
              <a:t>Primary Sources (“First-hand”)</a:t>
            </a:r>
            <a:endParaRPr sz="1800" u="sng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Diaries, letters, autobiographical writing, social media posts 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Testimony from witnesses/review of a performance*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Interviews and oral histories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Photographic, sound, or film documentation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Choreographic notes, drawings, musical scores, costumes, posters, programs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500"/>
          </a:p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5364925" y="977450"/>
            <a:ext cx="3467400" cy="380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latin typeface="Corbel"/>
                <a:ea typeface="Corbel"/>
                <a:cs typeface="Corbel"/>
                <a:sym typeface="Corbel"/>
              </a:rPr>
              <a:t>Secondary Sources </a:t>
            </a:r>
            <a:endParaRPr b="1" sz="1800" u="sng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Biographies 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Newspaper, magazine, and journal articles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TV reporting and documentaries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Encyclopedia entries 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Critical reviews or commentary*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300" u="sng">
                <a:solidFill>
                  <a:schemeClr val="accent5"/>
                </a:solidFill>
                <a:latin typeface="Corbel"/>
                <a:ea typeface="Corbel"/>
                <a:cs typeface="Corbel"/>
                <a:sym typeface="Corbe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https://www.library.unsw.edu.au/study/information-resources/primary-and-secondary-sources</a:t>
            </a:r>
            <a:endParaRPr sz="13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00" y="188325"/>
            <a:ext cx="8520600" cy="94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Best Research Practices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00" y="938425"/>
            <a:ext cx="8520600" cy="364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Google and Wikipedia will only get you so far. There is often misinformation that circulates unchecked online. 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Best research practices involve verifying the </a:t>
            </a:r>
            <a:r>
              <a:rPr b="1" lang="en" sz="2000">
                <a:latin typeface="Corbel"/>
                <a:ea typeface="Corbel"/>
                <a:cs typeface="Corbel"/>
                <a:sym typeface="Corbel"/>
              </a:rPr>
              <a:t>quality</a:t>
            </a:r>
            <a:r>
              <a:rPr lang="en" sz="2000">
                <a:latin typeface="Corbel"/>
                <a:ea typeface="Corbel"/>
                <a:cs typeface="Corbel"/>
                <a:sym typeface="Corbel"/>
              </a:rPr>
              <a:t> of the content you draw upon: 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45720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latin typeface="Corbel"/>
                <a:ea typeface="Corbel"/>
                <a:cs typeface="Corbel"/>
                <a:sym typeface="Corbel"/>
              </a:rPr>
              <a:t>.org</a:t>
            </a:r>
            <a:r>
              <a:rPr lang="en" sz="2000">
                <a:latin typeface="Corbel"/>
                <a:ea typeface="Corbel"/>
                <a:cs typeface="Corbel"/>
                <a:sym typeface="Corbel"/>
              </a:rPr>
              <a:t> and </a:t>
            </a:r>
            <a:r>
              <a:rPr b="1" lang="en" sz="2000">
                <a:latin typeface="Corbel"/>
                <a:ea typeface="Corbel"/>
                <a:cs typeface="Corbel"/>
                <a:sym typeface="Corbel"/>
              </a:rPr>
              <a:t>.edu</a:t>
            </a:r>
            <a:r>
              <a:rPr lang="en" sz="2000">
                <a:latin typeface="Corbel"/>
                <a:ea typeface="Corbel"/>
                <a:cs typeface="Corbel"/>
                <a:sym typeface="Corbel"/>
              </a:rPr>
              <a:t> and date of publication 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		Peer-reviewed articles and books and academic publishers 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45720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>
                <a:latin typeface="Corbel"/>
                <a:ea typeface="Corbel"/>
                <a:cs typeface="Corbel"/>
                <a:sym typeface="Corbel"/>
              </a:rPr>
              <a:t>Critical and public reputation of author, publisher, media outlet</a:t>
            </a:r>
            <a:endParaRPr sz="20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/>
          <p:nvPr/>
        </p:nvSpPr>
        <p:spPr>
          <a:xfrm>
            <a:off x="359625" y="3323925"/>
            <a:ext cx="735900" cy="3678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8"/>
          <p:cNvSpPr/>
          <p:nvPr/>
        </p:nvSpPr>
        <p:spPr>
          <a:xfrm>
            <a:off x="359625" y="2792775"/>
            <a:ext cx="735900" cy="3678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8"/>
          <p:cNvSpPr/>
          <p:nvPr/>
        </p:nvSpPr>
        <p:spPr>
          <a:xfrm>
            <a:off x="359625" y="3855075"/>
            <a:ext cx="735900" cy="3678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490250" y="526350"/>
            <a:ext cx="61983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CITATIONAL TRACING: </a:t>
            </a:r>
            <a:endParaRPr sz="310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the use of footnotes/endnotes and bibliographies/ reference/works cited lists to gather more sources on your topic</a:t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18288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aleway"/>
                <a:ea typeface="Raleway"/>
                <a:cs typeface="Raleway"/>
                <a:sym typeface="Raleway"/>
              </a:rPr>
              <a:t>Embodied Research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6" name="Google Shape;106;p20"/>
          <p:cNvSpPr txBox="1"/>
          <p:nvPr/>
        </p:nvSpPr>
        <p:spPr>
          <a:xfrm>
            <a:off x="454600" y="1240425"/>
            <a:ext cx="8270400" cy="34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Practice of dance reconstruction: used to recreate “lost” works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However, ways of moving and body habits and attitudes are culturally and historically specific. </a:t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rPr>
              <a:t>“Dance studies” as an academic field holds that bodily, energetic experience is a foundational part of “knowing” something about dancing even though ways of moving and body habits and attitudes are culturally and historically specific. 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/>
          <p:nvPr/>
        </p:nvSpPr>
        <p:spPr>
          <a:xfrm>
            <a:off x="371675" y="406150"/>
            <a:ext cx="8463600" cy="44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u="sng">
                <a:latin typeface="Raleway"/>
                <a:ea typeface="Raleway"/>
                <a:cs typeface="Raleway"/>
                <a:sym typeface="Raleway"/>
              </a:rPr>
              <a:t>Brainstorming for Research Projects: </a:t>
            </a:r>
            <a:endParaRPr sz="2800" u="sng"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" sz="2600">
                <a:latin typeface="Economica"/>
                <a:ea typeface="Economica"/>
                <a:cs typeface="Economica"/>
                <a:sym typeface="Economica"/>
              </a:rPr>
            </a:br>
            <a:r>
              <a:rPr lang="en" sz="1800">
                <a:latin typeface="Corbel"/>
                <a:ea typeface="Corbel"/>
                <a:cs typeface="Corbel"/>
                <a:sym typeface="Corbel"/>
              </a:rPr>
              <a:t>Locations/Dance Scenes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Eras of interest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Personal connection 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Aesthetic interest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Individual artist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Genre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Choreographic topic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 </a:t>
            </a:r>
            <a:endParaRPr sz="31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112" name="Google Shape;112;p21"/>
          <p:cNvSpPr txBox="1"/>
          <p:nvPr/>
        </p:nvSpPr>
        <p:spPr>
          <a:xfrm>
            <a:off x="4094050" y="1149500"/>
            <a:ext cx="3894300" cy="3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Political/activist content and aims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BIPOC, Feminist, Queer, anti-colonial, and anti-racist content and/or perspectives 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Engagement with popular culture 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Interdisciplinary collaborations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Corbel"/>
                <a:ea typeface="Corbel"/>
                <a:cs typeface="Corbel"/>
                <a:sym typeface="Corbel"/>
              </a:rPr>
              <a:t>“Form” : narrative storytelling, abstraction, or assemblage 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Economica"/>
              <a:ea typeface="Economica"/>
              <a:cs typeface="Economica"/>
              <a:sym typeface="Economic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