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3" r:id="rId4"/>
    <p:sldId id="257" r:id="rId5"/>
    <p:sldId id="259" r:id="rId6"/>
    <p:sldId id="277" r:id="rId7"/>
    <p:sldId id="284" r:id="rId8"/>
    <p:sldId id="258" r:id="rId9"/>
    <p:sldId id="285" r:id="rId10"/>
    <p:sldId id="288" r:id="rId11"/>
    <p:sldId id="286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54"/>
  </p:normalViewPr>
  <p:slideViewPr>
    <p:cSldViewPr snapToGrid="0" snapToObjects="1">
      <p:cViewPr varScale="1">
        <p:scale>
          <a:sx n="95" d="100"/>
          <a:sy n="95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802F-DF2C-9D4D-A719-2E3D41D1A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31952-A3FD-E74C-9E2D-58305222C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4071C-70C1-6748-A738-4FE49B68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97A01-8A53-5544-AAEC-6E77D90C0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00E75-2BE4-7745-BC23-6F93B6FF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833F-FDB7-7C42-A7E0-A6ACE38E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46D2A-9FE1-204E-8218-859EA6D35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592FE-FFEA-1D40-B2F7-A6927A85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DCB54-B6D0-C643-98D2-102E7E0B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C74AA-B16F-BD45-9B85-C71DE44E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0118A-B754-4A41-94E8-FE414D409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4353D-4F32-D64E-A300-0B789CE77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2FA8E-F853-0D49-8F49-58BD7067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8E8C9-7A81-AA44-8367-3B430A51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C8A5C-51D7-B147-B05B-6068140A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F57F-0E02-4542-A53A-E5967A40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31022-4FF4-084B-B249-DF694FA0D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37D9-B8AD-0C47-B333-6829B6A8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5043-3EF1-1F4F-8AD3-134F9DC6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A3DD0-18F1-6441-860C-B82EC94C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EA68-41E6-0E4C-812B-D5A18E57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85A2C-30C2-CC4C-9B00-C82DFC562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1CDC9-6379-364B-82F0-8AE6A58B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C1F8-A5E3-CC40-849E-75750432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36613-C181-B649-B4D8-E0CEA31C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1EE2-2F0B-DC4C-ADC5-0FCF3702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2135-C5CB-8649-8C1C-30229E62C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4BBC4-0A67-8E4F-BE3E-B78B89C27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17943-E038-C745-9263-CD8BB4C3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EBBC2-2D6D-394E-91D4-B2FB3A77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ECD85-7921-0D44-9167-4C1C5D38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4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4BD3-93B7-CF4D-BA93-A0EFD8FF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5745D-8FC1-1A46-8C0A-AA2C1C179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B7F4A-3679-1742-A1A3-2923B2FEE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CD71A-4435-1C4E-9E44-507AB1BAB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039954-65F8-4045-9631-293A90C3C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A50ADC-BC5D-A14A-ABB5-4911C5F3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D8651-2216-1840-9B1D-C2797050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D5FF4-ACC2-704D-994B-BEDF01DA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7DEE-CA2D-0E40-9797-2E6938D3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107A5-E9BA-A242-912F-63DF110C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02E87-F806-824E-A57B-670DE1A2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7611D-B6A0-D34C-80B6-658B9EA5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5EF663-44E1-2640-8E13-63B19FFC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BE0199-9A8C-8E4F-8B70-14BCE024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0DE56-B674-4642-8E11-39B102B4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ED03-BB68-374E-B7D3-19E351A1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82A71-50F1-0448-8C13-2BE83FA21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1B0B9-01CE-0146-81D4-897EC01CE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AF284-F438-7B42-A511-F714736E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E10CA-D0BC-CC4D-B0E4-80EC477A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65ED1-57CB-6F46-816F-1604F578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64AC-1739-4F46-95B4-8E3B05F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3859E-DB8F-2245-8125-FB7F1C99E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04763-604B-004A-9FE0-27F370A65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40C2-C374-584C-9B11-D6DA5047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020EB-1C54-BC46-B177-39FF1095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AB61C-0F4A-0344-8511-03EFEB6E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6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92ECA-48EC-BB4C-AA2B-B226C2F7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037E9-43ED-4340-B9DA-85F103E15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E00D1-F2A3-D944-A39A-9DDF7A7D6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3DBD9-DF89-3A43-AA66-BA37790F48C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B1014-EF24-9E49-A489-EC6D29B83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697C-7AD3-EA4C-8B3D-59F227489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50BBD-7633-004B-ADC8-369C0B96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3.m4a"/><Relationship Id="rId7" Type="http://schemas.openxmlformats.org/officeDocument/2006/relationships/image" Target="../media/image6.tiff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audio" Target="../media/media4.m4a"/><Relationship Id="rId7" Type="http://schemas.openxmlformats.org/officeDocument/2006/relationships/image" Target="../media/image10.tiff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2.png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7.tiff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7.tif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347B4D-3035-0247-A4D9-5D602711C3C2}"/>
              </a:ext>
            </a:extLst>
          </p:cNvPr>
          <p:cNvSpPr txBox="1"/>
          <p:nvPr/>
        </p:nvSpPr>
        <p:spPr>
          <a:xfrm>
            <a:off x="1145894" y="497711"/>
            <a:ext cx="103014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Heute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</a:t>
            </a:r>
            <a:r>
              <a:rPr lang="en-US" sz="2400" dirty="0" err="1"/>
              <a:t>siebzehnte</a:t>
            </a:r>
            <a:r>
              <a:rPr lang="en-US" sz="2400" dirty="0"/>
              <a:t> September! </a:t>
            </a:r>
          </a:p>
          <a:p>
            <a:pPr algn="ctr"/>
            <a:r>
              <a:rPr lang="en-US" sz="2400" dirty="0"/>
              <a:t>Das </a:t>
            </a:r>
            <a:r>
              <a:rPr lang="en-US" sz="2400" dirty="0" err="1"/>
              <a:t>Programm</a:t>
            </a:r>
            <a:r>
              <a:rPr lang="en-US" sz="2400" dirty="0"/>
              <a:t> </a:t>
            </a:r>
          </a:p>
          <a:p>
            <a:r>
              <a:rPr lang="en-US" sz="2400" dirty="0"/>
              <a:t>-die </a:t>
            </a:r>
            <a:r>
              <a:rPr lang="en-US" sz="2400" dirty="0" err="1"/>
              <a:t>Farben</a:t>
            </a:r>
            <a:r>
              <a:rPr lang="en-US" sz="2400" dirty="0"/>
              <a:t> </a:t>
            </a:r>
            <a:r>
              <a:rPr lang="en-US" sz="2400" dirty="0" err="1"/>
              <a:t>wiederholen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unbestimmte</a:t>
            </a:r>
            <a:r>
              <a:rPr lang="en-US" sz="2400" dirty="0"/>
              <a:t> </a:t>
            </a:r>
            <a:r>
              <a:rPr lang="en-US" sz="2400" dirty="0" err="1"/>
              <a:t>Artikel</a:t>
            </a:r>
            <a:r>
              <a:rPr lang="en-US" sz="2400" dirty="0"/>
              <a:t> </a:t>
            </a:r>
          </a:p>
          <a:p>
            <a:r>
              <a:rPr lang="en-US" sz="2400" dirty="0"/>
              <a:t>-Negation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Kein</a:t>
            </a:r>
            <a:r>
              <a:rPr lang="en-US" sz="2400" dirty="0">
                <a:sym typeface="Wingdings" pitchFamily="2" charset="2"/>
              </a:rPr>
              <a:t> und </a:t>
            </a:r>
            <a:r>
              <a:rPr lang="en-US" sz="2400" dirty="0" err="1">
                <a:sym typeface="Wingdings" pitchFamily="2" charset="2"/>
              </a:rPr>
              <a:t>nicht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endParaRPr lang="en-US" sz="2400" dirty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Hausaufgaben</a:t>
            </a:r>
            <a:r>
              <a:rPr lang="en-US" sz="2400" dirty="0">
                <a:sym typeface="Wingdings" pitchFamily="2" charset="2"/>
              </a:rPr>
              <a:t>: </a:t>
            </a:r>
          </a:p>
          <a:p>
            <a:r>
              <a:rPr lang="en-US" sz="2400" dirty="0" err="1">
                <a:sym typeface="Wingdings" pitchFamily="2" charset="2"/>
              </a:rPr>
              <a:t>Arbeitsblatt</a:t>
            </a:r>
            <a:r>
              <a:rPr lang="en-US" sz="2400" dirty="0">
                <a:sym typeface="Wingdings" pitchFamily="2" charset="2"/>
              </a:rPr>
              <a:t> 17.9 </a:t>
            </a:r>
          </a:p>
          <a:p>
            <a:r>
              <a:rPr lang="en-US" sz="2400" dirty="0">
                <a:sym typeface="Wingdings" pitchFamily="2" charset="2"/>
              </a:rPr>
              <a:t>In MindTap: U71, U72. </a:t>
            </a:r>
          </a:p>
          <a:p>
            <a:r>
              <a:rPr lang="en-US" sz="2400" dirty="0" err="1">
                <a:sym typeface="Wingdings" pitchFamily="2" charset="2"/>
              </a:rPr>
              <a:t>Sprechstunden</a:t>
            </a:r>
            <a:r>
              <a:rPr lang="en-US" sz="2400" dirty="0">
                <a:sym typeface="Wingdings" pitchFamily="2" charset="2"/>
              </a:rPr>
              <a:t> (office hours) Sign Ups</a:t>
            </a:r>
          </a:p>
          <a:p>
            <a:r>
              <a:rPr lang="en-US" sz="2400" dirty="0">
                <a:sym typeface="Wingdings" pitchFamily="2" charset="2"/>
              </a:rPr>
              <a:t>Dialog </a:t>
            </a:r>
            <a:r>
              <a:rPr lang="en-US" sz="2400" dirty="0" err="1">
                <a:sym typeface="Wingdings" pitchFamily="2" charset="2"/>
              </a:rPr>
              <a:t>im</a:t>
            </a:r>
            <a:r>
              <a:rPr lang="en-US" sz="2400" dirty="0">
                <a:sym typeface="Wingdings" pitchFamily="2" charset="2"/>
              </a:rPr>
              <a:t> Zoom um </a:t>
            </a:r>
            <a:r>
              <a:rPr lang="en-US" sz="2400" dirty="0" err="1">
                <a:sym typeface="Wingdings" pitchFamily="2" charset="2"/>
              </a:rPr>
              <a:t>Mitternacht</a:t>
            </a:r>
            <a:r>
              <a:rPr lang="en-US" sz="2400" dirty="0">
                <a:sym typeface="Wingdings" pitchFamily="2" charset="2"/>
              </a:rPr>
              <a:t> 24:00 </a:t>
            </a:r>
            <a:r>
              <a:rPr lang="en-US" sz="2400" dirty="0" err="1">
                <a:sym typeface="Wingdings" pitchFamily="2" charset="2"/>
              </a:rPr>
              <a:t>fällig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r>
              <a:rPr lang="en-US" sz="2400" dirty="0" err="1">
                <a:sym typeface="Wingdings" pitchFamily="2" charset="2"/>
              </a:rPr>
              <a:t>Schreibaufgabe</a:t>
            </a:r>
            <a:r>
              <a:rPr lang="en-US" sz="2400" dirty="0">
                <a:sym typeface="Wingdings" pitchFamily="2" charset="2"/>
              </a:rPr>
              <a:t> morgen </a:t>
            </a:r>
            <a:r>
              <a:rPr lang="en-US" sz="2400" dirty="0" err="1">
                <a:sym typeface="Wingdings" pitchFamily="2" charset="2"/>
              </a:rPr>
              <a:t>fällig</a:t>
            </a:r>
            <a:r>
              <a:rPr lang="en-US" sz="2400" dirty="0">
                <a:sym typeface="Wingdings" pitchFamily="2" charset="2"/>
              </a:rPr>
              <a:t> um 8 </a:t>
            </a:r>
            <a:r>
              <a:rPr lang="en-US" sz="2400" dirty="0" err="1">
                <a:sym typeface="Wingdings" pitchFamily="2" charset="2"/>
              </a:rPr>
              <a:t>Uhr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Noras</a:t>
            </a:r>
            <a:r>
              <a:rPr lang="en-US" sz="2400" dirty="0">
                <a:sym typeface="Wingdings" pitchFamily="2" charset="2"/>
              </a:rPr>
              <a:t> TA </a:t>
            </a:r>
            <a:r>
              <a:rPr lang="en-US" sz="2400" dirty="0" err="1">
                <a:sym typeface="Wingdings" pitchFamily="2" charset="2"/>
              </a:rPr>
              <a:t>Sitzung</a:t>
            </a:r>
            <a:r>
              <a:rPr lang="en-US" sz="2400" dirty="0">
                <a:sym typeface="Wingdings" pitchFamily="2" charset="2"/>
              </a:rPr>
              <a:t> am Freitag (</a:t>
            </a:r>
            <a:r>
              <a:rPr lang="en-US" sz="2400" dirty="0" err="1">
                <a:sym typeface="Wingdings" pitchFamily="2" charset="2"/>
              </a:rPr>
              <a:t>Präsenzunterricht</a:t>
            </a:r>
            <a:r>
              <a:rPr lang="en-US" sz="2400" dirty="0">
                <a:sym typeface="Wingdings" pitchFamily="2" charset="2"/>
              </a:rPr>
              <a:t>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636F1-2160-0548-BA92-2C12B5D1D034}"/>
              </a:ext>
            </a:extLst>
          </p:cNvPr>
          <p:cNvSpPr txBox="1"/>
          <p:nvPr/>
        </p:nvSpPr>
        <p:spPr>
          <a:xfrm>
            <a:off x="1145894" y="6130022"/>
            <a:ext cx="981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Notieren</a:t>
            </a:r>
            <a:r>
              <a:rPr lang="en-US" sz="3200" dirty="0"/>
              <a:t> Sie die </a:t>
            </a:r>
            <a:r>
              <a:rPr lang="en-US" sz="3200" dirty="0" err="1"/>
              <a:t>Adjektive</a:t>
            </a:r>
            <a:r>
              <a:rPr lang="en-US" sz="3200" dirty="0"/>
              <a:t> </a:t>
            </a:r>
            <a:r>
              <a:rPr lang="en-US" sz="3200" dirty="0" err="1"/>
              <a:t>heute</a:t>
            </a:r>
            <a:r>
              <a:rPr lang="en-US" sz="3200" dirty="0"/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F92D7-0CB8-824F-B2AD-C03C355D4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975" y="1444564"/>
            <a:ext cx="3399131" cy="25559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41ED55-6CA3-DF4A-AF58-AE4541B6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5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39"/>
    </mc:Choice>
    <mc:Fallback>
      <p:transition spd="slow" advTm="7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E9AFC-3428-5D4E-B99C-1B5CE9B7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99" y="1039636"/>
            <a:ext cx="2389364" cy="238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5F051-D3FF-E546-92CA-DEED1B78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808" y="1393293"/>
            <a:ext cx="1797930" cy="170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486CC-8694-E445-A504-8783FCED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839" y="1039636"/>
            <a:ext cx="2872591" cy="2154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42E53-FD95-6D48-B0B3-57BCF52F0F78}"/>
              </a:ext>
            </a:extLst>
          </p:cNvPr>
          <p:cNvSpPr txBox="1"/>
          <p:nvPr/>
        </p:nvSpPr>
        <p:spPr>
          <a:xfrm>
            <a:off x="662693" y="3639223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</a:t>
            </a:r>
            <a:r>
              <a:rPr lang="en-US" sz="2400" b="1" dirty="0" err="1"/>
              <a:t>Papierkorb</a:t>
            </a:r>
            <a:r>
              <a:rPr lang="en-US" sz="2400" b="1" dirty="0"/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12F3F-50EA-FD47-8478-A756B6AC70DF}"/>
              </a:ext>
            </a:extLst>
          </p:cNvPr>
          <p:cNvSpPr txBox="1"/>
          <p:nvPr/>
        </p:nvSpPr>
        <p:spPr>
          <a:xfrm>
            <a:off x="4914900" y="3639222"/>
            <a:ext cx="280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eine</a:t>
            </a:r>
            <a:r>
              <a:rPr lang="en-US" sz="2400" b="1" dirty="0"/>
              <a:t> Lampe?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BD176-9280-A646-ABCE-75E3FD34F00A}"/>
              </a:ext>
            </a:extLst>
          </p:cNvPr>
          <p:cNvSpPr txBox="1"/>
          <p:nvPr/>
        </p:nvSpPr>
        <p:spPr>
          <a:xfrm>
            <a:off x="8509882" y="3659832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Sind das die </a:t>
            </a:r>
            <a:r>
              <a:rPr lang="en-US" sz="2400" b="1" dirty="0" err="1"/>
              <a:t>Wände</a:t>
            </a:r>
            <a:r>
              <a:rPr lang="en-US" sz="2400" b="1" dirty="0"/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AAB9C-C468-AF40-8FE0-E23482EBCED5}"/>
              </a:ext>
            </a:extLst>
          </p:cNvPr>
          <p:cNvSpPr txBox="1"/>
          <p:nvPr/>
        </p:nvSpPr>
        <p:spPr>
          <a:xfrm>
            <a:off x="662693" y="114300"/>
            <a:ext cx="784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Nr. 11 auf dem </a:t>
            </a:r>
            <a:r>
              <a:rPr lang="en-US" sz="4000" dirty="0" err="1"/>
              <a:t>Arbeitsblatt</a:t>
            </a:r>
            <a:r>
              <a:rPr lang="en-US" sz="4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47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38"/>
    </mc:Choice>
    <mc:Fallback>
      <p:transition spd="slow" advTm="574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D8FCD9-01A8-E545-9BA3-01353951AFD8}"/>
              </a:ext>
            </a:extLst>
          </p:cNvPr>
          <p:cNvSpPr txBox="1"/>
          <p:nvPr/>
        </p:nvSpPr>
        <p:spPr>
          <a:xfrm>
            <a:off x="369484" y="1465629"/>
            <a:ext cx="336823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alt/neu </a:t>
            </a:r>
            <a:r>
              <a:rPr lang="en-US" sz="2400" b="1" dirty="0" err="1"/>
              <a:t>oder</a:t>
            </a:r>
            <a:r>
              <a:rPr lang="en-US" sz="2400" b="1" dirty="0"/>
              <a:t> alt/</a:t>
            </a:r>
            <a:r>
              <a:rPr lang="en-US" sz="2400" b="1" dirty="0" err="1"/>
              <a:t>jung</a:t>
            </a:r>
            <a:r>
              <a:rPr lang="en-US" sz="2400" b="1" dirty="0"/>
              <a:t>  </a:t>
            </a:r>
          </a:p>
          <a:p>
            <a:endParaRPr lang="en-US" sz="2400" b="1" dirty="0"/>
          </a:p>
          <a:p>
            <a:r>
              <a:rPr lang="en-US" sz="2400" b="1" dirty="0" err="1"/>
              <a:t>groß</a:t>
            </a:r>
            <a:r>
              <a:rPr lang="en-US" sz="2400" b="1" dirty="0"/>
              <a:t>/ </a:t>
            </a:r>
            <a:r>
              <a:rPr lang="en-US" sz="2400" b="1" dirty="0" err="1"/>
              <a:t>klein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glücklich</a:t>
            </a:r>
            <a:r>
              <a:rPr lang="en-US" sz="2400" b="1" dirty="0"/>
              <a:t>/</a:t>
            </a:r>
            <a:r>
              <a:rPr lang="en-US" sz="2400" b="1" dirty="0" err="1"/>
              <a:t>traurig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 err="1"/>
              <a:t>schön</a:t>
            </a:r>
            <a:r>
              <a:rPr lang="en-US" sz="2400" b="1" dirty="0"/>
              <a:t>/</a:t>
            </a:r>
            <a:r>
              <a:rPr lang="en-US" sz="2400" b="1" dirty="0" err="1"/>
              <a:t>hässlich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historisch</a:t>
            </a:r>
            <a:r>
              <a:rPr lang="en-US" sz="2400" b="1" dirty="0"/>
              <a:t>/modern</a:t>
            </a:r>
          </a:p>
          <a:p>
            <a:endParaRPr lang="en-US" sz="2400" b="1" dirty="0"/>
          </a:p>
          <a:p>
            <a:r>
              <a:rPr lang="en-US" sz="2400" b="1" dirty="0" err="1"/>
              <a:t>energetisch</a:t>
            </a:r>
            <a:r>
              <a:rPr lang="en-US" sz="2400" b="1" dirty="0"/>
              <a:t>/</a:t>
            </a:r>
            <a:r>
              <a:rPr lang="en-US" sz="2400" b="1" dirty="0" err="1"/>
              <a:t>müde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nervös</a:t>
            </a:r>
            <a:r>
              <a:rPr lang="en-US" sz="2400" b="1" dirty="0"/>
              <a:t>/</a:t>
            </a:r>
            <a:r>
              <a:rPr lang="en-US" sz="2400" b="1" dirty="0" err="1"/>
              <a:t>aufgeregt</a:t>
            </a:r>
            <a:endParaRPr lang="en-US" sz="24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7AE22-92BF-7545-BA95-465FC960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34" y="630293"/>
            <a:ext cx="2190750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EE2A7-8F06-3941-840F-61B76B08C94A}"/>
              </a:ext>
            </a:extLst>
          </p:cNvPr>
          <p:cNvSpPr txBox="1"/>
          <p:nvPr/>
        </p:nvSpPr>
        <p:spPr>
          <a:xfrm>
            <a:off x="5282036" y="3739069"/>
            <a:ext cx="599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Sind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klein</a:t>
            </a:r>
            <a:r>
              <a:rPr lang="en-US" sz="24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Nein</a:t>
            </a:r>
            <a:r>
              <a:rPr lang="en-US" sz="2400" dirty="0"/>
              <a:t>,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b="1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klein</a:t>
            </a:r>
            <a:r>
              <a:rPr lang="en-US" sz="2400" dirty="0"/>
              <a:t>.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/>
              <a:t>groß</a:t>
            </a:r>
            <a:r>
              <a:rPr lang="en-US" sz="24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4E429-A43A-C84F-90BC-69181CE62904}"/>
              </a:ext>
            </a:extLst>
          </p:cNvPr>
          <p:cNvSpPr txBox="1"/>
          <p:nvPr/>
        </p:nvSpPr>
        <p:spPr>
          <a:xfrm>
            <a:off x="5145491" y="5027378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Sind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blau</a:t>
            </a:r>
            <a:r>
              <a:rPr lang="en-US" sz="24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Nein</a:t>
            </a:r>
            <a:r>
              <a:rPr lang="en-US" sz="2400" dirty="0"/>
              <a:t>,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b="1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blau</a:t>
            </a:r>
            <a:r>
              <a:rPr lang="en-US" sz="2400" dirty="0"/>
              <a:t>.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/>
              <a:t>grau</a:t>
            </a:r>
            <a:r>
              <a:rPr lang="en-US" sz="24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7E571-6EA8-A144-9B9D-C99FC477CDDE}"/>
              </a:ext>
            </a:extLst>
          </p:cNvPr>
          <p:cNvSpPr txBox="1"/>
          <p:nvPr/>
        </p:nvSpPr>
        <p:spPr>
          <a:xfrm>
            <a:off x="200025" y="228600"/>
            <a:ext cx="578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Negation – ADJ.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53AE-526B-ED46-A5C7-B378387D498C}"/>
              </a:ext>
            </a:extLst>
          </p:cNvPr>
          <p:cNvSpPr txBox="1"/>
          <p:nvPr/>
        </p:nvSpPr>
        <p:spPr>
          <a:xfrm>
            <a:off x="4231091" y="6211669"/>
            <a:ext cx="762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Nr. 12 und Nr. 13 auf dem </a:t>
            </a:r>
            <a:r>
              <a:rPr lang="en-US" sz="3600" dirty="0" err="1"/>
              <a:t>Arbeitsblatt</a:t>
            </a:r>
            <a:r>
              <a:rPr lang="en-US" sz="3600" dirty="0"/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19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29"/>
    </mc:Choice>
    <mc:Fallback>
      <p:transition spd="slow" advTm="15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7679C0-64E0-FF43-AFB4-0605C278A76C}"/>
              </a:ext>
            </a:extLst>
          </p:cNvPr>
          <p:cNvSpPr txBox="1"/>
          <p:nvPr/>
        </p:nvSpPr>
        <p:spPr>
          <a:xfrm>
            <a:off x="1800225" y="1285875"/>
            <a:ext cx="9386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Tschüss</a:t>
            </a:r>
            <a:r>
              <a:rPr lang="en-US" sz="4400" dirty="0"/>
              <a:t>!! </a:t>
            </a:r>
          </a:p>
          <a:p>
            <a:endParaRPr lang="en-US" sz="4400" dirty="0"/>
          </a:p>
          <a:p>
            <a:r>
              <a:rPr lang="en-US" sz="4400" dirty="0" err="1"/>
              <a:t>Vielen</a:t>
            </a:r>
            <a:r>
              <a:rPr lang="en-US" sz="4400" dirty="0"/>
              <a:t> Dank! </a:t>
            </a:r>
          </a:p>
        </p:txBody>
      </p:sp>
    </p:spTree>
    <p:extLst>
      <p:ext uri="{BB962C8B-B14F-4D97-AF65-F5344CB8AC3E}">
        <p14:creationId xmlns:p14="http://schemas.microsoft.com/office/powerpoint/2010/main" val="386536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8"/>
    </mc:Choice>
    <mc:Fallback>
      <p:transition spd="slow" advTm="86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2DFB5-862B-EA47-81D2-BEB53728CFBE}"/>
              </a:ext>
            </a:extLst>
          </p:cNvPr>
          <p:cNvSpPr/>
          <p:nvPr/>
        </p:nvSpPr>
        <p:spPr>
          <a:xfrm>
            <a:off x="1527475" y="2598003"/>
            <a:ext cx="5663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0" u="none" strike="noStrike" dirty="0" err="1">
                <a:solidFill>
                  <a:srgbClr val="993300"/>
                </a:solidFill>
                <a:effectLst/>
                <a:latin typeface="Neuton"/>
              </a:rPr>
              <a:t>Wer</a:t>
            </a:r>
            <a:r>
              <a:rPr lang="en-US" sz="4800" b="1" i="0" u="none" strike="noStrike" dirty="0">
                <a:solidFill>
                  <a:srgbClr val="993300"/>
                </a:solidFill>
                <a:effectLst/>
                <a:latin typeface="Neuton"/>
              </a:rPr>
              <a:t> </a:t>
            </a:r>
            <a:r>
              <a:rPr lang="en-US" sz="4800" b="1" i="0" u="none" strike="noStrike" dirty="0" err="1">
                <a:solidFill>
                  <a:srgbClr val="993300"/>
                </a:solidFill>
                <a:effectLst/>
                <a:latin typeface="Neuton"/>
              </a:rPr>
              <a:t>rastet</a:t>
            </a:r>
            <a:r>
              <a:rPr lang="en-US" sz="4800" b="1" i="0" u="none" strike="noStrike" dirty="0">
                <a:solidFill>
                  <a:srgbClr val="993300"/>
                </a:solidFill>
                <a:effectLst/>
                <a:latin typeface="Neuton"/>
              </a:rPr>
              <a:t>, der </a:t>
            </a:r>
            <a:r>
              <a:rPr lang="en-US" sz="4800" b="1" i="0" u="none" strike="noStrike" dirty="0" err="1">
                <a:solidFill>
                  <a:srgbClr val="993300"/>
                </a:solidFill>
                <a:effectLst/>
                <a:latin typeface="Neuton"/>
              </a:rPr>
              <a:t>rostet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D6D3C-10C3-6A45-A193-2F323408A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5" y="1058862"/>
            <a:ext cx="2439987" cy="36733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8F5989-9AC8-7F4F-BEEE-A88897D09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7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32"/>
    </mc:Choice>
    <mc:Fallback>
      <p:transition spd="slow" advTm="5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FC8B8-D06F-564E-9924-045B44735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189" y="158446"/>
            <a:ext cx="1892498" cy="25168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9F014-F060-5A4D-87A8-F183745C2318}"/>
              </a:ext>
            </a:extLst>
          </p:cNvPr>
          <p:cNvSpPr/>
          <p:nvPr/>
        </p:nvSpPr>
        <p:spPr>
          <a:xfrm>
            <a:off x="1149287" y="2718016"/>
            <a:ext cx="4448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b="1" dirty="0" err="1"/>
              <a:t>Farbe</a:t>
            </a:r>
            <a:r>
              <a:rPr lang="en-US" sz="2000" dirty="0"/>
              <a:t> hat das Buch?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FB3AD-9459-6942-921E-7C89C9531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613" y="251942"/>
            <a:ext cx="1608949" cy="2059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6B29FB-B35B-FC46-8AD9-1AF769145820}"/>
              </a:ext>
            </a:extLst>
          </p:cNvPr>
          <p:cNvSpPr txBox="1"/>
          <p:nvPr/>
        </p:nvSpPr>
        <p:spPr>
          <a:xfrm>
            <a:off x="7160541" y="2475219"/>
            <a:ext cx="467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B. </a:t>
            </a: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b="1" dirty="0" err="1"/>
              <a:t>Farbe</a:t>
            </a:r>
            <a:r>
              <a:rPr lang="en-US" sz="2000" b="1" u="sng" dirty="0" err="1"/>
              <a:t>n</a:t>
            </a:r>
            <a:r>
              <a:rPr lang="en-US" sz="2000" dirty="0"/>
              <a:t> hat das Buch?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142D8-19D3-B345-BE0B-4353A713DD06}"/>
              </a:ext>
            </a:extLst>
          </p:cNvPr>
          <p:cNvSpPr txBox="1"/>
          <p:nvPr/>
        </p:nvSpPr>
        <p:spPr>
          <a:xfrm>
            <a:off x="7415700" y="2961580"/>
            <a:ext cx="534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Buch </a:t>
            </a:r>
            <a:r>
              <a:rPr lang="en-US" dirty="0" err="1">
                <a:highlight>
                  <a:srgbClr val="FFFF00"/>
                </a:highlight>
              </a:rPr>
              <a:t>ist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blau</a:t>
            </a:r>
            <a:r>
              <a:rPr lang="en-US" dirty="0"/>
              <a:t>, rot, </a:t>
            </a:r>
            <a:r>
              <a:rPr lang="en-US" dirty="0" err="1"/>
              <a:t>lila</a:t>
            </a:r>
            <a:r>
              <a:rPr lang="en-US" dirty="0"/>
              <a:t>, und </a:t>
            </a:r>
            <a:r>
              <a:rPr lang="en-US" dirty="0" err="1"/>
              <a:t>rosa</a:t>
            </a: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499F7-69B7-D543-BEAA-681328F08ED0}"/>
              </a:ext>
            </a:extLst>
          </p:cNvPr>
          <p:cNvSpPr txBox="1"/>
          <p:nvPr/>
        </p:nvSpPr>
        <p:spPr>
          <a:xfrm>
            <a:off x="1965855" y="3092862"/>
            <a:ext cx="262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Buch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gelb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D2C21-E211-6D4E-B8A3-106B5700C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700" y="3596386"/>
            <a:ext cx="3496636" cy="1966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8173E-E4DF-144E-9539-67608E9E1B06}"/>
              </a:ext>
            </a:extLst>
          </p:cNvPr>
          <p:cNvSpPr txBox="1"/>
          <p:nvPr/>
        </p:nvSpPr>
        <p:spPr>
          <a:xfrm>
            <a:off x="7274840" y="5563244"/>
            <a:ext cx="444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D. </a:t>
            </a: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b="1" dirty="0" err="1"/>
              <a:t>Farbe</a:t>
            </a:r>
            <a:r>
              <a:rPr lang="en-US" sz="2000" b="1" u="sng" dirty="0" err="1"/>
              <a:t>n</a:t>
            </a:r>
            <a:r>
              <a:rPr lang="en-US" sz="2000" dirty="0"/>
              <a:t> </a:t>
            </a:r>
            <a:r>
              <a:rPr lang="en-US" sz="2000" i="1" dirty="0" err="1"/>
              <a:t>haben</a:t>
            </a:r>
            <a:r>
              <a:rPr lang="en-US" sz="2000" dirty="0"/>
              <a:t> </a:t>
            </a:r>
            <a:r>
              <a:rPr lang="en-US" sz="2000" u="sng" dirty="0"/>
              <a:t>die </a:t>
            </a:r>
            <a:r>
              <a:rPr lang="en-US" sz="2000" u="sng" dirty="0" err="1"/>
              <a:t>Bücher</a:t>
            </a:r>
            <a:r>
              <a:rPr lang="en-US" sz="2000" dirty="0"/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AC86C5-B825-9347-A83E-0891EEC378DA}"/>
              </a:ext>
            </a:extLst>
          </p:cNvPr>
          <p:cNvSpPr txBox="1"/>
          <p:nvPr/>
        </p:nvSpPr>
        <p:spPr>
          <a:xfrm>
            <a:off x="7984690" y="6018827"/>
            <a:ext cx="342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Bücher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lila</a:t>
            </a:r>
            <a:r>
              <a:rPr lang="en-US" dirty="0"/>
              <a:t>, rot, orange, </a:t>
            </a:r>
            <a:r>
              <a:rPr lang="en-US" dirty="0" err="1"/>
              <a:t>blau</a:t>
            </a:r>
            <a:r>
              <a:rPr lang="en-US" dirty="0"/>
              <a:t>, </a:t>
            </a:r>
            <a:r>
              <a:rPr lang="en-US" dirty="0" err="1"/>
              <a:t>grün</a:t>
            </a:r>
            <a:r>
              <a:rPr lang="en-US" dirty="0"/>
              <a:t>, und </a:t>
            </a:r>
            <a:r>
              <a:rPr lang="en-US" dirty="0" err="1"/>
              <a:t>gelb</a:t>
            </a:r>
            <a:r>
              <a:rPr lang="en-US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FF0B1-474F-0940-8165-6137C9248E2C}"/>
              </a:ext>
            </a:extLst>
          </p:cNvPr>
          <p:cNvSpPr txBox="1"/>
          <p:nvPr/>
        </p:nvSpPr>
        <p:spPr>
          <a:xfrm>
            <a:off x="31590" y="6396335"/>
            <a:ext cx="933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Nr. 1 -3 Auf dem </a:t>
            </a:r>
            <a:r>
              <a:rPr lang="en-US" sz="2400" b="1" dirty="0" err="1"/>
              <a:t>Arbeitsblatt</a:t>
            </a:r>
            <a:r>
              <a:rPr lang="en-US" sz="2400" b="1" dirty="0"/>
              <a:t>: </a:t>
            </a:r>
            <a:r>
              <a:rPr lang="en-US" sz="2000" b="1" dirty="0"/>
              <a:t>Grammatik + </a:t>
            </a:r>
            <a:r>
              <a:rPr lang="en-US" sz="2000" b="1" dirty="0" err="1"/>
              <a:t>Tabelle</a:t>
            </a:r>
            <a:r>
              <a:rPr lang="en-US" sz="2000" b="1" dirty="0"/>
              <a:t>  </a:t>
            </a:r>
            <a:r>
              <a:rPr lang="en-US" sz="2000" b="1" dirty="0" err="1"/>
              <a:t>über</a:t>
            </a:r>
            <a:r>
              <a:rPr lang="en-US" sz="2000" b="1" dirty="0"/>
              <a:t> Sing. + Pl.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C29B4-95CF-EA46-8388-6DD2772A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664" y="3462194"/>
            <a:ext cx="3299561" cy="1847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259931-4FC2-164B-B295-3DAC03A4822E}"/>
              </a:ext>
            </a:extLst>
          </p:cNvPr>
          <p:cNvSpPr txBox="1"/>
          <p:nvPr/>
        </p:nvSpPr>
        <p:spPr>
          <a:xfrm>
            <a:off x="1149287" y="5563244"/>
            <a:ext cx="382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b="1" dirty="0" err="1"/>
              <a:t>Farbe</a:t>
            </a:r>
            <a:r>
              <a:rPr lang="en-US" dirty="0"/>
              <a:t> </a:t>
            </a:r>
            <a:r>
              <a:rPr lang="en-US" i="1" dirty="0" err="1"/>
              <a:t>haben</a:t>
            </a:r>
            <a:r>
              <a:rPr lang="en-US" dirty="0"/>
              <a:t> die </a:t>
            </a:r>
            <a:r>
              <a:rPr lang="en-US" dirty="0" err="1"/>
              <a:t>Bücher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A41F97-00D9-404A-8EFB-6B40DDB35E86}"/>
              </a:ext>
            </a:extLst>
          </p:cNvPr>
          <p:cNvSpPr txBox="1"/>
          <p:nvPr/>
        </p:nvSpPr>
        <p:spPr>
          <a:xfrm>
            <a:off x="1736203" y="5963354"/>
            <a:ext cx="312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Bücher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gelb</a:t>
            </a:r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3212BD6-97F3-5941-89A4-B548008E44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94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94"/>
    </mc:Choice>
    <mc:Fallback>
      <p:transition spd="slow" advTm="11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2" grpId="0"/>
      <p:bldP spid="9" grpId="0"/>
      <p:bldP spid="10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3A763-AB8C-6C49-B911-B163E4A06D0B}"/>
              </a:ext>
            </a:extLst>
          </p:cNvPr>
          <p:cNvSpPr txBox="1"/>
          <p:nvPr/>
        </p:nvSpPr>
        <p:spPr>
          <a:xfrm>
            <a:off x="150471" y="127322"/>
            <a:ext cx="1134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Wiederholung</a:t>
            </a:r>
            <a:r>
              <a:rPr lang="en-US" sz="3600" dirty="0"/>
              <a:t>: die </a:t>
            </a:r>
            <a:r>
              <a:rPr lang="en-US" sz="3600" dirty="0" err="1"/>
              <a:t>Farben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54579-9909-9E4A-979F-3860072F9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34" y="1430400"/>
            <a:ext cx="2734680" cy="2004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533FB-6FAC-E94C-9220-5AEC443E5467}"/>
              </a:ext>
            </a:extLst>
          </p:cNvPr>
          <p:cNvSpPr txBox="1"/>
          <p:nvPr/>
        </p:nvSpPr>
        <p:spPr>
          <a:xfrm>
            <a:off x="350496" y="1061068"/>
            <a:ext cx="446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Farbe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die </a:t>
            </a:r>
            <a:r>
              <a:rPr lang="en-US" dirty="0" err="1"/>
              <a:t>Stühle</a:t>
            </a:r>
            <a:r>
              <a:rPr lang="en-US" dirty="0"/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654F7-498D-4342-A790-949A7E795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303" y="1492699"/>
            <a:ext cx="1787525" cy="211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E28FF-3C85-A84E-8587-3E853B553CDB}"/>
              </a:ext>
            </a:extLst>
          </p:cNvPr>
          <p:cNvSpPr txBox="1"/>
          <p:nvPr/>
        </p:nvSpPr>
        <p:spPr>
          <a:xfrm>
            <a:off x="4500562" y="1048907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Farbe</a:t>
            </a:r>
            <a:r>
              <a:rPr lang="en-US" dirty="0"/>
              <a:t> hat die </a:t>
            </a:r>
            <a:r>
              <a:rPr lang="en-US" dirty="0" err="1"/>
              <a:t>Eule</a:t>
            </a:r>
            <a:r>
              <a:rPr lang="en-US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1F122-4C9C-F243-AE0F-D7A588115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021" y="1607582"/>
            <a:ext cx="2327274" cy="1396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DAC69-AD70-9843-85D5-EDBD2F7F9CFA}"/>
              </a:ext>
            </a:extLst>
          </p:cNvPr>
          <p:cNvSpPr txBox="1"/>
          <p:nvPr/>
        </p:nvSpPr>
        <p:spPr>
          <a:xfrm>
            <a:off x="7921786" y="1036746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Farbe</a:t>
            </a:r>
            <a:r>
              <a:rPr lang="en-US" dirty="0"/>
              <a:t> hat der Tisch?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2D162-863E-4740-AE13-7E1CC69D2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96" y="4762500"/>
            <a:ext cx="1511300" cy="134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E5A4F1-890F-9C4C-9A11-EEFDA0CC3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0001" y="4679950"/>
            <a:ext cx="15113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EA2F6A-1DA7-D148-B5B6-6797E1737D56}"/>
              </a:ext>
            </a:extLst>
          </p:cNvPr>
          <p:cNvSpPr txBox="1"/>
          <p:nvPr/>
        </p:nvSpPr>
        <p:spPr>
          <a:xfrm>
            <a:off x="185394" y="3940653"/>
            <a:ext cx="497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Farbe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das Buch und der </a:t>
            </a:r>
            <a:r>
              <a:rPr lang="en-US" dirty="0" err="1"/>
              <a:t>Kuli</a:t>
            </a:r>
            <a:r>
              <a:rPr lang="en-US" dirty="0"/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C88246-744C-C64A-82E3-CC6CF25E2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133" y="4579618"/>
            <a:ext cx="2020888" cy="1519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8E989-9B7A-0342-83F1-45DDA1E6E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9781" y="4282676"/>
            <a:ext cx="2113465" cy="2113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EB9117-F732-F341-871F-382C5562CB5E}"/>
              </a:ext>
            </a:extLst>
          </p:cNvPr>
          <p:cNvSpPr txBox="1"/>
          <p:nvPr/>
        </p:nvSpPr>
        <p:spPr>
          <a:xfrm>
            <a:off x="5708650" y="4008873"/>
            <a:ext cx="559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Farben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die Lampe und der </a:t>
            </a:r>
            <a:r>
              <a:rPr lang="en-US" dirty="0" err="1"/>
              <a:t>Papierkorb</a:t>
            </a:r>
            <a:r>
              <a:rPr lang="en-US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ED4DE-A757-5048-8441-1B866410890C}"/>
              </a:ext>
            </a:extLst>
          </p:cNvPr>
          <p:cNvSpPr txBox="1"/>
          <p:nvPr/>
        </p:nvSpPr>
        <p:spPr>
          <a:xfrm>
            <a:off x="5314950" y="6191250"/>
            <a:ext cx="677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Nr. 4 auf dem </a:t>
            </a:r>
            <a:r>
              <a:rPr lang="en-US" sz="2800" b="1" dirty="0" err="1"/>
              <a:t>Arbeitsblatt</a:t>
            </a:r>
            <a:r>
              <a:rPr lang="en-US" sz="2800" b="1" dirty="0"/>
              <a:t> 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B1824FE-AF74-C045-9052-DC69E38CD3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68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1"/>
    </mc:Choice>
    <mc:Fallback>
      <p:transition spd="slow" advTm="73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3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DEDD5-50E7-4D44-8AF1-34458901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3" y="4133018"/>
            <a:ext cx="2452087" cy="162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804D6-E106-4745-93EA-444D228CB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580" y="4399184"/>
            <a:ext cx="2297394" cy="1362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3A0F9-0EC1-294A-9E4D-23978D3B821A}"/>
              </a:ext>
            </a:extLst>
          </p:cNvPr>
          <p:cNvSpPr txBox="1"/>
          <p:nvPr/>
        </p:nvSpPr>
        <p:spPr>
          <a:xfrm>
            <a:off x="828675" y="200025"/>
            <a:ext cx="1121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 Auf dem </a:t>
            </a:r>
            <a:r>
              <a:rPr lang="en-US" sz="2800" dirty="0" err="1"/>
              <a:t>Arbeitsblatt</a:t>
            </a:r>
            <a:r>
              <a:rPr lang="en-US" sz="2800" dirty="0"/>
              <a:t>: </a:t>
            </a:r>
            <a:r>
              <a:rPr lang="en-US" sz="2800" dirty="0" err="1"/>
              <a:t>Schreiben</a:t>
            </a:r>
            <a:r>
              <a:rPr lang="en-US" sz="2800" dirty="0"/>
              <a:t> Sie die </a:t>
            </a:r>
            <a:r>
              <a:rPr lang="en-US" sz="2800" dirty="0" err="1"/>
              <a:t>Fragen</a:t>
            </a:r>
            <a:r>
              <a:rPr lang="en-US" sz="2800" dirty="0"/>
              <a:t> </a:t>
            </a:r>
            <a:r>
              <a:rPr lang="en-US" sz="2800" dirty="0" err="1"/>
              <a:t>für</a:t>
            </a:r>
            <a:r>
              <a:rPr lang="en-US" sz="2800" dirty="0"/>
              <a:t> die </a:t>
            </a:r>
            <a:r>
              <a:rPr lang="en-US" sz="2800" dirty="0" err="1"/>
              <a:t>Antworten</a:t>
            </a:r>
            <a:r>
              <a:rPr lang="en-US" sz="2800" dirty="0"/>
              <a:t> </a:t>
            </a:r>
            <a:r>
              <a:rPr lang="en-US" sz="2800" dirty="0" err="1"/>
              <a:t>hier</a:t>
            </a:r>
            <a:r>
              <a:rPr lang="en-US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2A2A5-6C33-6240-B6A7-9AFAA777A363}"/>
              </a:ext>
            </a:extLst>
          </p:cNvPr>
          <p:cNvSpPr txBox="1"/>
          <p:nvPr/>
        </p:nvSpPr>
        <p:spPr>
          <a:xfrm>
            <a:off x="411986" y="5786216"/>
            <a:ext cx="510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F: </a:t>
            </a:r>
          </a:p>
          <a:p>
            <a:r>
              <a:rPr lang="en-US" dirty="0"/>
              <a:t>A: Die </a:t>
            </a:r>
            <a:r>
              <a:rPr lang="en-US" dirty="0" err="1"/>
              <a:t>Landkarte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grün</a:t>
            </a:r>
            <a:r>
              <a:rPr lang="en-US" dirty="0"/>
              <a:t> und der Laptop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rosa</a:t>
            </a:r>
            <a:r>
              <a:rPr lang="en-US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95597-D67F-834B-B61B-E8E09E806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29" y="989411"/>
            <a:ext cx="2133600" cy="213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326A3-B916-6348-B831-0975B3DC07F2}"/>
              </a:ext>
            </a:extLst>
          </p:cNvPr>
          <p:cNvSpPr txBox="1"/>
          <p:nvPr/>
        </p:nvSpPr>
        <p:spPr>
          <a:xfrm>
            <a:off x="411986" y="3100533"/>
            <a:ext cx="416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F: </a:t>
            </a:r>
          </a:p>
          <a:p>
            <a:r>
              <a:rPr lang="en-US" dirty="0"/>
              <a:t>A: Die Tafel </a:t>
            </a:r>
            <a:r>
              <a:rPr lang="en-US" dirty="0" err="1"/>
              <a:t>ist</a:t>
            </a:r>
            <a:r>
              <a:rPr lang="en-US" dirty="0"/>
              <a:t> schwarz.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37A42A-2846-404E-AA0D-29D60E63F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824" y="1138814"/>
            <a:ext cx="14224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15E09D-1ECF-1344-B2F4-198C82855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778" y="1197371"/>
            <a:ext cx="1305286" cy="1305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4962C9-ACB4-B544-A5E0-5889DCC66479}"/>
              </a:ext>
            </a:extLst>
          </p:cNvPr>
          <p:cNvSpPr txBox="1"/>
          <p:nvPr/>
        </p:nvSpPr>
        <p:spPr>
          <a:xfrm>
            <a:off x="4578872" y="2905246"/>
            <a:ext cx="3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F: </a:t>
            </a:r>
          </a:p>
          <a:p>
            <a:r>
              <a:rPr lang="en-US" dirty="0"/>
              <a:t>A:  Die </a:t>
            </a:r>
            <a:r>
              <a:rPr lang="en-US" dirty="0" err="1"/>
              <a:t>Uhr</a:t>
            </a:r>
            <a:r>
              <a:rPr lang="en-US" dirty="0"/>
              <a:t> und der </a:t>
            </a:r>
            <a:r>
              <a:rPr lang="en-US" dirty="0" err="1"/>
              <a:t>Bleistift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rot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E1EBEE-BFA2-0F44-804E-6E1DC957B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6596" y="1047414"/>
            <a:ext cx="2466975" cy="1699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773D40-A4D0-4340-99B3-FEB8AC6D7148}"/>
              </a:ext>
            </a:extLst>
          </p:cNvPr>
          <p:cNvSpPr txBox="1"/>
          <p:nvPr/>
        </p:nvSpPr>
        <p:spPr>
          <a:xfrm>
            <a:off x="8796759" y="3009418"/>
            <a:ext cx="327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F: </a:t>
            </a:r>
          </a:p>
          <a:p>
            <a:r>
              <a:rPr lang="en-US" dirty="0"/>
              <a:t>A: Das Bild von Gerhard Richter </a:t>
            </a:r>
            <a:r>
              <a:rPr lang="en-US" dirty="0" err="1"/>
              <a:t>ist</a:t>
            </a:r>
            <a:r>
              <a:rPr lang="en-US" dirty="0"/>
              <a:t> rot, </a:t>
            </a:r>
            <a:r>
              <a:rPr lang="en-US" dirty="0" err="1"/>
              <a:t>grün</a:t>
            </a:r>
            <a:r>
              <a:rPr lang="en-US" dirty="0"/>
              <a:t>, </a:t>
            </a:r>
            <a:r>
              <a:rPr lang="en-US" dirty="0" err="1"/>
              <a:t>gelb</a:t>
            </a:r>
            <a:r>
              <a:rPr lang="en-US" dirty="0"/>
              <a:t>, und </a:t>
            </a:r>
            <a:r>
              <a:rPr lang="en-US" dirty="0" err="1"/>
              <a:t>braun</a:t>
            </a:r>
            <a:r>
              <a:rPr lang="en-US" dirty="0"/>
              <a:t>.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6DF782B-7BE5-A245-A4C7-CC36BC192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7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1"/>
    </mc:Choice>
    <mc:Fallback>
      <p:transition spd="slow" advTm="1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6E4B-E791-7043-B21A-E9726314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91" y="71579"/>
            <a:ext cx="10515600" cy="855558"/>
          </a:xfrm>
        </p:spPr>
        <p:txBody>
          <a:bodyPr/>
          <a:lstStyle/>
          <a:p>
            <a:r>
              <a:rPr lang="en-US" dirty="0" err="1"/>
              <a:t>Unbestimmte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7C267-00FF-124F-8594-56BA79F1C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129" y="1613927"/>
            <a:ext cx="2072745" cy="2756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B3C06-16D0-5F40-8153-47F05CE2B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431" y="1563157"/>
            <a:ext cx="5103711" cy="2858078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3F494414-B5B1-2E4D-89C5-71B6CE55E857}"/>
              </a:ext>
            </a:extLst>
          </p:cNvPr>
          <p:cNvSpPr/>
          <p:nvPr/>
        </p:nvSpPr>
        <p:spPr>
          <a:xfrm>
            <a:off x="7144956" y="3100019"/>
            <a:ext cx="358816" cy="29469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A9658-29A4-9B43-8857-BE261DA5F33A}"/>
              </a:ext>
            </a:extLst>
          </p:cNvPr>
          <p:cNvSpPr txBox="1"/>
          <p:nvPr/>
        </p:nvSpPr>
        <p:spPr>
          <a:xfrm>
            <a:off x="2428454" y="939372"/>
            <a:ext cx="195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bestimmt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40730-1312-7D4E-B230-424FA149C6EE}"/>
              </a:ext>
            </a:extLst>
          </p:cNvPr>
          <p:cNvSpPr txBox="1"/>
          <p:nvPr/>
        </p:nvSpPr>
        <p:spPr>
          <a:xfrm>
            <a:off x="6139305" y="927137"/>
            <a:ext cx="172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unbestimmt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A18DE-25FD-9444-8E8F-56ED4DCF90B4}"/>
              </a:ext>
            </a:extLst>
          </p:cNvPr>
          <p:cNvSpPr txBox="1"/>
          <p:nvPr/>
        </p:nvSpPr>
        <p:spPr>
          <a:xfrm>
            <a:off x="2684447" y="4830065"/>
            <a:ext cx="1328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das Buch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F9C65-10DF-4B43-B077-01B8457E8C91}"/>
              </a:ext>
            </a:extLst>
          </p:cNvPr>
          <p:cNvSpPr txBox="1"/>
          <p:nvPr/>
        </p:nvSpPr>
        <p:spPr>
          <a:xfrm>
            <a:off x="6289791" y="4830065"/>
            <a:ext cx="321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ein</a:t>
            </a:r>
            <a:r>
              <a:rPr lang="en-US" sz="2000" dirty="0"/>
              <a:t> Buch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524413-17A2-5B47-9F3B-EFE3AE3256D7}"/>
              </a:ext>
            </a:extLst>
          </p:cNvPr>
          <p:cNvSpPr txBox="1"/>
          <p:nvPr/>
        </p:nvSpPr>
        <p:spPr>
          <a:xfrm>
            <a:off x="2684447" y="5407741"/>
            <a:ext cx="185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 Computer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811274-EB11-A944-876B-410D0297F16C}"/>
              </a:ext>
            </a:extLst>
          </p:cNvPr>
          <p:cNvSpPr txBox="1"/>
          <p:nvPr/>
        </p:nvSpPr>
        <p:spPr>
          <a:xfrm>
            <a:off x="6289791" y="5407741"/>
            <a:ext cx="22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ein</a:t>
            </a:r>
            <a:r>
              <a:rPr lang="en-US" sz="2000" dirty="0"/>
              <a:t> Computer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4A7FB1-C150-2848-99CF-AE17CDDB64BF}"/>
              </a:ext>
            </a:extLst>
          </p:cNvPr>
          <p:cNvSpPr txBox="1"/>
          <p:nvPr/>
        </p:nvSpPr>
        <p:spPr>
          <a:xfrm>
            <a:off x="2684447" y="6051737"/>
            <a:ext cx="1700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die Lampe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9BFE11-F3B2-B64D-A565-FFD00F283BBC}"/>
              </a:ext>
            </a:extLst>
          </p:cNvPr>
          <p:cNvSpPr txBox="1"/>
          <p:nvPr/>
        </p:nvSpPr>
        <p:spPr>
          <a:xfrm>
            <a:off x="6289791" y="6076709"/>
            <a:ext cx="2078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eine</a:t>
            </a:r>
            <a:r>
              <a:rPr lang="en-US" sz="2000" dirty="0"/>
              <a:t> Lampe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E3FA8-2527-3B4B-81FB-B2F1A3C33CA2}"/>
              </a:ext>
            </a:extLst>
          </p:cNvPr>
          <p:cNvSpPr txBox="1"/>
          <p:nvPr/>
        </p:nvSpPr>
        <p:spPr>
          <a:xfrm>
            <a:off x="8843963" y="5407741"/>
            <a:ext cx="2986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Nr. 6 auf dem </a:t>
            </a:r>
            <a:r>
              <a:rPr lang="en-US" sz="2000" b="1" dirty="0" err="1"/>
              <a:t>Arbeitsblatt</a:t>
            </a:r>
            <a:r>
              <a:rPr lang="en-US" sz="2000" b="1" dirty="0"/>
              <a:t>! </a:t>
            </a:r>
            <a:r>
              <a:rPr lang="en-US" sz="2000" b="1" dirty="0" err="1"/>
              <a:t>Tabelle</a:t>
            </a:r>
            <a:r>
              <a:rPr lang="en-US" sz="2000" b="1" dirty="0"/>
              <a:t> </a:t>
            </a:r>
            <a:r>
              <a:rPr lang="en-US" sz="2000" b="1" dirty="0" err="1"/>
              <a:t>ergänzen</a:t>
            </a:r>
            <a:r>
              <a:rPr lang="en-US" sz="2000" b="1" dirty="0"/>
              <a:t> und </a:t>
            </a:r>
            <a:r>
              <a:rPr lang="en-US" sz="2000" b="1" dirty="0" err="1"/>
              <a:t>Hypothese</a:t>
            </a:r>
            <a:r>
              <a:rPr lang="en-US" sz="2000" b="1" dirty="0"/>
              <a:t> </a:t>
            </a:r>
            <a:r>
              <a:rPr lang="en-US" sz="2000" b="1" dirty="0" err="1"/>
              <a:t>machen</a:t>
            </a:r>
            <a:r>
              <a:rPr lang="en-US" sz="2000" b="1" dirty="0"/>
              <a:t>. 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A8FF50E-0609-A747-BA97-00264E799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28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48"/>
    </mc:Choice>
    <mc:Fallback>
      <p:transition spd="slow" advTm="9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1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2115E-77CE-C643-B8E9-6F387BD41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31" y="1593778"/>
            <a:ext cx="7929682" cy="3187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892A4-748C-0E43-BDEA-762DC6DC3780}"/>
              </a:ext>
            </a:extLst>
          </p:cNvPr>
          <p:cNvSpPr txBox="1"/>
          <p:nvPr/>
        </p:nvSpPr>
        <p:spPr>
          <a:xfrm>
            <a:off x="1057275" y="242888"/>
            <a:ext cx="972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Nr. 7 auf dem </a:t>
            </a:r>
            <a:r>
              <a:rPr lang="en-US" sz="4000" dirty="0" err="1"/>
              <a:t>Arbeitsblatt</a:t>
            </a:r>
            <a:r>
              <a:rPr lang="en-US" sz="4000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B25990-56EB-2648-BA65-A5A43DE1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7"/>
    </mc:Choice>
    <mc:Fallback>
      <p:transition spd="slow" advTm="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48308-68D8-DF40-934E-3490A919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5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Negation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A56A8-0BEE-8A46-A9D5-8AD7B610E183}"/>
              </a:ext>
            </a:extLst>
          </p:cNvPr>
          <p:cNvSpPr txBox="1"/>
          <p:nvPr/>
        </p:nvSpPr>
        <p:spPr>
          <a:xfrm>
            <a:off x="1203948" y="1320961"/>
            <a:ext cx="8518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highlight>
                  <a:srgbClr val="00FF00"/>
                </a:highlight>
              </a:rPr>
              <a:t>1. </a:t>
            </a:r>
            <a:r>
              <a:rPr lang="en-US" sz="3200" dirty="0" err="1"/>
              <a:t>Ist</a:t>
            </a:r>
            <a:r>
              <a:rPr lang="en-US" sz="3200" dirty="0"/>
              <a:t> das die </a:t>
            </a:r>
            <a:r>
              <a:rPr lang="en-US" sz="3200" dirty="0" err="1"/>
              <a:t>Leinwand</a:t>
            </a:r>
            <a:r>
              <a:rPr lang="en-US" sz="32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Nein</a:t>
            </a:r>
            <a:r>
              <a:rPr lang="en-US" sz="3200" dirty="0"/>
              <a:t>, das </a:t>
            </a:r>
            <a:r>
              <a:rPr lang="en-US" sz="3200" dirty="0" err="1"/>
              <a:t>ist</a:t>
            </a:r>
            <a:r>
              <a:rPr lang="en-US" sz="3200" dirty="0"/>
              <a:t> die Tafel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2867F-EDC2-F043-8052-F2A1D8A1C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112" y="617962"/>
            <a:ext cx="2627152" cy="2627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379D5-C5C7-0346-91A2-F38B0889660C}"/>
              </a:ext>
            </a:extLst>
          </p:cNvPr>
          <p:cNvSpPr txBox="1"/>
          <p:nvPr/>
        </p:nvSpPr>
        <p:spPr>
          <a:xfrm>
            <a:off x="1103935" y="3144070"/>
            <a:ext cx="8761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highlight>
                  <a:srgbClr val="00FF00"/>
                </a:highlight>
              </a:rPr>
              <a:t>2. </a:t>
            </a:r>
            <a:r>
              <a:rPr lang="en-US" sz="3200" dirty="0" err="1"/>
              <a:t>Ist</a:t>
            </a:r>
            <a:r>
              <a:rPr lang="en-US" sz="3200" dirty="0"/>
              <a:t> das die </a:t>
            </a:r>
            <a:r>
              <a:rPr lang="en-US" sz="3200" dirty="0" err="1"/>
              <a:t>Leinwand</a:t>
            </a:r>
            <a:r>
              <a:rPr lang="en-US" sz="32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Nein</a:t>
            </a:r>
            <a:r>
              <a:rPr lang="en-US" sz="3200" dirty="0"/>
              <a:t>, das </a:t>
            </a:r>
            <a:r>
              <a:rPr lang="en-US" sz="3200" dirty="0" err="1"/>
              <a:t>ist</a:t>
            </a:r>
            <a:r>
              <a:rPr lang="en-US" sz="3200" dirty="0"/>
              <a:t> </a:t>
            </a:r>
            <a:r>
              <a:rPr lang="en-US" sz="3200" b="1" dirty="0" err="1"/>
              <a:t>nicht</a:t>
            </a:r>
            <a:r>
              <a:rPr lang="en-US" sz="3200" dirty="0"/>
              <a:t> die </a:t>
            </a:r>
            <a:r>
              <a:rPr lang="en-US" sz="3200" dirty="0" err="1"/>
              <a:t>Leinwand</a:t>
            </a:r>
            <a:r>
              <a:rPr lang="en-US" sz="3200" dirty="0"/>
              <a:t>. Das </a:t>
            </a:r>
            <a:r>
              <a:rPr lang="en-US" sz="3200" dirty="0" err="1"/>
              <a:t>ist</a:t>
            </a:r>
            <a:r>
              <a:rPr lang="en-US" sz="3200" dirty="0"/>
              <a:t> die Tafel.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B860D-84F6-9240-9703-89A4A806EE28}"/>
              </a:ext>
            </a:extLst>
          </p:cNvPr>
          <p:cNvSpPr txBox="1"/>
          <p:nvPr/>
        </p:nvSpPr>
        <p:spPr>
          <a:xfrm>
            <a:off x="1203948" y="4896091"/>
            <a:ext cx="8831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highlight>
                  <a:srgbClr val="00FF00"/>
                </a:highlight>
              </a:rPr>
              <a:t>3. </a:t>
            </a:r>
            <a:r>
              <a:rPr lang="en-US" sz="3200" dirty="0" err="1"/>
              <a:t>Ist</a:t>
            </a:r>
            <a:r>
              <a:rPr lang="en-US" sz="3200" dirty="0"/>
              <a:t> das </a:t>
            </a:r>
            <a:r>
              <a:rPr lang="en-US" sz="3200" dirty="0" err="1"/>
              <a:t>eine</a:t>
            </a:r>
            <a:r>
              <a:rPr lang="en-US" sz="3200" dirty="0"/>
              <a:t> </a:t>
            </a:r>
            <a:r>
              <a:rPr lang="en-US" sz="3200" dirty="0" err="1"/>
              <a:t>Leinwand</a:t>
            </a:r>
            <a:r>
              <a:rPr lang="en-US" sz="32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Nein</a:t>
            </a:r>
            <a:r>
              <a:rPr lang="en-US" sz="3200" dirty="0"/>
              <a:t>, das </a:t>
            </a:r>
            <a:r>
              <a:rPr lang="en-US" sz="3200" dirty="0" err="1"/>
              <a:t>ist</a:t>
            </a:r>
            <a:r>
              <a:rPr lang="en-US" sz="3200" dirty="0"/>
              <a:t> </a:t>
            </a:r>
            <a:r>
              <a:rPr lang="en-US" sz="3200" b="1" dirty="0" err="1"/>
              <a:t>keine</a:t>
            </a:r>
            <a:r>
              <a:rPr lang="en-US" sz="3200" dirty="0"/>
              <a:t> </a:t>
            </a:r>
            <a:r>
              <a:rPr lang="en-US" sz="3200" dirty="0" err="1"/>
              <a:t>Leinwand</a:t>
            </a:r>
            <a:r>
              <a:rPr lang="en-US" dirty="0"/>
              <a:t>. (Das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Tafel)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A4E0A-6CDA-8B45-80C3-A0C3C14B8DFC}"/>
              </a:ext>
            </a:extLst>
          </p:cNvPr>
          <p:cNvSpPr txBox="1"/>
          <p:nvPr/>
        </p:nvSpPr>
        <p:spPr>
          <a:xfrm>
            <a:off x="4343400" y="6027003"/>
            <a:ext cx="76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Nr. 8 auf dem </a:t>
            </a:r>
            <a:r>
              <a:rPr lang="en-US" sz="2400" b="1" dirty="0" err="1"/>
              <a:t>Arbeitsblatt</a:t>
            </a:r>
            <a:r>
              <a:rPr lang="en-US" sz="2400" b="1" dirty="0"/>
              <a:t>! Wie </a:t>
            </a:r>
            <a:r>
              <a:rPr lang="en-US" sz="2400" b="1" dirty="0" err="1"/>
              <a:t>machen</a:t>
            </a:r>
            <a:r>
              <a:rPr lang="en-US" sz="2400" b="1" dirty="0"/>
              <a:t> </a:t>
            </a:r>
            <a:r>
              <a:rPr lang="en-US" sz="2400" b="1" dirty="0" err="1"/>
              <a:t>wir</a:t>
            </a:r>
            <a:r>
              <a:rPr lang="en-US" sz="2400" b="1" dirty="0"/>
              <a:t> Negation?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35317F-76AC-2843-87CA-6B1AD2F1E4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57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60"/>
    </mc:Choice>
    <mc:Fallback>
      <p:transition spd="slow" advTm="8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4724-344A-8F49-98D8-0FF051AC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52" y="123245"/>
            <a:ext cx="10515600" cy="60714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Negation – </a:t>
            </a:r>
            <a:r>
              <a:rPr lang="en-US" sz="4000" b="1" dirty="0" err="1"/>
              <a:t>unbestimmte</a:t>
            </a:r>
            <a:r>
              <a:rPr lang="en-US" sz="4000" b="1" dirty="0"/>
              <a:t> </a:t>
            </a:r>
            <a:r>
              <a:rPr lang="en-US" sz="4000" b="1" dirty="0" err="1"/>
              <a:t>Artikel</a:t>
            </a:r>
            <a:r>
              <a:rPr lang="en-US" sz="4000" b="1" dirty="0"/>
              <a:t> (</a:t>
            </a:r>
            <a:r>
              <a:rPr lang="en-US" sz="4000" b="1" dirty="0" err="1"/>
              <a:t>kein</a:t>
            </a:r>
            <a:r>
              <a:rPr lang="en-US" sz="4000" b="1" dirty="0"/>
              <a:t>/</a:t>
            </a:r>
            <a:r>
              <a:rPr lang="en-US" sz="4000" b="1" dirty="0" err="1"/>
              <a:t>keine</a:t>
            </a:r>
            <a:r>
              <a:rPr lang="en-US" sz="4000" b="1" dirty="0"/>
              <a:t>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D14AA-E777-7C48-AEC2-105B1905E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98" y="770416"/>
            <a:ext cx="1350302" cy="1350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55009-3E68-364F-99AF-1BB5A8C03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47" y="740344"/>
            <a:ext cx="1991229" cy="1459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3914A-F4C8-B549-97C8-A16EFEE53847}"/>
              </a:ext>
            </a:extLst>
          </p:cNvPr>
          <p:cNvSpPr txBox="1"/>
          <p:nvPr/>
        </p:nvSpPr>
        <p:spPr>
          <a:xfrm>
            <a:off x="252352" y="2120068"/>
            <a:ext cx="584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eine</a:t>
            </a:r>
            <a:r>
              <a:rPr lang="en-US" sz="2400" b="1" dirty="0"/>
              <a:t>  </a:t>
            </a:r>
            <a:r>
              <a:rPr lang="en-US" sz="2400" b="1" dirty="0" err="1"/>
              <a:t>Leinwand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keine</a:t>
            </a:r>
            <a:r>
              <a:rPr lang="en-US" sz="2400" b="1" dirty="0"/>
              <a:t> </a:t>
            </a:r>
            <a:r>
              <a:rPr lang="en-US" sz="2400" b="1" dirty="0" err="1"/>
              <a:t>Leinwand</a:t>
            </a:r>
            <a:r>
              <a:rPr lang="en-US" sz="2400" b="1" dirty="0"/>
              <a:t>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eine</a:t>
            </a:r>
            <a:r>
              <a:rPr lang="en-US" sz="2400" b="1" dirty="0"/>
              <a:t> Tafel</a:t>
            </a:r>
            <a:r>
              <a:rPr lang="en-US" dirty="0"/>
              <a:t>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CF963-C6D2-884A-96BF-98ABCE0D4B5F}"/>
              </a:ext>
            </a:extLst>
          </p:cNvPr>
          <p:cNvSpPr txBox="1"/>
          <p:nvPr/>
        </p:nvSpPr>
        <p:spPr>
          <a:xfrm>
            <a:off x="6746050" y="2120068"/>
            <a:ext cx="522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Sind das die </a:t>
            </a:r>
            <a:r>
              <a:rPr lang="en-US" sz="2400" b="1" dirty="0" err="1"/>
              <a:t>Bücher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sind</a:t>
            </a:r>
            <a:r>
              <a:rPr lang="en-US" sz="2400" b="1" dirty="0"/>
              <a:t> </a:t>
            </a:r>
            <a:r>
              <a:rPr lang="en-US" sz="2400" b="1" dirty="0" err="1"/>
              <a:t>keine</a:t>
            </a:r>
            <a:r>
              <a:rPr lang="en-US" sz="2400" b="1" dirty="0"/>
              <a:t> </a:t>
            </a:r>
            <a:r>
              <a:rPr lang="en-US" sz="2400" b="1" dirty="0" err="1"/>
              <a:t>Bücher</a:t>
            </a:r>
            <a:r>
              <a:rPr lang="en-US" sz="2400" b="1" dirty="0"/>
              <a:t>. Das </a:t>
            </a:r>
            <a:r>
              <a:rPr lang="en-US" sz="2400" b="1" dirty="0" err="1"/>
              <a:t>sind</a:t>
            </a:r>
            <a:r>
              <a:rPr lang="en-US" sz="2400" b="1" dirty="0"/>
              <a:t> die </a:t>
            </a:r>
            <a:r>
              <a:rPr lang="en-US" sz="2400" b="1" dirty="0" err="1"/>
              <a:t>Stühle</a:t>
            </a:r>
            <a:r>
              <a:rPr lang="en-US" sz="2400" b="1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338904-F1F6-EE4B-9E73-4D6EDBC22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079" y="3515770"/>
            <a:ext cx="1973983" cy="1484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F7FBA-F340-B44F-AE9C-EB1BA6F9E5CD}"/>
              </a:ext>
            </a:extLst>
          </p:cNvPr>
          <p:cNvSpPr txBox="1"/>
          <p:nvPr/>
        </p:nvSpPr>
        <p:spPr>
          <a:xfrm>
            <a:off x="252352" y="5243044"/>
            <a:ext cx="436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</a:t>
            </a:r>
            <a:r>
              <a:rPr lang="en-US" sz="2400" b="1" dirty="0" err="1"/>
              <a:t>Fernseher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</a:t>
            </a:r>
            <a:r>
              <a:rPr lang="en-US" sz="2400" b="1" dirty="0"/>
              <a:t> </a:t>
            </a:r>
            <a:r>
              <a:rPr lang="en-US" sz="2400" b="1" dirty="0" err="1"/>
              <a:t>Fernseher</a:t>
            </a:r>
            <a:r>
              <a:rPr lang="en-US" sz="2400" b="1" dirty="0"/>
              <a:t>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</a:t>
            </a:r>
            <a:r>
              <a:rPr lang="en-US" sz="2400" b="1" dirty="0"/>
              <a:t> Computer.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290EFB-43AD-B54D-A52E-D356DF52E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385" y="3320397"/>
            <a:ext cx="1789110" cy="1665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5A135-BC27-8F41-A093-EF221516EA09}"/>
              </a:ext>
            </a:extLst>
          </p:cNvPr>
          <p:cNvSpPr txBox="1"/>
          <p:nvPr/>
        </p:nvSpPr>
        <p:spPr>
          <a:xfrm>
            <a:off x="7377363" y="5038459"/>
            <a:ext cx="454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Buch?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</a:t>
            </a:r>
            <a:r>
              <a:rPr lang="en-US" sz="2400" b="1" dirty="0"/>
              <a:t> Buch.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</a:t>
            </a:r>
            <a:r>
              <a:rPr lang="en-US" sz="2400" b="1" dirty="0"/>
              <a:t> Fenster.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310A-04F0-8E49-832A-46F23570C771}"/>
              </a:ext>
            </a:extLst>
          </p:cNvPr>
          <p:cNvSpPr txBox="1"/>
          <p:nvPr/>
        </p:nvSpPr>
        <p:spPr>
          <a:xfrm>
            <a:off x="4755075" y="6238788"/>
            <a:ext cx="854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Nr. 9 – Nr. 10  auf dem </a:t>
            </a:r>
            <a:r>
              <a:rPr lang="en-US" sz="3200" b="1" dirty="0" err="1"/>
              <a:t>Arbeitsblatt</a:t>
            </a:r>
            <a:r>
              <a:rPr lang="en-US" sz="3200" b="1" dirty="0"/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62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91"/>
    </mc:Choice>
    <mc:Fallback>
      <p:transition spd="slow" advTm="10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7|6.8|1.5|12.6|7.6|1.5|12.9|8.2|2.8|13.7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|11.1|9.6|14.5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8.8|2.9|6.1|2.8|10.9|3.1|2.5|2.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8|6.6|9.3|17.8|11.5|1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2|6.6|1.6|3.9|27.1|1.4|6.9|11.5|1.2|6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1.6|8.3|8.1|21|8.8|10.2|11.6|9.3|14.4|13.4|9.9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584</Words>
  <Application>Microsoft Macintosh PowerPoint</Application>
  <PresentationFormat>Widescreen</PresentationFormat>
  <Paragraphs>101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Neuton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Unbestimmte Artikel </vt:lpstr>
      <vt:lpstr>PowerPoint Presentation</vt:lpstr>
      <vt:lpstr>Negation </vt:lpstr>
      <vt:lpstr>Negation – unbestimmte Artikel (kein/keine)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20</cp:revision>
  <dcterms:created xsi:type="dcterms:W3CDTF">2020-09-17T01:40:06Z</dcterms:created>
  <dcterms:modified xsi:type="dcterms:W3CDTF">2020-09-17T12:25:06Z</dcterms:modified>
</cp:coreProperties>
</file>