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Proxima Nova"/>
      <p:regular r:id="rId33"/>
      <p:bold r:id="rId34"/>
      <p:italic r:id="rId35"/>
      <p:boldItalic r:id="rId36"/>
    </p:embeddedFont>
    <p:embeddedFont>
      <p:font typeface="Corbel"/>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ProximaNova-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ProximaNova-italic.fntdata"/><Relationship Id="rId12" Type="http://schemas.openxmlformats.org/officeDocument/2006/relationships/slide" Target="slides/slide7.xml"/><Relationship Id="rId34" Type="http://schemas.openxmlformats.org/officeDocument/2006/relationships/font" Target="fonts/ProximaNova-bold.fntdata"/><Relationship Id="rId15" Type="http://schemas.openxmlformats.org/officeDocument/2006/relationships/slide" Target="slides/slide10.xml"/><Relationship Id="rId37" Type="http://schemas.openxmlformats.org/officeDocument/2006/relationships/font" Target="fonts/Corbel-regular.fntdata"/><Relationship Id="rId14" Type="http://schemas.openxmlformats.org/officeDocument/2006/relationships/slide" Target="slides/slide9.xml"/><Relationship Id="rId36" Type="http://schemas.openxmlformats.org/officeDocument/2006/relationships/font" Target="fonts/ProximaNova-boldItalic.fntdata"/><Relationship Id="rId17" Type="http://schemas.openxmlformats.org/officeDocument/2006/relationships/slide" Target="slides/slide12.xml"/><Relationship Id="rId39" Type="http://schemas.openxmlformats.org/officeDocument/2006/relationships/font" Target="fonts/Corbel-italic.fntdata"/><Relationship Id="rId16" Type="http://schemas.openxmlformats.org/officeDocument/2006/relationships/slide" Target="slides/slide11.xml"/><Relationship Id="rId38" Type="http://schemas.openxmlformats.org/officeDocument/2006/relationships/font" Target="fonts/Corbel-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a2ee298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a2ee298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35e1187a3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35e1187a3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35e1187a3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35e1187a3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35e1187a3_1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35e1187a3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96e5d82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996e5d8266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a2ee298d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a2ee298d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35e1187a3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35e1187a3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a2ee298d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a2ee298d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a2ee298d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a2ee298d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9671b03c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9671b03c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35e1187a3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35e1187a3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535e1187a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35e1187a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535e1187a3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35e1187a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96e5d82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96e5d82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35e1187a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35e1187a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a4c1a3d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a4c1a3d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535e1187a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35e1187a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a2ee298d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a2ee298d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535e1187a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35e1187a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9671b03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9671b03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35e1187a3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35e1187a3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35e1187a3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35e1187a3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35e1187a3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35e1187a3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342900"/>
            <a:ext cx="8229600" cy="8574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1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 name="Google Shape;57;p13"/>
          <p:cNvSpPr txBox="1"/>
          <p:nvPr>
            <p:ph idx="1" type="body"/>
          </p:nvPr>
        </p:nvSpPr>
        <p:spPr>
          <a:xfrm>
            <a:off x="457200" y="1200150"/>
            <a:ext cx="8229600" cy="3394500"/>
          </a:xfrm>
          <a:prstGeom prst="rect">
            <a:avLst/>
          </a:prstGeom>
          <a:noFill/>
          <a:ln>
            <a:noFill/>
          </a:ln>
        </p:spPr>
        <p:txBody>
          <a:bodyPr anchorCtr="0" anchor="ctr" bIns="45700" lIns="91425" spcFirstLastPara="1" rIns="91425" wrap="square" tIns="45700">
            <a:noAutofit/>
          </a:bodyPr>
          <a:lstStyle>
            <a:lvl1pPr indent="-342900" lvl="0" marL="457200" rtl="0" algn="l">
              <a:lnSpc>
                <a:spcPct val="150000"/>
              </a:lnSpc>
              <a:spcBef>
                <a:spcPts val="360"/>
              </a:spcBef>
              <a:spcAft>
                <a:spcPts val="0"/>
              </a:spcAft>
              <a:buClr>
                <a:schemeClr val="lt1"/>
              </a:buClr>
              <a:buSzPts val="1800"/>
              <a:buChar char="●"/>
              <a:defRPr/>
            </a:lvl1pPr>
            <a:lvl2pPr indent="-342900" lvl="1" marL="914400" rtl="0" algn="l">
              <a:lnSpc>
                <a:spcPct val="150000"/>
              </a:lnSpc>
              <a:spcBef>
                <a:spcPts val="1600"/>
              </a:spcBef>
              <a:spcAft>
                <a:spcPts val="0"/>
              </a:spcAft>
              <a:buClr>
                <a:schemeClr val="lt1"/>
              </a:buClr>
              <a:buSzPts val="1800"/>
              <a:buChar char="○"/>
              <a:defRPr/>
            </a:lvl2pPr>
            <a:lvl3pPr indent="-342900" lvl="2" marL="1371600" rtl="0" algn="l">
              <a:lnSpc>
                <a:spcPct val="150000"/>
              </a:lnSpc>
              <a:spcBef>
                <a:spcPts val="1600"/>
              </a:spcBef>
              <a:spcAft>
                <a:spcPts val="0"/>
              </a:spcAft>
              <a:buClr>
                <a:schemeClr val="lt1"/>
              </a:buClr>
              <a:buSzPts val="1800"/>
              <a:buChar char="■"/>
              <a:defRPr/>
            </a:lvl3pPr>
            <a:lvl4pPr indent="-342900" lvl="3" marL="1828800" rtl="0" algn="l">
              <a:lnSpc>
                <a:spcPct val="150000"/>
              </a:lnSpc>
              <a:spcBef>
                <a:spcPts val="1600"/>
              </a:spcBef>
              <a:spcAft>
                <a:spcPts val="0"/>
              </a:spcAft>
              <a:buClr>
                <a:schemeClr val="lt1"/>
              </a:buClr>
              <a:buSzPts val="1800"/>
              <a:buChar char="●"/>
              <a:defRPr/>
            </a:lvl4pPr>
            <a:lvl5pPr indent="-342900" lvl="4" marL="2286000" rtl="0" algn="l">
              <a:lnSpc>
                <a:spcPct val="150000"/>
              </a:lnSpc>
              <a:spcBef>
                <a:spcPts val="1600"/>
              </a:spcBef>
              <a:spcAft>
                <a:spcPts val="0"/>
              </a:spcAft>
              <a:buClr>
                <a:schemeClr val="lt1"/>
              </a:buClr>
              <a:buSzPts val="1800"/>
              <a:buChar char="○"/>
              <a:defRPr/>
            </a:lvl5pPr>
            <a:lvl6pPr indent="-342900" lvl="5" marL="2743200" rtl="0" algn="l">
              <a:spcBef>
                <a:spcPts val="1600"/>
              </a:spcBef>
              <a:spcAft>
                <a:spcPts val="0"/>
              </a:spcAft>
              <a:buClr>
                <a:schemeClr val="lt1"/>
              </a:buClr>
              <a:buSzPts val="1800"/>
              <a:buChar char="■"/>
              <a:defRPr/>
            </a:lvl6pPr>
            <a:lvl7pPr indent="-342900" lvl="6" marL="3200400" rtl="0" algn="l">
              <a:spcBef>
                <a:spcPts val="1600"/>
              </a:spcBef>
              <a:spcAft>
                <a:spcPts val="0"/>
              </a:spcAft>
              <a:buClr>
                <a:schemeClr val="lt1"/>
              </a:buClr>
              <a:buSzPts val="1800"/>
              <a:buChar char="●"/>
              <a:defRPr/>
            </a:lvl7pPr>
            <a:lvl8pPr indent="-342900" lvl="7" marL="3657600" rtl="0" algn="l">
              <a:spcBef>
                <a:spcPts val="1600"/>
              </a:spcBef>
              <a:spcAft>
                <a:spcPts val="0"/>
              </a:spcAft>
              <a:buClr>
                <a:schemeClr val="lt1"/>
              </a:buClr>
              <a:buSzPts val="1800"/>
              <a:buChar char="○"/>
              <a:defRPr/>
            </a:lvl8pPr>
            <a:lvl9pPr indent="-342900" lvl="8" marL="4114800" rtl="0" algn="l">
              <a:spcBef>
                <a:spcPts val="1600"/>
              </a:spcBef>
              <a:spcAft>
                <a:spcPts val="1600"/>
              </a:spcAft>
              <a:buClr>
                <a:schemeClr val="lt1"/>
              </a:buClr>
              <a:buSzPts val="1800"/>
              <a:buChar char="■"/>
              <a:defRPr/>
            </a:lvl9pPr>
          </a:lstStyle>
          <a:p/>
        </p:txBody>
      </p:sp>
      <p:sp>
        <p:nvSpPr>
          <p:cNvPr id="58" name="Google Shape;58;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www.youtube.com/watch?v=A34OD4eA17o" TargetMode="External"/><Relationship Id="rId4" Type="http://schemas.openxmlformats.org/officeDocument/2006/relationships/image" Target="../media/image10.jpg"/><Relationship Id="rId5" Type="http://schemas.openxmlformats.org/officeDocument/2006/relationships/hyperlink" Target="http://www.youtube.com/watch?v=AK09TwL1HzE" TargetMode="External"/><Relationship Id="rId6"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www.youtube.com/watch?v=yHf4tBmAlpI" TargetMode="External"/><Relationship Id="rId4" Type="http://schemas.openxmlformats.org/officeDocument/2006/relationships/image" Target="../media/image14.jpg"/><Relationship Id="rId5" Type="http://schemas.openxmlformats.org/officeDocument/2006/relationships/image" Target="../media/image22.pn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www.blackdancemag.org/news" TargetMode="External"/><Relationship Id="rId4" Type="http://schemas.openxmlformats.org/officeDocument/2006/relationships/hyperlink" Target="http://www.youtube.com/watch?v=dpCBMwAweDI" TargetMode="External"/><Relationship Id="rId5" Type="http://schemas.openxmlformats.org/officeDocument/2006/relationships/image" Target="../media/image12.jpg"/><Relationship Id="rId6" Type="http://schemas.openxmlformats.org/officeDocument/2006/relationships/hyperlink" Target="https://uprootedfilm.com/" TargetMode="External"/><Relationship Id="rId7"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youtube.com/watch?v=ahoJReiCaPk" TargetMode="Externa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www.youtube.com/watch?v=lM9H1eYz-lc"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hyperlink" Target="https://danceinteractive.jacobspillow.org/dianne-mcintyre-lester-bowie/invincible-flow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www.youtube.com/watch?v=8S7HPoCVVqU" TargetMode="External"/><Relationship Id="rId4" Type="http://schemas.openxmlformats.org/officeDocument/2006/relationships/image" Target="../media/image18.jpg"/><Relationship Id="rId5" Type="http://schemas.openxmlformats.org/officeDocument/2006/relationships/hyperlink" Target="http://www.youtube.com/watch?v=JpYZJf1p3SA" TargetMode="External"/><Relationship Id="rId6"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auDNcfK0Wcs" TargetMode="Externa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youtube.com/watch?v=BMgKXbtQwoo"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youtube.com/watch?v=5rCIQ1rXfuM"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melaniegeorge.org/jazzis"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898525" y="1065075"/>
            <a:ext cx="5200800" cy="15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900"/>
              <a:t>Jazz Dance Historiography</a:t>
            </a:r>
            <a:endParaRPr sz="3900"/>
          </a:p>
        </p:txBody>
      </p:sp>
      <p:sp>
        <p:nvSpPr>
          <p:cNvPr id="66" name="Google Shape;66;p14"/>
          <p:cNvSpPr txBox="1"/>
          <p:nvPr>
            <p:ph idx="1" type="subTitle"/>
          </p:nvPr>
        </p:nvSpPr>
        <p:spPr>
          <a:xfrm>
            <a:off x="898525" y="3087275"/>
            <a:ext cx="7944900" cy="7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Reflections on Roots, Branches, Circles, Stages, and Screens</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65500" y="1205825"/>
            <a:ext cx="4045200" cy="215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Jazz Social/Cultural  Elements</a:t>
            </a:r>
            <a:endParaRPr>
              <a:latin typeface="Raleway"/>
              <a:ea typeface="Raleway"/>
              <a:cs typeface="Raleway"/>
              <a:sym typeface="Raleway"/>
            </a:endParaRPr>
          </a:p>
        </p:txBody>
      </p:sp>
      <p:sp>
        <p:nvSpPr>
          <p:cNvPr id="121" name="Google Shape;121;p23"/>
          <p:cNvSpPr txBox="1"/>
          <p:nvPr>
            <p:ph idx="2" type="body"/>
          </p:nvPr>
        </p:nvSpPr>
        <p:spPr>
          <a:xfrm>
            <a:off x="4939500" y="229775"/>
            <a:ext cx="3837000" cy="476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1600"/>
              </a:spcBef>
              <a:spcAft>
                <a:spcPts val="0"/>
              </a:spcAft>
              <a:buNone/>
            </a:pPr>
            <a:r>
              <a:t/>
            </a:r>
            <a:endParaRPr>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Use of the circle </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Vocal encouragement</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Fluid exchange of roles</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Call and response</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The aesthetic of the cool</a:t>
            </a:r>
            <a:endParaRPr sz="2000">
              <a:latin typeface="Corbel"/>
              <a:ea typeface="Corbel"/>
              <a:cs typeface="Corbel"/>
              <a:sym typeface="Corbel"/>
            </a:endParaRPr>
          </a:p>
          <a:p>
            <a:pPr indent="0" lvl="0" marL="0" rtl="0" algn="l">
              <a:spcBef>
                <a:spcPts val="1600"/>
              </a:spcBef>
              <a:spcAft>
                <a:spcPts val="0"/>
              </a:spcAft>
              <a:buNone/>
            </a:pPr>
            <a:r>
              <a:t/>
            </a:r>
            <a:endParaRPr sz="2000">
              <a:latin typeface="Corbel"/>
              <a:ea typeface="Corbel"/>
              <a:cs typeface="Corbel"/>
              <a:sym typeface="Corbel"/>
            </a:endParaRPr>
          </a:p>
          <a:p>
            <a:pPr indent="0" lvl="0" marL="0" rtl="0" algn="l">
              <a:spcBef>
                <a:spcPts val="1600"/>
              </a:spcBef>
              <a:spcAft>
                <a:spcPts val="1600"/>
              </a:spcAft>
              <a:buNone/>
            </a:pPr>
            <a:r>
              <a:t/>
            </a:r>
            <a:endParaRPr>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“America’s relationship to race, class, gender, and sexuality can be mapped out through the evolution of jazz dance.” </a:t>
            </a:r>
            <a:endParaRPr sz="30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0" y="0"/>
            <a:ext cx="5143547" cy="5143502"/>
          </a:xfrm>
          <a:prstGeom prst="rect">
            <a:avLst/>
          </a:prstGeom>
          <a:noFill/>
          <a:ln>
            <a:noFill/>
          </a:ln>
        </p:spPr>
      </p:pic>
      <p:sp>
        <p:nvSpPr>
          <p:cNvPr id="132" name="Google Shape;132;p25"/>
          <p:cNvSpPr txBox="1"/>
          <p:nvPr/>
        </p:nvSpPr>
        <p:spPr>
          <a:xfrm>
            <a:off x="5463475" y="1963000"/>
            <a:ext cx="3449400" cy="30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Kerr-Berry, Julie. 2018. “Reshaping Dance History by Deconstructing Whiteness.” </a:t>
            </a:r>
            <a:r>
              <a:rPr i="1" lang="en" sz="2000">
                <a:latin typeface="Corbel"/>
                <a:ea typeface="Corbel"/>
                <a:cs typeface="Corbel"/>
                <a:sym typeface="Corbel"/>
              </a:rPr>
              <a:t>Dance Pedagogy for a Diverse World: Culturally Relevant Teaching in Theory, Research, and Practice</a:t>
            </a:r>
            <a:r>
              <a:rPr lang="en" sz="2000">
                <a:latin typeface="Corbel"/>
                <a:ea typeface="Corbel"/>
                <a:cs typeface="Corbel"/>
                <a:sym typeface="Corbel"/>
              </a:rPr>
              <a:t>, ed. Nyama McCarthy-Brown, 127–153, Jefferson, NC: McFarland. </a:t>
            </a:r>
            <a:endParaRPr sz="2000">
              <a:latin typeface="Corbel"/>
              <a:ea typeface="Corbel"/>
              <a:cs typeface="Corbel"/>
              <a:sym typeface="Corbel"/>
            </a:endParaRPr>
          </a:p>
        </p:txBody>
      </p:sp>
      <p:sp>
        <p:nvSpPr>
          <p:cNvPr id="133" name="Google Shape;133;p25"/>
          <p:cNvSpPr txBox="1"/>
          <p:nvPr/>
        </p:nvSpPr>
        <p:spPr>
          <a:xfrm>
            <a:off x="5358100" y="192300"/>
            <a:ext cx="3616500" cy="15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aleway"/>
                <a:ea typeface="Raleway"/>
                <a:cs typeface="Raleway"/>
                <a:sym typeface="Raleway"/>
              </a:rPr>
              <a:t>    </a:t>
            </a:r>
            <a:endParaRPr b="1" sz="2000">
              <a:latin typeface="Raleway"/>
              <a:ea typeface="Raleway"/>
              <a:cs typeface="Raleway"/>
              <a:sym typeface="Raleway"/>
            </a:endParaRPr>
          </a:p>
          <a:p>
            <a:pPr indent="0" lvl="0" marL="0" rtl="0" algn="l">
              <a:spcBef>
                <a:spcPts val="0"/>
              </a:spcBef>
              <a:spcAft>
                <a:spcPts val="0"/>
              </a:spcAft>
              <a:buNone/>
            </a:pPr>
            <a:r>
              <a:rPr b="1" lang="en" sz="2000">
                <a:latin typeface="Raleway"/>
                <a:ea typeface="Raleway"/>
                <a:cs typeface="Raleway"/>
                <a:sym typeface="Raleway"/>
              </a:rPr>
              <a:t>    Embody these postures </a:t>
            </a:r>
            <a:endParaRPr b="1" sz="20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889400" y="172075"/>
            <a:ext cx="4797600" cy="72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5000"/>
              <a:buFont typeface="Corbel"/>
              <a:buNone/>
            </a:pPr>
            <a:r>
              <a:rPr lang="en"/>
              <a:t>Dance scholar </a:t>
            </a:r>
            <a:endParaRPr/>
          </a:p>
          <a:p>
            <a:pPr indent="0" lvl="0" marL="0" rtl="0" algn="l">
              <a:spcBef>
                <a:spcPts val="0"/>
              </a:spcBef>
              <a:spcAft>
                <a:spcPts val="0"/>
              </a:spcAft>
              <a:buClr>
                <a:schemeClr val="lt1"/>
              </a:buClr>
              <a:buSzPts val="5000"/>
              <a:buFont typeface="Corbel"/>
              <a:buNone/>
            </a:pPr>
            <a:r>
              <a:rPr lang="en"/>
              <a:t>Thomas F. DeFrantz</a:t>
            </a:r>
            <a:endParaRPr/>
          </a:p>
        </p:txBody>
      </p:sp>
      <p:sp>
        <p:nvSpPr>
          <p:cNvPr id="139" name="Google Shape;139;p26"/>
          <p:cNvSpPr txBox="1"/>
          <p:nvPr>
            <p:ph idx="1" type="body"/>
          </p:nvPr>
        </p:nvSpPr>
        <p:spPr>
          <a:xfrm>
            <a:off x="3705975" y="1478950"/>
            <a:ext cx="4980900" cy="3664500"/>
          </a:xfrm>
          <a:prstGeom prst="rect">
            <a:avLst/>
          </a:prstGeom>
          <a:noFill/>
          <a:ln>
            <a:noFill/>
          </a:ln>
        </p:spPr>
        <p:txBody>
          <a:bodyPr anchorCtr="0" anchor="ctr" bIns="45700" lIns="91425" spcFirstLastPara="1" rIns="91425" wrap="square" tIns="45700">
            <a:noAutofit/>
          </a:bodyPr>
          <a:lstStyle/>
          <a:p>
            <a:pPr indent="0" lvl="0" marL="0" rtl="0" algn="l">
              <a:spcBef>
                <a:spcPts val="360"/>
              </a:spcBef>
              <a:spcAft>
                <a:spcPts val="1600"/>
              </a:spcAft>
              <a:buNone/>
            </a:pPr>
            <a:r>
              <a:rPr lang="en" sz="1300"/>
              <a:t>Professor of Dance at Duke University and specialist in African diaspora aesthetics, dance historiography, and the intersections of dance and technology.  He is co-editor of </a:t>
            </a:r>
            <a:r>
              <a:rPr i="1" lang="en" sz="1300"/>
              <a:t>Black Performance Theory: An Anthology of Critical Readings </a:t>
            </a:r>
            <a:r>
              <a:rPr lang="en" sz="1300"/>
              <a:t>(with Anita Gonzalez) and editor of </a:t>
            </a:r>
            <a:r>
              <a:rPr i="1" lang="en" sz="1300"/>
              <a:t>Dancing Many Drums: Excavations in African American Dance</a:t>
            </a:r>
            <a:r>
              <a:rPr lang="en" sz="1300"/>
              <a:t>, and </a:t>
            </a:r>
            <a:r>
              <a:rPr i="1" lang="en" sz="1300"/>
              <a:t>Dancing Revelations: Alvin Ailey’s Embodiment of African American Culture</a:t>
            </a:r>
            <a:r>
              <a:rPr lang="en" sz="1300"/>
              <a:t>. He serves on various editorial boards and was recently President of the Society of Dance History Scholars (2011-2014). He has also produced and participated in many performance productions, and currently runs the research group SLIPPAGE at Duke University, a group that works to create innovative interfaces for the telling of alternative histories.</a:t>
            </a:r>
            <a:endParaRPr sz="1300"/>
          </a:p>
        </p:txBody>
      </p:sp>
      <p:pic>
        <p:nvPicPr>
          <p:cNvPr descr="How did dances on slave plantations develop into the Charleston and the Kid n' Play? Duke University's Thomas F. DeFrantz demonstrates three traditional African American social dances.&#10;&#10;Read more: https://www.washingtonpost.com/entertainment/museums/motor-city-exhibition-dance-shows-how-motion-has-long-inspired-american-art/2016/03/25/c378c2ba-ea38-11e5-a6f3-21ccdbc5f74e_story.html" id="140" name="Google Shape;140;p26" title="Duke University Professor Thomas F. DeFrantz: Buck, Wing and Jig">
            <a:hlinkClick r:id="rId3"/>
          </p:cNvPr>
          <p:cNvPicPr preferRelativeResize="0"/>
          <p:nvPr/>
        </p:nvPicPr>
        <p:blipFill>
          <a:blip r:embed="rId4">
            <a:alphaModFix/>
          </a:blip>
          <a:stretch>
            <a:fillRect/>
          </a:stretch>
        </p:blipFill>
        <p:spPr>
          <a:xfrm>
            <a:off x="0" y="2571750"/>
            <a:ext cx="3429000" cy="2571750"/>
          </a:xfrm>
          <a:prstGeom prst="rect">
            <a:avLst/>
          </a:prstGeom>
          <a:noFill/>
          <a:ln>
            <a:noFill/>
          </a:ln>
        </p:spPr>
      </p:pic>
      <p:pic>
        <p:nvPicPr>
          <p:cNvPr descr="The Mashed Potato or the Dougie are not just dances. DeFrantz explains how they also provide a window into the social history of African Americans.&#10;&#10;Read more: https://www.washingtonpost.com/entertainment/museums/motor-city-exhibition-dance-shows-how-motion-has-long-inspired-american-art/2016/03/25/c378c2ba-ea38-11e5-a6f3-21ccdbc5f74e_story.html" id="141" name="Google Shape;141;p26" title="Thomas F. DeFrantz: Dance and African American Culture">
            <a:hlinkClick r:id="rId5"/>
          </p:cNvPr>
          <p:cNvPicPr preferRelativeResize="0"/>
          <p:nvPr/>
        </p:nvPicPr>
        <p:blipFill>
          <a:blip r:embed="rId6">
            <a:alphaModFix/>
          </a:blip>
          <a:stretch>
            <a:fillRect/>
          </a:stretch>
        </p:blipFill>
        <p:spPr>
          <a:xfrm>
            <a:off x="0" y="0"/>
            <a:ext cx="3429000" cy="257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 Brief Stretch Break </a:t>
            </a:r>
            <a:endParaRPr/>
          </a:p>
        </p:txBody>
      </p:sp>
      <p:sp>
        <p:nvSpPr>
          <p:cNvPr id="147" name="Google Shape;147;p27"/>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5 minutes</a:t>
            </a:r>
            <a:endParaRPr/>
          </a:p>
        </p:txBody>
      </p:sp>
      <p:pic>
        <p:nvPicPr>
          <p:cNvPr id="148" name="Google Shape;148;p27"/>
          <p:cNvPicPr preferRelativeResize="0"/>
          <p:nvPr/>
        </p:nvPicPr>
        <p:blipFill>
          <a:blip r:embed="rId3">
            <a:alphaModFix/>
          </a:blip>
          <a:stretch>
            <a:fillRect/>
          </a:stretch>
        </p:blipFill>
        <p:spPr>
          <a:xfrm>
            <a:off x="4572000" y="1005800"/>
            <a:ext cx="4572000" cy="25717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553250"/>
            <a:ext cx="8520600" cy="23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l">
              <a:spcBef>
                <a:spcPts val="0"/>
              </a:spcBef>
              <a:spcAft>
                <a:spcPts val="0"/>
              </a:spcAft>
              <a:buNone/>
            </a:pPr>
            <a:r>
              <a:rPr lang="en"/>
              <a:t>Social Dance </a:t>
            </a:r>
            <a:endParaRPr/>
          </a:p>
        </p:txBody>
      </p:sp>
      <p:pic>
        <p:nvPicPr>
          <p:cNvPr id="154" name="Google Shape;154;p28"/>
          <p:cNvPicPr preferRelativeResize="0"/>
          <p:nvPr/>
        </p:nvPicPr>
        <p:blipFill>
          <a:blip r:embed="rId3">
            <a:alphaModFix/>
          </a:blip>
          <a:stretch>
            <a:fillRect/>
          </a:stretch>
        </p:blipFill>
        <p:spPr>
          <a:xfrm>
            <a:off x="5693100" y="0"/>
            <a:ext cx="3450901" cy="2655825"/>
          </a:xfrm>
          <a:prstGeom prst="rect">
            <a:avLst/>
          </a:prstGeom>
          <a:noFill/>
          <a:ln>
            <a:noFill/>
          </a:ln>
        </p:spPr>
      </p:pic>
      <p:pic>
        <p:nvPicPr>
          <p:cNvPr id="155" name="Google Shape;155;p28"/>
          <p:cNvPicPr preferRelativeResize="0"/>
          <p:nvPr/>
        </p:nvPicPr>
        <p:blipFill>
          <a:blip r:embed="rId4">
            <a:alphaModFix/>
          </a:blip>
          <a:stretch>
            <a:fillRect/>
          </a:stretch>
        </p:blipFill>
        <p:spPr>
          <a:xfrm>
            <a:off x="5695481" y="2655825"/>
            <a:ext cx="3448515" cy="2655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nvSpPr>
        <p:spPr>
          <a:xfrm>
            <a:off x="4886975" y="441625"/>
            <a:ext cx="4081800" cy="41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61" name="Google Shape;161;p29"/>
          <p:cNvSpPr txBox="1"/>
          <p:nvPr/>
        </p:nvSpPr>
        <p:spPr>
          <a:xfrm>
            <a:off x="5188875" y="137225"/>
            <a:ext cx="3698100" cy="40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Raleway"/>
                <a:ea typeface="Raleway"/>
                <a:cs typeface="Raleway"/>
                <a:sym typeface="Raleway"/>
              </a:rPr>
              <a:t>Primary Source Material?</a:t>
            </a:r>
            <a:endParaRPr sz="2000">
              <a:latin typeface="Raleway"/>
              <a:ea typeface="Raleway"/>
              <a:cs typeface="Raleway"/>
              <a:sym typeface="Raleway"/>
            </a:endParaRPr>
          </a:p>
          <a:p>
            <a:pPr indent="0" lvl="0" marL="0" rtl="0" algn="l">
              <a:spcBef>
                <a:spcPts val="0"/>
              </a:spcBef>
              <a:spcAft>
                <a:spcPts val="0"/>
              </a:spcAft>
              <a:buNone/>
            </a:pPr>
            <a:r>
              <a:t/>
            </a:r>
            <a:endParaRPr sz="2000">
              <a:latin typeface="Raleway"/>
              <a:ea typeface="Raleway"/>
              <a:cs typeface="Raleway"/>
              <a:sym typeface="Raleway"/>
            </a:endParaRPr>
          </a:p>
          <a:p>
            <a:pPr indent="0" lvl="0" marL="0" rtl="0" algn="l">
              <a:spcBef>
                <a:spcPts val="0"/>
              </a:spcBef>
              <a:spcAft>
                <a:spcPts val="0"/>
              </a:spcAft>
              <a:buNone/>
            </a:pPr>
            <a:r>
              <a:rPr lang="en" sz="2000">
                <a:latin typeface="Raleway"/>
                <a:ea typeface="Raleway"/>
                <a:cs typeface="Raleway"/>
                <a:sym typeface="Raleway"/>
              </a:rPr>
              <a:t>Savoy Ballroom 1920s-1950s</a:t>
            </a:r>
            <a:endParaRPr sz="2000">
              <a:latin typeface="Raleway"/>
              <a:ea typeface="Raleway"/>
              <a:cs typeface="Raleway"/>
              <a:sym typeface="Raleway"/>
            </a:endParaRPr>
          </a:p>
          <a:p>
            <a:pPr indent="0" lvl="0" marL="0" rtl="0" algn="l">
              <a:spcBef>
                <a:spcPts val="0"/>
              </a:spcBef>
              <a:spcAft>
                <a:spcPts val="0"/>
              </a:spcAft>
              <a:buNone/>
            </a:pPr>
            <a:r>
              <a:t/>
            </a:r>
            <a:endParaRPr sz="2000">
              <a:latin typeface="Raleway"/>
              <a:ea typeface="Raleway"/>
              <a:cs typeface="Raleway"/>
              <a:sym typeface="Raleway"/>
            </a:endParaRPr>
          </a:p>
          <a:p>
            <a:pPr indent="0" lvl="0" marL="0" rtl="0" algn="l">
              <a:spcBef>
                <a:spcPts val="0"/>
              </a:spcBef>
              <a:spcAft>
                <a:spcPts val="0"/>
              </a:spcAft>
              <a:buNone/>
            </a:pPr>
            <a:r>
              <a:t/>
            </a:r>
            <a:endParaRPr sz="2000">
              <a:latin typeface="Raleway"/>
              <a:ea typeface="Raleway"/>
              <a:cs typeface="Raleway"/>
              <a:sym typeface="Raleway"/>
            </a:endParaRPr>
          </a:p>
          <a:p>
            <a:pPr indent="0" lvl="0" marL="0" rtl="0" algn="l">
              <a:spcBef>
                <a:spcPts val="0"/>
              </a:spcBef>
              <a:spcAft>
                <a:spcPts val="0"/>
              </a:spcAft>
              <a:buNone/>
            </a:pPr>
            <a:r>
              <a:t/>
            </a:r>
            <a:endParaRPr sz="2000">
              <a:latin typeface="Raleway"/>
              <a:ea typeface="Raleway"/>
              <a:cs typeface="Raleway"/>
              <a:sym typeface="Raleway"/>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62" name="Google Shape;162;p29"/>
          <p:cNvSpPr txBox="1"/>
          <p:nvPr/>
        </p:nvSpPr>
        <p:spPr>
          <a:xfrm>
            <a:off x="344375" y="4017275"/>
            <a:ext cx="4513200" cy="7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Corbel"/>
                <a:ea typeface="Corbel"/>
                <a:cs typeface="Corbel"/>
                <a:sym typeface="Corbel"/>
              </a:rPr>
              <a:t>The Spirit Moves: The History of Black Social Dance on Film 1900–1986</a:t>
            </a:r>
            <a:r>
              <a:rPr lang="en" sz="2000">
                <a:latin typeface="Corbel"/>
                <a:ea typeface="Corbel"/>
                <a:cs typeface="Corbel"/>
                <a:sym typeface="Corbel"/>
              </a:rPr>
              <a:t>, </a:t>
            </a:r>
            <a:endParaRPr sz="2000">
              <a:latin typeface="Corbel"/>
              <a:ea typeface="Corbel"/>
              <a:cs typeface="Corbel"/>
              <a:sym typeface="Corbel"/>
            </a:endParaRPr>
          </a:p>
          <a:p>
            <a:pPr indent="0" lvl="0" marL="0" rtl="0" algn="l">
              <a:spcBef>
                <a:spcPts val="0"/>
              </a:spcBef>
              <a:spcAft>
                <a:spcPts val="0"/>
              </a:spcAft>
              <a:buNone/>
            </a:pPr>
            <a:r>
              <a:rPr lang="en" sz="2000">
                <a:latin typeface="Corbel"/>
                <a:ea typeface="Corbel"/>
                <a:cs typeface="Corbel"/>
                <a:sym typeface="Corbel"/>
              </a:rPr>
              <a:t>by Mura Dehn</a:t>
            </a:r>
            <a:endParaRPr sz="2000">
              <a:latin typeface="Corbel"/>
              <a:ea typeface="Corbel"/>
              <a:cs typeface="Corbel"/>
              <a:sym typeface="Corbel"/>
            </a:endParaRPr>
          </a:p>
        </p:txBody>
      </p:sp>
      <p:pic>
        <p:nvPicPr>
          <p:cNvPr id="163" name="Google Shape;163;p29" title="THE SPIRIT MOVES DISC2">
            <a:hlinkClick r:id="rId3"/>
          </p:cNvPr>
          <p:cNvPicPr preferRelativeResize="0"/>
          <p:nvPr/>
        </p:nvPicPr>
        <p:blipFill>
          <a:blip r:embed="rId4">
            <a:alphaModFix/>
          </a:blip>
          <a:stretch>
            <a:fillRect/>
          </a:stretch>
        </p:blipFill>
        <p:spPr>
          <a:xfrm>
            <a:off x="285575" y="349125"/>
            <a:ext cx="4572000" cy="3429000"/>
          </a:xfrm>
          <a:prstGeom prst="rect">
            <a:avLst/>
          </a:prstGeom>
          <a:noFill/>
          <a:ln>
            <a:noFill/>
          </a:ln>
        </p:spPr>
      </p:pic>
      <p:pic>
        <p:nvPicPr>
          <p:cNvPr id="164" name="Google Shape;164;p29"/>
          <p:cNvPicPr preferRelativeResize="0"/>
          <p:nvPr/>
        </p:nvPicPr>
        <p:blipFill>
          <a:blip r:embed="rId5">
            <a:alphaModFix/>
          </a:blip>
          <a:stretch>
            <a:fillRect/>
          </a:stretch>
        </p:blipFill>
        <p:spPr>
          <a:xfrm>
            <a:off x="5133375" y="1250500"/>
            <a:ext cx="3809104" cy="1626250"/>
          </a:xfrm>
          <a:prstGeom prst="rect">
            <a:avLst/>
          </a:prstGeom>
          <a:noFill/>
          <a:ln>
            <a:noFill/>
          </a:ln>
        </p:spPr>
      </p:pic>
      <p:pic>
        <p:nvPicPr>
          <p:cNvPr id="165" name="Google Shape;165;p29"/>
          <p:cNvPicPr preferRelativeResize="0"/>
          <p:nvPr/>
        </p:nvPicPr>
        <p:blipFill>
          <a:blip r:embed="rId6">
            <a:alphaModFix/>
          </a:blip>
          <a:stretch>
            <a:fillRect/>
          </a:stretch>
        </p:blipFill>
        <p:spPr>
          <a:xfrm>
            <a:off x="5133375" y="2876750"/>
            <a:ext cx="3809099" cy="2254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idx="1" type="body"/>
          </p:nvPr>
        </p:nvSpPr>
        <p:spPr>
          <a:xfrm>
            <a:off x="418175" y="3880825"/>
            <a:ext cx="4572000" cy="104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Raleway"/>
                <a:ea typeface="Raleway"/>
                <a:cs typeface="Raleway"/>
                <a:sym typeface="Raleway"/>
              </a:rPr>
              <a:t>Camille A. Brown, TED TALK</a:t>
            </a:r>
            <a:r>
              <a:rPr lang="en" sz="3400"/>
              <a:t>  </a:t>
            </a:r>
            <a:r>
              <a:rPr lang="en" sz="2000" u="sng">
                <a:solidFill>
                  <a:schemeClr val="hlink"/>
                </a:solidFill>
                <a:latin typeface="Corbel"/>
                <a:ea typeface="Corbel"/>
                <a:cs typeface="Corbel"/>
                <a:sym typeface="Corbel"/>
                <a:hlinkClick r:id="rId3"/>
              </a:rPr>
              <a:t>https://www.blackdancemag.org/news</a:t>
            </a:r>
            <a:endParaRPr sz="3300">
              <a:latin typeface="Corbel"/>
              <a:ea typeface="Corbel"/>
              <a:cs typeface="Corbel"/>
              <a:sym typeface="Corbel"/>
            </a:endParaRPr>
          </a:p>
        </p:txBody>
      </p:sp>
      <p:pic>
        <p:nvPicPr>
          <p:cNvPr descr="View full lesson: http://ed.ted.com/lessons/the-history-of-african-american-social-dance-camille-a-brown&#10;&#10;Why do we dance? African-American social dances started as a way for enslaved Africans to keep cultural traditions alive and retain a sense of inner freedom. They remain an affirmation of identity and independence. In this electric demonstration, packed with live performances, choreographer, educator and TED Fellow Camille A. Brown explores what happens when communities let loose and express themselves by dancing together.&#10;&#10;Lesson and choreography by Camille A. Brown, titles by Kozmonot Animation Studio." id="171" name="Google Shape;171;p30" title="The history of African-American social dance - Camille A. Brown">
            <a:hlinkClick r:id="rId4"/>
          </p:cNvPr>
          <p:cNvPicPr preferRelativeResize="0"/>
          <p:nvPr/>
        </p:nvPicPr>
        <p:blipFill>
          <a:blip r:embed="rId5">
            <a:alphaModFix/>
          </a:blip>
          <a:stretch>
            <a:fillRect/>
          </a:stretch>
        </p:blipFill>
        <p:spPr>
          <a:xfrm>
            <a:off x="418175" y="519306"/>
            <a:ext cx="4572000" cy="3428994"/>
          </a:xfrm>
          <a:prstGeom prst="rect">
            <a:avLst/>
          </a:prstGeom>
          <a:noFill/>
          <a:ln>
            <a:noFill/>
          </a:ln>
        </p:spPr>
      </p:pic>
      <p:sp>
        <p:nvSpPr>
          <p:cNvPr id="172" name="Google Shape;172;p30"/>
          <p:cNvSpPr txBox="1"/>
          <p:nvPr/>
        </p:nvSpPr>
        <p:spPr>
          <a:xfrm>
            <a:off x="5702925" y="4094000"/>
            <a:ext cx="34410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Raleway"/>
                <a:ea typeface="Raleway"/>
                <a:cs typeface="Raleway"/>
                <a:sym typeface="Raleway"/>
              </a:rPr>
              <a:t>Uprooted</a:t>
            </a:r>
            <a:r>
              <a:rPr lang="en" sz="2000">
                <a:latin typeface="Raleway"/>
                <a:ea typeface="Raleway"/>
                <a:cs typeface="Raleway"/>
                <a:sym typeface="Raleway"/>
              </a:rPr>
              <a:t> (2020) doc</a:t>
            </a:r>
            <a:endParaRPr sz="2000">
              <a:latin typeface="Raleway"/>
              <a:ea typeface="Raleway"/>
              <a:cs typeface="Raleway"/>
              <a:sym typeface="Raleway"/>
            </a:endParaRPr>
          </a:p>
          <a:p>
            <a:pPr indent="0" lvl="0" marL="0" rtl="0" algn="l">
              <a:spcBef>
                <a:spcPts val="0"/>
              </a:spcBef>
              <a:spcAft>
                <a:spcPts val="0"/>
              </a:spcAft>
              <a:buNone/>
            </a:pPr>
            <a:r>
              <a:rPr lang="en" sz="2000" u="sng">
                <a:solidFill>
                  <a:schemeClr val="hlink"/>
                </a:solidFill>
                <a:latin typeface="Corbel"/>
                <a:ea typeface="Corbel"/>
                <a:cs typeface="Corbel"/>
                <a:sym typeface="Corbel"/>
                <a:hlinkClick r:id="rId6"/>
              </a:rPr>
              <a:t>https://uprootedfilm.com/</a:t>
            </a:r>
            <a:r>
              <a:rPr lang="en" sz="2000">
                <a:latin typeface="Corbel"/>
                <a:ea typeface="Corbel"/>
                <a:cs typeface="Corbel"/>
                <a:sym typeface="Corbel"/>
              </a:rPr>
              <a:t> </a:t>
            </a:r>
            <a:endParaRPr sz="2000">
              <a:latin typeface="Corbel"/>
              <a:ea typeface="Corbel"/>
              <a:cs typeface="Corbel"/>
              <a:sym typeface="Corbel"/>
            </a:endParaRPr>
          </a:p>
        </p:txBody>
      </p:sp>
      <p:pic>
        <p:nvPicPr>
          <p:cNvPr id="173" name="Google Shape;173;p30"/>
          <p:cNvPicPr preferRelativeResize="0"/>
          <p:nvPr/>
        </p:nvPicPr>
        <p:blipFill>
          <a:blip r:embed="rId7">
            <a:alphaModFix/>
          </a:blip>
          <a:stretch>
            <a:fillRect/>
          </a:stretch>
        </p:blipFill>
        <p:spPr>
          <a:xfrm>
            <a:off x="5702925" y="85475"/>
            <a:ext cx="2624202" cy="3862826"/>
          </a:xfrm>
          <a:prstGeom prst="rect">
            <a:avLst/>
          </a:prstGeom>
          <a:noFill/>
          <a:ln>
            <a:noFill/>
          </a:ln>
        </p:spPr>
      </p:pic>
      <p:sp>
        <p:nvSpPr>
          <p:cNvPr id="174" name="Google Shape;174;p30"/>
          <p:cNvSpPr txBox="1"/>
          <p:nvPr/>
        </p:nvSpPr>
        <p:spPr>
          <a:xfrm>
            <a:off x="389725" y="62425"/>
            <a:ext cx="4512000" cy="407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2000">
                <a:latin typeface="Raleway"/>
                <a:ea typeface="Raleway"/>
                <a:cs typeface="Raleway"/>
                <a:sym typeface="Raleway"/>
              </a:rPr>
              <a:t>Secondary Source Material</a:t>
            </a:r>
            <a:endParaRPr b="1" sz="20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490250" y="526350"/>
            <a:ext cx="5797500" cy="332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a:latin typeface="Raleway"/>
                <a:ea typeface="Raleway"/>
                <a:cs typeface="Raleway"/>
                <a:sym typeface="Raleway"/>
              </a:rPr>
              <a:t>On Screen</a:t>
            </a:r>
            <a:endParaRPr b="1">
              <a:latin typeface="Raleway"/>
              <a:ea typeface="Raleway"/>
              <a:cs typeface="Raleway"/>
              <a:sym typeface="Ralewa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descr="Probably the greatest Lindy hop sequence ever filmed. Whitey's Lindy Hoppers from the 1941  film Helzapoppin. See http://www.youtube.com/watch?v=m34eD21QzUw &#10;https://youtu.be/s88bDWlWH0w" id="180" name="Google Shape;180;p31" title="Whiteys Lindy Hoppers .. Hellzapoppin.">
            <a:hlinkClick r:id="rId3"/>
          </p:cNvPr>
          <p:cNvPicPr preferRelativeResize="0"/>
          <p:nvPr/>
        </p:nvPicPr>
        <p:blipFill>
          <a:blip r:embed="rId4">
            <a:alphaModFix/>
          </a:blip>
          <a:stretch>
            <a:fillRect/>
          </a:stretch>
        </p:blipFill>
        <p:spPr>
          <a:xfrm>
            <a:off x="4004650" y="0"/>
            <a:ext cx="5139350" cy="3854500"/>
          </a:xfrm>
          <a:prstGeom prst="rect">
            <a:avLst/>
          </a:prstGeom>
          <a:noFill/>
          <a:ln>
            <a:noFill/>
          </a:ln>
        </p:spPr>
      </p:pic>
      <p:sp>
        <p:nvSpPr>
          <p:cNvPr id="181" name="Google Shape;181;p31"/>
          <p:cNvSpPr txBox="1"/>
          <p:nvPr/>
        </p:nvSpPr>
        <p:spPr>
          <a:xfrm>
            <a:off x="4004650" y="3904225"/>
            <a:ext cx="5050500" cy="11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Whitey’s Lindyhoppers in the film </a:t>
            </a:r>
            <a:r>
              <a:rPr i="1" lang="en" sz="2000">
                <a:latin typeface="Corbel"/>
                <a:ea typeface="Corbel"/>
                <a:cs typeface="Corbel"/>
                <a:sym typeface="Corbel"/>
              </a:rPr>
              <a:t>Hellzapoppin’</a:t>
            </a:r>
            <a:r>
              <a:rPr lang="en" sz="2000">
                <a:latin typeface="Corbel"/>
                <a:ea typeface="Corbel"/>
                <a:cs typeface="Corbel"/>
                <a:sym typeface="Corbel"/>
              </a:rPr>
              <a:t> (1941) </a:t>
            </a:r>
            <a:endParaRPr sz="2000">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88675"/>
            <a:ext cx="8520600" cy="282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l">
              <a:spcBef>
                <a:spcPts val="0"/>
              </a:spcBef>
              <a:spcAft>
                <a:spcPts val="0"/>
              </a:spcAft>
              <a:buNone/>
            </a:pPr>
            <a:r>
              <a:rPr lang="en"/>
              <a:t>On </a:t>
            </a:r>
            <a:endParaRPr/>
          </a:p>
          <a:p>
            <a:pPr indent="0" lvl="0" marL="0" rtl="0" algn="l">
              <a:spcBef>
                <a:spcPts val="0"/>
              </a:spcBef>
              <a:spcAft>
                <a:spcPts val="0"/>
              </a:spcAft>
              <a:buNone/>
            </a:pPr>
            <a:r>
              <a:rPr lang="en"/>
              <a:t>Stage</a:t>
            </a:r>
            <a:endParaRPr/>
          </a:p>
        </p:txBody>
      </p:sp>
      <p:pic>
        <p:nvPicPr>
          <p:cNvPr id="187" name="Google Shape;187;p32"/>
          <p:cNvPicPr preferRelativeResize="0"/>
          <p:nvPr/>
        </p:nvPicPr>
        <p:blipFill>
          <a:blip r:embed="rId3">
            <a:alphaModFix/>
          </a:blip>
          <a:stretch>
            <a:fillRect/>
          </a:stretch>
        </p:blipFill>
        <p:spPr>
          <a:xfrm>
            <a:off x="4399073" y="0"/>
            <a:ext cx="4744927" cy="2571749"/>
          </a:xfrm>
          <a:prstGeom prst="rect">
            <a:avLst/>
          </a:prstGeom>
          <a:noFill/>
          <a:ln>
            <a:noFill/>
          </a:ln>
        </p:spPr>
      </p:pic>
      <p:pic>
        <p:nvPicPr>
          <p:cNvPr id="188" name="Google Shape;188;p32"/>
          <p:cNvPicPr preferRelativeResize="0"/>
          <p:nvPr/>
        </p:nvPicPr>
        <p:blipFill>
          <a:blip r:embed="rId4">
            <a:alphaModFix/>
          </a:blip>
          <a:stretch>
            <a:fillRect/>
          </a:stretch>
        </p:blipFill>
        <p:spPr>
          <a:xfrm>
            <a:off x="5439841" y="2571750"/>
            <a:ext cx="3704162" cy="246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991475"/>
            <a:ext cx="8520600" cy="1917900"/>
          </a:xfrm>
          <a:prstGeom prst="rect">
            <a:avLst/>
          </a:prstGeom>
        </p:spPr>
        <p:txBody>
          <a:bodyPr anchorCtr="0" anchor="ctr" bIns="91425" lIns="91425" spcFirstLastPara="1" rIns="91425" wrap="square" tIns="91425">
            <a:noAutofit/>
          </a:bodyPr>
          <a:lstStyle/>
          <a:p>
            <a:pPr indent="0" lvl="0" marL="1828800" rtl="0" algn="l">
              <a:spcBef>
                <a:spcPts val="0"/>
              </a:spcBef>
              <a:spcAft>
                <a:spcPts val="0"/>
              </a:spcAft>
              <a:buNone/>
            </a:pPr>
            <a:r>
              <a:rPr lang="en"/>
              <a:t>JAZZ</a:t>
            </a:r>
            <a:endParaRPr/>
          </a:p>
        </p:txBody>
      </p:sp>
      <p:sp>
        <p:nvSpPr>
          <p:cNvPr id="72" name="Google Shape;72;p15"/>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Before you read and listened to the assigned materials, </a:t>
            </a:r>
            <a:endParaRPr/>
          </a:p>
          <a:p>
            <a:pPr indent="0" lvl="0" marL="0" rtl="0" algn="ctr">
              <a:spcBef>
                <a:spcPts val="1600"/>
              </a:spcBef>
              <a:spcAft>
                <a:spcPts val="1600"/>
              </a:spcAft>
              <a:buNone/>
            </a:pPr>
            <a:r>
              <a:rPr lang="en"/>
              <a:t>what did the word “jazz” bring to mind?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From the Great Stage at Radio City Music Hall! The Rockettes perform a unique one-take dance video in celebration of Fosse, Liza, and their love of jazz dance to Liza Minelli's iconic version of the track.&#10;Fun fact: Liza's father, Vincente Minelli, designed the iconic Wooden Soldier costume in 1933, which is still in the Christmas Spectacular today! &#10;Director of Content: Everett Brothers&#10;DP/Editor: Kermit Mercado&#10;Creative Director/Choreographer: Karen Keeler&#10;Producer: Allie Barham&#10;Fosse Legacy: Lloyd Culbreath, Dana Moore&#10;Rockettes Operations: Gary Memi&#10;Rockettes Digital: Arielle Abilo, Leslie Kilmer&#10;Created in collaboration with The Verdon Fosse Legacy.&#10;&#10;Subscribe to &quot;The Rockettes&quot; channel HERE: http://rockett.es/1ux4Wh2&#10;Like &quot;Rockettes&quot; on Facebook HERE: http://rockett.es/2kcNbW8&#10;Follow &quot;@Rockettes&quot; on Twitter HERE: http://rockett.es/2kcPw3s&#10;Follow &quot;@therockettes&quot; on Instagram HERE: http://rockett.es/1Pztwmx&#10;&#10;See more behind-the-scenes content and show information on our website: http://www.rockettes.com&#10;__________&#10;&#10;The Rockettes are the world’s most famous precision dance company. Widely known as one of New York City’s most illustrious and beloved icons, they are legendary for their precision dance and eye-high kicks. You can see the Rockettes starring in the Christmas Spectacular at Radio City Music Hall." id="193" name="Google Shape;193;p33" title="Rockettes &quot;All That Jazz&quot; Fosse Dance Tribute">
            <a:hlinkClick r:id="rId3"/>
          </p:cNvPr>
          <p:cNvPicPr preferRelativeResize="0"/>
          <p:nvPr/>
        </p:nvPicPr>
        <p:blipFill>
          <a:blip r:embed="rId4">
            <a:alphaModFix/>
          </a:blip>
          <a:stretch>
            <a:fillRect/>
          </a:stretch>
        </p:blipFill>
        <p:spPr>
          <a:xfrm>
            <a:off x="458200" y="716712"/>
            <a:ext cx="4946774" cy="3710075"/>
          </a:xfrm>
          <a:prstGeom prst="rect">
            <a:avLst/>
          </a:prstGeom>
          <a:noFill/>
          <a:ln>
            <a:noFill/>
          </a:ln>
        </p:spPr>
      </p:pic>
      <p:sp>
        <p:nvSpPr>
          <p:cNvPr id="194" name="Google Shape;194;p33"/>
          <p:cNvSpPr txBox="1"/>
          <p:nvPr/>
        </p:nvSpPr>
        <p:spPr>
          <a:xfrm>
            <a:off x="5639175" y="716850"/>
            <a:ext cx="3335400" cy="3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000">
              <a:latin typeface="Raleway"/>
              <a:ea typeface="Raleway"/>
              <a:cs typeface="Raleway"/>
              <a:sym typeface="Raleway"/>
            </a:endParaRPr>
          </a:p>
          <a:p>
            <a:pPr indent="0" lvl="0" marL="0" rtl="0" algn="l">
              <a:spcBef>
                <a:spcPts val="0"/>
              </a:spcBef>
              <a:spcAft>
                <a:spcPts val="0"/>
              </a:spcAft>
              <a:buNone/>
            </a:pPr>
            <a:r>
              <a:rPr lang="en" sz="4000">
                <a:latin typeface="Raleway"/>
                <a:ea typeface="Raleway"/>
                <a:cs typeface="Raleway"/>
                <a:sym typeface="Raleway"/>
              </a:rPr>
              <a:t>Theatrical Jazz Performance</a:t>
            </a:r>
            <a:endParaRPr sz="4000">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idx="2" type="body"/>
          </p:nvPr>
        </p:nvSpPr>
        <p:spPr>
          <a:xfrm>
            <a:off x="4635000" y="1515400"/>
            <a:ext cx="4509000" cy="302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Dianne McIntyre is regarded as an artistic pioneer, with an impressive career spanning four decades with choreography for dance, theatre, television and film. A 2019 Dance/USA Honor Awardee and 2016 Doris Duke Artist Award recipient, her individualistic movement style reflects her affinity for cultural histories, personal narratives and the boldness, nuances, discipline and freedom in music and poetic text. </a:t>
            </a:r>
            <a:endParaRPr>
              <a:latin typeface="Corbel"/>
              <a:ea typeface="Corbel"/>
              <a:cs typeface="Corbel"/>
              <a:sym typeface="Corbe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pic>
        <p:nvPicPr>
          <p:cNvPr id="200" name="Google Shape;200;p34"/>
          <p:cNvPicPr preferRelativeResize="0"/>
          <p:nvPr/>
        </p:nvPicPr>
        <p:blipFill>
          <a:blip r:embed="rId3">
            <a:alphaModFix/>
          </a:blip>
          <a:stretch>
            <a:fillRect/>
          </a:stretch>
        </p:blipFill>
        <p:spPr>
          <a:xfrm>
            <a:off x="110750" y="133350"/>
            <a:ext cx="3905250" cy="4876800"/>
          </a:xfrm>
          <a:prstGeom prst="rect">
            <a:avLst/>
          </a:prstGeom>
          <a:noFill/>
          <a:ln>
            <a:noFill/>
          </a:ln>
        </p:spPr>
      </p:pic>
      <p:sp>
        <p:nvSpPr>
          <p:cNvPr id="201" name="Google Shape;201;p34"/>
          <p:cNvSpPr txBox="1"/>
          <p:nvPr/>
        </p:nvSpPr>
        <p:spPr>
          <a:xfrm>
            <a:off x="5490300" y="4158250"/>
            <a:ext cx="3653700" cy="56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u="sng">
                <a:solidFill>
                  <a:schemeClr val="accent5"/>
                </a:solidFill>
                <a:latin typeface="Proxima Nova"/>
                <a:ea typeface="Proxima Nova"/>
                <a:cs typeface="Proxima Nova"/>
                <a:sym typeface="Proxima Nova"/>
                <a:hlinkClick r:id="rId4">
                  <a:extLst>
                    <a:ext uri="{A12FA001-AC4F-418D-AE19-62706E023703}">
                      <ahyp:hlinkClr val="tx"/>
                    </a:ext>
                  </a:extLst>
                </a:hlinkClick>
              </a:rPr>
              <a:t>Dianne McIntyre &amp; Lester Bowie: Invincible Flower</a:t>
            </a:r>
            <a:endParaRPr>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265500" y="332725"/>
            <a:ext cx="40452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latin typeface="Raleway"/>
                <a:ea typeface="Raleway"/>
                <a:cs typeface="Raleway"/>
                <a:sym typeface="Raleway"/>
              </a:rPr>
              <a:t>Jazz Dance Technique?</a:t>
            </a:r>
            <a:endParaRPr sz="3800">
              <a:latin typeface="Raleway"/>
              <a:ea typeface="Raleway"/>
              <a:cs typeface="Raleway"/>
              <a:sym typeface="Raleway"/>
            </a:endParaRPr>
          </a:p>
        </p:txBody>
      </p:sp>
      <p:pic>
        <p:nvPicPr>
          <p:cNvPr descr="stepsonbroadwayZero to hero, just like THAT ⚡️ ——————————————————&#10;We’re living for this Hercules realness in @pattayahart ‘s Adv Beg Jazz class || Mondays &amp; Wednesdays from 7-8:30 pm&#10;.&#10;.&#10;.&#10;🎥: @jacob.hiss || 🎶: “Zero to Hero”- Hercules" id="207" name="Google Shape;207;p35" title="Plu Sayampol | Adv Beg Jazz | Steps on Broadway">
            <a:hlinkClick r:id="rId3"/>
          </p:cNvPr>
          <p:cNvPicPr preferRelativeResize="0"/>
          <p:nvPr/>
        </p:nvPicPr>
        <p:blipFill>
          <a:blip r:embed="rId4">
            <a:alphaModFix/>
          </a:blip>
          <a:stretch>
            <a:fillRect/>
          </a:stretch>
        </p:blipFill>
        <p:spPr>
          <a:xfrm>
            <a:off x="4572000" y="857250"/>
            <a:ext cx="4572000" cy="3429000"/>
          </a:xfrm>
          <a:prstGeom prst="rect">
            <a:avLst/>
          </a:prstGeom>
          <a:noFill/>
          <a:ln>
            <a:noFill/>
          </a:ln>
        </p:spPr>
      </p:pic>
      <p:pic>
        <p:nvPicPr>
          <p:cNvPr descr="Full Playlist: https://www.youtube.com/playlist?list=PLF6166F725D8AA1DE&#10;-&#10;-&#10;Watch more Jazz Dance Moves for Beginners videos: http://www.howcast.com/videos/501768-How-to-Do-Basic-Turns-Jazz-Dance&#10;&#10;&#10;&#10;I’m going to break down a couple of basic jazz dance terms for you. The first one is a pirouette. Here we go. You start with the preparation. Arms are in a nice L position, you step back with your right leg, ball, change, nice deep plié into the ground, you push off your back right foot into a passé, and arms go into a round first position and then drop down to neutral. I’ll break that down one more time. Ball, change, up, and down. &#10;&#10;A great way to break this down for kids or even beginner adults is to go in the box. Ball, change, hold, and down. Face to side. Ball, change, hold, and down. Face the back, ball, change, hold, and down. Face the side, ball, change, hold, and down. Face the front. Then you break it down into a half turn. Ball, change, face the back, and down. Ball, change, face the front, and down. Important is that the passé leg is completely connected to the knee, okay. So that it’s pressed against, the core is activated, stomach is pressed down into the lower back and you’re also holding your arms in a nice round position, lifting up through the body. &#10;&#10;After the half turns then you should try for a full turn. If you step on your right and pick up your right leg you turn to the right, and ball, change, up, and down. One more time, ball, change, up, and down. That can then go into a double, triple, quadruple, or five, six, seven, eight turns as the students become more and more advanced with turning. Double, ball, change, up, up, down. You should really try to teach to clean it in a nice parallel position. &#10;&#10;We can also, and also you need to do that on the right and the left, which I’ll show you with the music. Another basic jazz turn is an inward turn. Inward turns look like this. You start with a nice tombe, arms are prepared and then you pick up your left leg but turn towards your right, using your right arm. Up, and down. Again, the inward jazz turn is up, and down. Again, keep thinking about really pushing off that back leg into the passé right away. I’ll show you to the left. Left arm opens, right arm closes, you push up into the passé and drop down. That’s the inward jazz turn. &#10;&#10;So there you are. Those are two very basic jazz turns that you can teach your students, inwards and outwards. Ball, change, passé, and down. Side, ball, change, up, and down. Face the back. Ball, change, up, and down. To the side. Ball, change, up, and down. To the front half turn, and to the front. Try to hold that releve as long as possible. Now singles. One more time. Go for a double. Good job. All right you need to reverse that to the left. I’m not going to do that right now, but you guys need to do that. So right and left are very, very important. &#10;&#10;All right here are the inward turns. Nice tombe, and use your arms pull it up. Up, and down. Good, one more time. Up and down. Other side I will do this time. Up and down. One more time. Up and down. Good. Really try to sustain those turns and lengthen up through your torso." id="208" name="Google Shape;208;p35" title="How to Do Basic Turns | Jazz Dance">
            <a:hlinkClick r:id="rId5"/>
          </p:cNvPr>
          <p:cNvPicPr preferRelativeResize="0"/>
          <p:nvPr/>
        </p:nvPicPr>
        <p:blipFill>
          <a:blip r:embed="rId6">
            <a:alphaModFix/>
          </a:blip>
          <a:stretch>
            <a:fillRect/>
          </a:stretch>
        </p:blipFill>
        <p:spPr>
          <a:xfrm>
            <a:off x="152400" y="1830625"/>
            <a:ext cx="4213967" cy="3160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142550"/>
            <a:ext cx="85206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For Wednesday: </a:t>
            </a:r>
            <a:endParaRPr u="sng"/>
          </a:p>
        </p:txBody>
      </p:sp>
      <p:sp>
        <p:nvSpPr>
          <p:cNvPr id="214" name="Google Shape;214;p36"/>
          <p:cNvSpPr txBox="1"/>
          <p:nvPr>
            <p:ph idx="1" type="body"/>
          </p:nvPr>
        </p:nvSpPr>
        <p:spPr>
          <a:xfrm>
            <a:off x="311700" y="696950"/>
            <a:ext cx="8520600" cy="3871800"/>
          </a:xfrm>
          <a:prstGeom prst="rect">
            <a:avLst/>
          </a:prstGeom>
        </p:spPr>
        <p:txBody>
          <a:bodyPr anchorCtr="0" anchor="t" bIns="91425" lIns="91425" spcFirstLastPara="1" rIns="91425" wrap="square" tIns="91425">
            <a:noAutofit/>
          </a:bodyPr>
          <a:lstStyle/>
          <a:p>
            <a:pPr indent="0" lvl="0" marL="0" rtl="0" algn="l">
              <a:lnSpc>
                <a:spcPct val="116727"/>
              </a:lnSpc>
              <a:spcBef>
                <a:spcPts val="600"/>
              </a:spcBef>
              <a:spcAft>
                <a:spcPts val="0"/>
              </a:spcAft>
              <a:buNone/>
            </a:pPr>
            <a:r>
              <a:rPr b="1" lang="en" sz="2000">
                <a:latin typeface="Corbel"/>
                <a:ea typeface="Corbel"/>
                <a:cs typeface="Corbel"/>
                <a:sym typeface="Corbel"/>
              </a:rPr>
              <a:t>Post</a:t>
            </a:r>
            <a:r>
              <a:rPr lang="en" sz="2000">
                <a:latin typeface="Corbel"/>
                <a:ea typeface="Corbel"/>
                <a:cs typeface="Corbel"/>
                <a:sym typeface="Corbel"/>
              </a:rPr>
              <a:t> to Discussion Board 2: Jazz Dance Historiography (written/recorded)</a:t>
            </a:r>
            <a:endParaRPr sz="2000">
              <a:latin typeface="Corbel"/>
              <a:ea typeface="Corbel"/>
              <a:cs typeface="Corbel"/>
              <a:sym typeface="Corbel"/>
            </a:endParaRPr>
          </a:p>
          <a:p>
            <a:pPr indent="0" lvl="0" marL="0" rtl="0" algn="l">
              <a:lnSpc>
                <a:spcPct val="116727"/>
              </a:lnSpc>
              <a:spcBef>
                <a:spcPts val="800"/>
              </a:spcBef>
              <a:spcAft>
                <a:spcPts val="0"/>
              </a:spcAft>
              <a:buNone/>
            </a:pPr>
            <a:r>
              <a:t/>
            </a:r>
            <a:endParaRPr sz="2000">
              <a:latin typeface="Corbel"/>
              <a:ea typeface="Corbel"/>
              <a:cs typeface="Corbel"/>
              <a:sym typeface="Corbel"/>
            </a:endParaRPr>
          </a:p>
          <a:p>
            <a:pPr indent="0" lvl="0" marL="0" rtl="0" algn="l">
              <a:lnSpc>
                <a:spcPct val="116727"/>
              </a:lnSpc>
              <a:spcBef>
                <a:spcPts val="800"/>
              </a:spcBef>
              <a:spcAft>
                <a:spcPts val="0"/>
              </a:spcAft>
              <a:buNone/>
            </a:pPr>
            <a:r>
              <a:rPr b="1" lang="en" sz="2000">
                <a:latin typeface="Corbel"/>
                <a:ea typeface="Corbel"/>
                <a:cs typeface="Corbel"/>
                <a:sym typeface="Corbel"/>
              </a:rPr>
              <a:t>Watch and try: “</a:t>
            </a:r>
            <a:r>
              <a:rPr lang="en" sz="2000">
                <a:latin typeface="Corbel"/>
                <a:ea typeface="Corbel"/>
                <a:cs typeface="Corbel"/>
                <a:sym typeface="Corbel"/>
              </a:rPr>
              <a:t>Ballet Evolved, the first four centuries”</a:t>
            </a:r>
            <a:endParaRPr sz="2000">
              <a:latin typeface="Corbel"/>
              <a:ea typeface="Corbel"/>
              <a:cs typeface="Corbel"/>
              <a:sym typeface="Corbel"/>
            </a:endParaRPr>
          </a:p>
          <a:p>
            <a:pPr indent="0" lvl="0" marL="0" rtl="0" algn="l">
              <a:lnSpc>
                <a:spcPct val="116727"/>
              </a:lnSpc>
              <a:spcBef>
                <a:spcPts val="800"/>
              </a:spcBef>
              <a:spcAft>
                <a:spcPts val="0"/>
              </a:spcAft>
              <a:buNone/>
            </a:pPr>
            <a:r>
              <a:rPr lang="en" sz="2000">
                <a:latin typeface="Corbel"/>
                <a:ea typeface="Corbel"/>
                <a:cs typeface="Corbel"/>
                <a:sym typeface="Corbel"/>
              </a:rPr>
              <a:t>7 minute lecture-demonstration </a:t>
            </a:r>
            <a:endParaRPr sz="2000">
              <a:latin typeface="Corbel"/>
              <a:ea typeface="Corbel"/>
              <a:cs typeface="Corbel"/>
              <a:sym typeface="Corbel"/>
            </a:endParaRPr>
          </a:p>
          <a:p>
            <a:pPr indent="0" lvl="0" marL="0" rtl="0" algn="l">
              <a:lnSpc>
                <a:spcPct val="116727"/>
              </a:lnSpc>
              <a:spcBef>
                <a:spcPts val="800"/>
              </a:spcBef>
              <a:spcAft>
                <a:spcPts val="0"/>
              </a:spcAft>
              <a:buNone/>
            </a:pPr>
            <a:r>
              <a:rPr lang="en" sz="2000">
                <a:latin typeface="Corbel"/>
                <a:ea typeface="Corbel"/>
                <a:cs typeface="Corbel"/>
                <a:sym typeface="Corbel"/>
              </a:rPr>
              <a:t>by the Royal Ballet (London, UK) </a:t>
            </a:r>
            <a:endParaRPr sz="2000">
              <a:latin typeface="Corbel"/>
              <a:ea typeface="Corbel"/>
              <a:cs typeface="Corbel"/>
              <a:sym typeface="Corbel"/>
            </a:endParaRPr>
          </a:p>
          <a:p>
            <a:pPr indent="0" lvl="0" marL="0" rtl="0" algn="l">
              <a:lnSpc>
                <a:spcPct val="116727"/>
              </a:lnSpc>
              <a:spcBef>
                <a:spcPts val="800"/>
              </a:spcBef>
              <a:spcAft>
                <a:spcPts val="0"/>
              </a:spcAft>
              <a:buNone/>
            </a:pPr>
            <a:r>
              <a:t/>
            </a:r>
            <a:endParaRPr sz="2000">
              <a:latin typeface="Corbel"/>
              <a:ea typeface="Corbel"/>
              <a:cs typeface="Corbel"/>
              <a:sym typeface="Corbel"/>
            </a:endParaRPr>
          </a:p>
          <a:p>
            <a:pPr indent="0" lvl="0" marL="0" rtl="0" algn="l">
              <a:lnSpc>
                <a:spcPct val="116727"/>
              </a:lnSpc>
              <a:spcBef>
                <a:spcPts val="800"/>
              </a:spcBef>
              <a:spcAft>
                <a:spcPts val="0"/>
              </a:spcAft>
              <a:buNone/>
            </a:pPr>
            <a:r>
              <a:rPr b="1" lang="en" sz="2000">
                <a:latin typeface="Corbel"/>
                <a:ea typeface="Corbel"/>
                <a:cs typeface="Corbel"/>
                <a:sym typeface="Corbel"/>
              </a:rPr>
              <a:t>Read:</a:t>
            </a:r>
            <a:r>
              <a:rPr lang="en" sz="2000">
                <a:latin typeface="Corbel"/>
                <a:ea typeface="Corbel"/>
                <a:cs typeface="Corbel"/>
                <a:sym typeface="Corbel"/>
              </a:rPr>
              <a:t> Anderson, Jack. “Dance at the Royal Courts” AND “The Professionalization of Ballet.” </a:t>
            </a:r>
            <a:r>
              <a:rPr i="1" lang="en" sz="2000">
                <a:latin typeface="Corbel"/>
                <a:ea typeface="Corbel"/>
                <a:cs typeface="Corbel"/>
                <a:sym typeface="Corbel"/>
              </a:rPr>
              <a:t>Ballet &amp; Modern Dance: A Concise History, 2</a:t>
            </a:r>
            <a:r>
              <a:rPr baseline="30000" i="1" lang="en" sz="2000">
                <a:latin typeface="Corbel"/>
                <a:ea typeface="Corbel"/>
                <a:cs typeface="Corbel"/>
                <a:sym typeface="Corbel"/>
              </a:rPr>
              <a:t>nd</a:t>
            </a:r>
            <a:r>
              <a:rPr i="1" lang="en" sz="2000">
                <a:latin typeface="Corbel"/>
                <a:ea typeface="Corbel"/>
                <a:cs typeface="Corbel"/>
                <a:sym typeface="Corbel"/>
              </a:rPr>
              <a:t> Ed</a:t>
            </a:r>
            <a:r>
              <a:rPr lang="en" sz="2000">
                <a:latin typeface="Corbel"/>
                <a:ea typeface="Corbel"/>
                <a:cs typeface="Corbel"/>
                <a:sym typeface="Corbel"/>
              </a:rPr>
              <a:t>, by Anderson, Dance Horizons, 1992, pp. 31–44 and 51–67.</a:t>
            </a:r>
            <a:endParaRPr sz="2000">
              <a:latin typeface="Corbel"/>
              <a:ea typeface="Corbel"/>
              <a:cs typeface="Corbel"/>
              <a:sym typeface="Corbel"/>
            </a:endParaRPr>
          </a:p>
          <a:p>
            <a:pPr indent="0" lvl="0" marL="0" rtl="0" algn="l">
              <a:spcBef>
                <a:spcPts val="800"/>
              </a:spcBef>
              <a:spcAft>
                <a:spcPts val="1600"/>
              </a:spcAft>
              <a:buNone/>
            </a:pPr>
            <a:r>
              <a:t/>
            </a:r>
            <a:endParaRPr sz="2100">
              <a:latin typeface="Corbel"/>
              <a:ea typeface="Corbel"/>
              <a:cs typeface="Corbel"/>
              <a:sym typeface="Corbel"/>
            </a:endParaRPr>
          </a:p>
        </p:txBody>
      </p:sp>
      <p:pic>
        <p:nvPicPr>
          <p:cNvPr descr="Join former ballet mistress Ursula Hageli at an Insights event as she explores the evolution of ballet steps from the Baroque period to the present day, with a little help from Royal Ballet dancers Melissa Hamilton, Yasmine Naghdi, Romany Pajdak and Claire Calvert.&#10;&#10;www.roh.org.uk/insights" id="215" name="Google Shape;215;p36" title="Ballet Evolved - The first four centuries">
            <a:hlinkClick r:id="rId3"/>
          </p:cNvPr>
          <p:cNvPicPr preferRelativeResize="0"/>
          <p:nvPr/>
        </p:nvPicPr>
        <p:blipFill>
          <a:blip r:embed="rId4">
            <a:alphaModFix/>
          </a:blip>
          <a:stretch>
            <a:fillRect/>
          </a:stretch>
        </p:blipFill>
        <p:spPr>
          <a:xfrm>
            <a:off x="6372898" y="1363400"/>
            <a:ext cx="2630575" cy="197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45975" y="126600"/>
            <a:ext cx="4174500" cy="453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latin typeface="Raleway"/>
                <a:ea typeface="Raleway"/>
                <a:cs typeface="Raleway"/>
                <a:sym typeface="Raleway"/>
              </a:rPr>
              <a:t> </a:t>
            </a:r>
            <a:r>
              <a:rPr lang="en" sz="3200">
                <a:latin typeface="Raleway"/>
                <a:ea typeface="Raleway"/>
                <a:cs typeface="Raleway"/>
                <a:sym typeface="Raleway"/>
              </a:rPr>
              <a:t>American Musical   Genre and Tradition</a:t>
            </a:r>
            <a:endParaRPr sz="3200">
              <a:latin typeface="Raleway"/>
              <a:ea typeface="Raleway"/>
              <a:cs typeface="Raleway"/>
              <a:sym typeface="Raleway"/>
            </a:endParaRPr>
          </a:p>
        </p:txBody>
      </p:sp>
      <p:pic>
        <p:nvPicPr>
          <p:cNvPr descr="Through world-class collections, scholarship, concerts, exhibitions and programs, Smithsonian Jazz at the National Museum of American History explores and celebrates the American experience through the transformative power of jazz. We believe that jazz is an important bridge between our nation's identity, our shared history, and our communities and we are committed to stewarding this connection for all audiences. &#10;&#10;By learning more about the history of jazz in America, and the values inherent in jazz such as risk-taking, collaboration, individuality and freedom, visitors and audiences will better understand the role they play, as musicians, students, teachers, audience members, supporters or leaders, in shaping the future. &#10;&#10;For more information please visit: https://americanhistory.si.edu/smithsonian-jazz" id="78" name="Google Shape;78;p16" title="What is Jazz?">
            <a:hlinkClick r:id="rId3"/>
          </p:cNvPr>
          <p:cNvPicPr preferRelativeResize="0"/>
          <p:nvPr/>
        </p:nvPicPr>
        <p:blipFill>
          <a:blip r:embed="rId4">
            <a:alphaModFix/>
          </a:blip>
          <a:stretch>
            <a:fillRect/>
          </a:stretch>
        </p:blipFill>
        <p:spPr>
          <a:xfrm>
            <a:off x="4033125" y="898153"/>
            <a:ext cx="4923475" cy="369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236925"/>
            <a:ext cx="8520600" cy="681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a:t>Telling Different Stories about Jazz Dance</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What is considered “jazz dance” and who gets recognized? Why? </a:t>
            </a:r>
            <a:endParaRPr sz="2200"/>
          </a:p>
          <a:p>
            <a:pPr indent="0" lvl="0" marL="0" rtl="0" algn="l">
              <a:spcBef>
                <a:spcPts val="1600"/>
              </a:spcBef>
              <a:spcAft>
                <a:spcPts val="0"/>
              </a:spcAft>
              <a:buNone/>
            </a:pPr>
            <a:r>
              <a:t/>
            </a:r>
            <a:endParaRPr sz="2200"/>
          </a:p>
          <a:p>
            <a:pPr indent="0" lvl="0" marL="0" rtl="0" algn="l">
              <a:spcBef>
                <a:spcPts val="1600"/>
              </a:spcBef>
              <a:spcAft>
                <a:spcPts val="0"/>
              </a:spcAft>
              <a:buNone/>
            </a:pPr>
            <a:r>
              <a:rPr lang="en" sz="2200"/>
              <a:t>Different definitions according to the perceived </a:t>
            </a:r>
            <a:r>
              <a:rPr b="1" lang="en" sz="2200"/>
              <a:t>purpose</a:t>
            </a:r>
            <a:r>
              <a:rPr lang="en" sz="2200"/>
              <a:t> of jazz dance </a:t>
            </a:r>
            <a:endParaRPr sz="2200"/>
          </a:p>
          <a:p>
            <a:pPr indent="0" lvl="0" marL="0" rtl="0" algn="l">
              <a:spcBef>
                <a:spcPts val="1600"/>
              </a:spcBef>
              <a:spcAft>
                <a:spcPts val="0"/>
              </a:spcAft>
              <a:buNone/>
            </a:pPr>
            <a:r>
              <a:t/>
            </a:r>
            <a:endParaRPr sz="2200"/>
          </a:p>
          <a:p>
            <a:pPr indent="0" lvl="0" marL="0" rtl="0" algn="l">
              <a:spcBef>
                <a:spcPts val="1600"/>
              </a:spcBef>
              <a:spcAft>
                <a:spcPts val="0"/>
              </a:spcAft>
              <a:buNone/>
            </a:pPr>
            <a:r>
              <a:rPr lang="en" sz="2200"/>
              <a:t>The differences between social/vernacular, theatrical, staged, and screened dancing </a:t>
            </a:r>
            <a:endParaRPr sz="2200"/>
          </a:p>
          <a:p>
            <a:pPr indent="0" lvl="0" marL="0" rtl="0" algn="l">
              <a:spcBef>
                <a:spcPts val="1600"/>
              </a:spcBef>
              <a:spcAft>
                <a:spcPts val="0"/>
              </a:spcAft>
              <a:buNone/>
            </a:pPr>
            <a:r>
              <a:t/>
            </a:r>
            <a:endParaRPr sz="2200"/>
          </a:p>
          <a:p>
            <a:pPr indent="0" lvl="0" marL="0" rtl="0" algn="l">
              <a:spcBef>
                <a:spcPts val="1600"/>
              </a:spcBef>
              <a:spcAft>
                <a:spcPts val="0"/>
              </a:spcAft>
              <a:buNone/>
            </a:pPr>
            <a:r>
              <a:t/>
            </a:r>
            <a:endParaRPr sz="2200"/>
          </a:p>
          <a:p>
            <a:pPr indent="0" lvl="0" marL="0" rtl="0" algn="l">
              <a:spcBef>
                <a:spcPts val="1600"/>
              </a:spcBef>
              <a:spcAft>
                <a:spcPts val="0"/>
              </a:spcAft>
              <a:buNone/>
            </a:pPr>
            <a:r>
              <a:t/>
            </a:r>
            <a:endParaRPr sz="2200"/>
          </a:p>
          <a:p>
            <a:pPr indent="0" lvl="0" marL="0" rtl="0" algn="l">
              <a:spcBef>
                <a:spcPts val="1600"/>
              </a:spcBef>
              <a:spcAft>
                <a:spcPts val="0"/>
              </a:spcAft>
              <a:buNone/>
            </a:pPr>
            <a:r>
              <a:t/>
            </a:r>
            <a:endParaRPr sz="2200"/>
          </a:p>
          <a:p>
            <a:pPr indent="0" lvl="0" marL="0" rtl="0" algn="l">
              <a:spcBef>
                <a:spcPts val="1600"/>
              </a:spcBef>
              <a:spcAft>
                <a:spcPts val="1600"/>
              </a:spcAft>
              <a:buNone/>
            </a:pPr>
            <a:r>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5178175" y="0"/>
            <a:ext cx="3359656" cy="5143499"/>
          </a:xfrm>
          <a:prstGeom prst="rect">
            <a:avLst/>
          </a:prstGeom>
          <a:noFill/>
          <a:ln>
            <a:noFill/>
          </a:ln>
        </p:spPr>
      </p:pic>
      <p:pic>
        <p:nvPicPr>
          <p:cNvPr id="90" name="Google Shape;90;p18"/>
          <p:cNvPicPr preferRelativeResize="0"/>
          <p:nvPr/>
        </p:nvPicPr>
        <p:blipFill>
          <a:blip r:embed="rId4">
            <a:alphaModFix/>
          </a:blip>
          <a:stretch>
            <a:fillRect/>
          </a:stretch>
        </p:blipFill>
        <p:spPr>
          <a:xfrm>
            <a:off x="318600" y="152400"/>
            <a:ext cx="3631296"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510450" y="2057400"/>
            <a:ext cx="8123100" cy="17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Broad Historical Overview: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Four individual chapters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Tap Dance</a:t>
            </a:r>
            <a:endParaRPr/>
          </a:p>
        </p:txBody>
      </p:sp>
      <p:sp>
        <p:nvSpPr>
          <p:cNvPr id="101" name="Google Shape;101;p2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 of, but distinct from jazz dance history </a:t>
            </a:r>
            <a:endParaRPr/>
          </a:p>
        </p:txBody>
      </p:sp>
      <p:pic>
        <p:nvPicPr>
          <p:cNvPr descr="Imported from immigrants, but assembled in America.&#10;&#10;Subscribe to our channel! http://goo.gl/0bsAjO&#10;&#10;&#10;Tap dancing originated in America. It's a mix of several dance styles—Irish jigging, British clogging, and the percussive steps from African dance. Tap dancing can be traced back to Five Points, now known as Chinatown in New York city. Tap dance also has its roots in minstrel shows, where it was viewed as American comedy. In the 70s, tap dancing legends, Jane Goldberg and Brenda Bufalino took tap from the bright show tune lights of Broadway back to a place of self expression. &#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id="102" name="Google Shape;102;p20" title="How tap dancing was made in America">
            <a:hlinkClick r:id="rId3"/>
          </p:cNvPr>
          <p:cNvPicPr preferRelativeResize="0"/>
          <p:nvPr/>
        </p:nvPicPr>
        <p:blipFill>
          <a:blip r:embed="rId4">
            <a:alphaModFix/>
          </a:blip>
          <a:stretch>
            <a:fillRect/>
          </a:stretch>
        </p:blipFill>
        <p:spPr>
          <a:xfrm>
            <a:off x="4572000" y="9088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Dance scholar Melanie George; </a:t>
            </a:r>
            <a:r>
              <a:rPr i="1" lang="en">
                <a:latin typeface="Raleway"/>
                <a:ea typeface="Raleway"/>
                <a:cs typeface="Raleway"/>
                <a:sym typeface="Raleway"/>
              </a:rPr>
              <a:t>Pillow Voices</a:t>
            </a:r>
            <a:r>
              <a:rPr lang="en">
                <a:latin typeface="Raleway"/>
                <a:ea typeface="Raleway"/>
                <a:cs typeface="Raleway"/>
                <a:sym typeface="Raleway"/>
              </a:rPr>
              <a:t> (2019)</a:t>
            </a:r>
            <a:endParaRPr>
              <a:latin typeface="Raleway"/>
              <a:ea typeface="Raleway"/>
              <a:cs typeface="Raleway"/>
              <a:sym typeface="Raleway"/>
            </a:endParaRPr>
          </a:p>
        </p:txBody>
      </p:sp>
      <p:sp>
        <p:nvSpPr>
          <p:cNvPr id="108" name="Google Shape;108;p21"/>
          <p:cNvSpPr txBox="1"/>
          <p:nvPr>
            <p:ph idx="1" type="body"/>
          </p:nvPr>
        </p:nvSpPr>
        <p:spPr>
          <a:xfrm>
            <a:off x="311700" y="1152475"/>
            <a:ext cx="4653000" cy="35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aleway"/>
                <a:ea typeface="Raleway"/>
                <a:cs typeface="Raleway"/>
                <a:sym typeface="Raleway"/>
                <a:hlinkClick r:id="rId3"/>
              </a:rPr>
              <a:t>About Jazz Is... Dance Project</a:t>
            </a:r>
            <a:endParaRPr>
              <a:latin typeface="Raleway"/>
              <a:ea typeface="Raleway"/>
              <a:cs typeface="Raleway"/>
              <a:sym typeface="Raleway"/>
            </a:endParaRPr>
          </a:p>
          <a:p>
            <a:pPr indent="0" lvl="0" marL="0" rtl="0" algn="l">
              <a:spcBef>
                <a:spcPts val="1600"/>
              </a:spcBef>
              <a:spcAft>
                <a:spcPts val="0"/>
              </a:spcAft>
              <a:buNone/>
            </a:pPr>
            <a:r>
              <a:rPr lang="en">
                <a:latin typeface="Raleway"/>
                <a:ea typeface="Raleway"/>
                <a:cs typeface="Raleway"/>
                <a:sym typeface="Raleway"/>
              </a:rPr>
              <a:t>Melanie George is a dance educator, choreographer, dramaturg and scholar.  She is the founder and director of Jazz Is… Dance Project and an Associate Curator at Jacob’s Pillow. She is a highly sought after teacher and choreographer, staging neo-jazz works on dancers throughout the United States. Her choreography spans concert dance, theatre, and vocal staging.</a:t>
            </a:r>
            <a:endParaRPr>
              <a:latin typeface="Raleway"/>
              <a:ea typeface="Raleway"/>
              <a:cs typeface="Raleway"/>
              <a:sym typeface="Raleway"/>
            </a:endParaRPr>
          </a:p>
          <a:p>
            <a:pPr indent="0" lvl="0" marL="0" rtl="0" algn="l">
              <a:spcBef>
                <a:spcPts val="1600"/>
              </a:spcBef>
              <a:spcAft>
                <a:spcPts val="0"/>
              </a:spcAft>
              <a:buNone/>
            </a:pPr>
            <a:r>
              <a:t/>
            </a:r>
            <a:endParaRPr>
              <a:latin typeface="Raleway"/>
              <a:ea typeface="Raleway"/>
              <a:cs typeface="Raleway"/>
              <a:sym typeface="Raleway"/>
            </a:endParaRPr>
          </a:p>
          <a:p>
            <a:pPr indent="0" lvl="0" marL="0" rtl="0" algn="l">
              <a:spcBef>
                <a:spcPts val="1600"/>
              </a:spcBef>
              <a:spcAft>
                <a:spcPts val="0"/>
              </a:spcAft>
              <a:buNone/>
            </a:pPr>
            <a:r>
              <a:t/>
            </a:r>
            <a:endParaRPr>
              <a:latin typeface="Raleway"/>
              <a:ea typeface="Raleway"/>
              <a:cs typeface="Raleway"/>
              <a:sym typeface="Raleway"/>
            </a:endParaRPr>
          </a:p>
          <a:p>
            <a:pPr indent="0" lvl="0" marL="0" rtl="0" algn="l">
              <a:spcBef>
                <a:spcPts val="1600"/>
              </a:spcBef>
              <a:spcAft>
                <a:spcPts val="1600"/>
              </a:spcAft>
              <a:buNone/>
            </a:pPr>
            <a:r>
              <a:t/>
            </a:r>
            <a:endParaRPr>
              <a:latin typeface="Raleway"/>
              <a:ea typeface="Raleway"/>
              <a:cs typeface="Raleway"/>
              <a:sym typeface="Raleway"/>
            </a:endParaRPr>
          </a:p>
        </p:txBody>
      </p:sp>
      <p:pic>
        <p:nvPicPr>
          <p:cNvPr id="109" name="Google Shape;109;p21"/>
          <p:cNvPicPr preferRelativeResize="0"/>
          <p:nvPr/>
        </p:nvPicPr>
        <p:blipFill>
          <a:blip r:embed="rId4">
            <a:alphaModFix/>
          </a:blip>
          <a:stretch>
            <a:fillRect/>
          </a:stretch>
        </p:blipFill>
        <p:spPr>
          <a:xfrm>
            <a:off x="4964625" y="1152475"/>
            <a:ext cx="4179375" cy="27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265500" y="1205825"/>
            <a:ext cx="4045200" cy="215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Jazz Aesthetics and Elements</a:t>
            </a:r>
            <a:endParaRPr>
              <a:latin typeface="Raleway"/>
              <a:ea typeface="Raleway"/>
              <a:cs typeface="Raleway"/>
              <a:sym typeface="Raleway"/>
            </a:endParaRPr>
          </a:p>
        </p:txBody>
      </p:sp>
      <p:sp>
        <p:nvSpPr>
          <p:cNvPr id="115" name="Google Shape;115;p22"/>
          <p:cNvSpPr txBox="1"/>
          <p:nvPr>
            <p:ph idx="2" type="body"/>
          </p:nvPr>
        </p:nvSpPr>
        <p:spPr>
          <a:xfrm>
            <a:off x="4939500" y="724200"/>
            <a:ext cx="3837000" cy="427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Earthy movement</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movement initiated from the pelvis</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Bent limbs</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Flat feet</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Articulate, inclined torso</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Rhythmic, polyrhythmic</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Isolations</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angular/asymmetrical movement</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Improvisation</a:t>
            </a:r>
            <a:endParaRPr>
              <a:latin typeface="Corbel"/>
              <a:ea typeface="Corbel"/>
              <a:cs typeface="Corbel"/>
              <a:sym typeface="Corbe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