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311" r:id="rId3"/>
    <p:sldId id="284" r:id="rId4"/>
    <p:sldId id="320" r:id="rId5"/>
    <p:sldId id="285" r:id="rId6"/>
    <p:sldId id="286" r:id="rId7"/>
    <p:sldId id="318" r:id="rId8"/>
    <p:sldId id="257" r:id="rId9"/>
    <p:sldId id="258" r:id="rId10"/>
    <p:sldId id="259" r:id="rId11"/>
    <p:sldId id="260" r:id="rId12"/>
    <p:sldId id="261" r:id="rId13"/>
    <p:sldId id="262" r:id="rId14"/>
    <p:sldId id="263" r:id="rId15"/>
    <p:sldId id="264" r:id="rId16"/>
    <p:sldId id="287" r:id="rId17"/>
    <p:sldId id="288" r:id="rId18"/>
    <p:sldId id="266" r:id="rId19"/>
    <p:sldId id="265" r:id="rId20"/>
    <p:sldId id="270" r:id="rId21"/>
    <p:sldId id="312" r:id="rId22"/>
    <p:sldId id="271" r:id="rId23"/>
    <p:sldId id="315" r:id="rId24"/>
    <p:sldId id="272" r:id="rId25"/>
    <p:sldId id="313" r:id="rId26"/>
    <p:sldId id="316" r:id="rId27"/>
    <p:sldId id="314" r:id="rId28"/>
    <p:sldId id="317" r:id="rId29"/>
    <p:sldId id="273" r:id="rId30"/>
    <p:sldId id="305" r:id="rId31"/>
    <p:sldId id="306" r:id="rId32"/>
    <p:sldId id="290" r:id="rId33"/>
    <p:sldId id="291" r:id="rId34"/>
    <p:sldId id="292" r:id="rId35"/>
    <p:sldId id="293" r:id="rId36"/>
    <p:sldId id="294" r:id="rId37"/>
    <p:sldId id="295" r:id="rId38"/>
    <p:sldId id="319" r:id="rId39"/>
    <p:sldId id="296" r:id="rId40"/>
    <p:sldId id="308" r:id="rId41"/>
    <p:sldId id="298" r:id="rId42"/>
    <p:sldId id="297" r:id="rId43"/>
    <p:sldId id="300" r:id="rId44"/>
    <p:sldId id="301" r:id="rId45"/>
    <p:sldId id="310" r:id="rId46"/>
    <p:sldId id="302" r:id="rId47"/>
    <p:sldId id="303" r:id="rId48"/>
    <p:sldId id="275" r:id="rId49"/>
    <p:sldId id="276" r:id="rId50"/>
    <p:sldId id="283"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4671"/>
  </p:normalViewPr>
  <p:slideViewPr>
    <p:cSldViewPr snapToGrid="0" snapToObjects="1">
      <p:cViewPr>
        <p:scale>
          <a:sx n="85" d="100"/>
          <a:sy n="85" d="100"/>
        </p:scale>
        <p:origin x="80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11F36-FB58-1842-9DF7-E394D01426B8}" type="datetimeFigureOut">
              <a:rPr lang="en-US" smtClean="0"/>
              <a:t>9/24/20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52D60-27E2-1141-BA65-0E75196F7952}" type="slidenum">
              <a:rPr lang="en-US" smtClean="0"/>
              <a:t>‹#›</a:t>
            </a:fld>
            <a:endParaRPr lang="en-US"/>
          </a:p>
        </p:txBody>
      </p:sp>
    </p:spTree>
    <p:extLst>
      <p:ext uri="{BB962C8B-B14F-4D97-AF65-F5344CB8AC3E}">
        <p14:creationId xmlns:p14="http://schemas.microsoft.com/office/powerpoint/2010/main" val="145681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352D60-27E2-1141-BA65-0E75196F7952}" type="slidenum">
              <a:rPr lang="en-US" smtClean="0"/>
              <a:t>1</a:t>
            </a:fld>
            <a:endParaRPr lang="en-US"/>
          </a:p>
        </p:txBody>
      </p:sp>
    </p:spTree>
    <p:extLst>
      <p:ext uri="{BB962C8B-B14F-4D97-AF65-F5344CB8AC3E}">
        <p14:creationId xmlns:p14="http://schemas.microsoft.com/office/powerpoint/2010/main" val="122567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9/24/20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9/24/20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9/24/20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9/24/20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9/24/20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9/24/20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9/24/20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9/24/20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9/24/20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7485" y="273050"/>
            <a:ext cx="10968567"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7484" y="1598613"/>
            <a:ext cx="538268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3367" y="1598613"/>
            <a:ext cx="5382684"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A4B0C4-0F20-6443-AAC2-6ED8AB5E4163}" type="slidenum">
              <a:rPr lang="en-US" altLang="en-US"/>
              <a:pPr>
                <a:defRPr/>
              </a:pPr>
              <a:t>‹#›</a:t>
            </a:fld>
            <a:endParaRPr lang="en-US" altLang="en-US"/>
          </a:p>
        </p:txBody>
      </p:sp>
    </p:spTree>
    <p:extLst>
      <p:ext uri="{BB962C8B-B14F-4D97-AF65-F5344CB8AC3E}">
        <p14:creationId xmlns:p14="http://schemas.microsoft.com/office/powerpoint/2010/main" val="250026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9/24/20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9/24/20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9/24/20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9/24/20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9/24/20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9/24/20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9/24/20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9/24/20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0">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9/24/20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hyperlink" Target="https://www.youtube.com/watch?v=4z2DtNW79sQ"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time_continue=2&amp;v=1WxTkIc7gVc&amp;feature=emb_titl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 Id="rId3" Type="http://schemas.openxmlformats.org/officeDocument/2006/relationships/image" Target="../media/image2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 Id="rId3" Type="http://schemas.openxmlformats.org/officeDocument/2006/relationships/image" Target="../media/image2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g"/><Relationship Id="rId3" Type="http://schemas.openxmlformats.org/officeDocument/2006/relationships/image" Target="../media/image2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jpg"/><Relationship Id="rId3"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jpg"/><Relationship Id="rId3"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3.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tiff"/><Relationship Id="rId3" Type="http://schemas.openxmlformats.org/officeDocument/2006/relationships/image" Target="../media/image3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hyperlink" Target="https://earthobservatory.nasa.gov/images/88103/rio-de-janeiro-a-changing-city"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hicagofed.org/region/community-development/data/pci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 Id="rId3"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 Id="rId3" Type="http://schemas.openxmlformats.org/officeDocument/2006/relationships/image" Target="../media/image53.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f"/></Relationships>
</file>

<file path=ppt/slides/_rels/slide44.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hyperlink" Target="https://www.pri.org/stories/2015-11-02/brazilian-student-mapped-out-rios-racial-segregation-what-he-found-was-startlin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5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NULL"/></Relationships>
</file>

<file path=ppt/slides/_rels/slide50.xml.rels><?xml version="1.0" encoding="UTF-8" standalone="yes"?>
<Relationships xmlns="http://schemas.openxmlformats.org/package/2006/relationships"><Relationship Id="rId3" Type="http://schemas.openxmlformats.org/officeDocument/2006/relationships/image" Target="../media/image59.tiff"/><Relationship Id="rId4" Type="http://schemas.openxmlformats.org/officeDocument/2006/relationships/image" Target="../media/image60.tiff"/><Relationship Id="rId5" Type="http://schemas.openxmlformats.org/officeDocument/2006/relationships/image" Target="../media/image61.tiff"/><Relationship Id="rId6" Type="http://schemas.openxmlformats.org/officeDocument/2006/relationships/image" Target="../media/image62.tiff"/><Relationship Id="rId7" Type="http://schemas.openxmlformats.org/officeDocument/2006/relationships/image" Target="../media/image63.tiff"/><Relationship Id="rId1" Type="http://schemas.openxmlformats.org/officeDocument/2006/relationships/slideLayout" Target="../slideLayouts/slideLayout2.xml"/><Relationship Id="rId2" Type="http://schemas.openxmlformats.org/officeDocument/2006/relationships/image" Target="../media/image58.tiff"/></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NUL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5" Type="http://schemas.openxmlformats.org/officeDocument/2006/relationships/image" Target="../media/image13.tiff"/><Relationship Id="rId6"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hyperlink" Target="https://www.youtube.com/watch?v=30HM-O9Laj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33709"/>
            <a:ext cx="8824456" cy="1373070"/>
          </a:xfrm>
        </p:spPr>
        <p:txBody>
          <a:bodyPr/>
          <a:lstStyle/>
          <a:p>
            <a:r>
              <a:rPr lang="en-US" smtClean="0"/>
              <a:t>Rio de Janeiro/Philadelphia</a:t>
            </a:r>
            <a:endParaRPr lang="en-US" dirty="0"/>
          </a:p>
        </p:txBody>
      </p:sp>
      <p:sp>
        <p:nvSpPr>
          <p:cNvPr id="3" name="Subtitle 2"/>
          <p:cNvSpPr>
            <a:spLocks noGrp="1"/>
          </p:cNvSpPr>
          <p:nvPr>
            <p:ph type="subTitle" idx="1"/>
          </p:nvPr>
        </p:nvSpPr>
        <p:spPr/>
        <p:txBody>
          <a:bodyPr/>
          <a:lstStyle/>
          <a:p>
            <a:r>
              <a:rPr lang="en-US" dirty="0" smtClean="0"/>
              <a:t>Urban Culture and Society September 25</a:t>
            </a:r>
            <a:endParaRPr lang="en-US" dirty="0"/>
          </a:p>
        </p:txBody>
      </p:sp>
    </p:spTree>
    <p:extLst>
      <p:ext uri="{BB962C8B-B14F-4D97-AF65-F5344CB8AC3E}">
        <p14:creationId xmlns:p14="http://schemas.microsoft.com/office/powerpoint/2010/main" val="176094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City of Many Images Which We have Channeled Through Favelas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Favelas, as Perlman notes, are ever present in the cityscape, politics and culture of the city, from discussions of inequality to crime to sambas at </a:t>
            </a:r>
            <a:r>
              <a:rPr lang="en-US" dirty="0" err="1" smtClean="0"/>
              <a:t>carnaval</a:t>
            </a:r>
            <a:r>
              <a:rPr lang="en-US" dirty="0" smtClean="0"/>
              <a:t>.  At the same time, </a:t>
            </a:r>
            <a:r>
              <a:rPr lang="en-US" dirty="0" err="1" smtClean="0"/>
              <a:t>favelados</a:t>
            </a:r>
            <a:r>
              <a:rPr lang="en-US" dirty="0" smtClean="0"/>
              <a:t>, according to Perlman’s badly sourced and labeled chart, account for  only 18.7% of the urban population, even though favelas were growing faster than the rest of the city (in population). And </a:t>
            </a:r>
            <a:r>
              <a:rPr lang="en-US" dirty="0" err="1" smtClean="0"/>
              <a:t>favelados</a:t>
            </a:r>
            <a:r>
              <a:rPr lang="en-US" dirty="0" smtClean="0"/>
              <a:t> have been drawn from other areas by the PROMISE of Rio as a city as well as its outreach to the </a:t>
            </a:r>
            <a:r>
              <a:rPr lang="en-US" dirty="0" smtClean="0"/>
              <a:t>world, even if they are denied those promises.</a:t>
            </a:r>
            <a:endParaRPr lang="en-US" dirty="0"/>
          </a:p>
        </p:txBody>
      </p:sp>
    </p:spTree>
    <p:extLst>
      <p:ext uri="{BB962C8B-B14F-4D97-AF65-F5344CB8AC3E}">
        <p14:creationId xmlns:p14="http://schemas.microsoft.com/office/powerpoint/2010/main" val="482210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Philadelphia</a:t>
            </a:r>
            <a:endParaRPr lang="en-US" dirty="0"/>
          </a:p>
        </p:txBody>
      </p:sp>
      <p:sp>
        <p:nvSpPr>
          <p:cNvPr id="3" name="Content Placeholder 2"/>
          <p:cNvSpPr>
            <a:spLocks noGrp="1"/>
          </p:cNvSpPr>
          <p:nvPr>
            <p:ph idx="1"/>
          </p:nvPr>
        </p:nvSpPr>
        <p:spPr>
          <a:xfrm>
            <a:off x="680321" y="2470248"/>
            <a:ext cx="9613861" cy="3599316"/>
          </a:xfrm>
        </p:spPr>
        <p:txBody>
          <a:bodyPr/>
          <a:lstStyle/>
          <a:p>
            <a:endParaRPr lang="en-US" dirty="0" smtClean="0"/>
          </a:p>
          <a:p>
            <a:endParaRPr lang="en-US" dirty="0"/>
          </a:p>
          <a:p>
            <a:endParaRPr lang="en-US" dirty="0" smtClean="0"/>
          </a:p>
          <a:p>
            <a:endParaRPr lang="en-US" dirty="0"/>
          </a:p>
        </p:txBody>
      </p:sp>
      <p:sp>
        <p:nvSpPr>
          <p:cNvPr id="5" name="Rectangle 4"/>
          <p:cNvSpPr/>
          <p:nvPr/>
        </p:nvSpPr>
        <p:spPr>
          <a:xfrm>
            <a:off x="3164544" y="6069564"/>
            <a:ext cx="5459956" cy="369332"/>
          </a:xfrm>
          <a:prstGeom prst="rect">
            <a:avLst/>
          </a:prstGeom>
        </p:spPr>
        <p:txBody>
          <a:bodyPr wrap="none">
            <a:spAutoFit/>
          </a:bodyPr>
          <a:lstStyle/>
          <a:p>
            <a:r>
              <a:rPr lang="en-US" dirty="0">
                <a:hlinkClick r:id="rId2"/>
              </a:rPr>
              <a:t>https://www.youtube.com/watch?v=4z2DtNW79sQ</a:t>
            </a:r>
            <a:endParaRPr lang="en-US" dirty="0"/>
          </a:p>
        </p:txBody>
      </p:sp>
      <p:pic>
        <p:nvPicPr>
          <p:cNvPr id="6" name="Picture 5"/>
          <p:cNvPicPr>
            <a:picLocks noChangeAspect="1"/>
          </p:cNvPicPr>
          <p:nvPr/>
        </p:nvPicPr>
        <p:blipFill>
          <a:blip r:embed="rId3"/>
          <a:stretch>
            <a:fillRect/>
          </a:stretch>
        </p:blipFill>
        <p:spPr>
          <a:xfrm>
            <a:off x="570718" y="2197100"/>
            <a:ext cx="6230964" cy="3757443"/>
          </a:xfrm>
          <a:prstGeom prst="rect">
            <a:avLst/>
          </a:prstGeom>
        </p:spPr>
      </p:pic>
      <p:pic>
        <p:nvPicPr>
          <p:cNvPr id="8" name="Picture 7"/>
          <p:cNvPicPr>
            <a:picLocks noChangeAspect="1"/>
          </p:cNvPicPr>
          <p:nvPr/>
        </p:nvPicPr>
        <p:blipFill>
          <a:blip r:embed="rId4"/>
          <a:stretch>
            <a:fillRect/>
          </a:stretch>
        </p:blipFill>
        <p:spPr>
          <a:xfrm>
            <a:off x="4903400" y="1834166"/>
            <a:ext cx="3721100" cy="2184400"/>
          </a:xfrm>
          <a:prstGeom prst="rect">
            <a:avLst/>
          </a:prstGeom>
        </p:spPr>
      </p:pic>
      <p:pic>
        <p:nvPicPr>
          <p:cNvPr id="9" name="Picture 8"/>
          <p:cNvPicPr>
            <a:picLocks noChangeAspect="1"/>
          </p:cNvPicPr>
          <p:nvPr/>
        </p:nvPicPr>
        <p:blipFill>
          <a:blip r:embed="rId5"/>
          <a:stretch>
            <a:fillRect/>
          </a:stretch>
        </p:blipFill>
        <p:spPr>
          <a:xfrm>
            <a:off x="8379324" y="672116"/>
            <a:ext cx="3492500" cy="2324100"/>
          </a:xfrm>
          <a:prstGeom prst="rect">
            <a:avLst/>
          </a:prstGeom>
        </p:spPr>
      </p:pic>
      <p:pic>
        <p:nvPicPr>
          <p:cNvPr id="4" name="Picture 3"/>
          <p:cNvPicPr>
            <a:picLocks noChangeAspect="1"/>
          </p:cNvPicPr>
          <p:nvPr/>
        </p:nvPicPr>
        <p:blipFill>
          <a:blip r:embed="rId6"/>
          <a:stretch>
            <a:fillRect/>
          </a:stretch>
        </p:blipFill>
        <p:spPr>
          <a:xfrm>
            <a:off x="7756071" y="3132147"/>
            <a:ext cx="4014153" cy="3022239"/>
          </a:xfrm>
          <a:prstGeom prst="rect">
            <a:avLst/>
          </a:prstGeom>
        </p:spPr>
      </p:pic>
    </p:spTree>
    <p:extLst>
      <p:ext uri="{BB962C8B-B14F-4D97-AF65-F5344CB8AC3E}">
        <p14:creationId xmlns:p14="http://schemas.microsoft.com/office/powerpoint/2010/main" val="2112213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What Kinds of Diversity Does Each City Celebrate and Ignore?</a:t>
            </a:r>
            <a:br>
              <a:rPr lang="en-US" dirty="0" smtClean="0"/>
            </a:br>
            <a:r>
              <a:rPr lang="en-US" dirty="0"/>
              <a:t/>
            </a:r>
            <a:br>
              <a:rPr lang="en-US" dirty="0"/>
            </a:br>
            <a:endParaRPr lang="en-US" dirty="0"/>
          </a:p>
        </p:txBody>
      </p:sp>
      <p:sp>
        <p:nvSpPr>
          <p:cNvPr id="3" name="Content Placeholder 2"/>
          <p:cNvSpPr>
            <a:spLocks noGrp="1"/>
          </p:cNvSpPr>
          <p:nvPr>
            <p:ph idx="1"/>
          </p:nvPr>
        </p:nvSpPr>
        <p:spPr/>
        <p:txBody>
          <a:bodyPr/>
          <a:lstStyle/>
          <a:p>
            <a:r>
              <a:rPr lang="en-US" dirty="0"/>
              <a:t>https://</a:t>
            </a:r>
            <a:r>
              <a:rPr lang="en-US" dirty="0" err="1"/>
              <a:t>www.prnewswire.com</a:t>
            </a:r>
            <a:r>
              <a:rPr lang="en-US" dirty="0"/>
              <a:t>/news-releases/visit-philadelphia-debuts-new-african-american-travel-series-300519180.html</a:t>
            </a:r>
          </a:p>
        </p:txBody>
      </p:sp>
      <p:sp>
        <p:nvSpPr>
          <p:cNvPr id="4" name="Rectangle 3"/>
          <p:cNvSpPr/>
          <p:nvPr/>
        </p:nvSpPr>
        <p:spPr>
          <a:xfrm>
            <a:off x="2182585" y="5016278"/>
            <a:ext cx="6096000" cy="646331"/>
          </a:xfrm>
          <a:prstGeom prst="rect">
            <a:avLst/>
          </a:prstGeom>
        </p:spPr>
        <p:txBody>
          <a:bodyPr>
            <a:spAutoFit/>
          </a:bodyPr>
          <a:lstStyle/>
          <a:p>
            <a:r>
              <a:rPr lang="en-US" dirty="0">
                <a:hlinkClick r:id="rId2"/>
              </a:rPr>
              <a:t>https://www.youtube.com/watch?time_continue=2&amp;v=1WxTkIc7gVc&amp;feature=emb_title</a:t>
            </a:r>
            <a:endParaRPr lang="en-US" dirty="0"/>
          </a:p>
        </p:txBody>
      </p:sp>
      <p:sp>
        <p:nvSpPr>
          <p:cNvPr id="5" name="Rectangle 4"/>
          <p:cNvSpPr/>
          <p:nvPr/>
        </p:nvSpPr>
        <p:spPr>
          <a:xfrm>
            <a:off x="1393173" y="3951865"/>
            <a:ext cx="5421484" cy="369332"/>
          </a:xfrm>
          <a:prstGeom prst="rect">
            <a:avLst/>
          </a:prstGeom>
        </p:spPr>
        <p:txBody>
          <a:bodyPr wrap="none">
            <a:spAutoFit/>
          </a:bodyPr>
          <a:lstStyle/>
          <a:p>
            <a:r>
              <a:rPr lang="en-US" dirty="0"/>
              <a:t>https://</a:t>
            </a:r>
            <a:r>
              <a:rPr lang="en-US" dirty="0" err="1"/>
              <a:t>www.youtube.com</a:t>
            </a:r>
            <a:r>
              <a:rPr lang="en-US" dirty="0"/>
              <a:t>/</a:t>
            </a:r>
            <a:r>
              <a:rPr lang="en-US" dirty="0" err="1"/>
              <a:t>watch?v</a:t>
            </a:r>
            <a:r>
              <a:rPr lang="en-US" dirty="0"/>
              <a:t>=KGoZG9sujyU</a:t>
            </a:r>
          </a:p>
        </p:txBody>
      </p:sp>
    </p:spTree>
    <p:extLst>
      <p:ext uri="{BB962C8B-B14F-4D97-AF65-F5344CB8AC3E}">
        <p14:creationId xmlns:p14="http://schemas.microsoft.com/office/powerpoint/2010/main" val="817542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021" y="419688"/>
            <a:ext cx="9613861" cy="1189872"/>
          </a:xfrm>
        </p:spPr>
        <p:txBody>
          <a:bodyPr>
            <a:normAutofit/>
          </a:bodyPr>
          <a:lstStyle/>
          <a:p>
            <a:r>
              <a:rPr lang="en-US" dirty="0"/>
              <a:t>2</a:t>
            </a:r>
            <a:r>
              <a:rPr lang="en-US" dirty="0" smtClean="0"/>
              <a:t>. Setting History: Coastal and Colonial  Port Cities</a:t>
            </a:r>
            <a:endParaRPr lang="en-US" dirty="0"/>
          </a:p>
        </p:txBody>
      </p:sp>
      <p:sp>
        <p:nvSpPr>
          <p:cNvPr id="3" name="Content Placeholder 2"/>
          <p:cNvSpPr>
            <a:spLocks noGrp="1"/>
          </p:cNvSpPr>
          <p:nvPr>
            <p:ph idx="1"/>
          </p:nvPr>
        </p:nvSpPr>
        <p:spPr>
          <a:xfrm>
            <a:off x="427857" y="2336873"/>
            <a:ext cx="9613861" cy="3599316"/>
          </a:xfrm>
        </p:spPr>
        <p:txBody>
          <a:bodyPr/>
          <a:lstStyle/>
          <a:p>
            <a:endParaRPr lang="en-US"/>
          </a:p>
        </p:txBody>
      </p:sp>
      <p:pic>
        <p:nvPicPr>
          <p:cNvPr id="4" name="Picture 3"/>
          <p:cNvPicPr>
            <a:picLocks noChangeAspect="1"/>
          </p:cNvPicPr>
          <p:nvPr/>
        </p:nvPicPr>
        <p:blipFill>
          <a:blip r:embed="rId2"/>
          <a:stretch>
            <a:fillRect/>
          </a:stretch>
        </p:blipFill>
        <p:spPr>
          <a:xfrm>
            <a:off x="680321" y="1936055"/>
            <a:ext cx="6912465" cy="4877945"/>
          </a:xfrm>
          <a:prstGeom prst="rect">
            <a:avLst/>
          </a:prstGeom>
        </p:spPr>
      </p:pic>
      <p:pic>
        <p:nvPicPr>
          <p:cNvPr id="5" name="Picture 4"/>
          <p:cNvPicPr>
            <a:picLocks noChangeAspect="1"/>
          </p:cNvPicPr>
          <p:nvPr/>
        </p:nvPicPr>
        <p:blipFill>
          <a:blip r:embed="rId3"/>
          <a:stretch>
            <a:fillRect/>
          </a:stretch>
        </p:blipFill>
        <p:spPr>
          <a:xfrm>
            <a:off x="8612968" y="2336873"/>
            <a:ext cx="2857500" cy="2857500"/>
          </a:xfrm>
          <a:prstGeom prst="rect">
            <a:avLst/>
          </a:prstGeom>
        </p:spPr>
      </p:pic>
    </p:spTree>
    <p:extLst>
      <p:ext uri="{BB962C8B-B14F-4D97-AF65-F5344CB8AC3E}">
        <p14:creationId xmlns:p14="http://schemas.microsoft.com/office/powerpoint/2010/main" val="1515412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Philadelphia Similar</a:t>
            </a:r>
            <a:r>
              <a:rPr lang="en-US" dirty="0" smtClean="0"/>
              <a:t>?( Except for the lack of mountains and oceans)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807777" y="2063270"/>
            <a:ext cx="3607084" cy="3516486"/>
          </a:xfrm>
          <a:prstGeom prst="rect">
            <a:avLst/>
          </a:prstGeom>
        </p:spPr>
      </p:pic>
      <p:pic>
        <p:nvPicPr>
          <p:cNvPr id="5" name="Picture 4"/>
          <p:cNvPicPr>
            <a:picLocks noChangeAspect="1"/>
          </p:cNvPicPr>
          <p:nvPr/>
        </p:nvPicPr>
        <p:blipFill>
          <a:blip r:embed="rId3"/>
          <a:stretch>
            <a:fillRect/>
          </a:stretch>
        </p:blipFill>
        <p:spPr>
          <a:xfrm>
            <a:off x="1045273" y="2107769"/>
            <a:ext cx="4975003" cy="3828420"/>
          </a:xfrm>
          <a:prstGeom prst="rect">
            <a:avLst/>
          </a:prstGeom>
        </p:spPr>
      </p:pic>
    </p:spTree>
    <p:extLst>
      <p:ext uri="{BB962C8B-B14F-4D97-AF65-F5344CB8AC3E}">
        <p14:creationId xmlns:p14="http://schemas.microsoft.com/office/powerpoint/2010/main" val="450326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colonial city?  What do we inherit?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a:t>
            </a:r>
            <a:r>
              <a:rPr lang="en-US" dirty="0"/>
              <a:t>colonial world is a world cut in two. The dividing line, the frontiers are shown by barracks and police </a:t>
            </a:r>
            <a:r>
              <a:rPr lang="en-US" dirty="0" smtClean="0"/>
              <a:t>stations</a:t>
            </a:r>
            <a:r>
              <a:rPr lang="mr-IN" dirty="0" smtClean="0"/>
              <a:t>…</a:t>
            </a:r>
            <a:r>
              <a:rPr lang="en-US" dirty="0" smtClean="0"/>
              <a:t>The </a:t>
            </a:r>
            <a:r>
              <a:rPr lang="en-US" dirty="0"/>
              <a:t>zone where the natives live is not complementary to the zone inhabited by the settlers. The two zones are opposed, but not in the service of a higher unity</a:t>
            </a:r>
            <a:r>
              <a:rPr lang="en-US" dirty="0" smtClean="0"/>
              <a:t>.” Franz Fanon (1961, “Concerning Violence” WRETCHED OF THE </a:t>
            </a:r>
            <a:r>
              <a:rPr lang="en-US" dirty="0" smtClean="0"/>
              <a:t>EARTH)</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PORTS of connection to the Metropolis</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Divided against indigenous populations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Divided against subordinate (enslaved) populations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Divided by power local and global</a:t>
            </a:r>
            <a:endParaRPr lang="en-US" dirty="0"/>
          </a:p>
        </p:txBody>
      </p:sp>
    </p:spTree>
    <p:extLst>
      <p:ext uri="{BB962C8B-B14F-4D97-AF65-F5344CB8AC3E}">
        <p14:creationId xmlns:p14="http://schemas.microsoft.com/office/powerpoint/2010/main" val="12517074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Architectures  of  Power</a:t>
            </a:r>
            <a:endParaRPr lang="en-US" dirty="0"/>
          </a:p>
        </p:txBody>
      </p:sp>
      <p:sp>
        <p:nvSpPr>
          <p:cNvPr id="6" name="Text Placeholder 5"/>
          <p:cNvSpPr>
            <a:spLocks noGrp="1"/>
          </p:cNvSpPr>
          <p:nvPr>
            <p:ph type="body" idx="1"/>
          </p:nvPr>
        </p:nvSpPr>
        <p:spPr/>
        <p:txBody>
          <a:bodyPr>
            <a:normAutofit lnSpcReduction="10000"/>
          </a:bodyPr>
          <a:lstStyle/>
          <a:p>
            <a:r>
              <a:rPr lang="en-US" dirty="0" smtClean="0"/>
              <a:t>b. 1753 as State House, hosted U.S. </a:t>
            </a:r>
            <a:r>
              <a:rPr lang="en-US" dirty="0" err="1" smtClean="0"/>
              <a:t>Govt</a:t>
            </a:r>
            <a:r>
              <a:rPr lang="en-US" dirty="0" smtClean="0"/>
              <a:t> 1770s-1800</a:t>
            </a:r>
            <a:endParaRPr lang="en-US" dirty="0"/>
          </a:p>
        </p:txBody>
      </p:sp>
      <p:pic>
        <p:nvPicPr>
          <p:cNvPr id="4" name="Content Placeholder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87458" y="3473446"/>
            <a:ext cx="4991219" cy="2849862"/>
          </a:xfrm>
        </p:spPr>
      </p:pic>
      <p:sp>
        <p:nvSpPr>
          <p:cNvPr id="7" name="Text Placeholder 6"/>
          <p:cNvSpPr>
            <a:spLocks noGrp="1"/>
          </p:cNvSpPr>
          <p:nvPr>
            <p:ph type="body" sz="quarter" idx="3"/>
          </p:nvPr>
        </p:nvSpPr>
        <p:spPr/>
        <p:txBody>
          <a:bodyPr>
            <a:normAutofit fontScale="92500" lnSpcReduction="10000"/>
          </a:bodyPr>
          <a:lstStyle/>
          <a:p>
            <a:r>
              <a:rPr lang="en-US" dirty="0" smtClean="0"/>
              <a:t>b. 1743 for Governor General, became Imperial Palace 1808</a:t>
            </a:r>
            <a:endParaRPr lang="en-US" dirty="0"/>
          </a:p>
        </p:txBody>
      </p:sp>
      <p:sp>
        <p:nvSpPr>
          <p:cNvPr id="8" name="Content Placeholder 7"/>
          <p:cNvSpPr>
            <a:spLocks noGrp="1"/>
          </p:cNvSpPr>
          <p:nvPr>
            <p:ph sz="quarter" idx="4"/>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851" y="3316637"/>
            <a:ext cx="4573777" cy="3006671"/>
          </a:xfrm>
          <a:prstGeom prst="rect">
            <a:avLst/>
          </a:prstGeom>
        </p:spPr>
      </p:pic>
    </p:spTree>
    <p:extLst>
      <p:ext uri="{BB962C8B-B14F-4D97-AF65-F5344CB8AC3E}">
        <p14:creationId xmlns:p14="http://schemas.microsoft.com/office/powerpoint/2010/main" val="208139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Divergent Political Trajectories</a:t>
            </a:r>
            <a:endParaRPr lang="en-US" dirty="0"/>
          </a:p>
        </p:txBody>
      </p:sp>
      <p:sp>
        <p:nvSpPr>
          <p:cNvPr id="3" name="Text Placeholder 2"/>
          <p:cNvSpPr>
            <a:spLocks noGrp="1"/>
          </p:cNvSpPr>
          <p:nvPr>
            <p:ph type="body" idx="1"/>
          </p:nvPr>
        </p:nvSpPr>
        <p:spPr>
          <a:xfrm>
            <a:off x="906350" y="2336873"/>
            <a:ext cx="4472327" cy="1305229"/>
          </a:xfrm>
        </p:spPr>
        <p:txBody>
          <a:bodyPr>
            <a:normAutofit fontScale="92500"/>
          </a:bodyPr>
          <a:lstStyle/>
          <a:p>
            <a:r>
              <a:rPr lang="en-US" dirty="0" smtClean="0"/>
              <a:t>John Penn House, 242 S. 3</a:t>
            </a:r>
            <a:r>
              <a:rPr lang="en-US" baseline="30000" dirty="0" smtClean="0"/>
              <a:t>rd</a:t>
            </a:r>
            <a:r>
              <a:rPr lang="en-US" dirty="0" smtClean="0"/>
              <a:t>, Home of Last Colonial Governor</a:t>
            </a:r>
          </a:p>
          <a:p>
            <a:r>
              <a:rPr lang="en-US" dirty="0" smtClean="0"/>
              <a:t>(now private)</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0319" y="3782577"/>
            <a:ext cx="4248142" cy="2680216"/>
          </a:xfrm>
        </p:spPr>
      </p:pic>
      <p:sp>
        <p:nvSpPr>
          <p:cNvPr id="5" name="Text Placeholder 4"/>
          <p:cNvSpPr>
            <a:spLocks noGrp="1"/>
          </p:cNvSpPr>
          <p:nvPr>
            <p:ph type="body" sz="quarter" idx="3"/>
          </p:nvPr>
        </p:nvSpPr>
        <p:spPr/>
        <p:txBody>
          <a:bodyPr>
            <a:normAutofit fontScale="85000" lnSpcReduction="10000"/>
          </a:bodyPr>
          <a:lstStyle/>
          <a:p>
            <a:r>
              <a:rPr lang="en-US" dirty="0" smtClean="0"/>
              <a:t>Imperial Palace, RJ </a:t>
            </a:r>
            <a:r>
              <a:rPr lang="mr-IN" dirty="0" smtClean="0"/>
              <a:t>–</a:t>
            </a:r>
            <a:r>
              <a:rPr lang="en-US" dirty="0" smtClean="0"/>
              <a:t>later museum until destroyed by fire, 2018</a:t>
            </a:r>
            <a:endParaRPr lang="en-US" dirty="0"/>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966847" y="3232149"/>
            <a:ext cx="5207431" cy="3432121"/>
          </a:xfrm>
        </p:spPr>
      </p:pic>
    </p:spTree>
    <p:extLst>
      <p:ext uri="{BB962C8B-B14F-4D97-AF65-F5344CB8AC3E}">
        <p14:creationId xmlns:p14="http://schemas.microsoft.com/office/powerpoint/2010/main" val="624879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Replacing Capital Cities</a:t>
            </a:r>
            <a:endParaRPr lang="en-US" dirty="0"/>
          </a:p>
        </p:txBody>
      </p:sp>
      <p:sp>
        <p:nvSpPr>
          <p:cNvPr id="4" name="Text Placeholder 3"/>
          <p:cNvSpPr>
            <a:spLocks noGrp="1"/>
          </p:cNvSpPr>
          <p:nvPr>
            <p:ph type="body" idx="1"/>
          </p:nvPr>
        </p:nvSpPr>
        <p:spPr/>
        <p:txBody>
          <a:bodyPr/>
          <a:lstStyle/>
          <a:p>
            <a:r>
              <a:rPr lang="en-US" dirty="0" smtClean="0"/>
              <a:t>Brasilia, 1960</a:t>
            </a:r>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0" y="3517899"/>
            <a:ext cx="4902994" cy="2621643"/>
          </a:xfrm>
        </p:spPr>
      </p:pic>
      <p:sp>
        <p:nvSpPr>
          <p:cNvPr id="6" name="Text Placeholder 5"/>
          <p:cNvSpPr>
            <a:spLocks noGrp="1"/>
          </p:cNvSpPr>
          <p:nvPr>
            <p:ph type="body" sz="quarter" idx="3"/>
          </p:nvPr>
        </p:nvSpPr>
        <p:spPr/>
        <p:txBody>
          <a:bodyPr/>
          <a:lstStyle/>
          <a:p>
            <a:r>
              <a:rPr lang="en-US" dirty="0" smtClean="0"/>
              <a:t>Washington, D.C. 1800</a:t>
            </a:r>
            <a:endParaRPr lang="en-US" dirty="0"/>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207466" y="3334657"/>
            <a:ext cx="5222534" cy="3147786"/>
          </a:xfrm>
        </p:spPr>
      </p:pic>
    </p:spTree>
    <p:extLst>
      <p:ext uri="{BB962C8B-B14F-4D97-AF65-F5344CB8AC3E}">
        <p14:creationId xmlns:p14="http://schemas.microsoft.com/office/powerpoint/2010/main" val="382088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222" y="753228"/>
            <a:ext cx="9624960" cy="564128"/>
          </a:xfrm>
        </p:spPr>
        <p:txBody>
          <a:bodyPr>
            <a:normAutofit fontScale="90000"/>
          </a:bodyPr>
          <a:lstStyle/>
          <a:p>
            <a:r>
              <a:rPr lang="en-US" dirty="0" smtClean="0"/>
              <a:t>3. Population </a:t>
            </a:r>
            <a:r>
              <a:rPr lang="en-US" dirty="0" smtClean="0"/>
              <a:t>&amp; Growth </a:t>
            </a:r>
            <a:r>
              <a:rPr lang="en-US" dirty="0" smtClean="0"/>
              <a:t>Over Time</a:t>
            </a:r>
            <a:endParaRPr lang="en-US" dirty="0"/>
          </a:p>
        </p:txBody>
      </p:sp>
      <p:sp>
        <p:nvSpPr>
          <p:cNvPr id="8" name="Text Placeholder 7"/>
          <p:cNvSpPr>
            <a:spLocks noGrp="1"/>
          </p:cNvSpPr>
          <p:nvPr>
            <p:ph type="body" idx="1"/>
          </p:nvPr>
        </p:nvSpPr>
        <p:spPr>
          <a:xfrm>
            <a:off x="480448" y="1503336"/>
            <a:ext cx="1224366" cy="402409"/>
          </a:xfrm>
        </p:spPr>
        <p:txBody>
          <a:bodyPr/>
          <a:lstStyle/>
          <a:p>
            <a:r>
              <a:rPr lang="en-US" dirty="0" smtClean="0"/>
              <a:t>Dates</a:t>
            </a:r>
            <a:endParaRPr lang="en-US" dirty="0"/>
          </a:p>
        </p:txBody>
      </p:sp>
      <p:sp>
        <p:nvSpPr>
          <p:cNvPr id="11" name="Text Placeholder 10"/>
          <p:cNvSpPr>
            <a:spLocks noGrp="1"/>
          </p:cNvSpPr>
          <p:nvPr>
            <p:ph type="body" sz="half" idx="15"/>
          </p:nvPr>
        </p:nvSpPr>
        <p:spPr>
          <a:xfrm>
            <a:off x="680322" y="2091725"/>
            <a:ext cx="1365454" cy="3844461"/>
          </a:xfrm>
        </p:spPr>
        <p:txBody>
          <a:bodyPr/>
          <a:lstStyle/>
          <a:p>
            <a:r>
              <a:rPr lang="en-US" dirty="0" smtClean="0"/>
              <a:t>1680s</a:t>
            </a:r>
          </a:p>
          <a:p>
            <a:r>
              <a:rPr lang="en-US" dirty="0" smtClean="0"/>
              <a:t>1776</a:t>
            </a:r>
          </a:p>
          <a:p>
            <a:r>
              <a:rPr lang="en-US" dirty="0" smtClean="0"/>
              <a:t>1820s</a:t>
            </a:r>
          </a:p>
          <a:p>
            <a:r>
              <a:rPr lang="en-US" dirty="0" smtClean="0"/>
              <a:t>1890s</a:t>
            </a:r>
          </a:p>
          <a:p>
            <a:r>
              <a:rPr lang="en-US" dirty="0" smtClean="0"/>
              <a:t>1920</a:t>
            </a:r>
          </a:p>
          <a:p>
            <a:r>
              <a:rPr lang="en-US" dirty="0" smtClean="0"/>
              <a:t>1940</a:t>
            </a:r>
          </a:p>
          <a:p>
            <a:r>
              <a:rPr lang="en-US" dirty="0" smtClean="0"/>
              <a:t>1960</a:t>
            </a:r>
          </a:p>
          <a:p>
            <a:endParaRPr lang="en-US" dirty="0"/>
          </a:p>
          <a:p>
            <a:r>
              <a:rPr lang="en-US" dirty="0" smtClean="0"/>
              <a:t>1980</a:t>
            </a:r>
          </a:p>
          <a:p>
            <a:r>
              <a:rPr lang="en-US" dirty="0" smtClean="0"/>
              <a:t>2000</a:t>
            </a:r>
          </a:p>
          <a:p>
            <a:r>
              <a:rPr lang="en-US" dirty="0" smtClean="0"/>
              <a:t>2020</a:t>
            </a:r>
          </a:p>
          <a:p>
            <a:r>
              <a:rPr lang="en-US" dirty="0" smtClean="0"/>
              <a:t>2030</a:t>
            </a:r>
            <a:endParaRPr lang="en-US" dirty="0"/>
          </a:p>
        </p:txBody>
      </p:sp>
      <p:sp>
        <p:nvSpPr>
          <p:cNvPr id="9" name="Text Placeholder 8"/>
          <p:cNvSpPr>
            <a:spLocks noGrp="1"/>
          </p:cNvSpPr>
          <p:nvPr>
            <p:ph type="body" sz="quarter" idx="3"/>
          </p:nvPr>
        </p:nvSpPr>
        <p:spPr>
          <a:xfrm>
            <a:off x="3460079" y="1317356"/>
            <a:ext cx="3063240" cy="576262"/>
          </a:xfrm>
        </p:spPr>
        <p:txBody>
          <a:bodyPr/>
          <a:lstStyle/>
          <a:p>
            <a:r>
              <a:rPr lang="en-US" dirty="0" smtClean="0"/>
              <a:t>Philadelphia</a:t>
            </a:r>
            <a:endParaRPr lang="en-US" dirty="0"/>
          </a:p>
        </p:txBody>
      </p:sp>
      <p:sp>
        <p:nvSpPr>
          <p:cNvPr id="12" name="Text Placeholder 11"/>
          <p:cNvSpPr>
            <a:spLocks noGrp="1"/>
          </p:cNvSpPr>
          <p:nvPr>
            <p:ph type="body" sz="half" idx="16"/>
          </p:nvPr>
        </p:nvSpPr>
        <p:spPr>
          <a:xfrm>
            <a:off x="2572719" y="2091726"/>
            <a:ext cx="3785063" cy="3844460"/>
          </a:xfrm>
        </p:spPr>
        <p:txBody>
          <a:bodyPr/>
          <a:lstStyle/>
          <a:p>
            <a:r>
              <a:rPr lang="en-US" dirty="0" smtClean="0"/>
              <a:t>600</a:t>
            </a:r>
          </a:p>
          <a:p>
            <a:r>
              <a:rPr lang="en-US" dirty="0" smtClean="0"/>
              <a:t>28,522  1-3% colonial U.S.</a:t>
            </a:r>
          </a:p>
          <a:p>
            <a:r>
              <a:rPr lang="en-US" dirty="0" smtClean="0"/>
              <a:t>63,802</a:t>
            </a:r>
          </a:p>
          <a:p>
            <a:r>
              <a:rPr lang="en-US" dirty="0" smtClean="0"/>
              <a:t>847,000</a:t>
            </a:r>
          </a:p>
          <a:p>
            <a:r>
              <a:rPr lang="en-US" dirty="0" smtClean="0"/>
              <a:t>1,823,779</a:t>
            </a:r>
          </a:p>
          <a:p>
            <a:r>
              <a:rPr lang="en-US" dirty="0" smtClean="0"/>
              <a:t>1,931,334</a:t>
            </a:r>
          </a:p>
          <a:p>
            <a:r>
              <a:rPr lang="en-US" dirty="0" smtClean="0"/>
              <a:t>2,002,512</a:t>
            </a:r>
          </a:p>
          <a:p>
            <a:r>
              <a:rPr lang="en-US" dirty="0"/>
              <a:t> </a:t>
            </a:r>
            <a:r>
              <a:rPr lang="en-US" dirty="0" smtClean="0"/>
              <a:t>        region 3.3 million</a:t>
            </a:r>
          </a:p>
          <a:p>
            <a:r>
              <a:rPr lang="en-US" dirty="0" smtClean="0"/>
              <a:t>1,688,310 (4.830)</a:t>
            </a:r>
          </a:p>
          <a:p>
            <a:r>
              <a:rPr lang="en-US" dirty="0" smtClean="0"/>
              <a:t>1,517,000 (5.4)</a:t>
            </a:r>
          </a:p>
          <a:p>
            <a:r>
              <a:rPr lang="en-US" dirty="0" smtClean="0"/>
              <a:t>1,851,000  (6.1)</a:t>
            </a:r>
          </a:p>
          <a:p>
            <a:r>
              <a:rPr lang="en-US" dirty="0" smtClean="0"/>
              <a:t>1,900,000?</a:t>
            </a:r>
            <a:endParaRPr lang="en-US" dirty="0"/>
          </a:p>
        </p:txBody>
      </p:sp>
      <p:sp>
        <p:nvSpPr>
          <p:cNvPr id="10" name="Text Placeholder 9"/>
          <p:cNvSpPr>
            <a:spLocks noGrp="1"/>
          </p:cNvSpPr>
          <p:nvPr>
            <p:ph type="body" sz="quarter" idx="13"/>
          </p:nvPr>
        </p:nvSpPr>
        <p:spPr>
          <a:xfrm>
            <a:off x="7008710" y="1329483"/>
            <a:ext cx="3070025" cy="576262"/>
          </a:xfrm>
        </p:spPr>
        <p:txBody>
          <a:bodyPr/>
          <a:lstStyle/>
          <a:p>
            <a:r>
              <a:rPr lang="en-US" dirty="0" smtClean="0"/>
              <a:t>Rio de Janeiro</a:t>
            </a:r>
            <a:endParaRPr lang="en-US" dirty="0"/>
          </a:p>
        </p:txBody>
      </p:sp>
      <p:sp>
        <p:nvSpPr>
          <p:cNvPr id="13" name="Text Placeholder 12"/>
          <p:cNvSpPr>
            <a:spLocks noGrp="1"/>
          </p:cNvSpPr>
          <p:nvPr>
            <p:ph type="body" sz="half" idx="17"/>
          </p:nvPr>
        </p:nvSpPr>
        <p:spPr>
          <a:xfrm>
            <a:off x="6741763" y="2091725"/>
            <a:ext cx="3750590" cy="3844461"/>
          </a:xfrm>
        </p:spPr>
        <p:txBody>
          <a:bodyPr/>
          <a:lstStyle/>
          <a:p>
            <a:r>
              <a:rPr lang="en-US" dirty="0" smtClean="0"/>
              <a:t>25,000 (20,000 slaves)</a:t>
            </a:r>
          </a:p>
          <a:p>
            <a:r>
              <a:rPr lang="en-US" dirty="0" smtClean="0"/>
              <a:t>20,303  (1798 33,000)</a:t>
            </a:r>
          </a:p>
          <a:p>
            <a:r>
              <a:rPr lang="en-US" dirty="0" smtClean="0"/>
              <a:t>113,000</a:t>
            </a:r>
          </a:p>
          <a:p>
            <a:r>
              <a:rPr lang="en-US" dirty="0" smtClean="0"/>
              <a:t>520,000</a:t>
            </a:r>
          </a:p>
          <a:p>
            <a:r>
              <a:rPr lang="en-US" dirty="0" smtClean="0"/>
              <a:t>1,100,000</a:t>
            </a:r>
          </a:p>
          <a:p>
            <a:r>
              <a:rPr lang="en-US" dirty="0" smtClean="0"/>
              <a:t>1,750,000</a:t>
            </a:r>
          </a:p>
          <a:p>
            <a:r>
              <a:rPr lang="en-US" dirty="0" smtClean="0"/>
              <a:t>3,300,000  </a:t>
            </a:r>
          </a:p>
          <a:p>
            <a:r>
              <a:rPr lang="en-US" dirty="0"/>
              <a:t> </a:t>
            </a:r>
            <a:r>
              <a:rPr lang="en-US" dirty="0" smtClean="0"/>
              <a:t>     region 4.8 million</a:t>
            </a:r>
          </a:p>
          <a:p>
            <a:r>
              <a:rPr lang="en-US" dirty="0" smtClean="0"/>
              <a:t>5,051,091   (8.8 </a:t>
            </a:r>
            <a:r>
              <a:rPr lang="en-US" dirty="0" err="1" smtClean="0"/>
              <a:t>milliom</a:t>
            </a:r>
            <a:r>
              <a:rPr lang="en-US" dirty="0" smtClean="0"/>
              <a:t>)</a:t>
            </a:r>
          </a:p>
          <a:p>
            <a:r>
              <a:rPr lang="en-US" dirty="0" smtClean="0"/>
              <a:t>11,306,000 metro</a:t>
            </a:r>
          </a:p>
          <a:p>
            <a:r>
              <a:rPr lang="en-US" dirty="0" smtClean="0"/>
              <a:t>13,450,075</a:t>
            </a:r>
          </a:p>
          <a:p>
            <a:r>
              <a:rPr lang="en-US" dirty="0" smtClean="0"/>
              <a:t>14,408,259</a:t>
            </a:r>
            <a:endParaRPr lang="en-US" dirty="0"/>
          </a:p>
        </p:txBody>
      </p:sp>
    </p:spTree>
    <p:extLst>
      <p:ext uri="{BB962C8B-B14F-4D97-AF65-F5344CB8AC3E}">
        <p14:creationId xmlns:p14="http://schemas.microsoft.com/office/powerpoint/2010/main" val="1502944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Recentering</a:t>
            </a:r>
            <a:r>
              <a:rPr lang="en-US" dirty="0" smtClean="0"/>
              <a:t> the City in Our Sense of Scale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1" y="2064165"/>
            <a:ext cx="4400904" cy="437273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3662" y="2217624"/>
            <a:ext cx="5750797" cy="4065814"/>
          </a:xfrm>
          <a:prstGeom prst="rect">
            <a:avLst/>
          </a:prstGeom>
        </p:spPr>
      </p:pic>
    </p:spTree>
    <p:extLst>
      <p:ext uri="{BB962C8B-B14F-4D97-AF65-F5344CB8AC3E}">
        <p14:creationId xmlns:p14="http://schemas.microsoft.com/office/powerpoint/2010/main" val="1047095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321" y="753228"/>
            <a:ext cx="10294182" cy="661834"/>
          </a:xfrm>
        </p:spPr>
        <p:txBody>
          <a:bodyPr>
            <a:normAutofit fontScale="90000"/>
          </a:bodyPr>
          <a:lstStyle/>
          <a:p>
            <a:r>
              <a:rPr lang="en-US" dirty="0" smtClean="0"/>
              <a:t>19</a:t>
            </a:r>
            <a:r>
              <a:rPr lang="en-US" baseline="30000" dirty="0" smtClean="0"/>
              <a:t>th</a:t>
            </a:r>
            <a:r>
              <a:rPr lang="en-US" dirty="0" smtClean="0"/>
              <a:t> Century Growth: </a:t>
            </a:r>
            <a:r>
              <a:rPr lang="en-US" dirty="0" err="1" smtClean="0"/>
              <a:t>Slaveocracy</a:t>
            </a:r>
            <a:r>
              <a:rPr lang="en-US" dirty="0" smtClean="0"/>
              <a:t> and Government Rio 1864</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46311" y="1084145"/>
            <a:ext cx="11747716" cy="5385661"/>
          </a:xfrm>
          <a:prstGeom prst="rect">
            <a:avLst/>
          </a:prstGeom>
        </p:spPr>
      </p:pic>
    </p:spTree>
    <p:extLst>
      <p:ext uri="{BB962C8B-B14F-4D97-AF65-F5344CB8AC3E}">
        <p14:creationId xmlns:p14="http://schemas.microsoft.com/office/powerpoint/2010/main" val="1547684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46743"/>
            <a:ext cx="12001500" cy="664572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1962" y="246743"/>
            <a:ext cx="3390900" cy="2400300"/>
          </a:xfrm>
          <a:prstGeom prst="rect">
            <a:avLst/>
          </a:prstGeom>
        </p:spPr>
      </p:pic>
      <p:sp>
        <p:nvSpPr>
          <p:cNvPr id="6" name="TextBox 5"/>
          <p:cNvSpPr txBox="1"/>
          <p:nvPr/>
        </p:nvSpPr>
        <p:spPr>
          <a:xfrm>
            <a:off x="1191986" y="5842337"/>
            <a:ext cx="5713148" cy="1015663"/>
          </a:xfrm>
          <a:prstGeom prst="rect">
            <a:avLst/>
          </a:prstGeom>
          <a:noFill/>
        </p:spPr>
        <p:txBody>
          <a:bodyPr wrap="square" rtlCol="0">
            <a:spAutoFit/>
          </a:bodyPr>
          <a:lstStyle/>
          <a:p>
            <a:r>
              <a:rPr lang="en-US" sz="3000" dirty="0" smtClean="0">
                <a:solidFill>
                  <a:srgbClr val="FFFF00"/>
                </a:solidFill>
              </a:rPr>
              <a:t>19</a:t>
            </a:r>
            <a:r>
              <a:rPr lang="en-US" sz="3000" baseline="30000" dirty="0" smtClean="0">
                <a:solidFill>
                  <a:srgbClr val="FFFF00"/>
                </a:solidFill>
              </a:rPr>
              <a:t>th</a:t>
            </a:r>
            <a:r>
              <a:rPr lang="en-US" sz="3000" dirty="0" smtClean="0">
                <a:solidFill>
                  <a:srgbClr val="FFFF00"/>
                </a:solidFill>
              </a:rPr>
              <a:t> C. PHILADELPHIA</a:t>
            </a:r>
            <a:r>
              <a:rPr lang="en-US" sz="3000" dirty="0" smtClean="0">
                <a:solidFill>
                  <a:srgbClr val="FFFF00"/>
                </a:solidFill>
              </a:rPr>
              <a:t>: WORKSHOP OF THE WORLD</a:t>
            </a:r>
            <a:endParaRPr lang="en-US" sz="3000" dirty="0">
              <a:solidFill>
                <a:srgbClr val="FFFF00"/>
              </a:solidFill>
            </a:endParaRPr>
          </a:p>
        </p:txBody>
      </p:sp>
    </p:spTree>
    <p:extLst>
      <p:ext uri="{BB962C8B-B14F-4D97-AF65-F5344CB8AC3E}">
        <p14:creationId xmlns:p14="http://schemas.microsoft.com/office/powerpoint/2010/main" val="2098170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Philadelphia  1842/1854 The Political Industrial City</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0321" y="2177409"/>
            <a:ext cx="4904050" cy="4192394"/>
          </a:xfrm>
        </p:spPr>
      </p:pic>
      <p:pic>
        <p:nvPicPr>
          <p:cNvPr id="5" name="Picture 4"/>
          <p:cNvPicPr>
            <a:picLocks noChangeAspect="1"/>
          </p:cNvPicPr>
          <p:nvPr/>
        </p:nvPicPr>
        <p:blipFill>
          <a:blip r:embed="rId3"/>
          <a:stretch>
            <a:fillRect/>
          </a:stretch>
        </p:blipFill>
        <p:spPr>
          <a:xfrm>
            <a:off x="6416298" y="2177409"/>
            <a:ext cx="4912963" cy="4192394"/>
          </a:xfrm>
          <a:prstGeom prst="rect">
            <a:avLst/>
          </a:prstGeom>
        </p:spPr>
      </p:pic>
    </p:spTree>
    <p:extLst>
      <p:ext uri="{BB962C8B-B14F-4D97-AF65-F5344CB8AC3E}">
        <p14:creationId xmlns:p14="http://schemas.microsoft.com/office/powerpoint/2010/main" val="244284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222" y="753228"/>
            <a:ext cx="9624960" cy="564128"/>
          </a:xfrm>
        </p:spPr>
        <p:txBody>
          <a:bodyPr>
            <a:normAutofit fontScale="90000"/>
          </a:bodyPr>
          <a:lstStyle/>
          <a:p>
            <a:r>
              <a:rPr lang="en-US" dirty="0" smtClean="0"/>
              <a:t>3. Population Growth Over Time</a:t>
            </a:r>
            <a:endParaRPr lang="en-US" dirty="0"/>
          </a:p>
        </p:txBody>
      </p:sp>
      <p:sp>
        <p:nvSpPr>
          <p:cNvPr id="8" name="Text Placeholder 7"/>
          <p:cNvSpPr>
            <a:spLocks noGrp="1"/>
          </p:cNvSpPr>
          <p:nvPr>
            <p:ph type="body" idx="1"/>
          </p:nvPr>
        </p:nvSpPr>
        <p:spPr>
          <a:xfrm>
            <a:off x="480448" y="1503336"/>
            <a:ext cx="1224366" cy="402409"/>
          </a:xfrm>
        </p:spPr>
        <p:txBody>
          <a:bodyPr/>
          <a:lstStyle/>
          <a:p>
            <a:r>
              <a:rPr lang="en-US" dirty="0" smtClean="0"/>
              <a:t>Dates</a:t>
            </a:r>
            <a:endParaRPr lang="en-US" dirty="0"/>
          </a:p>
        </p:txBody>
      </p:sp>
      <p:sp>
        <p:nvSpPr>
          <p:cNvPr id="11" name="Text Placeholder 10"/>
          <p:cNvSpPr>
            <a:spLocks noGrp="1"/>
          </p:cNvSpPr>
          <p:nvPr>
            <p:ph type="body" sz="half" idx="15"/>
          </p:nvPr>
        </p:nvSpPr>
        <p:spPr>
          <a:xfrm>
            <a:off x="680322" y="2091725"/>
            <a:ext cx="1365454" cy="3844461"/>
          </a:xfrm>
        </p:spPr>
        <p:txBody>
          <a:bodyPr/>
          <a:lstStyle/>
          <a:p>
            <a:r>
              <a:rPr lang="en-US" dirty="0" smtClean="0"/>
              <a:t>1680s</a:t>
            </a:r>
          </a:p>
          <a:p>
            <a:r>
              <a:rPr lang="en-US" dirty="0" smtClean="0"/>
              <a:t>1776</a:t>
            </a:r>
          </a:p>
          <a:p>
            <a:r>
              <a:rPr lang="en-US" dirty="0" smtClean="0"/>
              <a:t>1820s</a:t>
            </a:r>
          </a:p>
          <a:p>
            <a:r>
              <a:rPr lang="en-US" dirty="0" smtClean="0"/>
              <a:t>1890s</a:t>
            </a:r>
          </a:p>
          <a:p>
            <a:r>
              <a:rPr lang="en-US" dirty="0" smtClean="0"/>
              <a:t>1920</a:t>
            </a:r>
          </a:p>
          <a:p>
            <a:r>
              <a:rPr lang="en-US" dirty="0" smtClean="0"/>
              <a:t>1940</a:t>
            </a:r>
          </a:p>
          <a:p>
            <a:r>
              <a:rPr lang="en-US" dirty="0" smtClean="0"/>
              <a:t>1960</a:t>
            </a:r>
          </a:p>
          <a:p>
            <a:endParaRPr lang="en-US" dirty="0"/>
          </a:p>
          <a:p>
            <a:r>
              <a:rPr lang="en-US" dirty="0" smtClean="0"/>
              <a:t>1980</a:t>
            </a:r>
          </a:p>
          <a:p>
            <a:r>
              <a:rPr lang="en-US" dirty="0" smtClean="0"/>
              <a:t>2000</a:t>
            </a:r>
          </a:p>
          <a:p>
            <a:r>
              <a:rPr lang="en-US" dirty="0" smtClean="0"/>
              <a:t>2020</a:t>
            </a:r>
          </a:p>
          <a:p>
            <a:r>
              <a:rPr lang="en-US" dirty="0" smtClean="0"/>
              <a:t>2030</a:t>
            </a:r>
            <a:endParaRPr lang="en-US" dirty="0"/>
          </a:p>
        </p:txBody>
      </p:sp>
      <p:sp>
        <p:nvSpPr>
          <p:cNvPr id="9" name="Text Placeholder 8"/>
          <p:cNvSpPr>
            <a:spLocks noGrp="1"/>
          </p:cNvSpPr>
          <p:nvPr>
            <p:ph type="body" sz="quarter" idx="3"/>
          </p:nvPr>
        </p:nvSpPr>
        <p:spPr>
          <a:xfrm>
            <a:off x="3460079" y="1317356"/>
            <a:ext cx="3063240" cy="576262"/>
          </a:xfrm>
        </p:spPr>
        <p:txBody>
          <a:bodyPr/>
          <a:lstStyle/>
          <a:p>
            <a:r>
              <a:rPr lang="en-US" dirty="0" smtClean="0"/>
              <a:t>Philadelphia</a:t>
            </a:r>
            <a:endParaRPr lang="en-US" dirty="0"/>
          </a:p>
        </p:txBody>
      </p:sp>
      <p:sp>
        <p:nvSpPr>
          <p:cNvPr id="12" name="Text Placeholder 11"/>
          <p:cNvSpPr>
            <a:spLocks noGrp="1"/>
          </p:cNvSpPr>
          <p:nvPr>
            <p:ph type="body" sz="half" idx="16"/>
          </p:nvPr>
        </p:nvSpPr>
        <p:spPr>
          <a:xfrm>
            <a:off x="2572719" y="2091726"/>
            <a:ext cx="3785063" cy="3844460"/>
          </a:xfrm>
        </p:spPr>
        <p:txBody>
          <a:bodyPr/>
          <a:lstStyle/>
          <a:p>
            <a:r>
              <a:rPr lang="en-US" dirty="0" smtClean="0"/>
              <a:t>600</a:t>
            </a:r>
          </a:p>
          <a:p>
            <a:r>
              <a:rPr lang="en-US" dirty="0" smtClean="0"/>
              <a:t>28,522  1-3% colonial U.S.</a:t>
            </a:r>
          </a:p>
          <a:p>
            <a:r>
              <a:rPr lang="en-US" dirty="0" smtClean="0"/>
              <a:t>63,802</a:t>
            </a:r>
          </a:p>
          <a:p>
            <a:r>
              <a:rPr lang="en-US" dirty="0" smtClean="0"/>
              <a:t>847,000</a:t>
            </a:r>
          </a:p>
          <a:p>
            <a:r>
              <a:rPr lang="en-US" dirty="0" smtClean="0"/>
              <a:t>1,823,779</a:t>
            </a:r>
          </a:p>
          <a:p>
            <a:r>
              <a:rPr lang="en-US" dirty="0" smtClean="0"/>
              <a:t>1,931,334</a:t>
            </a:r>
          </a:p>
          <a:p>
            <a:r>
              <a:rPr lang="en-US" dirty="0" smtClean="0"/>
              <a:t>2,002,512</a:t>
            </a:r>
          </a:p>
          <a:p>
            <a:r>
              <a:rPr lang="en-US" dirty="0"/>
              <a:t> </a:t>
            </a:r>
            <a:r>
              <a:rPr lang="en-US" dirty="0" smtClean="0"/>
              <a:t>        region 3.3 million</a:t>
            </a:r>
          </a:p>
          <a:p>
            <a:r>
              <a:rPr lang="en-US" dirty="0" smtClean="0"/>
              <a:t>1,688,310 (4.830)</a:t>
            </a:r>
          </a:p>
          <a:p>
            <a:r>
              <a:rPr lang="en-US" dirty="0" smtClean="0"/>
              <a:t>1,517,000 (5.4)</a:t>
            </a:r>
          </a:p>
          <a:p>
            <a:r>
              <a:rPr lang="en-US" dirty="0" smtClean="0"/>
              <a:t>1,851,000  (6.1)</a:t>
            </a:r>
          </a:p>
          <a:p>
            <a:r>
              <a:rPr lang="en-US" dirty="0" smtClean="0"/>
              <a:t>1,900,000?</a:t>
            </a:r>
            <a:endParaRPr lang="en-US" dirty="0"/>
          </a:p>
        </p:txBody>
      </p:sp>
      <p:sp>
        <p:nvSpPr>
          <p:cNvPr id="10" name="Text Placeholder 9"/>
          <p:cNvSpPr>
            <a:spLocks noGrp="1"/>
          </p:cNvSpPr>
          <p:nvPr>
            <p:ph type="body" sz="quarter" idx="13"/>
          </p:nvPr>
        </p:nvSpPr>
        <p:spPr>
          <a:xfrm>
            <a:off x="7008710" y="1329483"/>
            <a:ext cx="3070025" cy="576262"/>
          </a:xfrm>
        </p:spPr>
        <p:txBody>
          <a:bodyPr/>
          <a:lstStyle/>
          <a:p>
            <a:r>
              <a:rPr lang="en-US" dirty="0" smtClean="0"/>
              <a:t>Rio de Janeiro</a:t>
            </a:r>
            <a:endParaRPr lang="en-US" dirty="0"/>
          </a:p>
        </p:txBody>
      </p:sp>
      <p:sp>
        <p:nvSpPr>
          <p:cNvPr id="13" name="Text Placeholder 12"/>
          <p:cNvSpPr>
            <a:spLocks noGrp="1"/>
          </p:cNvSpPr>
          <p:nvPr>
            <p:ph type="body" sz="half" idx="17"/>
          </p:nvPr>
        </p:nvSpPr>
        <p:spPr>
          <a:xfrm>
            <a:off x="6741763" y="2091725"/>
            <a:ext cx="3750590" cy="3844461"/>
          </a:xfrm>
        </p:spPr>
        <p:txBody>
          <a:bodyPr/>
          <a:lstStyle/>
          <a:p>
            <a:r>
              <a:rPr lang="en-US" dirty="0" smtClean="0"/>
              <a:t>25,000 (20,000 slaves)</a:t>
            </a:r>
          </a:p>
          <a:p>
            <a:r>
              <a:rPr lang="en-US" dirty="0" smtClean="0"/>
              <a:t>20,303  (1798 33,000)</a:t>
            </a:r>
          </a:p>
          <a:p>
            <a:r>
              <a:rPr lang="en-US" dirty="0" smtClean="0"/>
              <a:t>113,000</a:t>
            </a:r>
          </a:p>
          <a:p>
            <a:r>
              <a:rPr lang="en-US" dirty="0" smtClean="0"/>
              <a:t>520,000</a:t>
            </a:r>
          </a:p>
          <a:p>
            <a:r>
              <a:rPr lang="en-US" dirty="0" smtClean="0"/>
              <a:t>1,100,000</a:t>
            </a:r>
          </a:p>
          <a:p>
            <a:r>
              <a:rPr lang="en-US" dirty="0" smtClean="0"/>
              <a:t>1,750,000</a:t>
            </a:r>
          </a:p>
          <a:p>
            <a:r>
              <a:rPr lang="en-US" dirty="0" smtClean="0"/>
              <a:t>3,300,000  </a:t>
            </a:r>
          </a:p>
          <a:p>
            <a:r>
              <a:rPr lang="en-US" dirty="0"/>
              <a:t> </a:t>
            </a:r>
            <a:r>
              <a:rPr lang="en-US" dirty="0" smtClean="0"/>
              <a:t>     region 4.8 million</a:t>
            </a:r>
          </a:p>
          <a:p>
            <a:r>
              <a:rPr lang="en-US" dirty="0" smtClean="0"/>
              <a:t>5,051,091   (8.8 </a:t>
            </a:r>
            <a:r>
              <a:rPr lang="en-US" dirty="0" err="1" smtClean="0"/>
              <a:t>milliom</a:t>
            </a:r>
            <a:r>
              <a:rPr lang="en-US" dirty="0" smtClean="0"/>
              <a:t>)</a:t>
            </a:r>
          </a:p>
          <a:p>
            <a:r>
              <a:rPr lang="en-US" dirty="0" smtClean="0"/>
              <a:t>11,306,000 metro</a:t>
            </a:r>
          </a:p>
          <a:p>
            <a:r>
              <a:rPr lang="en-US" dirty="0" smtClean="0"/>
              <a:t>13,450,075</a:t>
            </a:r>
          </a:p>
          <a:p>
            <a:r>
              <a:rPr lang="en-US" dirty="0" smtClean="0"/>
              <a:t>14,408,259</a:t>
            </a:r>
            <a:endParaRPr lang="en-US" dirty="0"/>
          </a:p>
        </p:txBody>
      </p:sp>
    </p:spTree>
    <p:extLst>
      <p:ext uri="{BB962C8B-B14F-4D97-AF65-F5344CB8AC3E}">
        <p14:creationId xmlns:p14="http://schemas.microsoft.com/office/powerpoint/2010/main" val="1399602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a:t>
            </a:r>
            <a:r>
              <a:rPr lang="en-US" baseline="30000" dirty="0" smtClean="0"/>
              <a:t>th</a:t>
            </a:r>
            <a:r>
              <a:rPr lang="en-US" dirty="0" smtClean="0"/>
              <a:t> century Growth  --Rio 1904/Philadelphia 1925</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72340" y="2336800"/>
            <a:ext cx="2231295" cy="3598863"/>
          </a:xfrm>
        </p:spPr>
      </p:pic>
      <p:pic>
        <p:nvPicPr>
          <p:cNvPr id="4" name="Picture 3"/>
          <p:cNvPicPr>
            <a:picLocks noChangeAspect="1"/>
          </p:cNvPicPr>
          <p:nvPr/>
        </p:nvPicPr>
        <p:blipFill>
          <a:blip r:embed="rId3"/>
          <a:stretch>
            <a:fillRect/>
          </a:stretch>
        </p:blipFill>
        <p:spPr>
          <a:xfrm>
            <a:off x="278969" y="2088397"/>
            <a:ext cx="6359471" cy="4769603"/>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7321" y="1463205"/>
            <a:ext cx="4329194" cy="5346052"/>
          </a:xfrm>
          <a:prstGeom prst="rect">
            <a:avLst/>
          </a:prstGeom>
        </p:spPr>
      </p:pic>
    </p:spTree>
    <p:extLst>
      <p:ext uri="{BB962C8B-B14F-4D97-AF65-F5344CB8AC3E}">
        <p14:creationId xmlns:p14="http://schemas.microsoft.com/office/powerpoint/2010/main" val="632082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Tourism vs. Corporate Economics in </a:t>
            </a:r>
            <a:r>
              <a:rPr lang="en-US" dirty="0" err="1" smtClean="0"/>
              <a:t>Modenr</a:t>
            </a:r>
            <a:r>
              <a:rPr lang="en-US" dirty="0" smtClean="0"/>
              <a:t> Rio  (the rest of the city beyond favelas)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80321" y="2336873"/>
            <a:ext cx="4920379" cy="3476098"/>
          </a:xfrm>
          <a:prstGeom prst="rect">
            <a:avLst/>
          </a:prstGeom>
        </p:spPr>
      </p:pic>
      <p:pic>
        <p:nvPicPr>
          <p:cNvPr id="5" name="Picture 4"/>
          <p:cNvPicPr>
            <a:picLocks noChangeAspect="1"/>
          </p:cNvPicPr>
          <p:nvPr/>
        </p:nvPicPr>
        <p:blipFill>
          <a:blip r:embed="rId3"/>
          <a:stretch>
            <a:fillRect/>
          </a:stretch>
        </p:blipFill>
        <p:spPr>
          <a:xfrm>
            <a:off x="6738257" y="2524941"/>
            <a:ext cx="4953000" cy="3288030"/>
          </a:xfrm>
          <a:prstGeom prst="rect">
            <a:avLst/>
          </a:prstGeom>
        </p:spPr>
      </p:pic>
      <p:sp>
        <p:nvSpPr>
          <p:cNvPr id="6" name="TextBox 5"/>
          <p:cNvSpPr txBox="1"/>
          <p:nvPr/>
        </p:nvSpPr>
        <p:spPr>
          <a:xfrm>
            <a:off x="1747157" y="6001040"/>
            <a:ext cx="8169404" cy="923330"/>
          </a:xfrm>
          <a:prstGeom prst="rect">
            <a:avLst/>
          </a:prstGeom>
          <a:noFill/>
        </p:spPr>
        <p:txBody>
          <a:bodyPr wrap="square" rtlCol="0">
            <a:spAutoFit/>
          </a:bodyPr>
          <a:lstStyle/>
          <a:p>
            <a:r>
              <a:rPr lang="en-US" dirty="0" smtClean="0"/>
              <a:t>Rio’s magnificent </a:t>
            </a:r>
            <a:r>
              <a:rPr lang="en-US" dirty="0" err="1" smtClean="0"/>
              <a:t>beaaches</a:t>
            </a:r>
            <a:r>
              <a:rPr lang="en-US" dirty="0" smtClean="0"/>
              <a:t> were too far away from Europe and North America to be more than a local amenity until the 1990s; tourism contributes less to Rio’s economy (4.9%) than that of Philadelphia (6.6%)</a:t>
            </a:r>
            <a:endParaRPr lang="en-US" dirty="0"/>
          </a:p>
        </p:txBody>
      </p:sp>
    </p:spTree>
    <p:extLst>
      <p:ext uri="{BB962C8B-B14F-4D97-AF65-F5344CB8AC3E}">
        <p14:creationId xmlns:p14="http://schemas.microsoft.com/office/powerpoint/2010/main" val="1482901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While post-industrial Philadelphia shrank, post-capital Rio became a pole for internal migration and growth</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008414"/>
            <a:ext cx="10793186" cy="4376057"/>
          </a:xfrm>
        </p:spPr>
      </p:pic>
    </p:spTree>
    <p:extLst>
      <p:ext uri="{BB962C8B-B14F-4D97-AF65-F5344CB8AC3E}">
        <p14:creationId xmlns:p14="http://schemas.microsoft.com/office/powerpoint/2010/main" val="1199146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Decline and Suburbanization in Philadelphia</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9759" y="2351315"/>
            <a:ext cx="3703183" cy="37719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273" y="2090058"/>
            <a:ext cx="5031014" cy="4220390"/>
          </a:xfrm>
          <a:prstGeom prst="rect">
            <a:avLst/>
          </a:prstGeom>
        </p:spPr>
      </p:pic>
    </p:spTree>
    <p:extLst>
      <p:ext uri="{BB962C8B-B14F-4D97-AF65-F5344CB8AC3E}">
        <p14:creationId xmlns:p14="http://schemas.microsoft.com/office/powerpoint/2010/main" val="296987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222" y="753228"/>
            <a:ext cx="9624960" cy="564128"/>
          </a:xfrm>
        </p:spPr>
        <p:txBody>
          <a:bodyPr>
            <a:normAutofit fontScale="90000"/>
          </a:bodyPr>
          <a:lstStyle/>
          <a:p>
            <a:r>
              <a:rPr lang="en-US" dirty="0" smtClean="0"/>
              <a:t>3. Population Growth Over Time</a:t>
            </a:r>
            <a:endParaRPr lang="en-US" dirty="0"/>
          </a:p>
        </p:txBody>
      </p:sp>
      <p:sp>
        <p:nvSpPr>
          <p:cNvPr id="8" name="Text Placeholder 7"/>
          <p:cNvSpPr>
            <a:spLocks noGrp="1"/>
          </p:cNvSpPr>
          <p:nvPr>
            <p:ph type="body" idx="1"/>
          </p:nvPr>
        </p:nvSpPr>
        <p:spPr>
          <a:xfrm>
            <a:off x="480448" y="1503336"/>
            <a:ext cx="1224366" cy="402409"/>
          </a:xfrm>
        </p:spPr>
        <p:txBody>
          <a:bodyPr/>
          <a:lstStyle/>
          <a:p>
            <a:r>
              <a:rPr lang="en-US" dirty="0" smtClean="0"/>
              <a:t>Dates</a:t>
            </a:r>
            <a:endParaRPr lang="en-US" dirty="0"/>
          </a:p>
        </p:txBody>
      </p:sp>
      <p:sp>
        <p:nvSpPr>
          <p:cNvPr id="11" name="Text Placeholder 10"/>
          <p:cNvSpPr>
            <a:spLocks noGrp="1"/>
          </p:cNvSpPr>
          <p:nvPr>
            <p:ph type="body" sz="half" idx="15"/>
          </p:nvPr>
        </p:nvSpPr>
        <p:spPr>
          <a:xfrm>
            <a:off x="680322" y="2091725"/>
            <a:ext cx="1365454" cy="3844461"/>
          </a:xfrm>
        </p:spPr>
        <p:txBody>
          <a:bodyPr/>
          <a:lstStyle/>
          <a:p>
            <a:r>
              <a:rPr lang="en-US" dirty="0" smtClean="0"/>
              <a:t>1680s</a:t>
            </a:r>
          </a:p>
          <a:p>
            <a:r>
              <a:rPr lang="en-US" dirty="0" smtClean="0"/>
              <a:t>1776</a:t>
            </a:r>
          </a:p>
          <a:p>
            <a:r>
              <a:rPr lang="en-US" dirty="0" smtClean="0"/>
              <a:t>1820s</a:t>
            </a:r>
          </a:p>
          <a:p>
            <a:r>
              <a:rPr lang="en-US" dirty="0" smtClean="0"/>
              <a:t>1890s</a:t>
            </a:r>
          </a:p>
          <a:p>
            <a:r>
              <a:rPr lang="en-US" dirty="0" smtClean="0"/>
              <a:t>1920</a:t>
            </a:r>
          </a:p>
          <a:p>
            <a:r>
              <a:rPr lang="en-US" dirty="0" smtClean="0"/>
              <a:t>1940</a:t>
            </a:r>
          </a:p>
          <a:p>
            <a:r>
              <a:rPr lang="en-US" dirty="0" smtClean="0"/>
              <a:t>1960</a:t>
            </a:r>
          </a:p>
          <a:p>
            <a:endParaRPr lang="en-US" dirty="0"/>
          </a:p>
          <a:p>
            <a:r>
              <a:rPr lang="en-US" dirty="0" smtClean="0"/>
              <a:t>1980</a:t>
            </a:r>
          </a:p>
          <a:p>
            <a:r>
              <a:rPr lang="en-US" dirty="0" smtClean="0"/>
              <a:t>2000</a:t>
            </a:r>
          </a:p>
          <a:p>
            <a:r>
              <a:rPr lang="en-US" dirty="0" smtClean="0"/>
              <a:t>2020</a:t>
            </a:r>
          </a:p>
          <a:p>
            <a:r>
              <a:rPr lang="en-US" dirty="0" smtClean="0"/>
              <a:t>2030</a:t>
            </a:r>
            <a:endParaRPr lang="en-US" dirty="0"/>
          </a:p>
        </p:txBody>
      </p:sp>
      <p:sp>
        <p:nvSpPr>
          <p:cNvPr id="9" name="Text Placeholder 8"/>
          <p:cNvSpPr>
            <a:spLocks noGrp="1"/>
          </p:cNvSpPr>
          <p:nvPr>
            <p:ph type="body" sz="quarter" idx="3"/>
          </p:nvPr>
        </p:nvSpPr>
        <p:spPr>
          <a:xfrm>
            <a:off x="3460079" y="1317356"/>
            <a:ext cx="3063240" cy="576262"/>
          </a:xfrm>
        </p:spPr>
        <p:txBody>
          <a:bodyPr/>
          <a:lstStyle/>
          <a:p>
            <a:r>
              <a:rPr lang="en-US" dirty="0" smtClean="0"/>
              <a:t>Philadelphia</a:t>
            </a:r>
            <a:endParaRPr lang="en-US" dirty="0"/>
          </a:p>
        </p:txBody>
      </p:sp>
      <p:sp>
        <p:nvSpPr>
          <p:cNvPr id="12" name="Text Placeholder 11"/>
          <p:cNvSpPr>
            <a:spLocks noGrp="1"/>
          </p:cNvSpPr>
          <p:nvPr>
            <p:ph type="body" sz="half" idx="16"/>
          </p:nvPr>
        </p:nvSpPr>
        <p:spPr>
          <a:xfrm>
            <a:off x="2572719" y="2091726"/>
            <a:ext cx="3785063" cy="3844460"/>
          </a:xfrm>
        </p:spPr>
        <p:txBody>
          <a:bodyPr/>
          <a:lstStyle/>
          <a:p>
            <a:r>
              <a:rPr lang="en-US" dirty="0" smtClean="0"/>
              <a:t>600</a:t>
            </a:r>
          </a:p>
          <a:p>
            <a:r>
              <a:rPr lang="en-US" dirty="0" smtClean="0"/>
              <a:t>28,522  1-3% colonial U.S.</a:t>
            </a:r>
          </a:p>
          <a:p>
            <a:r>
              <a:rPr lang="en-US" dirty="0" smtClean="0"/>
              <a:t>63,802</a:t>
            </a:r>
          </a:p>
          <a:p>
            <a:r>
              <a:rPr lang="en-US" dirty="0" smtClean="0"/>
              <a:t>847,000</a:t>
            </a:r>
          </a:p>
          <a:p>
            <a:r>
              <a:rPr lang="en-US" dirty="0" smtClean="0"/>
              <a:t>1,823,779</a:t>
            </a:r>
          </a:p>
          <a:p>
            <a:r>
              <a:rPr lang="en-US" dirty="0" smtClean="0"/>
              <a:t>1,931,334</a:t>
            </a:r>
          </a:p>
          <a:p>
            <a:r>
              <a:rPr lang="en-US" dirty="0" smtClean="0"/>
              <a:t>2,002,512</a:t>
            </a:r>
          </a:p>
          <a:p>
            <a:r>
              <a:rPr lang="en-US" dirty="0"/>
              <a:t> </a:t>
            </a:r>
            <a:r>
              <a:rPr lang="en-US" dirty="0" smtClean="0"/>
              <a:t>        region 3.3 million</a:t>
            </a:r>
          </a:p>
          <a:p>
            <a:r>
              <a:rPr lang="en-US" dirty="0" smtClean="0"/>
              <a:t>1,688,310 (4.830)</a:t>
            </a:r>
          </a:p>
          <a:p>
            <a:r>
              <a:rPr lang="en-US" dirty="0" smtClean="0"/>
              <a:t>1,517,000 (5.4)</a:t>
            </a:r>
          </a:p>
          <a:p>
            <a:r>
              <a:rPr lang="en-US" dirty="0" smtClean="0"/>
              <a:t>1,851,000  (6.1)</a:t>
            </a:r>
          </a:p>
          <a:p>
            <a:r>
              <a:rPr lang="en-US" dirty="0" smtClean="0"/>
              <a:t>1,900,000?</a:t>
            </a:r>
            <a:endParaRPr lang="en-US" dirty="0"/>
          </a:p>
        </p:txBody>
      </p:sp>
      <p:sp>
        <p:nvSpPr>
          <p:cNvPr id="10" name="Text Placeholder 9"/>
          <p:cNvSpPr>
            <a:spLocks noGrp="1"/>
          </p:cNvSpPr>
          <p:nvPr>
            <p:ph type="body" sz="quarter" idx="13"/>
          </p:nvPr>
        </p:nvSpPr>
        <p:spPr>
          <a:xfrm>
            <a:off x="7008710" y="1329483"/>
            <a:ext cx="3070025" cy="576262"/>
          </a:xfrm>
        </p:spPr>
        <p:txBody>
          <a:bodyPr/>
          <a:lstStyle/>
          <a:p>
            <a:r>
              <a:rPr lang="en-US" dirty="0" smtClean="0"/>
              <a:t>Rio de Janeiro</a:t>
            </a:r>
            <a:endParaRPr lang="en-US" dirty="0"/>
          </a:p>
        </p:txBody>
      </p:sp>
      <p:sp>
        <p:nvSpPr>
          <p:cNvPr id="13" name="Text Placeholder 12"/>
          <p:cNvSpPr>
            <a:spLocks noGrp="1"/>
          </p:cNvSpPr>
          <p:nvPr>
            <p:ph type="body" sz="half" idx="17"/>
          </p:nvPr>
        </p:nvSpPr>
        <p:spPr>
          <a:xfrm>
            <a:off x="6741763" y="2091725"/>
            <a:ext cx="3750590" cy="3844461"/>
          </a:xfrm>
        </p:spPr>
        <p:txBody>
          <a:bodyPr/>
          <a:lstStyle/>
          <a:p>
            <a:r>
              <a:rPr lang="en-US" dirty="0" smtClean="0"/>
              <a:t>25,000 (20,000 slaves)</a:t>
            </a:r>
          </a:p>
          <a:p>
            <a:r>
              <a:rPr lang="en-US" dirty="0" smtClean="0"/>
              <a:t>20,303  (1798 33,000)</a:t>
            </a:r>
          </a:p>
          <a:p>
            <a:r>
              <a:rPr lang="en-US" dirty="0" smtClean="0"/>
              <a:t>113,000</a:t>
            </a:r>
          </a:p>
          <a:p>
            <a:r>
              <a:rPr lang="en-US" dirty="0" smtClean="0"/>
              <a:t>520,000</a:t>
            </a:r>
          </a:p>
          <a:p>
            <a:r>
              <a:rPr lang="en-US" dirty="0" smtClean="0"/>
              <a:t>1,100,000</a:t>
            </a:r>
          </a:p>
          <a:p>
            <a:r>
              <a:rPr lang="en-US" dirty="0" smtClean="0"/>
              <a:t>1,750,000</a:t>
            </a:r>
          </a:p>
          <a:p>
            <a:r>
              <a:rPr lang="en-US" dirty="0" smtClean="0"/>
              <a:t>3,300,000  </a:t>
            </a:r>
          </a:p>
          <a:p>
            <a:r>
              <a:rPr lang="en-US" dirty="0"/>
              <a:t> </a:t>
            </a:r>
            <a:r>
              <a:rPr lang="en-US" dirty="0" smtClean="0"/>
              <a:t>     region 4.8 million</a:t>
            </a:r>
          </a:p>
          <a:p>
            <a:r>
              <a:rPr lang="en-US" dirty="0" smtClean="0"/>
              <a:t>5,051,091   (8.8 </a:t>
            </a:r>
            <a:r>
              <a:rPr lang="en-US" dirty="0" err="1" smtClean="0"/>
              <a:t>milliom</a:t>
            </a:r>
            <a:r>
              <a:rPr lang="en-US" dirty="0" smtClean="0"/>
              <a:t>)</a:t>
            </a:r>
          </a:p>
          <a:p>
            <a:r>
              <a:rPr lang="en-US" dirty="0" smtClean="0"/>
              <a:t>11,306,000 metro</a:t>
            </a:r>
          </a:p>
          <a:p>
            <a:r>
              <a:rPr lang="en-US" dirty="0" smtClean="0"/>
              <a:t>13,450,075</a:t>
            </a:r>
          </a:p>
          <a:p>
            <a:r>
              <a:rPr lang="en-US" dirty="0" smtClean="0"/>
              <a:t>14,408,259</a:t>
            </a:r>
            <a:endParaRPr lang="en-US" dirty="0"/>
          </a:p>
        </p:txBody>
      </p:sp>
    </p:spTree>
    <p:extLst>
      <p:ext uri="{BB962C8B-B14F-4D97-AF65-F5344CB8AC3E}">
        <p14:creationId xmlns:p14="http://schemas.microsoft.com/office/powerpoint/2010/main" val="1128857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21</a:t>
            </a:r>
            <a:r>
              <a:rPr lang="en-US" baseline="30000" dirty="0" smtClean="0"/>
              <a:t>st</a:t>
            </a:r>
            <a:r>
              <a:rPr lang="en-US" dirty="0" smtClean="0"/>
              <a:t> Century Growth Infill (RJ) vs. Sprawl (P) </a:t>
            </a:r>
            <a:r>
              <a:rPr lang="en-US" dirty="0" smtClean="0">
                <a:hlinkClick r:id="rId2"/>
              </a:rPr>
              <a:t>https</a:t>
            </a:r>
            <a:r>
              <a:rPr lang="en-US" dirty="0">
                <a:hlinkClick r:id="rId2"/>
              </a:rPr>
              <a:t>://earthobservatory.nasa.gov/images/88103/rio-de-janeiro-a-changing-city</a:t>
            </a:r>
            <a:r>
              <a:rPr lang="en-US" dirty="0"/>
              <a:t/>
            </a:r>
            <a:br>
              <a:rPr lang="en-US" dirty="0"/>
            </a:br>
            <a:endParaRPr lang="en-US"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earthobservatory.nasa.gov/images/88103/rio-de-janeiro-a-changing-city</a:t>
            </a:r>
            <a:endParaRPr lang="en-US" dirty="0" smtClean="0"/>
          </a:p>
          <a:p>
            <a:endParaRPr lang="en-US" dirty="0"/>
          </a:p>
          <a:p>
            <a:endParaRPr lang="en-US" dirty="0"/>
          </a:p>
        </p:txBody>
      </p:sp>
      <p:pic>
        <p:nvPicPr>
          <p:cNvPr id="4" name="Picture 3"/>
          <p:cNvPicPr>
            <a:picLocks noChangeAspect="1"/>
          </p:cNvPicPr>
          <p:nvPr/>
        </p:nvPicPr>
        <p:blipFill>
          <a:blip r:embed="rId3"/>
          <a:stretch>
            <a:fillRect/>
          </a:stretch>
        </p:blipFill>
        <p:spPr>
          <a:xfrm>
            <a:off x="6788257" y="1958153"/>
            <a:ext cx="5129940" cy="47205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321" y="2152851"/>
            <a:ext cx="5410235" cy="4331127"/>
          </a:xfrm>
          <a:prstGeom prst="rect">
            <a:avLst/>
          </a:prstGeom>
        </p:spPr>
      </p:pic>
    </p:spTree>
    <p:extLst>
      <p:ext uri="{BB962C8B-B14F-4D97-AF65-F5344CB8AC3E}">
        <p14:creationId xmlns:p14="http://schemas.microsoft.com/office/powerpoint/2010/main" val="171411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Framing the Growth of the City as our Unit of Study</a:t>
            </a:r>
            <a:endParaRPr lang="en-US" dirty="0"/>
          </a:p>
        </p:txBody>
      </p:sp>
      <p:sp>
        <p:nvSpPr>
          <p:cNvPr id="3" name="Content Placeholder 2"/>
          <p:cNvSpPr>
            <a:spLocks noGrp="1"/>
          </p:cNvSpPr>
          <p:nvPr>
            <p:ph idx="1"/>
          </p:nvPr>
        </p:nvSpPr>
        <p:spPr/>
        <p:txBody>
          <a:bodyPr>
            <a:normAutofit fontScale="925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Using Models to Understand/Compare Cities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Identifying Shared Features and Comparing Them </a:t>
            </a:r>
            <a:r>
              <a:rPr lang="mr-IN" dirty="0" smtClean="0"/>
              <a:t>–</a:t>
            </a:r>
            <a:r>
              <a:rPr lang="en-US" dirty="0" smtClean="0"/>
              <a:t>History/Function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Exploring Differences </a:t>
            </a:r>
            <a:r>
              <a:rPr lang="mr-IN" dirty="0" smtClean="0"/>
              <a:t>–</a:t>
            </a:r>
            <a:r>
              <a:rPr lang="en-US" dirty="0" smtClean="0"/>
              <a:t>Race </a:t>
            </a:r>
            <a:r>
              <a:rPr lang="en-US" dirty="0" smtClean="0"/>
              <a:t>(Class, Gender) as Social </a:t>
            </a:r>
            <a:r>
              <a:rPr lang="en-US" dirty="0" smtClean="0"/>
              <a:t>and Cultural </a:t>
            </a:r>
            <a:r>
              <a:rPr lang="en-US" dirty="0" smtClean="0"/>
              <a:t>Products</a:t>
            </a: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Correcting for SCALE within and across </a:t>
            </a:r>
            <a:r>
              <a:rPr lang="en-US" dirty="0" err="1" smtClean="0"/>
              <a:t>Cities;Thinking</a:t>
            </a:r>
            <a:r>
              <a:rPr lang="en-US" dirty="0" smtClean="0"/>
              <a:t> </a:t>
            </a:r>
            <a:r>
              <a:rPr lang="en-US" dirty="0" smtClean="0"/>
              <a:t>about POSITIONALITY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lvl="0" indent="0">
              <a:lnSpc>
                <a:spcPct val="100000"/>
              </a:lnSpc>
              <a:spcBef>
                <a:spcPts val="0"/>
              </a:spcBef>
              <a:buNone/>
              <a:defRPr/>
            </a:pPr>
            <a:r>
              <a:rPr lang="en-US" dirty="0" smtClean="0"/>
              <a:t>And finding </a:t>
            </a:r>
            <a:r>
              <a:rPr lang="en-US" dirty="0"/>
              <a:t>tools: </a:t>
            </a:r>
            <a:r>
              <a:rPr lang="en-US" dirty="0">
                <a:hlinkClick r:id="rId2"/>
              </a:rPr>
              <a:t>https://</a:t>
            </a:r>
            <a:r>
              <a:rPr lang="en-US" dirty="0" smtClean="0">
                <a:hlinkClick r:id="rId2"/>
              </a:rPr>
              <a:t>www.chicagofed.org/region/community-development/data/pcit</a:t>
            </a:r>
            <a:endParaRPr lang="en-US" dirty="0" smtClean="0"/>
          </a:p>
          <a:p>
            <a:pPr marL="0" lvl="0" indent="0">
              <a:lnSpc>
                <a:spcPct val="100000"/>
              </a:lnSpc>
              <a:spcBef>
                <a:spcPts val="0"/>
              </a:spcBef>
              <a:buNone/>
              <a:defRPr/>
            </a:pPr>
            <a:r>
              <a:rPr lang="en-US" dirty="0" smtClean="0"/>
              <a:t>(Federal Reserve Bank of Chicago Peer City Identification Tools)</a:t>
            </a:r>
            <a:endParaRPr lang="en-US" dirty="0"/>
          </a:p>
        </p:txBody>
      </p:sp>
    </p:spTree>
    <p:extLst>
      <p:ext uri="{BB962C8B-B14F-4D97-AF65-F5344CB8AC3E}">
        <p14:creationId xmlns:p14="http://schemas.microsoft.com/office/powerpoint/2010/main" val="1382117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a:xfrm>
            <a:off x="119592" y="227807"/>
            <a:ext cx="5870575" cy="1143000"/>
          </a:xfrm>
        </p:spPr>
        <p:txBody>
          <a:bodyPr rtlCol="0">
            <a:normAutofit/>
          </a:bodyPr>
          <a:lstStyle/>
          <a:p>
            <a:pPr>
              <a:defRPr/>
            </a:pPr>
            <a:r>
              <a:rPr lang="en-US" dirty="0" smtClean="0">
                <a:latin typeface="Arial" charset="0"/>
                <a:cs typeface="Arial" charset="0"/>
              </a:rPr>
              <a:t>4. SOCIAL STRUCTURE: E.G. </a:t>
            </a:r>
            <a:r>
              <a:rPr lang="en-US" dirty="0" smtClean="0">
                <a:latin typeface="Arial" charset="0"/>
                <a:ea typeface="+mj-ea"/>
                <a:cs typeface="Arial" charset="0"/>
              </a:rPr>
              <a:t>RACE/ETHNICITY</a:t>
            </a:r>
            <a:endParaRPr lang="en-US" dirty="0">
              <a:latin typeface="Arial" charset="0"/>
              <a:ea typeface="+mj-ea"/>
              <a:cs typeface="Arial" charset="0"/>
            </a:endParaRPr>
          </a:p>
        </p:txBody>
      </p:sp>
      <p:sp>
        <p:nvSpPr>
          <p:cNvPr id="29698" name="Rectangle 12"/>
          <p:cNvSpPr>
            <a:spLocks noGrp="1" noRot="1" noChangeArrowheads="1"/>
          </p:cNvSpPr>
          <p:nvPr>
            <p:ph sz="half" idx="1"/>
          </p:nvPr>
        </p:nvSpPr>
        <p:spPr/>
        <p:txBody>
          <a:bodyPr/>
          <a:lstStyle/>
          <a:p>
            <a:pPr eaLnBrk="1" hangingPunct="1">
              <a:lnSpc>
                <a:spcPct val="80000"/>
              </a:lnSpc>
              <a:buFont typeface="Wingdings" charset="2"/>
              <a:buChar char="§"/>
            </a:pPr>
            <a:endParaRPr lang="en-US" altLang="en-US">
              <a:ea typeface="ＭＳ Ｐゴシック" charset="-128"/>
            </a:endParaRPr>
          </a:p>
        </p:txBody>
      </p:sp>
      <p:sp>
        <p:nvSpPr>
          <p:cNvPr id="29699" name="Rectangle 4"/>
          <p:cNvSpPr>
            <a:spLocks noGrp="1" noRot="1" noChangeArrowheads="1"/>
          </p:cNvSpPr>
          <p:nvPr>
            <p:ph type="body" sz="half" idx="4294967295"/>
          </p:nvPr>
        </p:nvSpPr>
        <p:spPr>
          <a:xfrm>
            <a:off x="5181600" y="0"/>
            <a:ext cx="5486400" cy="6858000"/>
          </a:xfrm>
        </p:spPr>
        <p:txBody>
          <a:bodyPr/>
          <a:lstStyle/>
          <a:p>
            <a:pPr lvl="1" eaLnBrk="1" hangingPunct="1">
              <a:lnSpc>
                <a:spcPct val="90000"/>
              </a:lnSpc>
              <a:buFont typeface="Wingdings" charset="2"/>
              <a:buNone/>
            </a:pPr>
            <a:r>
              <a:rPr lang="en-US" altLang="zh-CN" sz="1800">
                <a:solidFill>
                  <a:srgbClr val="FF0000"/>
                </a:solidFill>
                <a:ea typeface="宋体" charset="-122"/>
              </a:rPr>
              <a:t>	</a:t>
            </a:r>
            <a:endParaRPr lang="en-US" altLang="en-US" sz="1800">
              <a:ea typeface="ＭＳ Ｐゴシック" charset="-128"/>
            </a:endParaRPr>
          </a:p>
        </p:txBody>
      </p:sp>
      <p:pic>
        <p:nvPicPr>
          <p:cNvPr id="29700" name="Picture 9" descr="http://www.historycooperative.org/journals/jah/90.1/images/kenny_fig04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913" y="1676400"/>
            <a:ext cx="3810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13"/>
          <p:cNvSpPr>
            <a:spLocks noGrp="1" noRot="1" noChangeArrowheads="1"/>
          </p:cNvSpPr>
          <p:nvPr>
            <p:ph type="body" sz="half" idx="2"/>
          </p:nvPr>
        </p:nvSpPr>
        <p:spPr>
          <a:xfrm>
            <a:off x="5715000" y="685800"/>
            <a:ext cx="5812971" cy="6172200"/>
          </a:xfrm>
        </p:spPr>
        <p:txBody>
          <a:bodyPr>
            <a:normAutofit/>
          </a:bodyPr>
          <a:lstStyle/>
          <a:p>
            <a:pPr eaLnBrk="1" hangingPunct="1">
              <a:lnSpc>
                <a:spcPct val="80000"/>
              </a:lnSpc>
              <a:buFont typeface="Arial" charset="0"/>
              <a:buNone/>
            </a:pPr>
            <a:r>
              <a:rPr lang="en-US" altLang="zh-CN" dirty="0">
                <a:solidFill>
                  <a:srgbClr val="FF0000"/>
                </a:solidFill>
                <a:ea typeface="宋体" charset="-122"/>
              </a:rPr>
              <a:t>		</a:t>
            </a:r>
          </a:p>
          <a:p>
            <a:pPr eaLnBrk="1" hangingPunct="1">
              <a:lnSpc>
                <a:spcPct val="80000"/>
              </a:lnSpc>
              <a:buFont typeface="Arial" charset="0"/>
              <a:buNone/>
            </a:pPr>
            <a:r>
              <a:rPr lang="en-US" altLang="zh-CN" dirty="0">
                <a:solidFill>
                  <a:srgbClr val="FF0000"/>
                </a:solidFill>
                <a:ea typeface="宋体" charset="-122"/>
              </a:rPr>
              <a:t>	</a:t>
            </a:r>
            <a:r>
              <a:rPr lang="en-US" altLang="zh-CN" dirty="0">
                <a:solidFill>
                  <a:srgbClr val="FFFF00"/>
                </a:solidFill>
                <a:ea typeface="宋体" charset="-122"/>
              </a:rPr>
              <a:t>	RACE is a culturally constructed interpretation of biological difference, often based on evaluations of visible physical features and concepts such as blood and mentality.  </a:t>
            </a:r>
            <a:endParaRPr lang="en-US" altLang="zh-CN" dirty="0" smtClean="0">
              <a:solidFill>
                <a:srgbClr val="FFFF00"/>
              </a:solidFill>
              <a:ea typeface="宋体" charset="-122"/>
            </a:endParaRPr>
          </a:p>
          <a:p>
            <a:pPr eaLnBrk="1" hangingPunct="1">
              <a:lnSpc>
                <a:spcPct val="80000"/>
              </a:lnSpc>
              <a:buFont typeface="Arial" charset="0"/>
              <a:buNone/>
            </a:pPr>
            <a:r>
              <a:rPr lang="en-US" altLang="zh-CN" dirty="0">
                <a:solidFill>
                  <a:srgbClr val="FFFF00"/>
                </a:solidFill>
                <a:ea typeface="宋体" charset="-122"/>
              </a:rPr>
              <a:t> </a:t>
            </a:r>
            <a:r>
              <a:rPr lang="en-US" altLang="zh-CN" dirty="0" smtClean="0">
                <a:solidFill>
                  <a:srgbClr val="FFFF00"/>
                </a:solidFill>
                <a:ea typeface="宋体" charset="-122"/>
              </a:rPr>
              <a:t>         As </a:t>
            </a:r>
            <a:r>
              <a:rPr lang="en-US" altLang="zh-CN" dirty="0">
                <a:solidFill>
                  <a:srgbClr val="FFFF00"/>
                </a:solidFill>
                <a:ea typeface="宋体" charset="-122"/>
              </a:rPr>
              <a:t>an implicit model of shared </a:t>
            </a:r>
            <a:r>
              <a:rPr lang="en-US" altLang="zh-CN" dirty="0" smtClean="0">
                <a:solidFill>
                  <a:srgbClr val="FFFF00"/>
                </a:solidFill>
                <a:ea typeface="宋体" charset="-122"/>
              </a:rPr>
              <a:t>descent, </a:t>
            </a:r>
            <a:r>
              <a:rPr lang="en-US" altLang="zh-CN" dirty="0">
                <a:solidFill>
                  <a:srgbClr val="FFFF00"/>
                </a:solidFill>
                <a:ea typeface="宋体" charset="-122"/>
              </a:rPr>
              <a:t>race is similar to ETHNICITY, which demarcates shared origins within a society (including immigration) and may emphasize shared cultural attributes (language, food, names) over biology.  </a:t>
            </a:r>
            <a:endParaRPr lang="en-US" altLang="zh-CN" dirty="0" smtClean="0">
              <a:solidFill>
                <a:srgbClr val="FFFF00"/>
              </a:solidFill>
              <a:ea typeface="宋体" charset="-122"/>
            </a:endParaRPr>
          </a:p>
          <a:p>
            <a:pPr eaLnBrk="1" hangingPunct="1">
              <a:lnSpc>
                <a:spcPct val="80000"/>
              </a:lnSpc>
              <a:buFont typeface="Arial" charset="0"/>
              <a:buNone/>
            </a:pPr>
            <a:r>
              <a:rPr lang="en-US" altLang="zh-CN" dirty="0">
                <a:solidFill>
                  <a:srgbClr val="FFFF00"/>
                </a:solidFill>
                <a:ea typeface="宋体" charset="-122"/>
              </a:rPr>
              <a:t> </a:t>
            </a:r>
            <a:r>
              <a:rPr lang="en-US" altLang="zh-CN" dirty="0" smtClean="0">
                <a:solidFill>
                  <a:srgbClr val="FFFF00"/>
                </a:solidFill>
                <a:ea typeface="宋体" charset="-122"/>
              </a:rPr>
              <a:t>         RACE has </a:t>
            </a:r>
            <a:r>
              <a:rPr lang="en-US" altLang="zh-CN" dirty="0">
                <a:solidFill>
                  <a:srgbClr val="FFFF00"/>
                </a:solidFill>
                <a:ea typeface="宋体" charset="-122"/>
              </a:rPr>
              <a:t>been constructed, however, as a basic category entailing more categorical divisions, including the difference between being human and not being human, but also varies widely. </a:t>
            </a:r>
            <a:endParaRPr lang="en-US" altLang="en-US" dirty="0">
              <a:solidFill>
                <a:srgbClr val="FFFF00"/>
              </a:solidFill>
              <a:ea typeface="ＭＳ Ｐゴシック" charset="-128"/>
            </a:endParaRPr>
          </a:p>
        </p:txBody>
      </p:sp>
    </p:spTree>
    <p:extLst>
      <p:ext uri="{BB962C8B-B14F-4D97-AF65-F5344CB8AC3E}">
        <p14:creationId xmlns:p14="http://schemas.microsoft.com/office/powerpoint/2010/main" val="17255233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Manners of Talking and Acting</a:t>
            </a:r>
            <a:endParaRPr lang="en-US" dirty="0"/>
          </a:p>
        </p:txBody>
      </p:sp>
      <p:sp>
        <p:nvSpPr>
          <p:cNvPr id="5" name="Content Placeholder 4"/>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In Philadelphia and Rio  “ethnicity” is often used as a subcategorization within ”race” and more likely to be recognized within the historically dominant group.  That is, US Citizens speak of Jewish-(American) or Italian-(American) immigrants and neighborhoods in both cities, but do not </a:t>
            </a:r>
            <a:r>
              <a:rPr lang="en-US" dirty="0" err="1" smtClean="0"/>
              <a:t>distiguish</a:t>
            </a:r>
            <a:r>
              <a:rPr lang="en-US" dirty="0" smtClean="0"/>
              <a:t> Angolan-Americans or West African Americans.  In Brazil, while people will say we are all </a:t>
            </a:r>
            <a:r>
              <a:rPr lang="en-US" dirty="0" err="1" smtClean="0"/>
              <a:t>mxed</a:t>
            </a:r>
            <a:r>
              <a:rPr lang="en-US" dirty="0" smtClean="0"/>
              <a:t>, they can identify Jewish neighborhoods but may also speak more easily of class divisions.</a:t>
            </a:r>
            <a:endParaRPr lang="en-US" dirty="0"/>
          </a:p>
        </p:txBody>
      </p:sp>
    </p:spTree>
    <p:extLst>
      <p:ext uri="{BB962C8B-B14F-4D97-AF65-F5344CB8AC3E}">
        <p14:creationId xmlns:p14="http://schemas.microsoft.com/office/powerpoint/2010/main" val="355872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pPr eaLnBrk="1" hangingPunct="1"/>
            <a:endParaRPr lang="en-US" altLang="en-US">
              <a:ea typeface="ＭＳ Ｐゴシック" charset="-128"/>
            </a:endParaRPr>
          </a:p>
        </p:txBody>
      </p:sp>
      <p:pic>
        <p:nvPicPr>
          <p:cNvPr id="38914"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96325" y="381000"/>
            <a:ext cx="8697025" cy="6629400"/>
          </a:xfrm>
        </p:spPr>
      </p:pic>
      <p:sp>
        <p:nvSpPr>
          <p:cNvPr id="38915" name="Line 7"/>
          <p:cNvSpPr>
            <a:spLocks noChangeShapeType="1"/>
          </p:cNvSpPr>
          <p:nvPr/>
        </p:nvSpPr>
        <p:spPr bwMode="auto">
          <a:xfrm flipV="1">
            <a:off x="2362200" y="4648200"/>
            <a:ext cx="4648200" cy="76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6" name="Line 8"/>
          <p:cNvSpPr>
            <a:spLocks noChangeShapeType="1"/>
          </p:cNvSpPr>
          <p:nvPr/>
        </p:nvSpPr>
        <p:spPr bwMode="auto">
          <a:xfrm flipV="1">
            <a:off x="7010400" y="4267200"/>
            <a:ext cx="0" cy="457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7" name="Line 9"/>
          <p:cNvSpPr>
            <a:spLocks noChangeShapeType="1"/>
          </p:cNvSpPr>
          <p:nvPr/>
        </p:nvSpPr>
        <p:spPr bwMode="auto">
          <a:xfrm flipH="1" flipV="1">
            <a:off x="2438400" y="4267200"/>
            <a:ext cx="4572000" cy="4603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8" name="Line 11"/>
          <p:cNvSpPr>
            <a:spLocks noChangeShapeType="1"/>
          </p:cNvSpPr>
          <p:nvPr/>
        </p:nvSpPr>
        <p:spPr bwMode="auto">
          <a:xfrm>
            <a:off x="7467600" y="3886200"/>
            <a:ext cx="533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19" name="Line 13"/>
          <p:cNvSpPr>
            <a:spLocks noChangeShapeType="1"/>
          </p:cNvSpPr>
          <p:nvPr/>
        </p:nvSpPr>
        <p:spPr bwMode="auto">
          <a:xfrm>
            <a:off x="7467600" y="3962400"/>
            <a:ext cx="0" cy="228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0" name="Line 14"/>
          <p:cNvSpPr>
            <a:spLocks noChangeShapeType="1"/>
          </p:cNvSpPr>
          <p:nvPr/>
        </p:nvSpPr>
        <p:spPr bwMode="auto">
          <a:xfrm>
            <a:off x="7467600" y="4191000"/>
            <a:ext cx="533400"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1" name="Line 15"/>
          <p:cNvSpPr>
            <a:spLocks noChangeShapeType="1"/>
          </p:cNvSpPr>
          <p:nvPr/>
        </p:nvSpPr>
        <p:spPr bwMode="auto">
          <a:xfrm flipV="1">
            <a:off x="8001000" y="3886200"/>
            <a:ext cx="0" cy="228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922" name="WordArt 16"/>
          <p:cNvSpPr>
            <a:spLocks noChangeArrowheads="1" noChangeShapeType="1" noTextEdit="1"/>
          </p:cNvSpPr>
          <p:nvPr/>
        </p:nvSpPr>
        <p:spPr bwMode="auto">
          <a:xfrm>
            <a:off x="7010400" y="3962400"/>
            <a:ext cx="1219200" cy="228600"/>
          </a:xfrm>
          <a:prstGeom prst="rect">
            <a:avLst/>
          </a:prstGeom>
        </p:spPr>
        <p:txBody>
          <a:bodyPr wrap="none" fromWordArt="1">
            <a:prstTxWarp prst="textPlain">
              <a:avLst>
                <a:gd name="adj" fmla="val 50000"/>
              </a:avLst>
            </a:prstTxWarp>
          </a:bodyPr>
          <a:lstStyle/>
          <a:p>
            <a:pPr algn="ctr"/>
            <a:r>
              <a:rPr lang="en-US"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Arial Black" charset="0"/>
                <a:ea typeface="Arial Black" charset="0"/>
                <a:cs typeface="Arial Black" charset="0"/>
              </a:rPr>
              <a:t>Society Hill</a:t>
            </a:r>
          </a:p>
        </p:txBody>
      </p:sp>
      <p:sp>
        <p:nvSpPr>
          <p:cNvPr id="38923" name="WordArt 17"/>
          <p:cNvSpPr>
            <a:spLocks noChangeArrowheads="1" noChangeShapeType="1" noTextEdit="1"/>
          </p:cNvSpPr>
          <p:nvPr/>
        </p:nvSpPr>
        <p:spPr bwMode="auto">
          <a:xfrm>
            <a:off x="3200400" y="4419601"/>
            <a:ext cx="1733550" cy="314325"/>
          </a:xfrm>
          <a:prstGeom prst="rect">
            <a:avLst/>
          </a:prstGeom>
        </p:spPr>
        <p:txBody>
          <a:bodyPr wrap="none" fromWordArt="1">
            <a:prstTxWarp prst="textPlain">
              <a:avLst>
                <a:gd name="adj" fmla="val 50000"/>
              </a:avLst>
            </a:prstTxWarp>
          </a:bodyPr>
          <a:lstStyle/>
          <a:p>
            <a:pPr algn="ctr"/>
            <a:r>
              <a:rPr lang="en-US"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Arial Black" charset="0"/>
                <a:ea typeface="Arial Black" charset="0"/>
                <a:cs typeface="Arial Black" charset="0"/>
              </a:rPr>
              <a:t>Seventh Ward</a:t>
            </a:r>
          </a:p>
        </p:txBody>
      </p:sp>
      <p:sp>
        <p:nvSpPr>
          <p:cNvPr id="14" name="Curved Down Ribbon 13"/>
          <p:cNvSpPr/>
          <p:nvPr/>
        </p:nvSpPr>
        <p:spPr>
          <a:xfrm>
            <a:off x="4038600" y="1219201"/>
            <a:ext cx="5867400" cy="758825"/>
          </a:xfrm>
          <a:prstGeom prst="ellipseRibb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dirty="0"/>
              <a:t>http://www.mappingdubois.org/maps.html</a:t>
            </a:r>
          </a:p>
        </p:txBody>
      </p:sp>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303898"/>
            <a:ext cx="3359152" cy="3658502"/>
          </a:xfrm>
          <a:prstGeom prst="rect">
            <a:avLst/>
          </a:prstGeom>
        </p:spPr>
      </p:pic>
      <p:sp>
        <p:nvSpPr>
          <p:cNvPr id="2" name="TextBox 1"/>
          <p:cNvSpPr txBox="1"/>
          <p:nvPr/>
        </p:nvSpPr>
        <p:spPr>
          <a:xfrm>
            <a:off x="146957" y="3543300"/>
            <a:ext cx="3053443" cy="369332"/>
          </a:xfrm>
          <a:prstGeom prst="rect">
            <a:avLst/>
          </a:prstGeom>
          <a:noFill/>
        </p:spPr>
        <p:txBody>
          <a:bodyPr wrap="square" rtlCol="0">
            <a:spAutoFit/>
          </a:bodyPr>
          <a:lstStyle/>
          <a:p>
            <a:r>
              <a:rPr lang="en-US" dirty="0" smtClean="0"/>
              <a:t>W.E. B. Dubois 1863-1960</a:t>
            </a:r>
            <a:endParaRPr lang="en-US" dirty="0"/>
          </a:p>
        </p:txBody>
      </p:sp>
    </p:spTree>
    <p:extLst>
      <p:ext uri="{BB962C8B-B14F-4D97-AF65-F5344CB8AC3E}">
        <p14:creationId xmlns:p14="http://schemas.microsoft.com/office/powerpoint/2010/main" val="2212398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rtlCol="0">
            <a:normAutofit/>
          </a:bodyPr>
          <a:lstStyle/>
          <a:p>
            <a:pPr>
              <a:defRPr/>
            </a:pPr>
            <a:r>
              <a:rPr lang="en-US">
                <a:latin typeface="Arial" charset="0"/>
                <a:ea typeface="+mj-ea"/>
                <a:cs typeface="Arial" charset="0"/>
              </a:rPr>
              <a:t>The Philadelphia Negro (1899)</a:t>
            </a:r>
          </a:p>
        </p:txBody>
      </p:sp>
      <p:sp>
        <p:nvSpPr>
          <p:cNvPr id="40962" name="Rectangle 3"/>
          <p:cNvSpPr>
            <a:spLocks noGrp="1" noChangeArrowheads="1"/>
          </p:cNvSpPr>
          <p:nvPr>
            <p:ph type="body" idx="1"/>
          </p:nvPr>
        </p:nvSpPr>
        <p:spPr/>
        <p:txBody>
          <a:bodyPr/>
          <a:lstStyle/>
          <a:p>
            <a:pPr eaLnBrk="1" hangingPunct="1">
              <a:lnSpc>
                <a:spcPct val="60000"/>
              </a:lnSpc>
              <a:buFont typeface="Wingdings" charset="2"/>
              <a:buNone/>
            </a:pPr>
            <a:r>
              <a:rPr lang="en-US" altLang="en-US" dirty="0">
                <a:latin typeface="Arial" charset="0"/>
                <a:ea typeface="ＭＳ Ｐゴシック" charset="-128"/>
              </a:rPr>
              <a:t>p. 5 </a:t>
            </a:r>
            <a:r>
              <a:rPr lang="ja-JP" altLang="en-US" dirty="0">
                <a:latin typeface="Arial" charset="0"/>
                <a:ea typeface="ヒラギノ明朝 Pro W3" charset="-128"/>
              </a:rPr>
              <a:t>“</a:t>
            </a:r>
            <a:r>
              <a:rPr lang="en-US" altLang="ja-JP" dirty="0">
                <a:latin typeface="Arial" charset="0"/>
                <a:ea typeface="ＭＳ Ｐゴシック" charset="-128"/>
              </a:rPr>
              <a:t>Here is a large group of people – perhaps forty-five thousand, a city within a city – who do not form an integral part of the  larger social group.  This is in itself not altogether unusual; there are other unassimilated groups: Jews, Italians, even Americans; and yet in the case of the Negroes the segregation is more conspicuous, more patent to the eye, and so intertwined with a long historic evolution, with peculiarly pressing social problems of poverty, ignorance, crime and labor, that the Negro problem far surpasses …</a:t>
            </a:r>
          </a:p>
          <a:p>
            <a:pPr eaLnBrk="1" hangingPunct="1">
              <a:lnSpc>
                <a:spcPct val="60000"/>
              </a:lnSpc>
              <a:buFont typeface="Wingdings" charset="2"/>
              <a:buNone/>
            </a:pPr>
            <a:endParaRPr lang="en-US" altLang="en-US" dirty="0">
              <a:latin typeface="Arial" charset="0"/>
              <a:ea typeface="ＭＳ Ｐゴシック" charset="-128"/>
            </a:endParaRPr>
          </a:p>
          <a:p>
            <a:pPr eaLnBrk="1" hangingPunct="1">
              <a:lnSpc>
                <a:spcPct val="60000"/>
              </a:lnSpc>
              <a:buFont typeface="Wingdings" charset="2"/>
              <a:buNone/>
            </a:pPr>
            <a:r>
              <a:rPr lang="en-US" altLang="en-US" dirty="0">
                <a:latin typeface="Arial" charset="0"/>
                <a:ea typeface="ＭＳ Ｐゴシック" charset="-128"/>
              </a:rPr>
              <a:t>           What is the real condition of this group of human beings?</a:t>
            </a:r>
            <a:r>
              <a:rPr lang="ja-JP" altLang="en-US" dirty="0">
                <a:latin typeface="Arial" charset="0"/>
                <a:ea typeface="ヒラギノ明朝 Pro W3" charset="-128"/>
              </a:rPr>
              <a:t>”</a:t>
            </a:r>
            <a:endParaRPr lang="en-US" altLang="en-US" dirty="0">
              <a:latin typeface="Arial" charset="0"/>
              <a:ea typeface="ＭＳ Ｐゴシック" charset="-128"/>
            </a:endParaRPr>
          </a:p>
        </p:txBody>
      </p:sp>
    </p:spTree>
    <p:extLst>
      <p:ext uri="{BB962C8B-B14F-4D97-AF65-F5344CB8AC3E}">
        <p14:creationId xmlns:p14="http://schemas.microsoft.com/office/powerpoint/2010/main" val="10230534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2133600" y="457200"/>
            <a:ext cx="8001000" cy="1371600"/>
          </a:xfrm>
        </p:spPr>
        <p:txBody>
          <a:bodyPr>
            <a:normAutofit fontScale="90000"/>
          </a:bodyPr>
          <a:lstStyle/>
          <a:p>
            <a:pPr eaLnBrk="1" hangingPunct="1"/>
            <a:r>
              <a:rPr lang="en-US" altLang="en-US" sz="4000" dirty="0">
                <a:latin typeface="Arial" charset="0"/>
                <a:ea typeface="ＭＳ Ｐゴシック" charset="-128"/>
              </a:rPr>
              <a:t>Differences of Class in </a:t>
            </a:r>
            <a:r>
              <a:rPr lang="en-US" altLang="en-US" sz="4000" dirty="0" smtClean="0">
                <a:latin typeface="Arial" charset="0"/>
                <a:ea typeface="ＭＳ Ｐゴシック" charset="-128"/>
              </a:rPr>
              <a:t>CONFINED SPACE</a:t>
            </a:r>
            <a:r>
              <a:rPr lang="en-US" altLang="en-US" sz="4000" dirty="0">
                <a:latin typeface="Arial" charset="0"/>
                <a:ea typeface="ＭＳ Ｐゴシック" charset="-128"/>
              </a:rPr>
              <a:t>: Black Elites and Workers</a:t>
            </a:r>
          </a:p>
        </p:txBody>
      </p:sp>
      <p:sp>
        <p:nvSpPr>
          <p:cNvPr id="43010" name="Rectangle 5"/>
          <p:cNvSpPr>
            <a:spLocks noGrp="1" noChangeArrowheads="1"/>
          </p:cNvSpPr>
          <p:nvPr>
            <p:ph sz="half" idx="1"/>
          </p:nvPr>
        </p:nvSpPr>
        <p:spPr>
          <a:xfrm>
            <a:off x="1979614" y="1598614"/>
            <a:ext cx="4040187" cy="4497387"/>
          </a:xfrm>
        </p:spPr>
        <p:txBody>
          <a:bodyPr/>
          <a:lstStyle/>
          <a:p>
            <a:pPr eaLnBrk="1" hangingPunct="1">
              <a:buFont typeface="Wingdings" charset="2"/>
              <a:buChar char="§"/>
            </a:pPr>
            <a:endParaRPr lang="en-US" altLang="en-US">
              <a:ea typeface="ＭＳ Ｐゴシック" charset="-128"/>
            </a:endParaRPr>
          </a:p>
        </p:txBody>
      </p:sp>
      <p:pic>
        <p:nvPicPr>
          <p:cNvPr id="43011" name="Picture 3"/>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219200" y="2182812"/>
            <a:ext cx="4267200" cy="4498975"/>
          </a:xfrm>
        </p:spPr>
      </p:pic>
      <p:pic>
        <p:nvPicPr>
          <p:cNvPr id="4301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550" y="2032000"/>
            <a:ext cx="4343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10"/>
          <p:cNvSpPr>
            <a:spLocks noGrp="1" noChangeArrowheads="1"/>
          </p:cNvSpPr>
          <p:nvPr>
            <p:ph sz="half" idx="2"/>
          </p:nvPr>
        </p:nvSpPr>
        <p:spPr>
          <a:xfrm>
            <a:off x="3200401" y="-3048000"/>
            <a:ext cx="4194175" cy="4498975"/>
          </a:xfrm>
        </p:spPr>
        <p:txBody>
          <a:bodyPr/>
          <a:lstStyle/>
          <a:p>
            <a:pPr eaLnBrk="1" hangingPunct="1">
              <a:buFont typeface="Wingdings" charset="2"/>
              <a:buChar char="§"/>
            </a:pPr>
            <a:endParaRPr lang="en-US" altLang="en-US">
              <a:ea typeface="ＭＳ Ｐゴシック" charset="-128"/>
            </a:endParaRPr>
          </a:p>
        </p:txBody>
      </p:sp>
    </p:spTree>
    <p:extLst>
      <p:ext uri="{BB962C8B-B14F-4D97-AF65-F5344CB8AC3E}">
        <p14:creationId xmlns:p14="http://schemas.microsoft.com/office/powerpoint/2010/main" val="17058949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rtlCol="0">
            <a:normAutofit/>
          </a:bodyPr>
          <a:lstStyle/>
          <a:p>
            <a:pPr>
              <a:defRPr/>
            </a:pPr>
            <a:r>
              <a:rPr lang="en-US" dirty="0">
                <a:latin typeface="Arial" charset="0"/>
                <a:ea typeface="+mj-ea"/>
                <a:cs typeface="Arial" charset="0"/>
              </a:rPr>
              <a:t>Gender, Family and </a:t>
            </a:r>
            <a:r>
              <a:rPr lang="en-US" dirty="0" smtClean="0">
                <a:latin typeface="Arial" charset="0"/>
                <a:ea typeface="+mj-ea"/>
                <a:cs typeface="Arial" charset="0"/>
              </a:rPr>
              <a:t>Further </a:t>
            </a:r>
            <a:r>
              <a:rPr lang="en-US" dirty="0">
                <a:latin typeface="Arial" charset="0"/>
                <a:cs typeface="Arial" charset="0"/>
              </a:rPr>
              <a:t>E</a:t>
            </a:r>
            <a:r>
              <a:rPr lang="en-US" dirty="0" smtClean="0">
                <a:latin typeface="Arial" charset="0"/>
                <a:ea typeface="+mj-ea"/>
                <a:cs typeface="Arial" charset="0"/>
              </a:rPr>
              <a:t>xclusion</a:t>
            </a:r>
            <a:endParaRPr lang="en-US" dirty="0">
              <a:latin typeface="Arial" charset="0"/>
              <a:ea typeface="+mj-ea"/>
              <a:cs typeface="Arial" charset="0"/>
            </a:endParaRPr>
          </a:p>
        </p:txBody>
      </p:sp>
      <p:sp>
        <p:nvSpPr>
          <p:cNvPr id="45058" name="Rectangle 3"/>
          <p:cNvSpPr>
            <a:spLocks noGrp="1" noChangeArrowheads="1"/>
          </p:cNvSpPr>
          <p:nvPr>
            <p:ph type="body" idx="1"/>
          </p:nvPr>
        </p:nvSpPr>
        <p:spPr>
          <a:xfrm>
            <a:off x="680321" y="2054817"/>
            <a:ext cx="6001019" cy="4343400"/>
          </a:xfrm>
        </p:spPr>
        <p:txBody>
          <a:bodyPr/>
          <a:lstStyle/>
          <a:p>
            <a:pPr eaLnBrk="1" hangingPunct="1">
              <a:lnSpc>
                <a:spcPct val="90000"/>
              </a:lnSpc>
              <a:buFont typeface="Wingdings" charset="2"/>
              <a:buNone/>
            </a:pPr>
            <a:r>
              <a:rPr lang="en-US" altLang="en-US" dirty="0">
                <a:latin typeface="Arial" charset="0"/>
                <a:ea typeface="ＭＳ Ｐゴシック" charset="-128"/>
              </a:rPr>
              <a:t>   pp. 66-7 </a:t>
            </a:r>
            <a:r>
              <a:rPr lang="ja-JP" altLang="en-US" dirty="0">
                <a:latin typeface="Arial" charset="0"/>
                <a:ea typeface="ヒラギノ明朝 Pro W3" charset="-128"/>
              </a:rPr>
              <a:t>“</a:t>
            </a:r>
            <a:r>
              <a:rPr lang="en-US" altLang="ja-JP" dirty="0">
                <a:latin typeface="Arial" charset="0"/>
                <a:ea typeface="ＭＳ Ｐゴシック" charset="-128"/>
              </a:rPr>
              <a:t>there is a large proportion of single men …. The number of married women, too, is small, while the large number of widows and separated indicates widespread and early breaking up of family life. The number of single women is probably lessened by unfortunate girls, and increased somewhat by deserted wives …. The causes of desertion are partly laxity in morals and partly the difficulty of supporting a family.</a:t>
            </a:r>
            <a:r>
              <a:rPr lang="ja-JP" altLang="en-US" dirty="0">
                <a:latin typeface="Arial" charset="0"/>
                <a:ea typeface="ヒラギノ明朝 Pro W3" charset="-128"/>
              </a:rPr>
              <a:t>”</a:t>
            </a:r>
            <a:endParaRPr lang="en-US" altLang="en-US" dirty="0">
              <a:latin typeface="Arial" charset="0"/>
              <a:ea typeface="ＭＳ Ｐゴシック" charset="-128"/>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084017" y="1834166"/>
            <a:ext cx="4289425" cy="4800600"/>
          </a:xfrm>
          <a:prstGeom prst="rect">
            <a:avLst/>
          </a:prstGeom>
          <a:noFill/>
        </p:spPr>
      </p:pic>
    </p:spTree>
    <p:extLst>
      <p:ext uri="{BB962C8B-B14F-4D97-AF65-F5344CB8AC3E}">
        <p14:creationId xmlns:p14="http://schemas.microsoft.com/office/powerpoint/2010/main" val="20694682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735137" y="948945"/>
            <a:ext cx="8226425" cy="685800"/>
          </a:xfrm>
        </p:spPr>
        <p:txBody>
          <a:bodyPr rtlCol="0">
            <a:normAutofit/>
          </a:bodyPr>
          <a:lstStyle/>
          <a:p>
            <a:pPr>
              <a:defRPr/>
            </a:pPr>
            <a:r>
              <a:rPr lang="en-US" sz="4000" dirty="0">
                <a:latin typeface="Arial" charset="0"/>
                <a:cs typeface="Arial" charset="0"/>
              </a:rPr>
              <a:t>Resolutions (p. 388-9)</a:t>
            </a:r>
          </a:p>
        </p:txBody>
      </p:sp>
      <p:sp>
        <p:nvSpPr>
          <p:cNvPr id="48130" name="Rectangle 3"/>
          <p:cNvSpPr>
            <a:spLocks noGrp="1" noChangeArrowheads="1"/>
          </p:cNvSpPr>
          <p:nvPr>
            <p:ph type="body" idx="1"/>
          </p:nvPr>
        </p:nvSpPr>
        <p:spPr/>
        <p:txBody>
          <a:bodyPr/>
          <a:lstStyle/>
          <a:p>
            <a:pPr eaLnBrk="1" hangingPunct="1">
              <a:buFont typeface="Wingdings" charset="2"/>
              <a:buNone/>
            </a:pPr>
            <a:endParaRPr lang="en-US" altLang="en-US">
              <a:ea typeface="ＭＳ Ｐゴシック" charset="-128"/>
            </a:endParaRPr>
          </a:p>
          <a:p>
            <a:pPr eaLnBrk="1" hangingPunct="1">
              <a:buFont typeface="Wingdings" charset="2"/>
              <a:buNone/>
            </a:pPr>
            <a:endParaRPr lang="en-US" altLang="en-US">
              <a:ea typeface="ＭＳ Ｐゴシック" charset="-128"/>
            </a:endParaRPr>
          </a:p>
        </p:txBody>
      </p:sp>
      <p:sp>
        <p:nvSpPr>
          <p:cNvPr id="167940" name="Rectangle 4"/>
          <p:cNvSpPr>
            <a:spLocks noGrp="1" noChangeArrowheads="1"/>
          </p:cNvSpPr>
          <p:nvPr>
            <p:ph sz="half" idx="4294967295"/>
          </p:nvPr>
        </p:nvSpPr>
        <p:spPr>
          <a:xfrm>
            <a:off x="1028700" y="2139043"/>
            <a:ext cx="9639300" cy="4301444"/>
          </a:xfrm>
        </p:spPr>
        <p:txBody>
          <a:bodyPr>
            <a:normAutofit lnSpcReduction="10000"/>
          </a:bodyPr>
          <a:lstStyle/>
          <a:p>
            <a:pPr marL="533400" indent="-533400">
              <a:buFont typeface="Arial" charset="0"/>
              <a:buAutoNum type="arabicPeriod"/>
              <a:defRPr/>
            </a:pPr>
            <a:r>
              <a:rPr lang="en-US" altLang="en-US" sz="2800" dirty="0">
                <a:latin typeface="Arial" charset="0"/>
                <a:ea typeface="ＭＳ Ｐゴシック" charset="-128"/>
              </a:rPr>
              <a:t>The Negro is here to stay.</a:t>
            </a:r>
          </a:p>
          <a:p>
            <a:pPr marL="533400" indent="-533400">
              <a:buFont typeface="Arial" charset="0"/>
              <a:buAutoNum type="arabicPeriod"/>
              <a:defRPr/>
            </a:pPr>
            <a:r>
              <a:rPr lang="en-US" altLang="en-US" sz="2800" dirty="0">
                <a:latin typeface="Arial" charset="0"/>
                <a:ea typeface="ＭＳ Ｐゴシック" charset="-128"/>
              </a:rPr>
              <a:t>It is to the advantage of all, both black and white, that every Negro should make the best of himself.</a:t>
            </a:r>
          </a:p>
          <a:p>
            <a:pPr marL="533400" indent="-533400">
              <a:buFont typeface="Arial" charset="0"/>
              <a:buAutoNum type="arabicPeriod"/>
              <a:defRPr/>
            </a:pPr>
            <a:r>
              <a:rPr lang="en-US" altLang="en-US" sz="2800" dirty="0">
                <a:latin typeface="Arial" charset="0"/>
                <a:ea typeface="ＭＳ Ｐゴシック" charset="-128"/>
              </a:rPr>
              <a:t>It is the duty of the Negro to raise himself by every effort to the standards of modern civilization…</a:t>
            </a:r>
          </a:p>
          <a:p>
            <a:pPr marL="533400" indent="-533400">
              <a:buFont typeface="Arial" charset="0"/>
              <a:buAutoNum type="arabicPeriod"/>
              <a:defRPr/>
            </a:pPr>
            <a:r>
              <a:rPr lang="en-US" altLang="en-US" sz="2800" dirty="0">
                <a:latin typeface="Arial" charset="0"/>
                <a:ea typeface="ＭＳ Ｐゴシック" charset="-128"/>
              </a:rPr>
              <a:t>It is the duty of the white people to guard their civilization against debauchment by themselves or others; but in order to do this it is not necessary to hinder and retard the efforts of an earnest people to rise…</a:t>
            </a:r>
          </a:p>
          <a:p>
            <a:pPr marL="533400" indent="-533400">
              <a:buFont typeface="Arial" charset="0"/>
              <a:buAutoNum type="arabicPeriod"/>
              <a:defRPr/>
            </a:pPr>
            <a:endParaRPr lang="en-US" altLang="en-US" sz="2800" dirty="0">
              <a:latin typeface="Arial" charset="0"/>
              <a:ea typeface="ＭＳ Ｐゴシック" charset="-128"/>
            </a:endParaRPr>
          </a:p>
        </p:txBody>
      </p:sp>
    </p:spTree>
    <p:extLst>
      <p:ext uri="{BB962C8B-B14F-4D97-AF65-F5344CB8AC3E}">
        <p14:creationId xmlns:p14="http://schemas.microsoft.com/office/powerpoint/2010/main" val="11309589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altLang="en-US" sz="2800">
                <a:latin typeface="Arial" charset="0"/>
                <a:ea typeface="ＭＳ Ｐゴシック" charset="-128"/>
              </a:rPr>
              <a:t>African Americans in Philadelphia A Century Later: Elijah Anderson ( Intro to new edition PN 1996)</a:t>
            </a:r>
          </a:p>
        </p:txBody>
      </p:sp>
      <p:sp>
        <p:nvSpPr>
          <p:cNvPr id="50178" name="Content Placeholder 2"/>
          <p:cNvSpPr>
            <a:spLocks noGrp="1"/>
          </p:cNvSpPr>
          <p:nvPr>
            <p:ph idx="1"/>
          </p:nvPr>
        </p:nvSpPr>
        <p:spPr/>
        <p:txBody>
          <a:bodyPr/>
          <a:lstStyle/>
          <a:p>
            <a:pPr eaLnBrk="1" hangingPunct="1">
              <a:lnSpc>
                <a:spcPct val="90000"/>
              </a:lnSpc>
              <a:buFont typeface="Wingdings" charset="2"/>
              <a:buNone/>
            </a:pPr>
            <a:r>
              <a:rPr lang="en-US" altLang="en-US">
                <a:latin typeface="Arial" charset="0"/>
                <a:ea typeface="ＭＳ Ｐゴシック" charset="-128"/>
              </a:rPr>
              <a:t>   </a:t>
            </a:r>
            <a:r>
              <a:rPr lang="ja-JP" altLang="en-US">
                <a:latin typeface="Arial" charset="0"/>
                <a:ea typeface="ヒラギノ明朝 Pro W3" charset="-128"/>
              </a:rPr>
              <a:t>“</a:t>
            </a:r>
            <a:r>
              <a:rPr lang="en-US" altLang="ja-JP">
                <a:latin typeface="Arial" charset="0"/>
                <a:ea typeface="ＭＳ Ｐゴシック" charset="-128"/>
              </a:rPr>
              <a:t>In 1890, the black population of the city of Philadelphia stood at only 39,371 (3.8 percent of the total population of 1,046,964): as of the 1990 Census, the black community numbered 631,936 (39.9 percent of the total population of 1,585,577). Heavy concentrations of the black population can now be found in West Philadelphia, North Philadelphia, South Philadelphia, and Southwest Philadelphia, but also Mount Airy and Germantown.</a:t>
            </a:r>
            <a:r>
              <a:rPr lang="ja-JP" altLang="en-US">
                <a:latin typeface="Arial" charset="0"/>
                <a:ea typeface="ヒラギノ明朝 Pro W3" charset="-128"/>
              </a:rPr>
              <a:t>”</a:t>
            </a:r>
            <a:r>
              <a:rPr lang="en-US" altLang="ja-JP">
                <a:latin typeface="Arial" charset="0"/>
                <a:ea typeface="ＭＳ Ｐゴシック" charset="-128"/>
              </a:rPr>
              <a:t>  xxix </a:t>
            </a:r>
            <a:endParaRPr lang="en-US" altLang="en-US">
              <a:latin typeface="Arial" charset="0"/>
              <a:ea typeface="ＭＳ Ｐゴシック" charset="-128"/>
            </a:endParaRPr>
          </a:p>
        </p:txBody>
      </p:sp>
    </p:spTree>
    <p:extLst>
      <p:ext uri="{BB962C8B-B14F-4D97-AF65-F5344CB8AC3E}">
        <p14:creationId xmlns:p14="http://schemas.microsoft.com/office/powerpoint/2010/main" val="15243942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Redlining  -Where does Chinatown fall?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6186" y="1834166"/>
            <a:ext cx="9787995" cy="4876877"/>
          </a:xfrm>
        </p:spPr>
      </p:pic>
    </p:spTree>
    <p:extLst>
      <p:ext uri="{BB962C8B-B14F-4D97-AF65-F5344CB8AC3E}">
        <p14:creationId xmlns:p14="http://schemas.microsoft.com/office/powerpoint/2010/main" val="11646175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rrowheads="1"/>
          </p:cNvSpPr>
          <p:nvPr>
            <p:ph type="title"/>
          </p:nvPr>
        </p:nvSpPr>
        <p:spPr/>
        <p:txBody>
          <a:bodyPr/>
          <a:lstStyle/>
          <a:p>
            <a:pPr eaLnBrk="1" hangingPunct="1"/>
            <a:r>
              <a:rPr lang="en-US" altLang="en-US" sz="2800">
                <a:latin typeface="Arial" charset="0"/>
                <a:ea typeface="ＭＳ Ｐゴシック" charset="-128"/>
              </a:rPr>
              <a:t>African-Americans in Space: From the Metropolitan Philadelphia Indicators Project (www.temple.edu/mpip)</a:t>
            </a:r>
          </a:p>
        </p:txBody>
      </p:sp>
      <p:pic>
        <p:nvPicPr>
          <p:cNvPr id="51202"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46314" y="1834166"/>
            <a:ext cx="9847868" cy="4819650"/>
          </a:xfrm>
        </p:spPr>
      </p:pic>
    </p:spTree>
    <p:extLst>
      <p:ext uri="{BB962C8B-B14F-4D97-AF65-F5344CB8AC3E}">
        <p14:creationId xmlns:p14="http://schemas.microsoft.com/office/powerpoint/2010/main" val="10141838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1.3/1.4  Building with maps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Over the next two weeks we ask you to take your original map and add context.  The first, simpler assignment due next week is to add surrounding streets (think Lynch and Perry) and tell us what else you see. The second, due in two weeks, ask you to use census and Arc GIS to adduce data that complicates the context and helps you with paper 1.5.  YOU DO NOT NEED TO MAKE THIS A RESEARCH PROJECT ; IT IS SHORT PRELIMINARY TEST OF SKILLS AND CHOICES </a:t>
            </a:r>
            <a:r>
              <a:rPr lang="mr-IN" dirty="0" smtClean="0"/>
              <a:t>–</a:t>
            </a:r>
            <a:r>
              <a:rPr lang="en-US" dirty="0" smtClean="0"/>
              <a:t> CONSIDER THEMES SUCH AS RACE, INCOME, HOME OWNERSHIP, AGE, SEX, FAMILY, ETC AS THEMES THAT MIGHT BE OF INTEREST.</a:t>
            </a:r>
            <a:endParaRPr lang="en-US" dirty="0"/>
          </a:p>
        </p:txBody>
      </p:sp>
    </p:spTree>
    <p:extLst>
      <p:ext uri="{BB962C8B-B14F-4D97-AF65-F5344CB8AC3E}">
        <p14:creationId xmlns:p14="http://schemas.microsoft.com/office/powerpoint/2010/main" val="205133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normAutofit fontScale="90000"/>
          </a:bodyPr>
          <a:lstStyle/>
          <a:p>
            <a:pPr eaLnBrk="1" hangingPunct="1"/>
            <a:r>
              <a:rPr lang="en-US" altLang="en-US" dirty="0" smtClean="0">
                <a:latin typeface="Arial" charset="0"/>
                <a:ea typeface="ＭＳ Ｐゴシック" charset="-128"/>
              </a:rPr>
              <a:t>Elijah Anderson </a:t>
            </a:r>
            <a:r>
              <a:rPr lang="en-US" altLang="en-US" dirty="0">
                <a:latin typeface="Arial" charset="0"/>
                <a:ea typeface="ＭＳ Ｐゴシック" charset="-128"/>
              </a:rPr>
              <a:t>(CR</a:t>
            </a:r>
            <a:r>
              <a:rPr lang="en-US" altLang="en-US" dirty="0" smtClean="0">
                <a:latin typeface="Arial" charset="0"/>
                <a:ea typeface="ＭＳ Ｐゴシック" charset="-128"/>
              </a:rPr>
              <a:t>)</a:t>
            </a:r>
            <a:br>
              <a:rPr lang="en-US" altLang="en-US" dirty="0" smtClean="0">
                <a:latin typeface="Arial" charset="0"/>
                <a:ea typeface="ＭＳ Ｐゴシック" charset="-128"/>
              </a:rPr>
            </a:br>
            <a:r>
              <a:rPr lang="en-US" altLang="en-US" dirty="0" smtClean="0">
                <a:latin typeface="Arial" charset="0"/>
                <a:ea typeface="ＭＳ Ｐゴシック" charset="-128"/>
              </a:rPr>
              <a:t>student of WJ Wilson, a</a:t>
            </a:r>
            <a:br>
              <a:rPr lang="en-US" altLang="en-US" dirty="0" smtClean="0">
                <a:latin typeface="Arial" charset="0"/>
                <a:ea typeface="ＭＳ Ｐゴシック" charset="-128"/>
              </a:rPr>
            </a:br>
            <a:r>
              <a:rPr lang="en-US" altLang="en-US" dirty="0" smtClean="0">
                <a:latin typeface="Arial" charset="0"/>
                <a:ea typeface="ＭＳ Ｐゴシック" charset="-128"/>
              </a:rPr>
              <a:t>student of Burgess</a:t>
            </a:r>
            <a:endParaRPr lang="en-US" altLang="en-US" dirty="0">
              <a:latin typeface="Arial" charset="0"/>
              <a:ea typeface="ＭＳ Ｐゴシック" charset="-128"/>
            </a:endParaRPr>
          </a:p>
        </p:txBody>
      </p:sp>
      <p:sp>
        <p:nvSpPr>
          <p:cNvPr id="67586" name="Content Placeholder 2"/>
          <p:cNvSpPr>
            <a:spLocks noGrp="1"/>
          </p:cNvSpPr>
          <p:nvPr>
            <p:ph idx="1"/>
          </p:nvPr>
        </p:nvSpPr>
        <p:spPr>
          <a:xfrm>
            <a:off x="680321" y="3600161"/>
            <a:ext cx="9613861" cy="3599316"/>
          </a:xfrm>
        </p:spPr>
        <p:txBody>
          <a:bodyPr/>
          <a:lstStyle/>
          <a:p>
            <a:pPr eaLnBrk="1" hangingPunct="1">
              <a:lnSpc>
                <a:spcPct val="90000"/>
              </a:lnSpc>
              <a:buFont typeface="Wingdings" charset="2"/>
              <a:buNone/>
            </a:pPr>
            <a:r>
              <a:rPr lang="en-US" altLang="en-US" sz="1700">
                <a:latin typeface="Arial" charset="0"/>
                <a:ea typeface="ＭＳ Ｐゴシック" charset="-128"/>
              </a:rPr>
              <a:t>p.133  The fact that the decent people, as a rule civilly disposed, socially conscious,dself-reliant men and women, share the neighborhood </a:t>
            </a:r>
            <a:r>
              <a:rPr lang="en-US" altLang="en-US" sz="1700" b="1">
                <a:solidFill>
                  <a:srgbClr val="FFFF00"/>
                </a:solidFill>
                <a:latin typeface="Arial" charset="0"/>
                <a:ea typeface="ＭＳ Ｐゴシック" charset="-128"/>
              </a:rPr>
              <a:t>streets and other public places </a:t>
            </a:r>
            <a:r>
              <a:rPr lang="en-US" altLang="en-US" sz="1700">
                <a:latin typeface="Arial" charset="0"/>
                <a:ea typeface="ＭＳ Ｐゴシック" charset="-128"/>
              </a:rPr>
              <a:t>with the street, the inconsiderate, the ignorant, and the desperate, places the  </a:t>
            </a:r>
            <a:r>
              <a:rPr lang="ja-JP" altLang="en-US" sz="1700">
                <a:latin typeface="Arial" charset="0"/>
                <a:ea typeface="ヒラギノ明朝 Pro W3" charset="-128"/>
              </a:rPr>
              <a:t>‘</a:t>
            </a:r>
            <a:r>
              <a:rPr lang="en-US" altLang="ja-JP" sz="1700">
                <a:latin typeface="Arial" charset="0"/>
                <a:ea typeface="ＭＳ Ｐゴシック" charset="-128"/>
              </a:rPr>
              <a:t>good</a:t>
            </a:r>
            <a:r>
              <a:rPr lang="ja-JP" altLang="en-US" sz="1700">
                <a:latin typeface="Arial" charset="0"/>
                <a:ea typeface="ヒラギノ明朝 Pro W3" charset="-128"/>
              </a:rPr>
              <a:t>’</a:t>
            </a:r>
            <a:r>
              <a:rPr lang="en-US" altLang="ja-JP" sz="1700">
                <a:latin typeface="Arial" charset="0"/>
                <a:ea typeface="ＭＳ Ｐゴシック" charset="-128"/>
              </a:rPr>
              <a:t> people at special risk. In order to live and function in the community, they must adapt to a street reality that is often dominated by people who at best are suffering severely in some way and who are apt to resort quickly to violence to settle disputes. This process of adapting means learning and observing</a:t>
            </a:r>
            <a:r>
              <a:rPr lang="en-US" altLang="ja-JP" sz="1700">
                <a:solidFill>
                  <a:srgbClr val="FFFF00"/>
                </a:solidFill>
                <a:latin typeface="Arial" charset="0"/>
                <a:ea typeface="ＭＳ Ｐゴシック" charset="-128"/>
              </a:rPr>
              <a:t> the code of the street.</a:t>
            </a:r>
            <a:r>
              <a:rPr lang="en-US" altLang="ja-JP" sz="1700">
                <a:latin typeface="Arial" charset="0"/>
                <a:ea typeface="ＭＳ Ｐゴシック" charset="-128"/>
              </a:rPr>
              <a:t> Decent people may readily defer to people, especially strangers who seem to be all street-oriented. When they encounter such people at theaters and other public spaces talking loudly or making excessive noise, they are reluctant to correct them for fear of verbal abuse that could lead to violence…</a:t>
            </a:r>
            <a:endParaRPr lang="en-US" altLang="en-US" sz="1700" b="1">
              <a:solidFill>
                <a:srgbClr val="FFFF00"/>
              </a:solidFill>
              <a:latin typeface="Arial" charset="0"/>
              <a:ea typeface="ＭＳ Ｐゴシック" charset="-128"/>
            </a:endParaRPr>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27524" y="14097"/>
            <a:ext cx="5445125" cy="3235289"/>
          </a:xfrm>
          <a:prstGeom prst="rect">
            <a:avLst/>
          </a:prstGeom>
        </p:spPr>
      </p:pic>
      <p:sp>
        <p:nvSpPr>
          <p:cNvPr id="2" name="TextBox 1"/>
          <p:cNvSpPr txBox="1"/>
          <p:nvPr/>
        </p:nvSpPr>
        <p:spPr>
          <a:xfrm>
            <a:off x="680321" y="2184941"/>
            <a:ext cx="5176158" cy="923330"/>
          </a:xfrm>
          <a:prstGeom prst="rect">
            <a:avLst/>
          </a:prstGeom>
          <a:noFill/>
        </p:spPr>
        <p:txBody>
          <a:bodyPr wrap="square" rtlCol="0">
            <a:spAutoFit/>
          </a:bodyPr>
          <a:lstStyle/>
          <a:p>
            <a:r>
              <a:rPr lang="en-US" dirty="0">
                <a:solidFill>
                  <a:srgbClr val="FFFF00"/>
                </a:solidFill>
              </a:rPr>
              <a:t>What does it mean when people with different ideas and trajectories  share “the street” as a  segregated space?</a:t>
            </a:r>
          </a:p>
        </p:txBody>
      </p:sp>
    </p:spTree>
    <p:extLst>
      <p:ext uri="{BB962C8B-B14F-4D97-AF65-F5344CB8AC3E}">
        <p14:creationId xmlns:p14="http://schemas.microsoft.com/office/powerpoint/2010/main" val="15532976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Comparative </a:t>
            </a:r>
            <a:r>
              <a:rPr lang="en-US" dirty="0" smtClean="0"/>
              <a:t>Racial Demographics </a:t>
            </a:r>
            <a:r>
              <a:rPr lang="en-US" dirty="0" smtClean="0"/>
              <a:t>(Wikipedia+)</a:t>
            </a:r>
            <a:endParaRPr lang="en-US" dirty="0"/>
          </a:p>
        </p:txBody>
      </p:sp>
      <p:sp>
        <p:nvSpPr>
          <p:cNvPr id="4" name="Text Placeholder 3"/>
          <p:cNvSpPr>
            <a:spLocks noGrp="1"/>
          </p:cNvSpPr>
          <p:nvPr>
            <p:ph type="body" idx="1"/>
          </p:nvPr>
        </p:nvSpPr>
        <p:spPr>
          <a:xfrm>
            <a:off x="793335" y="1925788"/>
            <a:ext cx="4472327" cy="693135"/>
          </a:xfrm>
        </p:spPr>
        <p:txBody>
          <a:bodyPr/>
          <a:lstStyle/>
          <a:p>
            <a:r>
              <a:rPr lang="en-US" dirty="0" smtClean="0"/>
              <a:t>PHILADELPHIA 2020</a:t>
            </a:r>
            <a:endParaRPr lang="en-US" dirty="0"/>
          </a:p>
        </p:txBody>
      </p:sp>
      <p:sp>
        <p:nvSpPr>
          <p:cNvPr id="3" name="Content Placeholder 2"/>
          <p:cNvSpPr>
            <a:spLocks noGrp="1"/>
          </p:cNvSpPr>
          <p:nvPr>
            <p:ph sz="half" idx="2"/>
          </p:nvPr>
        </p:nvSpPr>
        <p:spPr>
          <a:xfrm>
            <a:off x="331077" y="3030008"/>
            <a:ext cx="4682358" cy="2906179"/>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White Alone 44.8%</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White Alone Not Hispanic 34.3%</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Hispanic 15.2%</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Black 43.6%</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Asian 7.8%</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2 or more races 2.8%</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Other 1.1%</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5" name="Text Placeholder 4"/>
          <p:cNvSpPr>
            <a:spLocks noGrp="1"/>
          </p:cNvSpPr>
          <p:nvPr>
            <p:ph type="body" sz="quarter" idx="3"/>
          </p:nvPr>
        </p:nvSpPr>
        <p:spPr>
          <a:xfrm>
            <a:off x="5820154" y="1993576"/>
            <a:ext cx="4474028" cy="692076"/>
          </a:xfrm>
        </p:spPr>
        <p:txBody>
          <a:bodyPr/>
          <a:lstStyle/>
          <a:p>
            <a:r>
              <a:rPr lang="en-US" dirty="0" smtClean="0"/>
              <a:t>RIO 2010-20</a:t>
            </a:r>
            <a:endParaRPr lang="en-US" dirty="0"/>
          </a:p>
        </p:txBody>
      </p:sp>
      <p:sp>
        <p:nvSpPr>
          <p:cNvPr id="6" name="Content Placeholder 5"/>
          <p:cNvSpPr>
            <a:spLocks noGrp="1"/>
          </p:cNvSpPr>
          <p:nvPr>
            <p:ph sz="quarter" idx="4"/>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White (Blanco) perhaps 51%</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Black (</a:t>
            </a:r>
            <a:r>
              <a:rPr lang="en-US" dirty="0" err="1" smtClean="0"/>
              <a:t>Preto</a:t>
            </a:r>
            <a:r>
              <a:rPr lang="en-US" dirty="0" smtClean="0"/>
              <a:t>) 11%</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Mixed (Pardo) 37%</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Asian (</a:t>
            </a:r>
            <a:r>
              <a:rPr lang="en-US" dirty="0" err="1" smtClean="0"/>
              <a:t>Amarelo</a:t>
            </a:r>
            <a:r>
              <a:rPr lang="en-US" dirty="0" smtClean="0"/>
              <a:t>) 0.7%</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Genomics 7-13% Amerindian, 18-31% African, 51-75% European</a:t>
            </a:r>
            <a:endParaRPr lang="en-US" dirty="0"/>
          </a:p>
        </p:txBody>
      </p:sp>
      <p:sp>
        <p:nvSpPr>
          <p:cNvPr id="7" name="Rectangle 6"/>
          <p:cNvSpPr/>
          <p:nvPr/>
        </p:nvSpPr>
        <p:spPr>
          <a:xfrm>
            <a:off x="426520" y="5818878"/>
            <a:ext cx="11240813" cy="923330"/>
          </a:xfrm>
          <a:prstGeom prst="rect">
            <a:avLst/>
          </a:prstGeom>
        </p:spPr>
        <p:txBody>
          <a:bodyPr wrap="square">
            <a:spAutoFit/>
          </a:bodyPr>
          <a:lstStyle/>
          <a:p>
            <a:r>
              <a:rPr lang="en-US" dirty="0">
                <a:solidFill>
                  <a:srgbClr val="92D050"/>
                </a:solidFill>
                <a:latin typeface="Arial" charset="0"/>
              </a:rPr>
              <a:t>According to a 2000 survey held in Rio de Janeiro, the entire self-reported </a:t>
            </a:r>
            <a:r>
              <a:rPr lang="en-US" i="1" dirty="0" err="1">
                <a:solidFill>
                  <a:srgbClr val="92D050"/>
                </a:solidFill>
                <a:latin typeface="Arial" charset="0"/>
              </a:rPr>
              <a:t>preto</a:t>
            </a:r>
            <a:r>
              <a:rPr lang="en-US" dirty="0">
                <a:solidFill>
                  <a:srgbClr val="92D050"/>
                </a:solidFill>
                <a:latin typeface="Arial" charset="0"/>
              </a:rPr>
              <a:t> population reported to have African ancestry. 86% of the self-reported </a:t>
            </a:r>
            <a:r>
              <a:rPr lang="en-US" i="1" dirty="0" err="1">
                <a:solidFill>
                  <a:srgbClr val="92D050"/>
                </a:solidFill>
                <a:latin typeface="Arial" charset="0"/>
              </a:rPr>
              <a:t>pardo</a:t>
            </a:r>
            <a:r>
              <a:rPr lang="en-US" dirty="0">
                <a:solidFill>
                  <a:srgbClr val="92D050"/>
                </a:solidFill>
                <a:latin typeface="Arial" charset="0"/>
              </a:rPr>
              <a:t> and 38% of the self-reported White population reported to have African ancestors.</a:t>
            </a:r>
            <a:endParaRPr lang="en-US" dirty="0">
              <a:solidFill>
                <a:srgbClr val="92D050"/>
              </a:solidFill>
            </a:endParaRPr>
          </a:p>
        </p:txBody>
      </p:sp>
    </p:spTree>
    <p:extLst>
      <p:ext uri="{BB962C8B-B14F-4D97-AF65-F5344CB8AC3E}">
        <p14:creationId xmlns:p14="http://schemas.microsoft.com/office/powerpoint/2010/main" val="15727404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 is Different in Brazil</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0549" y="2119823"/>
            <a:ext cx="8261451" cy="3598863"/>
          </a:xfrm>
        </p:spPr>
      </p:pic>
      <p:pic>
        <p:nvPicPr>
          <p:cNvPr id="4" name="Picture 3"/>
          <p:cNvPicPr>
            <a:picLocks noChangeAspect="1"/>
          </p:cNvPicPr>
          <p:nvPr/>
        </p:nvPicPr>
        <p:blipFill>
          <a:blip r:embed="rId3"/>
          <a:stretch>
            <a:fillRect/>
          </a:stretch>
        </p:blipFill>
        <p:spPr>
          <a:xfrm>
            <a:off x="232476" y="1703297"/>
            <a:ext cx="7817510" cy="4866468"/>
          </a:xfrm>
          <a:prstGeom prst="rect">
            <a:avLst/>
          </a:prstGeom>
        </p:spPr>
      </p:pic>
    </p:spTree>
    <p:extLst>
      <p:ext uri="{BB962C8B-B14F-4D97-AF65-F5344CB8AC3E}">
        <p14:creationId xmlns:p14="http://schemas.microsoft.com/office/powerpoint/2010/main" val="7500610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91887" y="753228"/>
            <a:ext cx="11432252" cy="5773695"/>
          </a:xfrm>
          <a:prstGeom prst="rect">
            <a:avLst/>
          </a:prstGeom>
        </p:spPr>
      </p:pic>
    </p:spTree>
    <p:extLst>
      <p:ext uri="{BB962C8B-B14F-4D97-AF65-F5344CB8AC3E}">
        <p14:creationId xmlns:p14="http://schemas.microsoft.com/office/powerpoint/2010/main" val="1642817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hlinkClick r:id="rId2"/>
              </a:rPr>
              <a:t>https://</a:t>
            </a:r>
            <a:r>
              <a:rPr lang="en-US" dirty="0" smtClean="0">
                <a:hlinkClick r:id="rId2"/>
              </a:rPr>
              <a:t>www.pri.org/stories/2015-11-02/brazilian-student-mapped-out-rios-racial-segregation-what-he-found-was-startling</a:t>
            </a:r>
            <a:r>
              <a:rPr lang="en-US" dirty="0" smtClean="0"/>
              <a:t>  MAP BY </a:t>
            </a:r>
            <a:r>
              <a:rPr lang="en-US" dirty="0"/>
              <a:t>Hugo </a:t>
            </a:r>
            <a:r>
              <a:rPr lang="en-US" dirty="0" err="1"/>
              <a:t>Nicolau</a:t>
            </a:r>
            <a:r>
              <a:rPr lang="en-US" dirty="0"/>
              <a:t> Barbosa de </a:t>
            </a:r>
            <a:r>
              <a:rPr lang="en-US" dirty="0" err="1" smtClean="0"/>
              <a:t>Gusmão</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0321" y="2207172"/>
            <a:ext cx="10371307" cy="433551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200" y="2222500"/>
            <a:ext cx="3390900" cy="24003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028" y="2222500"/>
            <a:ext cx="10767848" cy="4320190"/>
          </a:xfrm>
          <a:prstGeom prst="rect">
            <a:avLst/>
          </a:prstGeom>
        </p:spPr>
      </p:pic>
    </p:spTree>
    <p:extLst>
      <p:ext uri="{BB962C8B-B14F-4D97-AF65-F5344CB8AC3E}">
        <p14:creationId xmlns:p14="http://schemas.microsoft.com/office/powerpoint/2010/main" val="716568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altLang="en-US" sz="4400" dirty="0">
                <a:latin typeface="Arial" charset="0"/>
                <a:ea typeface="ＭＳ Ｐゴシック" charset="-128"/>
              </a:rPr>
              <a:t>From W.E.B </a:t>
            </a:r>
            <a:r>
              <a:rPr lang="en-US" altLang="en-US" sz="4400" dirty="0" err="1">
                <a:latin typeface="Arial" charset="0"/>
                <a:ea typeface="ＭＳ Ｐゴシック" charset="-128"/>
              </a:rPr>
              <a:t>DuBois,</a:t>
            </a:r>
            <a:r>
              <a:rPr lang="en-US" altLang="en-US" sz="4400" i="1" dirty="0" err="1">
                <a:latin typeface="Arial" charset="0"/>
                <a:ea typeface="ＭＳ Ｐゴシック" charset="-128"/>
              </a:rPr>
              <a:t>Souls</a:t>
            </a:r>
            <a:r>
              <a:rPr lang="en-US" altLang="en-US" sz="4400" i="1" dirty="0">
                <a:latin typeface="Arial" charset="0"/>
                <a:ea typeface="ＭＳ Ｐゴシック" charset="-128"/>
              </a:rPr>
              <a:t> of the Black Folk (</a:t>
            </a:r>
            <a:r>
              <a:rPr lang="en-US" altLang="en-US" sz="4400" i="1" dirty="0" smtClean="0">
                <a:latin typeface="Arial" charset="0"/>
                <a:ea typeface="ＭＳ Ｐゴシック" charset="-128"/>
              </a:rPr>
              <a:t>1903) to Rio’s Machado de Assis</a:t>
            </a:r>
            <a:endParaRPr lang="en-US" altLang="en-US" sz="5000" dirty="0">
              <a:latin typeface="Arial" charset="0"/>
              <a:ea typeface="ＭＳ Ｐゴシック" charset="-128"/>
            </a:endParaRPr>
          </a:p>
        </p:txBody>
      </p:sp>
      <p:sp>
        <p:nvSpPr>
          <p:cNvPr id="20482" name="Content Placeholder 2"/>
          <p:cNvSpPr>
            <a:spLocks noGrp="1"/>
          </p:cNvSpPr>
          <p:nvPr>
            <p:ph idx="1"/>
          </p:nvPr>
        </p:nvSpPr>
        <p:spPr>
          <a:xfrm>
            <a:off x="2416630" y="2336873"/>
            <a:ext cx="6874328" cy="3599316"/>
          </a:xfrm>
        </p:spPr>
        <p:txBody>
          <a:bodyPr/>
          <a:lstStyle/>
          <a:p>
            <a:pPr eaLnBrk="1" hangingPunct="1">
              <a:lnSpc>
                <a:spcPct val="80000"/>
              </a:lnSpc>
            </a:pPr>
            <a:r>
              <a:rPr lang="en-US" altLang="en-US" sz="1900" dirty="0">
                <a:latin typeface="Arial" charset="0"/>
                <a:ea typeface="ＭＳ Ｐゴシック" charset="-128"/>
              </a:rPr>
              <a:t>BETWEEN me and the other world there is ever an unasked question: unasked by some through feelings of delicacy; by others through the difficulty of rightly framing it. All, nevertheless, flutter round it. They approach me in a half-hesitant sort of way, eye me curiously or compassionately, and then, instead of saying directly, How does it feel to be a problem? they say, I know an excellent colored man in my town; or, I fought at Mechanicsville; or, Do not these Southern outrages make your blood boil? At these I smile, or am interested, or reduce the boiling to a simmer, as the occasion may require. To the real question, How does it feel to be a problem? I answer seldom a word.</a:t>
            </a:r>
          </a:p>
          <a:p>
            <a:pPr eaLnBrk="1" hangingPunct="1">
              <a:lnSpc>
                <a:spcPct val="80000"/>
              </a:lnSpc>
            </a:pPr>
            <a:r>
              <a:rPr lang="en-US" altLang="en-US" sz="1600" dirty="0">
                <a:latin typeface="Arial" charset="0"/>
                <a:ea typeface="ＭＳ Ｐゴシック" charset="-128"/>
              </a:rPr>
              <a:t>The problem of the twentieth century is the problem of the color-line…</a:t>
            </a:r>
            <a:endParaRPr lang="en-US" altLang="en-US" sz="1900" dirty="0">
              <a:latin typeface="Arial" charset="0"/>
              <a:ea typeface="ＭＳ Ｐゴシック" charset="-128"/>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2820537"/>
            <a:ext cx="2416630" cy="263198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6729" y="2137824"/>
            <a:ext cx="2451100" cy="3314700"/>
          </a:xfrm>
          <a:prstGeom prst="rect">
            <a:avLst/>
          </a:prstGeom>
        </p:spPr>
      </p:pic>
      <p:sp>
        <p:nvSpPr>
          <p:cNvPr id="8" name="Rectangle 7"/>
          <p:cNvSpPr/>
          <p:nvPr/>
        </p:nvSpPr>
        <p:spPr>
          <a:xfrm>
            <a:off x="816429" y="5633357"/>
            <a:ext cx="10564585" cy="1045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Joaquim Ma MACHADO DE ASSIS (1839-1908), Father of Brazilian Literature, while the grandson of freed slaves, became part of the cultural elite </a:t>
            </a:r>
            <a:r>
              <a:rPr lang="en-US" dirty="0" err="1" smtClean="0"/>
              <a:t>bt</a:t>
            </a:r>
            <a:r>
              <a:rPr lang="en-US" dirty="0" smtClean="0"/>
              <a:t> almost never mentioned slavery in his work, much less offering any social or political critique of an institution that lasted until 1889 there </a:t>
            </a:r>
            <a:endParaRPr lang="en-US" dirty="0"/>
          </a:p>
        </p:txBody>
      </p:sp>
    </p:spTree>
    <p:extLst>
      <p:ext uri="{BB962C8B-B14F-4D97-AF65-F5344CB8AC3E}">
        <p14:creationId xmlns:p14="http://schemas.microsoft.com/office/powerpoint/2010/main" val="17574886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Differences and Convergences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In Philadelphia, Blacks have been segregated, becoming the marked category even as non-white populations dominate the city but not the </a:t>
            </a:r>
            <a:r>
              <a:rPr lang="en-US" dirty="0" smtClean="0"/>
              <a:t>region (city vs. suburb).</a:t>
            </a: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In Rio de Janeiro, the most unmarked category is “mixed.”  White areas, however, may segregate themselves by race: upscale </a:t>
            </a:r>
            <a:r>
              <a:rPr lang="en-US" dirty="0" err="1" smtClean="0"/>
              <a:t>Leblon</a:t>
            </a:r>
            <a:r>
              <a:rPr lang="en-US" dirty="0" smtClean="0"/>
              <a:t> is 80% white with almost no Blacks who are not servants.  Favelas are mixed but may also be the home of more who identify as black.</a:t>
            </a:r>
            <a:endParaRPr lang="en-US" dirty="0"/>
          </a:p>
        </p:txBody>
      </p:sp>
    </p:spTree>
    <p:extLst>
      <p:ext uri="{BB962C8B-B14F-4D97-AF65-F5344CB8AC3E}">
        <p14:creationId xmlns:p14="http://schemas.microsoft.com/office/powerpoint/2010/main" val="147654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Race Changes with Culture</a:t>
            </a:r>
            <a:endParaRPr lang="en-US" dirty="0"/>
          </a:p>
        </p:txBody>
      </p:sp>
      <p:sp>
        <p:nvSpPr>
          <p:cNvPr id="3" name="Content Placeholder 2"/>
          <p:cNvSpPr>
            <a:spLocks noGrp="1"/>
          </p:cNvSpPr>
          <p:nvPr>
            <p:ph idx="1"/>
          </p:nvPr>
        </p:nvSpPr>
        <p:spPr/>
        <p:txBody>
          <a:bodyPr>
            <a:normAutofit fontScale="92500"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Du Bois sought to build a positive image for Blacks within their communities and demanded respect from others.  With </a:t>
            </a:r>
            <a:r>
              <a:rPr lang="en-US" dirty="0" err="1" smtClean="0"/>
              <a:t>continnuing</a:t>
            </a:r>
            <a:r>
              <a:rPr lang="en-US" dirty="0" smtClean="0"/>
              <a:t> inequalities of race and class intersecting, the U.S. remains a multiracial but unequal society.  This is marked in neighborhood segregation and wealth</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Brazilians have borrowed from Black Power movements in the U.S. to reshape concepts of race, at the same time they have begun affirmative action programs to overcome inequalities. Yet the “mixed” ideology remains important despite what is evident in neighborhoods and wealth.</a:t>
            </a:r>
            <a:endParaRPr lang="en-US" dirty="0"/>
          </a:p>
        </p:txBody>
      </p:sp>
    </p:spTree>
    <p:extLst>
      <p:ext uri="{BB962C8B-B14F-4D97-AF65-F5344CB8AC3E}">
        <p14:creationId xmlns:p14="http://schemas.microsoft.com/office/powerpoint/2010/main" val="1849070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Contexts of State and Society Continue to Remake Both Cities</a:t>
            </a:r>
            <a:endParaRPr lang="en-US" dirty="0"/>
          </a:p>
        </p:txBody>
      </p:sp>
      <p:sp>
        <p:nvSpPr>
          <p:cNvPr id="3" name="Content Placeholder 2"/>
          <p:cNvSpPr>
            <a:spLocks noGrp="1"/>
          </p:cNvSpPr>
          <p:nvPr>
            <p:ph idx="1"/>
          </p:nvPr>
        </p:nvSpPr>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Natural Resources of the State and Economic Growth overall (Petrobras and oil in Brazil, Fracking in PA)</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Defining Citizenship at the Local, regional and national level: corruption and polarization; immigration.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Global Power and Action </a:t>
            </a:r>
            <a:r>
              <a:rPr lang="mr-IN" dirty="0" smtClean="0"/>
              <a:t>–</a:t>
            </a:r>
            <a:r>
              <a:rPr lang="en-US" dirty="0" smtClean="0"/>
              <a:t> including Coronavirus response (tragic in both cases)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433540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Pieces Together</a:t>
            </a:r>
            <a:endParaRPr lang="en-US" dirty="0"/>
          </a:p>
        </p:txBody>
      </p:sp>
      <p:sp>
        <p:nvSpPr>
          <p:cNvPr id="3" name="Content Placeholder 2"/>
          <p:cNvSpPr>
            <a:spLocks noGrp="1"/>
          </p:cNvSpPr>
          <p:nvPr>
            <p:ph idx="1"/>
          </p:nvPr>
        </p:nvSpPr>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Why are favelas part of Rio Life and History? </a:t>
            </a:r>
            <a:r>
              <a:rPr lang="en-US" dirty="0" smtClean="0"/>
              <a:t>What are the spaces of the </a:t>
            </a:r>
            <a:r>
              <a:rPr lang="en-US" dirty="0" smtClean="0"/>
              <a:t>homeless </a:t>
            </a:r>
            <a:r>
              <a:rPr lang="en-US" dirty="0" smtClean="0"/>
              <a:t>in Philadelphia?</a:t>
            </a: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How do cariocas spatialize race, class and gender?  How would this differ in Philadelphia?  </a:t>
            </a:r>
            <a:r>
              <a:rPr lang="en-US" dirty="0" err="1" smtClean="0"/>
              <a:t>Considern</a:t>
            </a:r>
            <a:r>
              <a:rPr lang="en-US" dirty="0" smtClean="0"/>
              <a:t> systems </a:t>
            </a:r>
            <a:r>
              <a:rPr lang="en-US" dirty="0" smtClean="0"/>
              <a:t>of education, policing, even connection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How does race embody/empower resistance</a:t>
            </a:r>
            <a:r>
              <a:rPr lang="en-US" dirty="0" smtClean="0"/>
              <a:t>? What about class?</a:t>
            </a:r>
            <a:endParaRPr lang="en-US" dirty="0"/>
          </a:p>
        </p:txBody>
      </p:sp>
    </p:spTree>
    <p:extLst>
      <p:ext uri="{BB962C8B-B14F-4D97-AF65-F5344CB8AC3E}">
        <p14:creationId xmlns:p14="http://schemas.microsoft.com/office/powerpoint/2010/main" val="1886991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Modeling the City in Motion: Ernest Burgess (1916-66) and the Chicago School</a:t>
            </a:r>
            <a:endParaRPr lang="en-US" dirty="0"/>
          </a:p>
        </p:txBody>
      </p:sp>
      <p:pic>
        <p:nvPicPr>
          <p:cNvPr id="5" name="Content Placeholder 4" descr="loadimg.jp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02482" y="2209800"/>
            <a:ext cx="3169920" cy="3340608"/>
          </a:xfrm>
        </p:spPr>
      </p:pic>
      <p:pic>
        <p:nvPicPr>
          <p:cNvPr id="6" name="Content Placeholder 3" descr="images-2.jpg"/>
          <p:cNvPicPr>
            <a:picLocks noChangeAspect="1"/>
          </p:cNvPicPr>
          <p:nvPr/>
        </p:nvPicPr>
        <p:blipFill>
          <a:blip r:embed="rId2">
            <a:extLst>
              <a:ext uri="{28A0092B-C50C-407E-A947-70E740481C1C}">
                <a14:useLocalDpi xmlns:a14="http://schemas.microsoft.com/office/drawing/2010/main" val="0"/>
              </a:ext>
            </a:extLst>
          </a:blip>
          <a:srcRect l="4128" r="4128"/>
          <a:stretch>
            <a:fillRect/>
          </a:stretch>
        </p:blipFill>
        <p:spPr>
          <a:xfrm>
            <a:off x="1981201" y="4047915"/>
            <a:ext cx="3429000" cy="2078248"/>
          </a:xfrm>
          <a:prstGeom prst="rect">
            <a:avLst/>
          </a:prstGeom>
        </p:spPr>
      </p:pic>
      <p:pic>
        <p:nvPicPr>
          <p:cNvPr id="7" name="Picture 6" descr="image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1" y="2362200"/>
            <a:ext cx="3429001" cy="4685114"/>
          </a:xfrm>
          <a:prstGeom prst="rect">
            <a:avLst/>
          </a:prstGeom>
        </p:spPr>
      </p:pic>
      <p:pic>
        <p:nvPicPr>
          <p:cNvPr id="8" name="Content Placeholder 4" descr="loadim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882" y="2362200"/>
            <a:ext cx="4139300" cy="4381500"/>
          </a:xfrm>
          <a:prstGeom prst="rect">
            <a:avLst/>
          </a:prstGeom>
        </p:spPr>
      </p:pic>
      <p:pic>
        <p:nvPicPr>
          <p:cNvPr id="9" name="Picture 8" descr="images-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1" y="2172886"/>
            <a:ext cx="3429001" cy="4685114"/>
          </a:xfrm>
          <a:prstGeom prst="rect">
            <a:avLst/>
          </a:prstGeom>
        </p:spPr>
      </p:pic>
    </p:spTree>
    <p:extLst>
      <p:ext uri="{BB962C8B-B14F-4D97-AF65-F5344CB8AC3E}">
        <p14:creationId xmlns:p14="http://schemas.microsoft.com/office/powerpoint/2010/main" val="147477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Celebrating the City?</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950571" y="2001886"/>
            <a:ext cx="4889500" cy="1663700"/>
          </a:xfrm>
          <a:prstGeom prst="rect">
            <a:avLst/>
          </a:prstGeom>
        </p:spPr>
      </p:pic>
      <p:pic>
        <p:nvPicPr>
          <p:cNvPr id="5" name="Picture 4"/>
          <p:cNvPicPr>
            <a:picLocks noChangeAspect="1"/>
          </p:cNvPicPr>
          <p:nvPr/>
        </p:nvPicPr>
        <p:blipFill>
          <a:blip r:embed="rId3"/>
          <a:stretch>
            <a:fillRect/>
          </a:stretch>
        </p:blipFill>
        <p:spPr>
          <a:xfrm>
            <a:off x="3959206" y="4295394"/>
            <a:ext cx="3721100" cy="2184400"/>
          </a:xfrm>
          <a:prstGeom prst="rect">
            <a:avLst/>
          </a:prstGeom>
        </p:spPr>
      </p:pic>
      <p:pic>
        <p:nvPicPr>
          <p:cNvPr id="6" name="Picture 5"/>
          <p:cNvPicPr>
            <a:picLocks noChangeAspect="1"/>
          </p:cNvPicPr>
          <p:nvPr/>
        </p:nvPicPr>
        <p:blipFill>
          <a:blip r:embed="rId4"/>
          <a:stretch>
            <a:fillRect/>
          </a:stretch>
        </p:blipFill>
        <p:spPr>
          <a:xfrm>
            <a:off x="7947441" y="4621284"/>
            <a:ext cx="3784600" cy="2146300"/>
          </a:xfrm>
          <a:prstGeom prst="rect">
            <a:avLst/>
          </a:prstGeom>
        </p:spPr>
      </p:pic>
      <p:pic>
        <p:nvPicPr>
          <p:cNvPr id="7" name="Picture 6"/>
          <p:cNvPicPr>
            <a:picLocks noChangeAspect="1"/>
          </p:cNvPicPr>
          <p:nvPr/>
        </p:nvPicPr>
        <p:blipFill>
          <a:blip r:embed="rId5"/>
          <a:stretch>
            <a:fillRect/>
          </a:stretch>
        </p:blipFill>
        <p:spPr>
          <a:xfrm>
            <a:off x="368300" y="4254500"/>
            <a:ext cx="3238500" cy="2514600"/>
          </a:xfrm>
          <a:prstGeom prst="rect">
            <a:avLst/>
          </a:prstGeom>
        </p:spPr>
      </p:pic>
      <p:pic>
        <p:nvPicPr>
          <p:cNvPr id="8" name="Picture 7"/>
          <p:cNvPicPr>
            <a:picLocks noChangeAspect="1"/>
          </p:cNvPicPr>
          <p:nvPr/>
        </p:nvPicPr>
        <p:blipFill>
          <a:blip r:embed="rId6"/>
          <a:stretch>
            <a:fillRect/>
          </a:stretch>
        </p:blipFill>
        <p:spPr>
          <a:xfrm>
            <a:off x="8332404" y="2169153"/>
            <a:ext cx="3759200" cy="2171700"/>
          </a:xfrm>
          <a:prstGeom prst="rect">
            <a:avLst/>
          </a:prstGeom>
        </p:spPr>
      </p:pic>
      <p:pic>
        <p:nvPicPr>
          <p:cNvPr id="9" name="Picture 8"/>
          <p:cNvPicPr>
            <a:picLocks noChangeAspect="1"/>
          </p:cNvPicPr>
          <p:nvPr/>
        </p:nvPicPr>
        <p:blipFill>
          <a:blip r:embed="rId7"/>
          <a:stretch>
            <a:fillRect/>
          </a:stretch>
        </p:blipFill>
        <p:spPr>
          <a:xfrm>
            <a:off x="146050" y="1702661"/>
            <a:ext cx="3492500" cy="2324100"/>
          </a:xfrm>
          <a:prstGeom prst="rect">
            <a:avLst/>
          </a:prstGeom>
        </p:spPr>
      </p:pic>
    </p:spTree>
    <p:extLst>
      <p:ext uri="{BB962C8B-B14F-4D97-AF65-F5344CB8AC3E}">
        <p14:creationId xmlns:p14="http://schemas.microsoft.com/office/powerpoint/2010/main" val="542668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952" y="274638"/>
            <a:ext cx="6276813" cy="2274069"/>
          </a:xfrm>
        </p:spPr>
        <p:txBody>
          <a:bodyPr>
            <a:normAutofit fontScale="90000"/>
          </a:bodyPr>
          <a:lstStyle/>
          <a:p>
            <a:r>
              <a:rPr lang="en-US" dirty="0" smtClean="0"/>
              <a:t/>
            </a:r>
            <a:br>
              <a:rPr lang="en-US" dirty="0" smtClean="0"/>
            </a:br>
            <a:r>
              <a:rPr lang="en-US" dirty="0"/>
              <a:t/>
            </a:r>
            <a:br>
              <a:rPr lang="en-US" dirty="0"/>
            </a:br>
            <a:r>
              <a:rPr lang="en-US" dirty="0" smtClean="0"/>
              <a:t>Making Chicago Universal</a:t>
            </a:r>
            <a:br>
              <a:rPr lang="en-US" dirty="0" smtClean="0"/>
            </a:br>
            <a:r>
              <a:rPr lang="en-US" dirty="0"/>
              <a:t/>
            </a:r>
            <a:br>
              <a:rPr lang="en-US" dirty="0"/>
            </a:br>
            <a:r>
              <a:rPr lang="en-US" dirty="0" smtClean="0"/>
              <a:t/>
            </a:r>
            <a:br>
              <a:rPr lang="en-US" dirty="0" smtClean="0"/>
            </a:br>
            <a:endParaRPr lang="en-US" dirty="0"/>
          </a:p>
        </p:txBody>
      </p:sp>
      <p:pic>
        <p:nvPicPr>
          <p:cNvPr id="4" name="Content Placeholder 3" descr="images.jpg"/>
          <p:cNvPicPr>
            <a:picLocks noGrp="1" noChangeAspect="1"/>
          </p:cNvPicPr>
          <p:nvPr>
            <p:ph idx="1"/>
          </p:nvPr>
        </p:nvPicPr>
        <p:blipFill>
          <a:blip r:embed="rId2">
            <a:extLst>
              <a:ext uri="{28A0092B-C50C-407E-A947-70E740481C1C}">
                <a14:useLocalDpi xmlns:a14="http://schemas.microsoft.com/office/drawing/2010/main" val="0"/>
              </a:ext>
            </a:extLst>
          </a:blip>
          <a:srcRect l="-5542" r="-5542"/>
          <a:stretch>
            <a:fillRect/>
          </a:stretch>
        </p:blipFill>
        <p:spPr>
          <a:xfrm>
            <a:off x="5003801" y="960439"/>
            <a:ext cx="4657725" cy="5076825"/>
          </a:xfrm>
        </p:spPr>
      </p:pic>
      <p:pic>
        <p:nvPicPr>
          <p:cNvPr id="5" name="Content Placeholder 3" descr="images.jpg"/>
          <p:cNvPicPr>
            <a:picLocks noChangeAspect="1"/>
          </p:cNvPicPr>
          <p:nvPr/>
        </p:nvPicPr>
        <p:blipFill>
          <a:blip r:embed="rId3">
            <a:extLst>
              <a:ext uri="{28A0092B-C50C-407E-A947-70E740481C1C}">
                <a14:useLocalDpi xmlns:a14="http://schemas.microsoft.com/office/drawing/2010/main" val="0"/>
              </a:ext>
            </a:extLst>
          </a:blip>
          <a:srcRect l="-5542" r="-5542"/>
          <a:stretch>
            <a:fillRect/>
          </a:stretch>
        </p:blipFill>
        <p:spPr>
          <a:xfrm>
            <a:off x="7332663" y="960439"/>
            <a:ext cx="4657725" cy="5076825"/>
          </a:xfrm>
          <a:prstGeom prst="rect">
            <a:avLst/>
          </a:prstGeom>
        </p:spPr>
      </p:pic>
      <p:pic>
        <p:nvPicPr>
          <p:cNvPr id="6" name="Content Placeholder 3" descr="chic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944677"/>
            <a:ext cx="5594349" cy="3488557"/>
          </a:xfrm>
          <a:prstGeom prst="rect">
            <a:avLst/>
          </a:prstGeom>
        </p:spPr>
      </p:pic>
    </p:spTree>
    <p:extLst>
      <p:ext uri="{BB962C8B-B14F-4D97-AF65-F5344CB8AC3E}">
        <p14:creationId xmlns:p14="http://schemas.microsoft.com/office/powerpoint/2010/main" val="250330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Movement is Complex and Variable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729" y="2336800"/>
            <a:ext cx="8899071" cy="3598863"/>
          </a:xfrm>
        </p:spPr>
      </p:pic>
      <p:sp>
        <p:nvSpPr>
          <p:cNvPr id="5" name="TextBox 4"/>
          <p:cNvSpPr txBox="1"/>
          <p:nvPr/>
        </p:nvSpPr>
        <p:spPr>
          <a:xfrm>
            <a:off x="1309332" y="6219637"/>
            <a:ext cx="8520468" cy="646331"/>
          </a:xfrm>
          <a:prstGeom prst="rect">
            <a:avLst/>
          </a:prstGeom>
          <a:noFill/>
        </p:spPr>
        <p:txBody>
          <a:bodyPr wrap="square" rtlCol="0">
            <a:spAutoFit/>
          </a:bodyPr>
          <a:lstStyle/>
          <a:p>
            <a:r>
              <a:rPr lang="en-US" dirty="0" smtClean="0"/>
              <a:t>But is mobility the same if you move to </a:t>
            </a:r>
            <a:r>
              <a:rPr lang="en-US" dirty="0" err="1" smtClean="0"/>
              <a:t>tbe</a:t>
            </a:r>
            <a:r>
              <a:rPr lang="en-US" dirty="0" smtClean="0"/>
              <a:t> burbs as if your favela is torn down or your neighborhood hemmed in by disinvestment (redlining)?</a:t>
            </a:r>
            <a:endParaRPr lang="en-US" dirty="0"/>
          </a:p>
        </p:txBody>
      </p:sp>
    </p:spTree>
    <p:extLst>
      <p:ext uri="{BB962C8B-B14F-4D97-AF65-F5344CB8AC3E}">
        <p14:creationId xmlns:p14="http://schemas.microsoft.com/office/powerpoint/2010/main" val="1289997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Features </a:t>
            </a:r>
            <a:r>
              <a:rPr lang="en-US" dirty="0" smtClean="0"/>
              <a:t>Can</a:t>
            </a:r>
            <a:r>
              <a:rPr lang="en-US" dirty="0" smtClean="0"/>
              <a:t> </a:t>
            </a:r>
            <a:r>
              <a:rPr lang="en-US" dirty="0" smtClean="0"/>
              <a:t>We Compare in Cities?</a:t>
            </a:r>
            <a:endParaRPr lang="en-US" dirty="0"/>
          </a:p>
        </p:txBody>
      </p:sp>
      <p:sp>
        <p:nvSpPr>
          <p:cNvPr id="3" name="Content Placeholder 2"/>
          <p:cNvSpPr>
            <a:spLocks noGrp="1"/>
          </p:cNvSpPr>
          <p:nvPr>
            <p:ph idx="1"/>
          </p:nvPr>
        </p:nvSpPr>
        <p:spPr/>
        <p:txBody>
          <a:bodyPr>
            <a:normAutofit fontScale="92500" lnSpcReduction="10000"/>
          </a:bodyPr>
          <a:lstStyle/>
          <a:p>
            <a:pPr marL="0" indent="0">
              <a:lnSpc>
                <a:spcPct val="100000"/>
              </a:lnSpc>
              <a:spcBef>
                <a:spcPts val="0"/>
              </a:spcBef>
              <a:buNone/>
              <a:defRPr/>
            </a:pPr>
            <a:r>
              <a:rPr lang="en-US" dirty="0" smtClean="0"/>
              <a:t>1.Cultures </a:t>
            </a:r>
            <a:r>
              <a:rPr lang="en-US" dirty="0"/>
              <a:t>and Identities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2.Setting and Historical Processes: KNOW THE BACKGROUND and the places of the city.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3.Scale, Forms and Context of Growth</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indent="0">
              <a:lnSpc>
                <a:spcPct val="100000"/>
              </a:lnSpc>
              <a:spcBef>
                <a:spcPts val="0"/>
              </a:spcBef>
              <a:buNone/>
            </a:pPr>
            <a:r>
              <a:rPr lang="en-US" dirty="0" smtClean="0"/>
              <a:t>4. Economic </a:t>
            </a:r>
            <a:r>
              <a:rPr lang="en-US" dirty="0"/>
              <a:t>and Political </a:t>
            </a:r>
            <a:r>
              <a:rPr lang="en-US" dirty="0" smtClean="0"/>
              <a:t>Developments/Structures of Inequality and Space  (Race)</a:t>
            </a:r>
          </a:p>
          <a:p>
            <a:pPr marL="0" indent="0">
              <a:lnSpc>
                <a:spcPct val="100000"/>
              </a:lnSpc>
              <a:spcBef>
                <a:spcPts val="0"/>
              </a:spcBef>
              <a:buNone/>
            </a:pPr>
            <a:endParaRPr lang="en-US" dirty="0"/>
          </a:p>
          <a:p>
            <a:pPr marL="0" indent="0">
              <a:lnSpc>
                <a:spcPct val="100000"/>
              </a:lnSpc>
              <a:spcBef>
                <a:spcPts val="0"/>
              </a:spcBef>
              <a:buNone/>
            </a:pPr>
            <a:r>
              <a:rPr lang="en-US" dirty="0" smtClean="0"/>
              <a:t>What has shaped the position/perspective of the observer?</a:t>
            </a: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4848767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CULTURE: </a:t>
            </a:r>
            <a:r>
              <a:rPr lang="en-US" dirty="0" smtClean="0"/>
              <a:t>Images and Impressions </a:t>
            </a:r>
            <a:r>
              <a:rPr lang="en-US" dirty="0" smtClean="0"/>
              <a:t>of Difference</a:t>
            </a:r>
            <a:r>
              <a:rPr lang="en-US" dirty="0" smtClean="0"/>
              <a:t>:</a:t>
            </a:r>
            <a:endParaRPr lang="en-US" dirty="0"/>
          </a:p>
        </p:txBody>
      </p:sp>
      <p:sp>
        <p:nvSpPr>
          <p:cNvPr id="3" name="Content Placeholder 2"/>
          <p:cNvSpPr>
            <a:spLocks noGrp="1"/>
          </p:cNvSpPr>
          <p:nvPr>
            <p:ph idx="1"/>
          </p:nvPr>
        </p:nvSpPr>
        <p:spPr>
          <a:xfrm>
            <a:off x="1579222" y="5870486"/>
            <a:ext cx="9613861" cy="3599316"/>
          </a:xfrm>
        </p:spPr>
        <p:txBody>
          <a:bodyPr/>
          <a:lstStyle/>
          <a:p>
            <a:r>
              <a:rPr lang="en-US" dirty="0">
                <a:hlinkClick r:id="rId2"/>
              </a:rPr>
              <a:t>https://www.youtube.com/watch?v=30HM-O9LajQ</a:t>
            </a:r>
            <a:endParaRPr lang="en-US" dirty="0"/>
          </a:p>
        </p:txBody>
      </p:sp>
      <p:pic>
        <p:nvPicPr>
          <p:cNvPr id="4" name="Picture 3"/>
          <p:cNvPicPr>
            <a:picLocks noChangeAspect="1"/>
          </p:cNvPicPr>
          <p:nvPr/>
        </p:nvPicPr>
        <p:blipFill>
          <a:blip r:embed="rId3"/>
          <a:stretch>
            <a:fillRect/>
          </a:stretch>
        </p:blipFill>
        <p:spPr>
          <a:xfrm>
            <a:off x="3582251" y="1974523"/>
            <a:ext cx="3810000" cy="2133600"/>
          </a:xfrm>
          <a:prstGeom prst="rect">
            <a:avLst/>
          </a:prstGeom>
        </p:spPr>
      </p:pic>
      <p:pic>
        <p:nvPicPr>
          <p:cNvPr id="5" name="Picture 4"/>
          <p:cNvPicPr>
            <a:picLocks noChangeAspect="1"/>
          </p:cNvPicPr>
          <p:nvPr/>
        </p:nvPicPr>
        <p:blipFill>
          <a:blip r:embed="rId4"/>
          <a:stretch>
            <a:fillRect/>
          </a:stretch>
        </p:blipFill>
        <p:spPr>
          <a:xfrm>
            <a:off x="2954641" y="3845975"/>
            <a:ext cx="3784600" cy="2146300"/>
          </a:xfrm>
          <a:prstGeom prst="rect">
            <a:avLst/>
          </a:prstGeom>
        </p:spPr>
      </p:pic>
      <p:pic>
        <p:nvPicPr>
          <p:cNvPr id="6" name="Picture 5"/>
          <p:cNvPicPr>
            <a:picLocks noChangeAspect="1"/>
          </p:cNvPicPr>
          <p:nvPr/>
        </p:nvPicPr>
        <p:blipFill>
          <a:blip r:embed="rId5"/>
          <a:stretch>
            <a:fillRect/>
          </a:stretch>
        </p:blipFill>
        <p:spPr>
          <a:xfrm>
            <a:off x="266024" y="2201984"/>
            <a:ext cx="2857500" cy="2857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4739" y="3102428"/>
            <a:ext cx="5457261" cy="3069709"/>
          </a:xfrm>
          <a:prstGeom prst="rect">
            <a:avLst/>
          </a:prstGeom>
        </p:spPr>
      </p:pic>
    </p:spTree>
    <p:extLst>
      <p:ext uri="{BB962C8B-B14F-4D97-AF65-F5344CB8AC3E}">
        <p14:creationId xmlns:p14="http://schemas.microsoft.com/office/powerpoint/2010/main" val="31852644"/>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7940</TotalTime>
  <Words>2411</Words>
  <Application>Microsoft Macintosh PowerPoint</Application>
  <PresentationFormat>Widescreen</PresentationFormat>
  <Paragraphs>275</Paragraphs>
  <Slides>50</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 Black</vt:lpstr>
      <vt:lpstr>Mangal</vt:lpstr>
      <vt:lpstr>ＭＳ Ｐゴシック</vt:lpstr>
      <vt:lpstr>Trebuchet MS</vt:lpstr>
      <vt:lpstr>ヒラギノ明朝 Pro W3</vt:lpstr>
      <vt:lpstr>宋体</vt:lpstr>
      <vt:lpstr>Arial</vt:lpstr>
      <vt:lpstr>Calibri</vt:lpstr>
      <vt:lpstr>Wingdings</vt:lpstr>
      <vt:lpstr>Berlin</vt:lpstr>
      <vt:lpstr>Rio de Janeiro/Philadelphia</vt:lpstr>
      <vt:lpstr>Recentering the City in Our Sense of Scale</vt:lpstr>
      <vt:lpstr>Framing the Growth of the City as our Unit of Study</vt:lpstr>
      <vt:lpstr>Assignment 1.3/1.4  Building with maps</vt:lpstr>
      <vt:lpstr>Modeling the City in Motion: Ernest Burgess (1916-66) and the Chicago School</vt:lpstr>
      <vt:lpstr>  Making Chicago Universal   </vt:lpstr>
      <vt:lpstr>Movement is Complex and Variable</vt:lpstr>
      <vt:lpstr>What Features Can We Compare in Cities?</vt:lpstr>
      <vt:lpstr>1. CULTURE: Images and Impressions of Difference:</vt:lpstr>
      <vt:lpstr>A City of Many Images Which We have Channeled Through Favelas</vt:lpstr>
      <vt:lpstr>Philadelphia</vt:lpstr>
      <vt:lpstr>  What Kinds of Diversity Does Each City Celebrate and Ignore?  </vt:lpstr>
      <vt:lpstr>2. Setting History: Coastal and Colonial  Port Cities</vt:lpstr>
      <vt:lpstr>How is Philadelphia Similar?( Except for the lack of mountains and oceans)</vt:lpstr>
      <vt:lpstr>What is the colonial city?  What do we inherit?</vt:lpstr>
      <vt:lpstr>Architectures  of  Power</vt:lpstr>
      <vt:lpstr>Divergent Political Trajectories</vt:lpstr>
      <vt:lpstr>Replacing Capital Cities</vt:lpstr>
      <vt:lpstr>3. Population &amp; Growth Over Time</vt:lpstr>
      <vt:lpstr>19th Century Growth: Slaveocracy and Government Rio 1864</vt:lpstr>
      <vt:lpstr>PowerPoint Presentation</vt:lpstr>
      <vt:lpstr>Philadelphia  1842/1854 The Political Industrial City</vt:lpstr>
      <vt:lpstr>3. Population Growth Over Time</vt:lpstr>
      <vt:lpstr>20th century Growth  --Rio 1904/Philadelphia 1925</vt:lpstr>
      <vt:lpstr>Tourism vs. Corporate Economics in Modenr Rio  (the rest of the city beyond favelas)</vt:lpstr>
      <vt:lpstr>While post-industrial Philadelphia shrank, post-capital Rio became a pole for internal migration and growth</vt:lpstr>
      <vt:lpstr>Decline and Suburbanization in Philadelphia</vt:lpstr>
      <vt:lpstr>3. Population Growth Over Time</vt:lpstr>
      <vt:lpstr>21st Century Growth Infill (RJ) vs. Sprawl (P) https://earthobservatory.nasa.gov/images/88103/rio-de-janeiro-a-changing-city </vt:lpstr>
      <vt:lpstr>4. SOCIAL STRUCTURE: E.G. RACE/ETHNICITY</vt:lpstr>
      <vt:lpstr>Different Manners of Talking and Acting</vt:lpstr>
      <vt:lpstr>PowerPoint Presentation</vt:lpstr>
      <vt:lpstr>The Philadelphia Negro (1899)</vt:lpstr>
      <vt:lpstr>Differences of Class in CONFINED SPACE: Black Elites and Workers</vt:lpstr>
      <vt:lpstr>Gender, Family and Further Exclusion</vt:lpstr>
      <vt:lpstr>Resolutions (p. 388-9)</vt:lpstr>
      <vt:lpstr>African Americans in Philadelphia A Century Later: Elijah Anderson ( Intro to new edition PN 1996)</vt:lpstr>
      <vt:lpstr>Redlining  -Where does Chinatown fall? </vt:lpstr>
      <vt:lpstr>African-Americans in Space: From the Metropolitan Philadelphia Indicators Project (www.temple.edu/mpip)</vt:lpstr>
      <vt:lpstr>Elijah Anderson (CR) student of WJ Wilson, a student of Burgess</vt:lpstr>
      <vt:lpstr>Comparative Racial Demographics (Wikipedia+)</vt:lpstr>
      <vt:lpstr>“Race” is Different in Brazil</vt:lpstr>
      <vt:lpstr>PowerPoint Presentation</vt:lpstr>
      <vt:lpstr>https://www.pri.org/stories/2015-11-02/brazilian-student-mapped-out-rios-racial-segregation-what-he-found-was-startling  MAP BY Hugo Nicolau Barbosa de Gusmão</vt:lpstr>
      <vt:lpstr>From W.E.B DuBois,Souls of the Black Folk (1903) to Rio’s Machado de Assis</vt:lpstr>
      <vt:lpstr>Differences and Convergences</vt:lpstr>
      <vt:lpstr>Race Changes with Culture</vt:lpstr>
      <vt:lpstr>Other Contexts of State and Society Continue to Remake Both Cities</vt:lpstr>
      <vt:lpstr>Putting Pieces Together</vt:lpstr>
      <vt:lpstr>Celebrating the City?</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Rio/Philadelphia</dc:title>
  <dc:creator>Microsoft Office User</dc:creator>
  <cp:lastModifiedBy>Microsoft Office User</cp:lastModifiedBy>
  <cp:revision>33</cp:revision>
  <dcterms:created xsi:type="dcterms:W3CDTF">2020-09-16T21:57:27Z</dcterms:created>
  <dcterms:modified xsi:type="dcterms:W3CDTF">2020-09-24T16:22:54Z</dcterms:modified>
</cp:coreProperties>
</file>