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7" r:id="rId4"/>
    <p:sldId id="283" r:id="rId5"/>
    <p:sldId id="284" r:id="rId6"/>
    <p:sldId id="285" r:id="rId7"/>
    <p:sldId id="261" r:id="rId8"/>
    <p:sldId id="286" r:id="rId9"/>
    <p:sldId id="288" r:id="rId10"/>
    <p:sldId id="281" r:id="rId11"/>
    <p:sldId id="289" r:id="rId12"/>
    <p:sldId id="29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4679"/>
  </p:normalViewPr>
  <p:slideViewPr>
    <p:cSldViewPr snapToGrid="0" snapToObjects="1">
      <p:cViewPr varScale="1">
        <p:scale>
          <a:sx n="90" d="100"/>
          <a:sy n="90" d="100"/>
        </p:scale>
        <p:origin x="232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352E7-0E3F-644A-8AE1-C64C5472B2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564B97-80B4-EA41-B16B-1C630E72C8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DB496-CF4F-004A-89C6-4C8746C25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9366-07A9-0742-BCC6-22565CFF1084}" type="datetimeFigureOut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93D04-FE9D-AE43-AD27-09C10E19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4AC1F-395D-C343-B330-342EB19B9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1003-D975-5F43-89D4-D568C234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75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6EEB6-1EB4-A34B-B828-BD4D23E24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3DABB5-1CDF-9644-8D53-24B16D544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840F6-B7D5-B742-9EB0-EA21DA6A4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9366-07A9-0742-BCC6-22565CFF1084}" type="datetimeFigureOut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926B1-C363-7644-8667-CEE7137B5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0D22B-1669-9E4C-97BC-CAC36500F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1003-D975-5F43-89D4-D568C234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9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DECF42-290A-EC49-9849-5789DEC8B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BF2F7F-4D79-9949-9C67-48908B1A4F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0AE5F-A795-6848-839E-8FEB841E0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9366-07A9-0742-BCC6-22565CFF1084}" type="datetimeFigureOut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8EA8E-549D-1A43-9754-96E7835CB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04655-4BEF-DA4C-85BE-3FAF038FE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1003-D975-5F43-89D4-D568C234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83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18B7F-51CF-DA4B-97B0-849F0F4BD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3EF2B-B5D3-204B-A32F-8616F0237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72602-B37D-8D4A-9465-61440F26B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9366-07A9-0742-BCC6-22565CFF1084}" type="datetimeFigureOut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6859D-34FC-1C48-AAA2-50B01E75D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8138E-32D2-534A-8A30-A5B1B92C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1003-D975-5F43-89D4-D568C234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41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5027D-FF50-2646-BCC4-FEE0A3297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AD804-4B6F-BE49-AC26-C2244F81D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726A6-E4AF-D34E-9C44-093142948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9366-07A9-0742-BCC6-22565CFF1084}" type="datetimeFigureOut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82545-0ACA-B84D-A131-4A7C5DA8F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BFF9C-5DB6-B149-993F-AB9603D9B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1003-D975-5F43-89D4-D568C234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6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FCAE5-124B-364D-84DB-18442E911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6AF06-D49A-374D-873C-7D93027B3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CD162F-40B7-9F40-BB0C-63ED66B90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30853-81DC-3E41-B2AE-C2C1DF9DA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9366-07A9-0742-BCC6-22565CFF1084}" type="datetimeFigureOut">
              <a:rPr lang="en-US" smtClean="0"/>
              <a:t>9/21/20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1D535E-3B9E-034F-8208-3925CD55B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F4F4A-8CC4-1542-9619-00790F74C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1003-D975-5F43-89D4-D568C234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84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EB47A-3099-E746-87A9-9B5529E57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4D7EA-EEAA-444E-8C8A-53955FC16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CFFDB6-6FB2-3740-B874-E6A600249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E7DC7F-2417-FA40-953A-2F7131EBBA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97F6ED-FEBE-C24B-B17E-B90808585B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183A3D-DE8D-0A47-AD8C-894FD243E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9366-07A9-0742-BCC6-22565CFF1084}" type="datetimeFigureOut">
              <a:rPr lang="en-US" smtClean="0"/>
              <a:t>9/21/20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474F4C-4F8E-5946-819B-3323614A5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FBBECA-FA0B-0F42-B691-0ED06AC56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1003-D975-5F43-89D4-D568C234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96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CE44C-636A-6444-A332-51C1D4265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557F88-F0DE-2F44-B64F-713EDA9B2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9366-07A9-0742-BCC6-22565CFF1084}" type="datetimeFigureOut">
              <a:rPr lang="en-US" smtClean="0"/>
              <a:t>9/21/20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53627F-2E0D-1A41-BA09-17BD70EA7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42D636-AC7B-8F40-A1FC-B900E8148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1003-D975-5F43-89D4-D568C234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3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20E1F9-90B8-E746-980F-183E86E3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9366-07A9-0742-BCC6-22565CFF1084}" type="datetimeFigureOut">
              <a:rPr lang="en-US" smtClean="0"/>
              <a:t>9/21/20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4FDE15-4B65-2D46-BD18-5B8C35352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30DB6-13B5-8F41-9A93-AA575BAB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1003-D975-5F43-89D4-D568C234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27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C6E53-E2ED-614E-9996-21D1E1511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28FB7-896C-4944-ABB0-1BDC4E571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4F4E7F-1052-FA43-9FCA-440FF8093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FBE6D-66DA-B942-9E9F-4E427B715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9366-07A9-0742-BCC6-22565CFF1084}" type="datetimeFigureOut">
              <a:rPr lang="en-US" smtClean="0"/>
              <a:t>9/21/20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14B385-5C1E-9D42-9D55-1809B55A7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31B7E7-0FFF-314C-BA97-24C4A377E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1003-D975-5F43-89D4-D568C234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92457-1F1E-1B4D-A873-B29BCEEBF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3A919E-086F-9945-BA05-36A620DC9E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F83942-C64E-6B40-85BD-89322D683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BCE9B9-B9F4-7F4D-B7E2-E50AD29D8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9366-07A9-0742-BCC6-22565CFF1084}" type="datetimeFigureOut">
              <a:rPr lang="en-US" smtClean="0"/>
              <a:t>9/21/20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DA4750-0563-0041-A263-192AB69C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6F005-94DC-A748-A0A6-730648B8B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1003-D975-5F43-89D4-D568C234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2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E1CEF4-5A4A-9748-93EE-0E5C1D60E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F3A79-3C7A-3E4D-90B5-8FEEFA398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733CD-7254-D141-AE99-3B19E5085A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89366-07A9-0742-BCC6-22565CFF1084}" type="datetimeFigureOut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FE17E-9909-7D48-A2E9-375893921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6CCE3-9A63-514D-9A00-A9B23B0EB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11003-D975-5F43-89D4-D568C2344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1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tiff"/><Relationship Id="rId5" Type="http://schemas.openxmlformats.org/officeDocument/2006/relationships/hyperlink" Target="https://www.youtube.com/watch?v=x-MwVjggIcE&amp;list=RDCMUCaVR9wMqJq7RYB6nGARRscg&amp;index=5" TargetMode="Externa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audio" Target="../media/media11.m4a"/><Relationship Id="rId7" Type="http://schemas.openxmlformats.org/officeDocument/2006/relationships/image" Target="../media/image12.tiff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5.tiff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6.tiff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9.tiff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8CD8FF-1E8B-A748-85EA-340C7B080CB2}"/>
              </a:ext>
            </a:extLst>
          </p:cNvPr>
          <p:cNvSpPr txBox="1"/>
          <p:nvPr/>
        </p:nvSpPr>
        <p:spPr>
          <a:xfrm>
            <a:off x="673442" y="0"/>
            <a:ext cx="10845116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22. September</a:t>
            </a:r>
          </a:p>
          <a:p>
            <a:pPr algn="ctr"/>
            <a:r>
              <a:rPr lang="en-US" sz="2400" dirty="0" err="1"/>
              <a:t>Heute</a:t>
            </a:r>
            <a:r>
              <a:rPr lang="en-US" sz="2400" dirty="0"/>
              <a:t> </a:t>
            </a:r>
            <a:r>
              <a:rPr lang="en-US" sz="2400" dirty="0" err="1"/>
              <a:t>ist</a:t>
            </a:r>
            <a:r>
              <a:rPr lang="en-US" sz="2400" dirty="0"/>
              <a:t> der </a:t>
            </a:r>
            <a:r>
              <a:rPr lang="en-US" sz="2400" dirty="0" err="1"/>
              <a:t>zweiundzwanzig</a:t>
            </a:r>
            <a:r>
              <a:rPr lang="en-US" sz="2400" b="1" dirty="0" err="1"/>
              <a:t>ste</a:t>
            </a:r>
            <a:r>
              <a:rPr lang="en-US" sz="2400" dirty="0"/>
              <a:t> September….</a:t>
            </a:r>
          </a:p>
          <a:p>
            <a:pPr algn="ctr"/>
            <a:r>
              <a:rPr lang="en-US" sz="2400" dirty="0"/>
              <a:t>Morgen </a:t>
            </a:r>
            <a:r>
              <a:rPr lang="en-US" sz="2400" dirty="0" err="1"/>
              <a:t>ist</a:t>
            </a:r>
            <a:r>
              <a:rPr lang="en-US" sz="2400" dirty="0"/>
              <a:t> der</a:t>
            </a:r>
            <a:r>
              <a:rPr lang="en-US" sz="2400" b="1" dirty="0"/>
              <a:t>…[Nr. 1 auf dem </a:t>
            </a:r>
            <a:r>
              <a:rPr lang="en-US" sz="2400" b="1" dirty="0" err="1"/>
              <a:t>Abreitsblatt</a:t>
            </a:r>
            <a:r>
              <a:rPr lang="en-US" sz="2400" dirty="0"/>
              <a:t>]</a:t>
            </a:r>
          </a:p>
          <a:p>
            <a:r>
              <a:rPr lang="en-US" sz="2400" dirty="0"/>
              <a:t>-KASUS: NOM 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Pronomen</a:t>
            </a:r>
            <a:r>
              <a:rPr lang="en-US" sz="2400" dirty="0"/>
              <a:t> 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Pronomen</a:t>
            </a:r>
            <a:r>
              <a:rPr lang="en-US" sz="2400" dirty="0"/>
              <a:t> </a:t>
            </a:r>
            <a:r>
              <a:rPr lang="en-US" sz="2400" dirty="0" err="1"/>
              <a:t>als</a:t>
            </a:r>
            <a:r>
              <a:rPr lang="en-US" sz="2400" dirty="0"/>
              <a:t> Substitution </a:t>
            </a:r>
          </a:p>
          <a:p>
            <a:endParaRPr lang="en-US" sz="2400" dirty="0"/>
          </a:p>
          <a:p>
            <a:r>
              <a:rPr lang="en-US" sz="2400" b="1" dirty="0"/>
              <a:t>-</a:t>
            </a:r>
            <a:r>
              <a:rPr lang="en-US" sz="2400" b="1" dirty="0" err="1"/>
              <a:t>Hausaufgaben</a:t>
            </a:r>
            <a:r>
              <a:rPr lang="en-US" sz="2400" b="1" dirty="0"/>
              <a:t>: </a:t>
            </a:r>
          </a:p>
          <a:p>
            <a:r>
              <a:rPr lang="en-US" sz="2400" dirty="0"/>
              <a:t>+In Moodle: 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Über</a:t>
            </a:r>
            <a:r>
              <a:rPr lang="en-US" sz="2400" dirty="0"/>
              <a:t> </a:t>
            </a:r>
            <a:r>
              <a:rPr lang="en-US" sz="2400" dirty="0" err="1"/>
              <a:t>Deine</a:t>
            </a:r>
            <a:r>
              <a:rPr lang="en-US" sz="2400" dirty="0"/>
              <a:t> </a:t>
            </a:r>
            <a:r>
              <a:rPr lang="en-US" sz="2400" dirty="0" err="1"/>
              <a:t>Partnerins</a:t>
            </a:r>
            <a:r>
              <a:rPr lang="en-US" sz="2400" dirty="0"/>
              <a:t> </a:t>
            </a:r>
            <a:r>
              <a:rPr lang="en-US" sz="2400" dirty="0" err="1"/>
              <a:t>Prominente</a:t>
            </a:r>
            <a:r>
              <a:rPr lang="en-US" sz="2400" dirty="0"/>
              <a:t> </a:t>
            </a:r>
            <a:r>
              <a:rPr lang="en-US" sz="2400" dirty="0" err="1"/>
              <a:t>schreiben</a:t>
            </a:r>
            <a:endParaRPr lang="en-US" sz="2400" dirty="0"/>
          </a:p>
          <a:p>
            <a:r>
              <a:rPr lang="en-US" sz="2400" dirty="0"/>
              <a:t>-Zoom Interviews am </a:t>
            </a:r>
            <a:r>
              <a:rPr lang="en-US" sz="2400" dirty="0" err="1"/>
              <a:t>Donnerstag</a:t>
            </a:r>
            <a:r>
              <a:rPr lang="en-US" sz="2400" dirty="0"/>
              <a:t> </a:t>
            </a:r>
            <a:r>
              <a:rPr lang="en-US" sz="2400" dirty="0" err="1"/>
              <a:t>fällig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Schreibaufgabe</a:t>
            </a:r>
            <a:r>
              <a:rPr lang="en-US" sz="2400" dirty="0"/>
              <a:t> 1,2, und 2,1 am Freitag um 11.59 PM </a:t>
            </a:r>
            <a:r>
              <a:rPr lang="en-US" sz="2400" dirty="0" err="1"/>
              <a:t>fällig</a:t>
            </a:r>
            <a:r>
              <a:rPr lang="en-US" sz="2400" dirty="0"/>
              <a:t>  </a:t>
            </a:r>
          </a:p>
          <a:p>
            <a:r>
              <a:rPr lang="en-US" sz="2400" dirty="0"/>
              <a:t>+In MindTap: 83, 84, 85, </a:t>
            </a:r>
            <a:r>
              <a:rPr lang="en-US" sz="2400" dirty="0">
                <a:highlight>
                  <a:srgbClr val="FF00FF"/>
                </a:highlight>
              </a:rPr>
              <a:t>92, 93, 94, 96</a:t>
            </a:r>
          </a:p>
          <a:p>
            <a:endParaRPr lang="en-US" sz="2400" dirty="0"/>
          </a:p>
          <a:p>
            <a:r>
              <a:rPr lang="en-US" sz="2400" dirty="0">
                <a:hlinkClick r:id="rId5"/>
              </a:rPr>
              <a:t>https://www.youtube.com/watch?v=x-MwVjggIcE&amp;list=RDCMUCaVR9wMqJq7RYB6nGARRscg&amp;index=5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TEST ALS HA am </a:t>
            </a:r>
            <a:r>
              <a:rPr lang="en-US" sz="2400" dirty="0" err="1"/>
              <a:t>Donnerstag</a:t>
            </a:r>
            <a:r>
              <a:rPr lang="en-US" sz="2400" dirty="0"/>
              <a:t> um </a:t>
            </a:r>
            <a:r>
              <a:rPr lang="en-US" sz="2400" dirty="0" err="1"/>
              <a:t>Mitternacht</a:t>
            </a:r>
            <a:r>
              <a:rPr lang="en-US" sz="2400" dirty="0"/>
              <a:t> </a:t>
            </a:r>
            <a:r>
              <a:rPr lang="en-US" sz="2400" dirty="0" err="1"/>
              <a:t>fällig</a:t>
            </a:r>
            <a:r>
              <a:rPr lang="en-US" sz="2400" dirty="0"/>
              <a:t> 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FED127-0CA8-EA49-9E5D-8A2FD7F7D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8583" y="1289049"/>
            <a:ext cx="2339975" cy="2339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08681B-C269-EF4F-A9DB-D85B3E07ADF2}"/>
              </a:ext>
            </a:extLst>
          </p:cNvPr>
          <p:cNvSpPr txBox="1"/>
          <p:nvPr/>
        </p:nvSpPr>
        <p:spPr>
          <a:xfrm>
            <a:off x="8543925" y="3771900"/>
            <a:ext cx="32718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Wie </a:t>
            </a:r>
            <a:r>
              <a:rPr lang="en-US" sz="2400" b="1" dirty="0" err="1"/>
              <a:t>viel</a:t>
            </a:r>
            <a:r>
              <a:rPr lang="en-US" sz="2400" b="1" dirty="0"/>
              <a:t> </a:t>
            </a:r>
            <a:r>
              <a:rPr lang="en-US" sz="2400" b="1" dirty="0" err="1"/>
              <a:t>Uhr</a:t>
            </a:r>
            <a:r>
              <a:rPr lang="en-US" sz="2400" b="1" dirty="0"/>
              <a:t> </a:t>
            </a:r>
            <a:r>
              <a:rPr lang="en-US" sz="2400" b="1" dirty="0" err="1"/>
              <a:t>ist</a:t>
            </a:r>
            <a:r>
              <a:rPr lang="en-US" sz="2400" b="1" dirty="0"/>
              <a:t> es? Es </a:t>
            </a:r>
            <a:r>
              <a:rPr lang="en-US" sz="2400" b="1" dirty="0" err="1"/>
              <a:t>ist</a:t>
            </a:r>
            <a:r>
              <a:rPr lang="en-US" sz="2400" b="1" dirty="0"/>
              <a:t> </a:t>
            </a:r>
            <a:r>
              <a:rPr lang="en-US" sz="2400" b="1" dirty="0" err="1"/>
              <a:t>sieben</a:t>
            </a:r>
            <a:r>
              <a:rPr lang="en-US" sz="2400" b="1" dirty="0"/>
              <a:t> </a:t>
            </a:r>
            <a:r>
              <a:rPr lang="en-US" sz="2400" b="1" dirty="0" err="1"/>
              <a:t>Uhr</a:t>
            </a:r>
            <a:r>
              <a:rPr lang="en-US" sz="2400" b="1" dirty="0"/>
              <a:t> </a:t>
            </a:r>
            <a:r>
              <a:rPr lang="en-US" sz="2400" b="1" dirty="0" err="1"/>
              <a:t>dreißig</a:t>
            </a:r>
            <a:r>
              <a:rPr lang="en-US" sz="2400" b="1" dirty="0"/>
              <a:t>.  [Nr. 2 auf dem </a:t>
            </a:r>
            <a:r>
              <a:rPr lang="en-US" sz="2400" b="1" dirty="0" err="1"/>
              <a:t>Arbeitsblatt</a:t>
            </a:r>
            <a:r>
              <a:rPr lang="en-US" sz="2400" b="1" dirty="0"/>
              <a:t>]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DBDB778-6423-0343-AA64-A04FAB57EF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7946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352"/>
    </mc:Choice>
    <mc:Fallback>
      <p:transition spd="slow" advTm="190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2C65F-C2BA-E14B-8727-F75F8CE3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2976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Nr. 6 auf dem </a:t>
            </a:r>
            <a:r>
              <a:rPr lang="en-US" sz="3600" b="1" dirty="0" err="1"/>
              <a:t>Arbeitsblatt</a:t>
            </a:r>
            <a:r>
              <a:rPr lang="en-US" sz="3600" b="1" dirty="0"/>
              <a:t>- Was </a:t>
            </a:r>
            <a:r>
              <a:rPr lang="en-US" sz="3600" b="1" dirty="0" err="1"/>
              <a:t>ist</a:t>
            </a:r>
            <a:r>
              <a:rPr lang="en-US" sz="3600" b="1" dirty="0"/>
              <a:t> </a:t>
            </a:r>
            <a:r>
              <a:rPr lang="en-US" sz="3600" b="1" dirty="0" err="1"/>
              <a:t>im</a:t>
            </a:r>
            <a:r>
              <a:rPr lang="en-US" sz="3600" b="1" dirty="0"/>
              <a:t> </a:t>
            </a:r>
            <a:r>
              <a:rPr lang="en-US" sz="3600" b="1" dirty="0" err="1"/>
              <a:t>Nominativ</a:t>
            </a:r>
            <a:r>
              <a:rPr lang="en-US" sz="3600" b="1" dirty="0"/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37AD6-9C41-4C41-8318-E3CF32A99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155" y="1050120"/>
            <a:ext cx="10515600" cy="561890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de-DE" sz="5900" b="1" dirty="0"/>
              <a:t>Heute gehe ich in die Bibliothek</a:t>
            </a:r>
          </a:p>
          <a:p>
            <a:pPr marL="0" indent="0">
              <a:buNone/>
            </a:pPr>
            <a:endParaRPr lang="de-DE" sz="5900" b="1" dirty="0"/>
          </a:p>
          <a:p>
            <a:pPr marL="0" indent="0">
              <a:buNone/>
            </a:pPr>
            <a:r>
              <a:rPr lang="de-DE" sz="5900" b="1" dirty="0"/>
              <a:t>Die Studentin studiert an der Universität</a:t>
            </a:r>
          </a:p>
          <a:p>
            <a:pPr marL="0" indent="0">
              <a:buNone/>
            </a:pPr>
            <a:endParaRPr lang="de-DE" sz="5900" b="1" dirty="0"/>
          </a:p>
          <a:p>
            <a:pPr marL="0" indent="0">
              <a:buNone/>
            </a:pPr>
            <a:r>
              <a:rPr lang="de-DE" sz="5900" b="1" dirty="0"/>
              <a:t>Im September beginnt das Schuljahr </a:t>
            </a:r>
          </a:p>
          <a:p>
            <a:pPr marL="0" indent="0">
              <a:buNone/>
            </a:pPr>
            <a:endParaRPr lang="de-DE" sz="5900" b="1" dirty="0"/>
          </a:p>
          <a:p>
            <a:pPr marL="0" indent="0">
              <a:buNone/>
            </a:pPr>
            <a:r>
              <a:rPr lang="de-DE" sz="5900" b="1" dirty="0"/>
              <a:t>Anna kommt aus Amerika </a:t>
            </a:r>
          </a:p>
          <a:p>
            <a:pPr marL="0" indent="0">
              <a:buNone/>
            </a:pPr>
            <a:endParaRPr lang="de-DE" sz="5900" b="1" dirty="0"/>
          </a:p>
          <a:p>
            <a:pPr marL="0" indent="0">
              <a:buNone/>
            </a:pPr>
            <a:r>
              <a:rPr lang="de-DE" sz="5900" b="1" dirty="0"/>
              <a:t>Das ist ein Computer </a:t>
            </a:r>
          </a:p>
          <a:p>
            <a:pPr marL="0" indent="0">
              <a:buNone/>
            </a:pPr>
            <a:endParaRPr lang="de-DE" sz="5900" b="1" dirty="0"/>
          </a:p>
          <a:p>
            <a:pPr marL="0" indent="0">
              <a:buNone/>
            </a:pPr>
            <a:r>
              <a:rPr lang="de-DE" sz="5900" b="1" dirty="0"/>
              <a:t>Das sind keine Stühle. Das sind die Bücher.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BB39E2-A0B3-A54F-815B-60E0583455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15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63"/>
    </mc:Choice>
    <mc:Fallback>
      <p:transition spd="slow" advTm="35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19125-D97B-2144-990D-24F2977D3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7" y="81035"/>
            <a:ext cx="10515600" cy="649288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Pronomen</a:t>
            </a:r>
            <a:r>
              <a:rPr lang="en-US" b="1" dirty="0"/>
              <a:t>: </a:t>
            </a:r>
            <a:r>
              <a:rPr lang="en-US" b="1" dirty="0" err="1"/>
              <a:t>Personen</a:t>
            </a:r>
            <a:r>
              <a:rPr lang="en-US" b="1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1BBAB-2CA8-BF48-9D21-722FEEE3E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5413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SING 			      PL</a:t>
            </a:r>
          </a:p>
          <a:p>
            <a:pPr marL="514350" indent="-514350">
              <a:buAutoNum type="arabicPeriod"/>
            </a:pPr>
            <a:r>
              <a:rPr lang="en-US" dirty="0"/>
              <a:t>ich 		      1. </a:t>
            </a:r>
            <a:r>
              <a:rPr lang="en-US" dirty="0" err="1"/>
              <a:t>wir</a:t>
            </a:r>
            <a:r>
              <a:rPr lang="en-US" dirty="0"/>
              <a:t> </a:t>
            </a:r>
          </a:p>
          <a:p>
            <a:pPr marL="514350" indent="-514350">
              <a:buAutoNum type="arabicPeriod"/>
            </a:pPr>
            <a:r>
              <a:rPr lang="en-US" dirty="0"/>
              <a:t>du			      2. </a:t>
            </a:r>
            <a:r>
              <a:rPr lang="en-US" dirty="0" err="1"/>
              <a:t>ihr</a:t>
            </a:r>
            <a:r>
              <a:rPr lang="en-US" dirty="0"/>
              <a:t> </a:t>
            </a:r>
          </a:p>
          <a:p>
            <a:pPr marL="514350" indent="-514350">
              <a:buAutoNum type="arabicPeriod"/>
            </a:pPr>
            <a:r>
              <a:rPr lang="en-US" dirty="0" err="1">
                <a:highlight>
                  <a:srgbClr val="FF00FF"/>
                </a:highlight>
              </a:rPr>
              <a:t>er</a:t>
            </a:r>
            <a:r>
              <a:rPr lang="en-US" dirty="0">
                <a:highlight>
                  <a:srgbClr val="FF00FF"/>
                </a:highlight>
              </a:rPr>
              <a:t>/</a:t>
            </a:r>
            <a:r>
              <a:rPr lang="en-US" dirty="0" err="1">
                <a:highlight>
                  <a:srgbClr val="FF00FF"/>
                </a:highlight>
              </a:rPr>
              <a:t>sie</a:t>
            </a:r>
            <a:r>
              <a:rPr lang="en-US" dirty="0">
                <a:highlight>
                  <a:srgbClr val="FF00FF"/>
                </a:highlight>
              </a:rPr>
              <a:t>/</a:t>
            </a:r>
            <a:r>
              <a:rPr lang="en-US" dirty="0" err="1">
                <a:highlight>
                  <a:srgbClr val="FF00FF"/>
                </a:highlight>
              </a:rPr>
              <a:t>xier</a:t>
            </a:r>
            <a:r>
              <a:rPr lang="en-US" dirty="0">
                <a:highlight>
                  <a:srgbClr val="FF00FF"/>
                </a:highlight>
              </a:rPr>
              <a:t>	      3. </a:t>
            </a:r>
            <a:r>
              <a:rPr lang="en-US" dirty="0" err="1">
                <a:highlight>
                  <a:srgbClr val="FF00FF"/>
                </a:highlight>
              </a:rPr>
              <a:t>sie</a:t>
            </a:r>
            <a:r>
              <a:rPr lang="en-US" dirty="0">
                <a:highlight>
                  <a:srgbClr val="FF00FF"/>
                </a:highlight>
              </a:rPr>
              <a:t> (they) </a:t>
            </a:r>
          </a:p>
          <a:p>
            <a:pPr marL="457200" lvl="1" indent="0">
              <a:buNone/>
            </a:pPr>
            <a:r>
              <a:rPr lang="en-US" sz="2800" dirty="0"/>
              <a:t>		2. Sie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8AAE2C-4241-0745-9EC8-3F05A008A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0863" y="893835"/>
            <a:ext cx="1435100" cy="1409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98DB26-D29A-1348-92B0-914E81F00B23}"/>
              </a:ext>
            </a:extLst>
          </p:cNvPr>
          <p:cNvSpPr txBox="1"/>
          <p:nvPr/>
        </p:nvSpPr>
        <p:spPr>
          <a:xfrm>
            <a:off x="6813550" y="339751"/>
            <a:ext cx="509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highlight>
                  <a:srgbClr val="00FFFF"/>
                </a:highlight>
              </a:rPr>
              <a:t>Emine</a:t>
            </a:r>
            <a:r>
              <a:rPr lang="en-US" sz="2800" dirty="0">
                <a:highlight>
                  <a:srgbClr val="00FFFF"/>
                </a:highlight>
              </a:rPr>
              <a:t> </a:t>
            </a:r>
            <a:r>
              <a:rPr lang="en-US" sz="2800" dirty="0" err="1">
                <a:highlight>
                  <a:srgbClr val="00FFFF"/>
                </a:highlight>
              </a:rPr>
              <a:t>Sevgi-Özdamar</a:t>
            </a:r>
            <a:r>
              <a:rPr lang="en-US" sz="2800" dirty="0">
                <a:highlight>
                  <a:srgbClr val="00FFFF"/>
                </a:highlight>
              </a:rPr>
              <a:t> </a:t>
            </a:r>
            <a:r>
              <a:rPr lang="en-US" sz="2800" dirty="0" err="1"/>
              <a:t>ist</a:t>
            </a:r>
            <a:r>
              <a:rPr lang="en-US" sz="2800" dirty="0"/>
              <a:t> </a:t>
            </a:r>
            <a:r>
              <a:rPr lang="en-US" sz="2800" dirty="0" err="1"/>
              <a:t>Autorin</a:t>
            </a:r>
            <a:r>
              <a:rPr lang="en-US" sz="2800" dirty="0"/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177BF0-E47C-D24B-B5CA-FBCA215F0D54}"/>
              </a:ext>
            </a:extLst>
          </p:cNvPr>
          <p:cNvSpPr txBox="1"/>
          <p:nvPr/>
        </p:nvSpPr>
        <p:spPr>
          <a:xfrm>
            <a:off x="8601075" y="1111667"/>
            <a:ext cx="431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00FF"/>
                </a:highlight>
              </a:rPr>
              <a:t>Sie</a:t>
            </a:r>
            <a:r>
              <a:rPr lang="en-US" sz="2800" dirty="0"/>
              <a:t> </a:t>
            </a:r>
            <a:r>
              <a:rPr lang="en-US" sz="2800" dirty="0" err="1"/>
              <a:t>ist</a:t>
            </a:r>
            <a:r>
              <a:rPr lang="en-US" sz="2800" dirty="0"/>
              <a:t> </a:t>
            </a:r>
            <a:r>
              <a:rPr lang="en-US" sz="2800" dirty="0" err="1"/>
              <a:t>Autorin</a:t>
            </a:r>
            <a:r>
              <a:rPr lang="en-US" dirty="0"/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3F3E25-1351-D542-8BBD-196AA231C8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7535" y="2998459"/>
            <a:ext cx="2309640" cy="13020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863B5D-47D5-764D-B91D-9987D8222EB6}"/>
              </a:ext>
            </a:extLst>
          </p:cNvPr>
          <p:cNvSpPr txBox="1"/>
          <p:nvPr/>
        </p:nvSpPr>
        <p:spPr>
          <a:xfrm>
            <a:off x="6813550" y="2430026"/>
            <a:ext cx="509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00FFFF"/>
                </a:highlight>
              </a:rPr>
              <a:t>Werner Herzog </a:t>
            </a:r>
            <a:r>
              <a:rPr lang="en-US" sz="2800" dirty="0" err="1"/>
              <a:t>ist</a:t>
            </a:r>
            <a:r>
              <a:rPr lang="en-US" sz="2800" dirty="0"/>
              <a:t> </a:t>
            </a:r>
            <a:r>
              <a:rPr lang="en-US" sz="2800" dirty="0" err="1"/>
              <a:t>Filmemacher</a:t>
            </a:r>
            <a:r>
              <a:rPr lang="en-US" sz="28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093C05-A737-D144-BE2E-92EB69BA6D23}"/>
              </a:ext>
            </a:extLst>
          </p:cNvPr>
          <p:cNvSpPr txBox="1"/>
          <p:nvPr/>
        </p:nvSpPr>
        <p:spPr>
          <a:xfrm>
            <a:off x="9282112" y="3100006"/>
            <a:ext cx="2546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highlight>
                  <a:srgbClr val="FF00FF"/>
                </a:highlight>
              </a:rPr>
              <a:t>Er</a:t>
            </a:r>
            <a:r>
              <a:rPr lang="en-US" sz="2800" dirty="0">
                <a:highlight>
                  <a:srgbClr val="FF00FF"/>
                </a:highlight>
              </a:rPr>
              <a:t> </a:t>
            </a:r>
            <a:r>
              <a:rPr lang="en-US" sz="2800" dirty="0" err="1"/>
              <a:t>ist</a:t>
            </a:r>
            <a:r>
              <a:rPr lang="en-US" sz="2800" dirty="0"/>
              <a:t> </a:t>
            </a:r>
            <a:r>
              <a:rPr lang="en-US" sz="2800" dirty="0" err="1"/>
              <a:t>Filmemacher</a:t>
            </a:r>
            <a:endParaRPr lang="en-US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F8AD79-5B87-FB47-A9BE-E10D14F31F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874" y="5051883"/>
            <a:ext cx="2030413" cy="1515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F7E692-DE3C-5949-A617-C6898AF7F8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4255" y="4995906"/>
            <a:ext cx="1132276" cy="16020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784BB0-1AFA-6344-B903-8F8D4AEA241A}"/>
              </a:ext>
            </a:extLst>
          </p:cNvPr>
          <p:cNvSpPr txBox="1"/>
          <p:nvPr/>
        </p:nvSpPr>
        <p:spPr>
          <a:xfrm>
            <a:off x="269874" y="4345751"/>
            <a:ext cx="8631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00FFFF"/>
                </a:highlight>
              </a:rPr>
              <a:t>Karl Lagerfeld und May </a:t>
            </a:r>
            <a:r>
              <a:rPr lang="en-US" sz="2800" dirty="0" err="1">
                <a:highlight>
                  <a:srgbClr val="00FFFF"/>
                </a:highlight>
              </a:rPr>
              <a:t>Ayim</a:t>
            </a:r>
            <a:r>
              <a:rPr lang="en-US" sz="2800" dirty="0">
                <a:highlight>
                  <a:srgbClr val="00FFFF"/>
                </a:highlight>
              </a:rPr>
              <a:t> </a:t>
            </a:r>
            <a:r>
              <a:rPr lang="en-US" sz="2800" dirty="0" err="1"/>
              <a:t>kommen</a:t>
            </a:r>
            <a:r>
              <a:rPr lang="en-US" sz="2800" dirty="0"/>
              <a:t> </a:t>
            </a:r>
            <a:r>
              <a:rPr lang="en-US" sz="2800" dirty="0" err="1"/>
              <a:t>aus</a:t>
            </a:r>
            <a:r>
              <a:rPr lang="en-US" sz="2800" dirty="0"/>
              <a:t> Hamburg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F57ED9-53FE-8143-A1D9-FE35DFDE672F}"/>
              </a:ext>
            </a:extLst>
          </p:cNvPr>
          <p:cNvSpPr txBox="1"/>
          <p:nvPr/>
        </p:nvSpPr>
        <p:spPr>
          <a:xfrm>
            <a:off x="4257675" y="5257800"/>
            <a:ext cx="5386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00FF"/>
                </a:highlight>
              </a:rPr>
              <a:t>Sie</a:t>
            </a:r>
            <a:r>
              <a:rPr lang="en-US" sz="2800" dirty="0"/>
              <a:t> </a:t>
            </a:r>
            <a:r>
              <a:rPr lang="en-US" sz="2800" dirty="0" err="1"/>
              <a:t>kommen</a:t>
            </a:r>
            <a:r>
              <a:rPr lang="en-US" sz="2800" dirty="0"/>
              <a:t> </a:t>
            </a:r>
            <a:r>
              <a:rPr lang="en-US" sz="2800" dirty="0" err="1"/>
              <a:t>aus</a:t>
            </a:r>
            <a:r>
              <a:rPr lang="en-US" sz="2800" dirty="0"/>
              <a:t> Hamburg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F0E99A-BE95-AE4D-BE15-2A2F50BDFE53}"/>
              </a:ext>
            </a:extLst>
          </p:cNvPr>
          <p:cNvSpPr txBox="1"/>
          <p:nvPr/>
        </p:nvSpPr>
        <p:spPr>
          <a:xfrm>
            <a:off x="6186487" y="6007936"/>
            <a:ext cx="482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Nr. 7 auf dem </a:t>
            </a:r>
            <a:r>
              <a:rPr lang="en-US" sz="2800" dirty="0" err="1"/>
              <a:t>Arbeitsblatt</a:t>
            </a:r>
            <a:r>
              <a:rPr lang="en-US" sz="2800" dirty="0"/>
              <a:t>! 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CAF78F39-9505-6046-83BA-C9542843C7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118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447"/>
    </mc:Choice>
    <mc:Fallback>
      <p:transition spd="slow" advTm="69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10" grpId="0"/>
      <p:bldP spid="17" grpId="0"/>
      <p:bldP spid="18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D4C6F-151B-4E47-A16E-2436EA650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3563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Pronomen</a:t>
            </a:r>
            <a:r>
              <a:rPr lang="en-US" b="1" dirty="0"/>
              <a:t>: </a:t>
            </a:r>
            <a:r>
              <a:rPr lang="en-US" b="1" dirty="0" err="1"/>
              <a:t>Objekte</a:t>
            </a:r>
            <a:r>
              <a:rPr lang="en-US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6A068-145E-734E-AB80-44A7E7399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975" y="768608"/>
            <a:ext cx="6753225" cy="53207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highlight>
                  <a:srgbClr val="00FFFF"/>
                </a:highlight>
              </a:rPr>
              <a:t>Die Tafel </a:t>
            </a:r>
            <a:r>
              <a:rPr lang="en-US" dirty="0" err="1"/>
              <a:t>ist</a:t>
            </a:r>
            <a:r>
              <a:rPr lang="en-US" dirty="0"/>
              <a:t> schwarz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grün</a:t>
            </a:r>
            <a:r>
              <a:rPr lang="en-US" dirty="0"/>
              <a:t>. </a:t>
            </a:r>
            <a:r>
              <a:rPr lang="en-US" dirty="0">
                <a:sym typeface="Wingdings" pitchFamily="2" charset="2"/>
              </a:rPr>
              <a:t> </a:t>
            </a:r>
          </a:p>
          <a:p>
            <a:pPr marL="0" indent="0">
              <a:buNone/>
            </a:pPr>
            <a:r>
              <a:rPr lang="en-US" dirty="0">
                <a:highlight>
                  <a:srgbClr val="FF00FF"/>
                </a:highlight>
                <a:sym typeface="Wingdings" pitchFamily="2" charset="2"/>
              </a:rPr>
              <a:t>Sie </a:t>
            </a:r>
            <a:r>
              <a:rPr lang="en-US" dirty="0" err="1">
                <a:sym typeface="Wingdings" pitchFamily="2" charset="2"/>
              </a:rPr>
              <a:t>ist</a:t>
            </a:r>
            <a:r>
              <a:rPr lang="en-US" dirty="0">
                <a:sym typeface="Wingdings" pitchFamily="2" charset="2"/>
              </a:rPr>
              <a:t> schwarz </a:t>
            </a:r>
            <a:r>
              <a:rPr lang="en-US" dirty="0" err="1">
                <a:sym typeface="Wingdings" pitchFamily="2" charset="2"/>
              </a:rPr>
              <a:t>oder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grün</a:t>
            </a:r>
            <a:r>
              <a:rPr lang="en-US" dirty="0">
                <a:sym typeface="Wingdings" pitchFamily="2" charset="2"/>
              </a:rPr>
              <a:t>. </a:t>
            </a: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>
                <a:highlight>
                  <a:srgbClr val="00FFFF"/>
                </a:highlight>
                <a:sym typeface="Wingdings" pitchFamily="2" charset="2"/>
              </a:rPr>
              <a:t>Ein Buch </a:t>
            </a:r>
            <a:r>
              <a:rPr lang="en-US" dirty="0" err="1">
                <a:sym typeface="Wingdings" pitchFamily="2" charset="2"/>
              </a:rPr>
              <a:t>ist</a:t>
            </a:r>
            <a:r>
              <a:rPr lang="en-US" dirty="0">
                <a:sym typeface="Wingdings" pitchFamily="2" charset="2"/>
              </a:rPr>
              <a:t> alt. </a:t>
            </a:r>
          </a:p>
          <a:p>
            <a:pPr marL="0" indent="0">
              <a:buNone/>
            </a:pPr>
            <a:r>
              <a:rPr lang="en-US" dirty="0">
                <a:highlight>
                  <a:srgbClr val="FF00FF"/>
                </a:highlight>
                <a:sym typeface="Wingdings" pitchFamily="2" charset="2"/>
              </a:rPr>
              <a:t>Es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ist</a:t>
            </a:r>
            <a:r>
              <a:rPr lang="en-US" dirty="0">
                <a:sym typeface="Wingdings" pitchFamily="2" charset="2"/>
              </a:rPr>
              <a:t> alt. </a:t>
            </a: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>
                <a:highlight>
                  <a:srgbClr val="00FFFF"/>
                </a:highlight>
                <a:sym typeface="Wingdings" pitchFamily="2" charset="2"/>
              </a:rPr>
              <a:t>Die </a:t>
            </a:r>
            <a:r>
              <a:rPr lang="en-US" dirty="0" err="1">
                <a:highlight>
                  <a:srgbClr val="00FFFF"/>
                </a:highlight>
                <a:sym typeface="Wingdings" pitchFamily="2" charset="2"/>
              </a:rPr>
              <a:t>Stühle</a:t>
            </a:r>
            <a:r>
              <a:rPr lang="en-US" dirty="0">
                <a:highlight>
                  <a:srgbClr val="00FFFF"/>
                </a:highlight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sind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grau</a:t>
            </a:r>
            <a:r>
              <a:rPr lang="en-US" dirty="0">
                <a:sym typeface="Wingdings" pitchFamily="2" charset="2"/>
              </a:rPr>
              <a:t>.   </a:t>
            </a:r>
          </a:p>
          <a:p>
            <a:pPr marL="0" indent="0">
              <a:buNone/>
            </a:pPr>
            <a:r>
              <a:rPr lang="en-US" dirty="0">
                <a:highlight>
                  <a:srgbClr val="FF00FF"/>
                </a:highlight>
                <a:sym typeface="Wingdings" pitchFamily="2" charset="2"/>
              </a:rPr>
              <a:t>Sie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sind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grau</a:t>
            </a:r>
            <a:r>
              <a:rPr lang="en-US" dirty="0">
                <a:sym typeface="Wingdings" pitchFamily="2" charset="2"/>
              </a:rPr>
              <a:t>. </a:t>
            </a: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>
                <a:highlight>
                  <a:srgbClr val="00FFFF"/>
                </a:highlight>
                <a:sym typeface="Wingdings" pitchFamily="2" charset="2"/>
              </a:rPr>
              <a:t>Der Computer </a:t>
            </a:r>
            <a:r>
              <a:rPr lang="en-US" dirty="0" err="1">
                <a:sym typeface="Wingdings" pitchFamily="2" charset="2"/>
              </a:rPr>
              <a:t>ist</a:t>
            </a:r>
            <a:r>
              <a:rPr lang="en-US" dirty="0">
                <a:sym typeface="Wingdings" pitchFamily="2" charset="2"/>
              </a:rPr>
              <a:t> neu.  </a:t>
            </a:r>
          </a:p>
          <a:p>
            <a:pPr marL="0" indent="0">
              <a:buNone/>
            </a:pPr>
            <a:r>
              <a:rPr lang="en-US" dirty="0" err="1">
                <a:highlight>
                  <a:srgbClr val="FF00FF"/>
                </a:highlight>
                <a:sym typeface="Wingdings" pitchFamily="2" charset="2"/>
              </a:rPr>
              <a:t>Er</a:t>
            </a:r>
            <a:r>
              <a:rPr lang="en-US" dirty="0">
                <a:highlight>
                  <a:srgbClr val="FF00FF"/>
                </a:highlight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ist</a:t>
            </a:r>
            <a:r>
              <a:rPr lang="en-US" dirty="0">
                <a:sym typeface="Wingdings" pitchFamily="2" charset="2"/>
              </a:rPr>
              <a:t> neu. </a:t>
            </a: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AA31ED-2746-C24A-B7DE-88B22EF441B7}"/>
              </a:ext>
            </a:extLst>
          </p:cNvPr>
          <p:cNvSpPr/>
          <p:nvPr/>
        </p:nvSpPr>
        <p:spPr>
          <a:xfrm>
            <a:off x="304800" y="1797784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SING 			      PL</a:t>
            </a:r>
          </a:p>
          <a:p>
            <a:pPr marL="514350" indent="-514350">
              <a:buAutoNum type="arabicPeriod"/>
            </a:pPr>
            <a:r>
              <a:rPr lang="en-US" sz="2800" dirty="0"/>
              <a:t>ich 		      1. </a:t>
            </a:r>
            <a:r>
              <a:rPr lang="en-US" sz="2800" dirty="0" err="1"/>
              <a:t>wir</a:t>
            </a:r>
            <a:r>
              <a:rPr lang="en-US" sz="2800" dirty="0"/>
              <a:t> </a:t>
            </a:r>
          </a:p>
          <a:p>
            <a:pPr marL="514350" indent="-514350">
              <a:buAutoNum type="arabicPeriod"/>
            </a:pPr>
            <a:r>
              <a:rPr lang="en-US" sz="2800" dirty="0"/>
              <a:t>du			      2. </a:t>
            </a:r>
            <a:r>
              <a:rPr lang="en-US" sz="2800" dirty="0" err="1"/>
              <a:t>ihr</a:t>
            </a:r>
            <a:r>
              <a:rPr lang="en-US" sz="2800" dirty="0"/>
              <a:t> </a:t>
            </a:r>
          </a:p>
          <a:p>
            <a:pPr marL="514350" indent="-514350">
              <a:buAutoNum type="arabicPeriod"/>
            </a:pPr>
            <a:r>
              <a:rPr lang="en-US" sz="2800" dirty="0" err="1">
                <a:highlight>
                  <a:srgbClr val="FF00FF"/>
                </a:highlight>
              </a:rPr>
              <a:t>er</a:t>
            </a:r>
            <a:r>
              <a:rPr lang="en-US" sz="2800" dirty="0">
                <a:highlight>
                  <a:srgbClr val="FF00FF"/>
                </a:highlight>
              </a:rPr>
              <a:t>/</a:t>
            </a:r>
            <a:r>
              <a:rPr lang="en-US" sz="2800" dirty="0" err="1">
                <a:highlight>
                  <a:srgbClr val="FF00FF"/>
                </a:highlight>
              </a:rPr>
              <a:t>sie</a:t>
            </a:r>
            <a:r>
              <a:rPr lang="en-US" sz="2800" dirty="0">
                <a:highlight>
                  <a:srgbClr val="FF00FF"/>
                </a:highlight>
              </a:rPr>
              <a:t>/</a:t>
            </a:r>
            <a:r>
              <a:rPr lang="en-US" sz="2800" b="1" dirty="0">
                <a:highlight>
                  <a:srgbClr val="FF00FF"/>
                </a:highlight>
              </a:rPr>
              <a:t>es</a:t>
            </a:r>
            <a:r>
              <a:rPr lang="en-US" sz="2800" dirty="0">
                <a:highlight>
                  <a:srgbClr val="FF00FF"/>
                </a:highlight>
              </a:rPr>
              <a:t>	      3. </a:t>
            </a:r>
            <a:r>
              <a:rPr lang="en-US" sz="2800" dirty="0" err="1">
                <a:highlight>
                  <a:srgbClr val="FF00FF"/>
                </a:highlight>
              </a:rPr>
              <a:t>sie</a:t>
            </a:r>
            <a:r>
              <a:rPr lang="en-US" sz="2800" dirty="0">
                <a:highlight>
                  <a:srgbClr val="FF00FF"/>
                </a:highlight>
              </a:rPr>
              <a:t> (they) </a:t>
            </a:r>
          </a:p>
          <a:p>
            <a:pPr lvl="1"/>
            <a:r>
              <a:rPr lang="en-US" sz="2800" dirty="0"/>
              <a:t>		2. Sie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91297E-9C7C-8746-9F23-6910825F076E}"/>
              </a:ext>
            </a:extLst>
          </p:cNvPr>
          <p:cNvSpPr txBox="1"/>
          <p:nvPr/>
        </p:nvSpPr>
        <p:spPr>
          <a:xfrm>
            <a:off x="200025" y="5100638"/>
            <a:ext cx="4329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Nr. </a:t>
            </a:r>
            <a:r>
              <a:rPr lang="en-US" sz="2800" b="1"/>
              <a:t>8 </a:t>
            </a:r>
            <a:r>
              <a:rPr lang="en-US" sz="2800" b="1" dirty="0"/>
              <a:t>auf dem </a:t>
            </a:r>
            <a:r>
              <a:rPr lang="en-US" sz="2800" b="1" dirty="0" err="1"/>
              <a:t>Arbeitsblatt</a:t>
            </a:r>
            <a:r>
              <a:rPr lang="en-US" sz="2800" b="1" dirty="0"/>
              <a:t>!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B204ECF-6A0E-314B-AE40-629E5AE7A3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9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25"/>
    </mc:Choice>
    <mc:Fallback>
      <p:transition spd="slow" advTm="75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FD32F-8D6A-0949-99EF-6AF326FD6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463" y="0"/>
            <a:ext cx="10515600" cy="5377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GRUPPEN FÜR ZOOM INTERVIEW 2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F9CED0-5488-5344-9D1B-39D0866BB8D9}"/>
              </a:ext>
            </a:extLst>
          </p:cNvPr>
          <p:cNvSpPr txBox="1"/>
          <p:nvPr/>
        </p:nvSpPr>
        <p:spPr>
          <a:xfrm>
            <a:off x="471969" y="902826"/>
            <a:ext cx="692895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n-US" sz="2800" dirty="0"/>
              <a:t>1. Lily O’Brien + Norah Brady  + </a:t>
            </a:r>
            <a:r>
              <a:rPr lang="en-US" sz="2800" dirty="0" err="1"/>
              <a:t>Yier</a:t>
            </a:r>
            <a:r>
              <a:rPr lang="en-US" sz="2800" dirty="0"/>
              <a:t> </a:t>
            </a:r>
            <a:r>
              <a:rPr lang="en-US" sz="2800" dirty="0" err="1"/>
              <a:t>Jin</a:t>
            </a:r>
            <a:endParaRPr lang="en-US" sz="2800" dirty="0"/>
          </a:p>
          <a:p>
            <a:r>
              <a:rPr lang="en-US" sz="2800" dirty="0"/>
              <a:t>-2. Saskia Burn+ Annabelle Bale</a:t>
            </a:r>
          </a:p>
          <a:p>
            <a:r>
              <a:rPr lang="en-US" sz="2800" dirty="0"/>
              <a:t>-3. </a:t>
            </a:r>
            <a:r>
              <a:rPr lang="en-US" sz="2800" dirty="0" err="1"/>
              <a:t>Xinrui</a:t>
            </a:r>
            <a:r>
              <a:rPr lang="en-US" sz="2800" dirty="0"/>
              <a:t> Wang+ Avalon </a:t>
            </a:r>
            <a:r>
              <a:rPr lang="en-US" sz="2800" dirty="0" err="1"/>
              <a:t>Vanis</a:t>
            </a:r>
            <a:endParaRPr lang="en-US" sz="2800" dirty="0"/>
          </a:p>
          <a:p>
            <a:r>
              <a:rPr lang="en-US" sz="2800" dirty="0"/>
              <a:t>-4. Claire Weeks+ Emma </a:t>
            </a:r>
            <a:r>
              <a:rPr lang="en-US" sz="2800" dirty="0" err="1"/>
              <a:t>Unglaub</a:t>
            </a:r>
            <a:r>
              <a:rPr lang="en-US" sz="2800" dirty="0"/>
              <a:t> </a:t>
            </a:r>
          </a:p>
          <a:p>
            <a:r>
              <a:rPr lang="en-US" sz="2800" dirty="0"/>
              <a:t>-5. Aliya </a:t>
            </a:r>
            <a:r>
              <a:rPr lang="en-US" sz="2800" dirty="0" err="1"/>
              <a:t>Stubenbord</a:t>
            </a:r>
            <a:r>
              <a:rPr lang="en-US" sz="2800" dirty="0"/>
              <a:t> + Anna </a:t>
            </a:r>
            <a:r>
              <a:rPr lang="en-US" sz="2800" dirty="0" err="1"/>
              <a:t>Karpowicz</a:t>
            </a:r>
            <a:r>
              <a:rPr lang="en-US" sz="2800" dirty="0"/>
              <a:t> </a:t>
            </a:r>
          </a:p>
          <a:p>
            <a:r>
              <a:rPr lang="en-US" sz="2800" dirty="0"/>
              <a:t>-6. Clara Lind + Tessa </a:t>
            </a:r>
            <a:r>
              <a:rPr lang="en-US" sz="2800" dirty="0" err="1"/>
              <a:t>Famatigan</a:t>
            </a:r>
            <a:endParaRPr lang="en-US" sz="2800" dirty="0"/>
          </a:p>
          <a:p>
            <a:r>
              <a:rPr lang="en-US" sz="2800" dirty="0"/>
              <a:t>-7. Marissa Merriam + </a:t>
            </a:r>
            <a:r>
              <a:rPr lang="en-US" sz="2800" dirty="0" err="1"/>
              <a:t>Adylade</a:t>
            </a:r>
            <a:r>
              <a:rPr lang="en-US" sz="2800" dirty="0"/>
              <a:t> </a:t>
            </a:r>
            <a:r>
              <a:rPr lang="en-US" sz="2800" dirty="0" err="1"/>
              <a:t>Krimmel</a:t>
            </a:r>
            <a:endParaRPr lang="en-US" sz="2800" dirty="0"/>
          </a:p>
          <a:p>
            <a:r>
              <a:rPr lang="en-US" sz="2800" dirty="0"/>
              <a:t>-8. Michelle I </a:t>
            </a:r>
            <a:r>
              <a:rPr lang="en-US" sz="2800" dirty="0" err="1"/>
              <a:t>Lamadrid</a:t>
            </a:r>
            <a:r>
              <a:rPr lang="en-US" sz="2800" dirty="0"/>
              <a:t> Benavides + </a:t>
            </a:r>
            <a:r>
              <a:rPr lang="en-US" sz="2800" dirty="0" err="1"/>
              <a:t>Pey</a:t>
            </a:r>
            <a:r>
              <a:rPr lang="en-US" sz="2800" dirty="0"/>
              <a:t> </a:t>
            </a:r>
            <a:r>
              <a:rPr lang="en-US" sz="2800" dirty="0" err="1"/>
              <a:t>Straubel</a:t>
            </a:r>
            <a:endParaRPr lang="en-US" sz="2800" dirty="0"/>
          </a:p>
          <a:p>
            <a:r>
              <a:rPr lang="en-US" sz="2800" dirty="0"/>
              <a:t>-9. </a:t>
            </a:r>
            <a:r>
              <a:rPr lang="en-US" sz="2800" dirty="0" err="1"/>
              <a:t>Yunhan</a:t>
            </a:r>
            <a:r>
              <a:rPr lang="en-US" sz="2800" dirty="0"/>
              <a:t> Wang + Nikita </a:t>
            </a:r>
            <a:r>
              <a:rPr lang="en-US" sz="2800" dirty="0" err="1"/>
              <a:t>Efremova</a:t>
            </a:r>
            <a:r>
              <a:rPr lang="en-US" sz="2800" dirty="0"/>
              <a:t>-Garth</a:t>
            </a:r>
          </a:p>
          <a:p>
            <a:r>
              <a:rPr lang="en-US" sz="2800" dirty="0"/>
              <a:t>-10.  Emma Currie + </a:t>
            </a:r>
            <a:r>
              <a:rPr lang="en-US" sz="2800" dirty="0" err="1"/>
              <a:t>Sangrou</a:t>
            </a:r>
            <a:r>
              <a:rPr lang="en-US" sz="2800" dirty="0"/>
              <a:t> Peng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8B978D-E288-524D-804B-1012F6A5AF69}"/>
              </a:ext>
            </a:extLst>
          </p:cNvPr>
          <p:cNvSpPr txBox="1"/>
          <p:nvPr/>
        </p:nvSpPr>
        <p:spPr>
          <a:xfrm>
            <a:off x="7784639" y="1252417"/>
            <a:ext cx="393539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</a:t>
            </a:r>
            <a:r>
              <a:rPr lang="en-US" sz="3200" dirty="0"/>
              <a:t>Record + per E-Mail </a:t>
            </a:r>
            <a:r>
              <a:rPr lang="en-US" sz="3200" dirty="0" err="1"/>
              <a:t>zu</a:t>
            </a:r>
            <a:r>
              <a:rPr lang="en-US" sz="3200" dirty="0"/>
              <a:t> </a:t>
            </a:r>
            <a:r>
              <a:rPr lang="en-US" sz="3200" dirty="0" err="1"/>
              <a:t>mir</a:t>
            </a:r>
            <a:r>
              <a:rPr lang="en-US" sz="3200" dirty="0"/>
              <a:t> </a:t>
            </a:r>
            <a:r>
              <a:rPr lang="en-US" sz="3200" dirty="0" err="1"/>
              <a:t>senden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-Basis </a:t>
            </a:r>
            <a:r>
              <a:rPr lang="en-US" sz="3200" dirty="0" err="1"/>
              <a:t>für</a:t>
            </a:r>
            <a:r>
              <a:rPr lang="en-US" sz="3200" dirty="0"/>
              <a:t> </a:t>
            </a:r>
            <a:r>
              <a:rPr lang="en-US" sz="3200" dirty="0" err="1"/>
              <a:t>Schreibaufgabe</a:t>
            </a:r>
            <a:r>
              <a:rPr lang="en-US" sz="3200" dirty="0"/>
              <a:t> 2</a:t>
            </a:r>
          </a:p>
          <a:p>
            <a:r>
              <a:rPr lang="en-US" sz="3200" dirty="0"/>
              <a:t>-</a:t>
            </a:r>
            <a:r>
              <a:rPr lang="en-US" sz="3200" dirty="0" err="1"/>
              <a:t>Fragen</a:t>
            </a:r>
            <a:r>
              <a:rPr lang="en-US" sz="3200" dirty="0"/>
              <a:t> und </a:t>
            </a:r>
            <a:r>
              <a:rPr lang="en-US" sz="3200" dirty="0" err="1"/>
              <a:t>Infos</a:t>
            </a:r>
            <a:r>
              <a:rPr lang="en-US" sz="3200" dirty="0"/>
              <a:t> </a:t>
            </a:r>
            <a:r>
              <a:rPr lang="en-US" sz="3200" dirty="0" err="1"/>
              <a:t>für</a:t>
            </a:r>
            <a:r>
              <a:rPr lang="en-US" sz="3200" dirty="0"/>
              <a:t> 10 </a:t>
            </a:r>
            <a:r>
              <a:rPr lang="en-US" sz="3200" dirty="0" err="1"/>
              <a:t>robuste</a:t>
            </a:r>
            <a:r>
              <a:rPr lang="en-US" sz="3200" dirty="0"/>
              <a:t> </a:t>
            </a:r>
            <a:r>
              <a:rPr lang="en-US" sz="3200" dirty="0" err="1"/>
              <a:t>Sätze</a:t>
            </a:r>
            <a:r>
              <a:rPr lang="en-US" sz="3200" dirty="0"/>
              <a:t>  </a:t>
            </a:r>
            <a:endParaRPr lang="en-US" sz="36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02734F8-2707-B449-B395-CD7F793A07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70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11"/>
    </mc:Choice>
    <mc:Fallback>
      <p:transition spd="slow" advTm="50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46F03-D343-9C40-914C-078D2DD03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Tipps </a:t>
            </a:r>
            <a:r>
              <a:rPr lang="en-US" dirty="0" err="1"/>
              <a:t>für</a:t>
            </a:r>
            <a:r>
              <a:rPr lang="en-US" dirty="0"/>
              <a:t> das Interview/Rubrik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A2444-4C0F-FE4B-A5C7-718C21F8E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2332"/>
            <a:ext cx="10515600" cy="4351338"/>
          </a:xfrm>
        </p:spPr>
        <p:txBody>
          <a:bodyPr/>
          <a:lstStyle/>
          <a:p>
            <a:r>
              <a:rPr lang="en-US" dirty="0"/>
              <a:t>Rubrik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Unterricht</a:t>
            </a:r>
            <a:r>
              <a:rPr lang="en-US" dirty="0"/>
              <a:t> am </a:t>
            </a:r>
            <a:r>
              <a:rPr lang="en-US" dirty="0" err="1"/>
              <a:t>Mittwoch</a:t>
            </a:r>
            <a:r>
              <a:rPr lang="en-US" dirty="0"/>
              <a:t> </a:t>
            </a:r>
          </a:p>
          <a:p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Fragen</a:t>
            </a:r>
            <a:r>
              <a:rPr lang="en-US" dirty="0"/>
              <a:t>: </a:t>
            </a:r>
            <a:r>
              <a:rPr lang="en-US" dirty="0" err="1"/>
              <a:t>Lesen</a:t>
            </a:r>
            <a:r>
              <a:rPr lang="en-US" dirty="0"/>
              <a:t> Sie die Google Docs! </a:t>
            </a:r>
          </a:p>
          <a:p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Fragen</a:t>
            </a:r>
            <a:r>
              <a:rPr lang="en-US" dirty="0"/>
              <a:t>: </a:t>
            </a:r>
            <a:r>
              <a:rPr lang="en-US" dirty="0" err="1"/>
              <a:t>Lesen</a:t>
            </a:r>
            <a:r>
              <a:rPr lang="en-US" dirty="0"/>
              <a:t> Sie die </a:t>
            </a:r>
            <a:r>
              <a:rPr lang="en-US" dirty="0" err="1"/>
              <a:t>Infos</a:t>
            </a:r>
            <a:r>
              <a:rPr lang="en-US" dirty="0"/>
              <a:t> von </a:t>
            </a:r>
            <a:r>
              <a:rPr lang="en-US" dirty="0" err="1"/>
              <a:t>Schreibaufgabe</a:t>
            </a:r>
            <a:r>
              <a:rPr lang="en-US" dirty="0"/>
              <a:t> 1 </a:t>
            </a:r>
          </a:p>
          <a:p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Fragen</a:t>
            </a:r>
            <a:r>
              <a:rPr lang="en-US" dirty="0"/>
              <a:t>: </a:t>
            </a:r>
            <a:r>
              <a:rPr lang="en-US" dirty="0" err="1"/>
              <a:t>Lesen</a:t>
            </a:r>
            <a:r>
              <a:rPr lang="en-US" dirty="0"/>
              <a:t> Sie die </a:t>
            </a:r>
            <a:r>
              <a:rPr lang="en-US" dirty="0" err="1"/>
              <a:t>Fragen</a:t>
            </a:r>
            <a:r>
              <a:rPr lang="en-US" dirty="0"/>
              <a:t>/</a:t>
            </a:r>
            <a:r>
              <a:rPr lang="en-US" dirty="0" err="1"/>
              <a:t>Infos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</a:t>
            </a:r>
            <a:r>
              <a:rPr lang="en-US" dirty="0" err="1"/>
              <a:t>Prominente</a:t>
            </a:r>
            <a:r>
              <a:rPr lang="en-US" dirty="0"/>
              <a:t> </a:t>
            </a:r>
          </a:p>
          <a:p>
            <a:r>
              <a:rPr lang="en-US" dirty="0"/>
              <a:t>Do what you know, and work with structures we have practiced </a:t>
            </a:r>
          </a:p>
          <a:p>
            <a:r>
              <a:rPr lang="en-US" dirty="0"/>
              <a:t>Need: </a:t>
            </a:r>
            <a:r>
              <a:rPr lang="en-US" dirty="0" err="1"/>
              <a:t>kein</a:t>
            </a:r>
            <a:r>
              <a:rPr lang="en-US" dirty="0"/>
              <a:t>/</a:t>
            </a:r>
            <a:r>
              <a:rPr lang="en-US" dirty="0" err="1"/>
              <a:t>keine</a:t>
            </a:r>
            <a:r>
              <a:rPr lang="en-US" dirty="0"/>
              <a:t>, und/</a:t>
            </a:r>
            <a:r>
              <a:rPr lang="en-US" dirty="0" err="1"/>
              <a:t>aber</a:t>
            </a:r>
            <a:r>
              <a:rPr lang="en-US" dirty="0"/>
              <a:t>, und </a:t>
            </a:r>
            <a:r>
              <a:rPr lang="en-US" dirty="0" err="1"/>
              <a:t>relevante</a:t>
            </a:r>
            <a:r>
              <a:rPr lang="en-US" dirty="0"/>
              <a:t> </a:t>
            </a:r>
            <a:r>
              <a:rPr lang="en-US" dirty="0" err="1"/>
              <a:t>Fragen</a:t>
            </a:r>
            <a:r>
              <a:rPr lang="en-US" dirty="0"/>
              <a:t> und </a:t>
            </a:r>
            <a:r>
              <a:rPr lang="en-US" dirty="0" err="1"/>
              <a:t>Vokabeln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2DCF157-D2A0-5C43-903F-90C52864F7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467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79"/>
    </mc:Choice>
    <mc:Fallback>
      <p:transition spd="slow" advTm="84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866E68-701C-E240-8586-F1AD0E782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106" y="422130"/>
            <a:ext cx="3273054" cy="14854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696D03-2A04-8C4F-BA51-1419CB94BF76}"/>
              </a:ext>
            </a:extLst>
          </p:cNvPr>
          <p:cNvSpPr txBox="1"/>
          <p:nvPr/>
        </p:nvSpPr>
        <p:spPr>
          <a:xfrm>
            <a:off x="163957" y="2419059"/>
            <a:ext cx="437819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highlight>
                  <a:srgbClr val="00FFFF"/>
                </a:highlight>
              </a:rPr>
              <a:t>Der </a:t>
            </a:r>
            <a:r>
              <a:rPr lang="en-US" sz="2800" b="1" dirty="0" err="1">
                <a:highlight>
                  <a:srgbClr val="00FFFF"/>
                </a:highlight>
              </a:rPr>
              <a:t>Hörsaal</a:t>
            </a:r>
            <a:r>
              <a:rPr lang="en-US" sz="2800" b="1" dirty="0">
                <a:highlight>
                  <a:srgbClr val="00FFFF"/>
                </a:highlight>
              </a:rPr>
              <a:t> </a:t>
            </a:r>
            <a:r>
              <a:rPr lang="en-US" sz="2800" dirty="0" err="1"/>
              <a:t>ist</a:t>
            </a:r>
            <a:r>
              <a:rPr lang="en-US" sz="2800" dirty="0"/>
              <a:t> </a:t>
            </a:r>
            <a:r>
              <a:rPr lang="en-US" sz="2800" dirty="0" err="1"/>
              <a:t>groß</a:t>
            </a:r>
            <a:r>
              <a:rPr lang="en-US" sz="2800" dirty="0"/>
              <a:t> und modern.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b="1" dirty="0">
                <a:highlight>
                  <a:srgbClr val="00FFFF"/>
                </a:highlight>
              </a:rPr>
              <a:t>Ein </a:t>
            </a:r>
            <a:r>
              <a:rPr lang="en-US" sz="2800" b="1" dirty="0" err="1">
                <a:highlight>
                  <a:srgbClr val="00FFFF"/>
                </a:highlight>
              </a:rPr>
              <a:t>Hörsaal</a:t>
            </a:r>
            <a:r>
              <a:rPr lang="en-US" sz="2800" b="1" dirty="0">
                <a:highlight>
                  <a:srgbClr val="00FFFF"/>
                </a:highlight>
              </a:rPr>
              <a:t> </a:t>
            </a:r>
            <a:r>
              <a:rPr lang="en-US" sz="2800" dirty="0" err="1"/>
              <a:t>ist</a:t>
            </a:r>
            <a:r>
              <a:rPr lang="en-US" sz="2800" dirty="0"/>
              <a:t> </a:t>
            </a:r>
            <a:r>
              <a:rPr lang="en-US" sz="2800" dirty="0" err="1"/>
              <a:t>groß</a:t>
            </a:r>
            <a:r>
              <a:rPr lang="en-US" sz="2800" dirty="0"/>
              <a:t> und modern. 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36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B4D5A0-BE1D-A349-B5D8-3308945D4B5A}"/>
              </a:ext>
            </a:extLst>
          </p:cNvPr>
          <p:cNvSpPr txBox="1"/>
          <p:nvPr/>
        </p:nvSpPr>
        <p:spPr>
          <a:xfrm>
            <a:off x="153294" y="5600998"/>
            <a:ext cx="3646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highlight>
                  <a:srgbClr val="00FFFF"/>
                </a:highlight>
              </a:rPr>
              <a:t>Was</a:t>
            </a:r>
            <a:r>
              <a:rPr lang="en-US" sz="2800" b="1" dirty="0"/>
              <a:t> </a:t>
            </a:r>
            <a:r>
              <a:rPr lang="en-US" sz="2800" dirty="0" err="1"/>
              <a:t>ist</a:t>
            </a:r>
            <a:r>
              <a:rPr lang="en-US" sz="2800" dirty="0"/>
              <a:t> </a:t>
            </a:r>
            <a:r>
              <a:rPr lang="en-US" sz="2800" dirty="0" err="1"/>
              <a:t>groß</a:t>
            </a:r>
            <a:r>
              <a:rPr lang="en-US" sz="2800" dirty="0"/>
              <a:t> und modern?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F4E01E-1AC9-0643-A4D9-964C82B250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6138" y="422130"/>
            <a:ext cx="4166986" cy="16225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D956F9-F1BB-2545-8A69-824398887CE7}"/>
              </a:ext>
            </a:extLst>
          </p:cNvPr>
          <p:cNvSpPr txBox="1"/>
          <p:nvPr/>
        </p:nvSpPr>
        <p:spPr>
          <a:xfrm>
            <a:off x="4012507" y="2358508"/>
            <a:ext cx="41669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highlight>
                  <a:srgbClr val="00FFFF"/>
                </a:highlight>
              </a:rPr>
              <a:t>Die </a:t>
            </a:r>
            <a:r>
              <a:rPr lang="en-US" sz="2800" b="1" dirty="0" err="1">
                <a:highlight>
                  <a:srgbClr val="00FFFF"/>
                </a:highlight>
              </a:rPr>
              <a:t>Professorin</a:t>
            </a:r>
            <a:r>
              <a:rPr lang="en-US" sz="2800" b="1" dirty="0">
                <a:highlight>
                  <a:srgbClr val="00FFFF"/>
                </a:highlight>
              </a:rPr>
              <a:t> </a:t>
            </a:r>
            <a:r>
              <a:rPr lang="en-US" sz="2800" dirty="0" err="1"/>
              <a:t>geht</a:t>
            </a:r>
            <a:r>
              <a:rPr lang="en-US" sz="2800" dirty="0"/>
              <a:t> ins </a:t>
            </a:r>
            <a:r>
              <a:rPr lang="en-US" sz="2800" dirty="0" err="1"/>
              <a:t>Klassenzimmer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b="1" dirty="0">
                <a:highlight>
                  <a:srgbClr val="00FFFF"/>
                </a:highlight>
              </a:rPr>
              <a:t>Eine </a:t>
            </a:r>
            <a:r>
              <a:rPr lang="en-US" sz="2800" b="1" dirty="0" err="1">
                <a:highlight>
                  <a:srgbClr val="00FFFF"/>
                </a:highlight>
              </a:rPr>
              <a:t>Professorin</a:t>
            </a:r>
            <a:r>
              <a:rPr lang="en-US" sz="2800" b="1" dirty="0">
                <a:highlight>
                  <a:srgbClr val="00FFFF"/>
                </a:highlight>
              </a:rPr>
              <a:t> </a:t>
            </a:r>
            <a:r>
              <a:rPr lang="en-US" sz="2800" dirty="0" err="1"/>
              <a:t>geht</a:t>
            </a:r>
            <a:r>
              <a:rPr lang="en-US" sz="2800" dirty="0"/>
              <a:t> ins </a:t>
            </a:r>
            <a:r>
              <a:rPr lang="en-US" sz="2800" dirty="0" err="1"/>
              <a:t>Klassenzimmer</a:t>
            </a:r>
            <a:r>
              <a:rPr lang="en-US" sz="2800" dirty="0"/>
              <a:t>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3E1E79-C3D7-8E40-9880-E904AA1EF1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4438" y="537235"/>
            <a:ext cx="3343504" cy="15074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4CCB0A-8DB7-4A4E-AB78-9CCDC078A874}"/>
              </a:ext>
            </a:extLst>
          </p:cNvPr>
          <p:cNvSpPr txBox="1"/>
          <p:nvPr/>
        </p:nvSpPr>
        <p:spPr>
          <a:xfrm>
            <a:off x="8481060" y="2358508"/>
            <a:ext cx="32468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highlight>
                  <a:srgbClr val="00FFFF"/>
                </a:highlight>
              </a:rPr>
              <a:t>Das Fenster </a:t>
            </a:r>
            <a:r>
              <a:rPr lang="en-US" sz="2800" dirty="0" err="1"/>
              <a:t>ist</a:t>
            </a:r>
            <a:r>
              <a:rPr lang="en-US" sz="2800" dirty="0"/>
              <a:t> </a:t>
            </a:r>
            <a:r>
              <a:rPr lang="en-US" sz="2800" dirty="0" err="1"/>
              <a:t>klein</a:t>
            </a:r>
            <a:r>
              <a:rPr lang="en-US" sz="2800" dirty="0"/>
              <a:t> und </a:t>
            </a:r>
            <a:r>
              <a:rPr lang="en-US" sz="2800" dirty="0" err="1"/>
              <a:t>schön</a:t>
            </a:r>
            <a:r>
              <a:rPr lang="en-US" sz="2800" dirty="0"/>
              <a:t>.  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b="1" dirty="0">
                <a:highlight>
                  <a:srgbClr val="00FFFF"/>
                </a:highlight>
              </a:rPr>
              <a:t>Ein Fenster </a:t>
            </a:r>
            <a:r>
              <a:rPr lang="en-US" sz="2800" dirty="0" err="1"/>
              <a:t>ist</a:t>
            </a:r>
            <a:r>
              <a:rPr lang="en-US" sz="2800" dirty="0"/>
              <a:t> </a:t>
            </a:r>
            <a:r>
              <a:rPr lang="en-US" sz="2800" dirty="0" err="1"/>
              <a:t>klein</a:t>
            </a:r>
            <a:r>
              <a:rPr lang="en-US" sz="2800" dirty="0"/>
              <a:t> und </a:t>
            </a:r>
            <a:r>
              <a:rPr lang="en-US" sz="2800" dirty="0" err="1"/>
              <a:t>schön</a:t>
            </a:r>
            <a:r>
              <a:rPr lang="en-US" sz="2800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E7E8BD-87A4-694A-8A4B-3BE120090CCE}"/>
              </a:ext>
            </a:extLst>
          </p:cNvPr>
          <p:cNvSpPr txBox="1"/>
          <p:nvPr/>
        </p:nvSpPr>
        <p:spPr>
          <a:xfrm>
            <a:off x="3799972" y="5618931"/>
            <a:ext cx="2986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highlight>
                  <a:srgbClr val="00FFFF"/>
                </a:highlight>
              </a:rPr>
              <a:t>Wer</a:t>
            </a:r>
            <a:r>
              <a:rPr lang="en-US" sz="2800" dirty="0"/>
              <a:t> </a:t>
            </a:r>
            <a:r>
              <a:rPr lang="en-US" sz="2800" dirty="0" err="1"/>
              <a:t>geht</a:t>
            </a:r>
            <a:r>
              <a:rPr lang="en-US" sz="2800" dirty="0"/>
              <a:t> ins </a:t>
            </a:r>
            <a:r>
              <a:rPr lang="en-US" sz="2800" dirty="0" err="1"/>
              <a:t>Klassenzimmer</a:t>
            </a:r>
            <a:r>
              <a:rPr lang="en-US" sz="2800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E2FA49-B6A8-AB41-8DD2-347D7A89B455}"/>
              </a:ext>
            </a:extLst>
          </p:cNvPr>
          <p:cNvSpPr txBox="1"/>
          <p:nvPr/>
        </p:nvSpPr>
        <p:spPr>
          <a:xfrm>
            <a:off x="8413500" y="5630212"/>
            <a:ext cx="377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highlight>
                  <a:srgbClr val="00FFFF"/>
                </a:highlight>
              </a:rPr>
              <a:t>Was</a:t>
            </a:r>
            <a:r>
              <a:rPr lang="en-US" sz="2800" b="1" dirty="0"/>
              <a:t> </a:t>
            </a:r>
            <a:r>
              <a:rPr lang="en-US" sz="2800" dirty="0" err="1"/>
              <a:t>ist</a:t>
            </a:r>
            <a:r>
              <a:rPr lang="en-US" sz="2800" dirty="0"/>
              <a:t> </a:t>
            </a:r>
            <a:r>
              <a:rPr lang="en-US" sz="2800" dirty="0" err="1"/>
              <a:t>klein</a:t>
            </a:r>
            <a:r>
              <a:rPr lang="en-US" sz="2800" dirty="0"/>
              <a:t> und </a:t>
            </a:r>
            <a:r>
              <a:rPr lang="en-US" sz="2800" dirty="0" err="1"/>
              <a:t>schön</a:t>
            </a:r>
            <a:r>
              <a:rPr lang="en-US" sz="2800" dirty="0"/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CBEB1D-A5B4-574F-914F-335E5CCD25C8}"/>
              </a:ext>
            </a:extLst>
          </p:cNvPr>
          <p:cNvSpPr txBox="1"/>
          <p:nvPr/>
        </p:nvSpPr>
        <p:spPr>
          <a:xfrm>
            <a:off x="7530370" y="6316284"/>
            <a:ext cx="5148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Nr. 3 auf dem </a:t>
            </a:r>
            <a:r>
              <a:rPr lang="en-US" sz="2400" b="1" dirty="0" err="1"/>
              <a:t>Arbeitsblatt</a:t>
            </a:r>
            <a:r>
              <a:rPr lang="en-US" sz="2400" b="1" dirty="0"/>
              <a:t>!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B2E83CD-CE04-184D-80E1-9C72FE0C96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2475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035"/>
    </mc:Choice>
    <mc:Fallback>
      <p:transition spd="slow" advTm="135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11" grpId="0"/>
      <p:bldP spid="15" grpId="0"/>
      <p:bldP spid="2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ECD16-D89A-064E-B86B-6140936A2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" y="160337"/>
            <a:ext cx="10515600" cy="5207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,,Was” </a:t>
            </a:r>
            <a:r>
              <a:rPr lang="en-US" sz="4000" b="1" dirty="0" err="1"/>
              <a:t>oder</a:t>
            </a:r>
            <a:r>
              <a:rPr lang="en-US" sz="4000" b="1" dirty="0"/>
              <a:t> ,,</a:t>
            </a:r>
            <a:r>
              <a:rPr lang="en-US" sz="4000" b="1" dirty="0" err="1"/>
              <a:t>Wer</a:t>
            </a:r>
            <a:r>
              <a:rPr lang="en-US" sz="4000" b="1" dirty="0"/>
              <a:t>”? Das </a:t>
            </a:r>
            <a:r>
              <a:rPr lang="en-US" sz="4000" b="1" dirty="0" err="1"/>
              <a:t>Subjekt</a:t>
            </a:r>
            <a:r>
              <a:rPr lang="en-US" sz="4000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6E8C7-907E-1E4D-8260-28B90DD11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734218"/>
            <a:ext cx="10515600" cy="536654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highlight>
                  <a:srgbClr val="00FFFF"/>
                </a:highlight>
              </a:rPr>
              <a:t>Die </a:t>
            </a:r>
            <a:r>
              <a:rPr lang="en-US" dirty="0" err="1">
                <a:highlight>
                  <a:srgbClr val="00FFFF"/>
                </a:highlight>
              </a:rPr>
              <a:t>Professorin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geht</a:t>
            </a:r>
            <a:r>
              <a:rPr lang="en-US" dirty="0"/>
              <a:t> ins </a:t>
            </a:r>
            <a:r>
              <a:rPr lang="en-US" dirty="0" err="1"/>
              <a:t>Klassenzimmer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Aktion</a:t>
            </a:r>
            <a:r>
              <a:rPr lang="en-US" dirty="0"/>
              <a:t>: das Verb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Aktion</a:t>
            </a:r>
            <a:r>
              <a:rPr lang="en-US" dirty="0"/>
              <a:t>: </a:t>
            </a:r>
            <a:r>
              <a:rPr lang="en-US" dirty="0" err="1"/>
              <a:t>gehen</a:t>
            </a:r>
            <a:r>
              <a:rPr lang="en-US" dirty="0"/>
              <a:t>, to go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Wer</a:t>
            </a:r>
            <a:r>
              <a:rPr lang="en-US" dirty="0"/>
              <a:t> </a:t>
            </a:r>
            <a:r>
              <a:rPr lang="en-US" dirty="0" err="1"/>
              <a:t>macht</a:t>
            </a:r>
            <a:r>
              <a:rPr lang="en-US" dirty="0"/>
              <a:t> die </a:t>
            </a:r>
            <a:r>
              <a:rPr lang="en-US" dirty="0" err="1"/>
              <a:t>Aktion</a:t>
            </a:r>
            <a:r>
              <a:rPr lang="en-US" dirty="0"/>
              <a:t> in </a:t>
            </a:r>
            <a:r>
              <a:rPr lang="en-US" dirty="0" err="1"/>
              <a:t>diesem</a:t>
            </a:r>
            <a:r>
              <a:rPr lang="en-US" dirty="0"/>
              <a:t> </a:t>
            </a:r>
            <a:r>
              <a:rPr lang="en-US" dirty="0" err="1"/>
              <a:t>Satz</a:t>
            </a:r>
            <a:r>
              <a:rPr lang="en-US" dirty="0"/>
              <a:t>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Form von dem Verb = </a:t>
            </a:r>
            <a:r>
              <a:rPr lang="en-US" dirty="0" err="1"/>
              <a:t>Subjekt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ich </a:t>
            </a:r>
            <a:r>
              <a:rPr lang="en-US" dirty="0" err="1"/>
              <a:t>gehe</a:t>
            </a:r>
            <a:r>
              <a:rPr lang="en-US" dirty="0"/>
              <a:t> 				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gehen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du </a:t>
            </a:r>
            <a:r>
              <a:rPr lang="en-US" dirty="0" err="1"/>
              <a:t>gehst</a:t>
            </a:r>
            <a:r>
              <a:rPr lang="en-US" dirty="0"/>
              <a:t> 				</a:t>
            </a:r>
            <a:r>
              <a:rPr lang="en-US" dirty="0" err="1"/>
              <a:t>ihr</a:t>
            </a:r>
            <a:r>
              <a:rPr lang="en-US" dirty="0"/>
              <a:t> </a:t>
            </a:r>
            <a:r>
              <a:rPr lang="en-US" dirty="0" err="1"/>
              <a:t>geht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 err="1"/>
              <a:t>er</a:t>
            </a:r>
            <a:r>
              <a:rPr lang="en-US" dirty="0"/>
              <a:t>/</a:t>
            </a:r>
            <a:r>
              <a:rPr lang="en-US" dirty="0" err="1"/>
              <a:t>sie</a:t>
            </a:r>
            <a:r>
              <a:rPr lang="en-US" dirty="0"/>
              <a:t>/es </a:t>
            </a:r>
            <a:r>
              <a:rPr lang="en-US" dirty="0" err="1">
                <a:highlight>
                  <a:srgbClr val="FFFF00"/>
                </a:highlight>
              </a:rPr>
              <a:t>geht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/>
              <a:t>			</a:t>
            </a:r>
            <a:r>
              <a:rPr lang="en-US" dirty="0" err="1"/>
              <a:t>sie</a:t>
            </a:r>
            <a:r>
              <a:rPr lang="en-US" dirty="0"/>
              <a:t> </a:t>
            </a:r>
            <a:r>
              <a:rPr lang="en-US" dirty="0" err="1"/>
              <a:t>gehen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3EA88C-8F06-0A40-B6CD-B33FC575AD9E}"/>
              </a:ext>
            </a:extLst>
          </p:cNvPr>
          <p:cNvSpPr txBox="1"/>
          <p:nvPr/>
        </p:nvSpPr>
        <p:spPr>
          <a:xfrm>
            <a:off x="6381750" y="3043238"/>
            <a:ext cx="4486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Die </a:t>
            </a:r>
            <a:r>
              <a:rPr lang="en-US" sz="2800" dirty="0" err="1"/>
              <a:t>Professorin</a:t>
            </a:r>
            <a:r>
              <a:rPr lang="en-US" sz="2800" dirty="0"/>
              <a:t>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DB2061F-A6F4-2B48-B0EE-8158812F24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4659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21"/>
    </mc:Choice>
    <mc:Fallback>
      <p:transition spd="slow" advTm="86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5A0B9-1EE4-3546-9083-E0C1F303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-315914"/>
            <a:ext cx="10515600" cy="1325563"/>
          </a:xfrm>
        </p:spPr>
        <p:txBody>
          <a:bodyPr/>
          <a:lstStyle/>
          <a:p>
            <a:r>
              <a:rPr lang="en-US" b="1" dirty="0"/>
              <a:t>Was </a:t>
            </a:r>
            <a:r>
              <a:rPr lang="en-US" b="1" dirty="0" err="1"/>
              <a:t>oder</a:t>
            </a:r>
            <a:r>
              <a:rPr lang="en-US" b="1" dirty="0"/>
              <a:t> </a:t>
            </a:r>
            <a:r>
              <a:rPr lang="en-US" b="1" dirty="0" err="1"/>
              <a:t>Wer</a:t>
            </a:r>
            <a:r>
              <a:rPr lang="en-US" b="1" dirty="0"/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680EB-EBDD-7E49-A4DF-C57ADE3CC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738186"/>
            <a:ext cx="10515600" cy="4351338"/>
          </a:xfrm>
        </p:spPr>
        <p:txBody>
          <a:bodyPr>
            <a:noAutofit/>
          </a:bodyPr>
          <a:lstStyle/>
          <a:p>
            <a:r>
              <a:rPr lang="en-US" sz="2400" dirty="0"/>
              <a:t>Der </a:t>
            </a:r>
            <a:r>
              <a:rPr lang="en-US" sz="2400" dirty="0" err="1"/>
              <a:t>Hörsaal</a:t>
            </a:r>
            <a:r>
              <a:rPr lang="en-US" sz="2400" dirty="0"/>
              <a:t> </a:t>
            </a:r>
            <a:r>
              <a:rPr lang="en-US" sz="2400" dirty="0" err="1"/>
              <a:t>ist</a:t>
            </a:r>
            <a:r>
              <a:rPr lang="en-US" sz="2400" dirty="0"/>
              <a:t> </a:t>
            </a:r>
            <a:r>
              <a:rPr lang="en-US" sz="2400" dirty="0" err="1"/>
              <a:t>groß</a:t>
            </a:r>
            <a:r>
              <a:rPr lang="en-US" sz="2400" dirty="0"/>
              <a:t> und modern</a:t>
            </a:r>
          </a:p>
          <a:p>
            <a:endParaRPr lang="en-US" sz="2400" dirty="0"/>
          </a:p>
          <a:p>
            <a:r>
              <a:rPr lang="en-US" sz="2400" dirty="0" err="1"/>
              <a:t>Aktion</a:t>
            </a:r>
            <a:r>
              <a:rPr lang="en-US" sz="2400" dirty="0"/>
              <a:t> = Verb</a:t>
            </a:r>
          </a:p>
          <a:p>
            <a:endParaRPr lang="en-US" sz="2400" dirty="0"/>
          </a:p>
          <a:p>
            <a:r>
              <a:rPr lang="en-US" sz="2400" dirty="0" err="1"/>
              <a:t>Aktion</a:t>
            </a:r>
            <a:r>
              <a:rPr lang="en-US" sz="2400" dirty="0"/>
              <a:t> = sein, to be </a:t>
            </a:r>
          </a:p>
          <a:p>
            <a:endParaRPr lang="en-US" sz="2400" dirty="0"/>
          </a:p>
          <a:p>
            <a:r>
              <a:rPr lang="en-US" sz="2400" dirty="0"/>
              <a:t>Was/What is doing the action of being big and historic? </a:t>
            </a:r>
          </a:p>
          <a:p>
            <a:endParaRPr lang="en-US" sz="2400" dirty="0"/>
          </a:p>
          <a:p>
            <a:r>
              <a:rPr lang="en-US" sz="2400" dirty="0"/>
              <a:t>Der </a:t>
            </a:r>
            <a:r>
              <a:rPr lang="en-US" sz="2400" dirty="0" err="1"/>
              <a:t>Hörsaal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Form von dem Verb = </a:t>
            </a:r>
            <a:r>
              <a:rPr lang="en-US" sz="2400" dirty="0" err="1"/>
              <a:t>Subjekt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ich bin				</a:t>
            </a:r>
            <a:r>
              <a:rPr lang="en-US" sz="2400" dirty="0" err="1"/>
              <a:t>wir</a:t>
            </a:r>
            <a:r>
              <a:rPr lang="en-US" sz="2400" dirty="0"/>
              <a:t> </a:t>
            </a:r>
            <a:r>
              <a:rPr lang="en-US" sz="2400" dirty="0" err="1"/>
              <a:t>sind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du </a:t>
            </a:r>
            <a:r>
              <a:rPr lang="en-US" sz="2400" dirty="0" err="1"/>
              <a:t>bist</a:t>
            </a:r>
            <a:r>
              <a:rPr lang="en-US" sz="2400" dirty="0"/>
              <a:t> 				</a:t>
            </a:r>
            <a:r>
              <a:rPr lang="en-US" sz="2400" dirty="0" err="1"/>
              <a:t>ihr</a:t>
            </a:r>
            <a:r>
              <a:rPr lang="en-US" sz="2400" dirty="0"/>
              <a:t> </a:t>
            </a:r>
            <a:r>
              <a:rPr lang="en-US" sz="2400" dirty="0" err="1"/>
              <a:t>seid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 err="1"/>
              <a:t>er</a:t>
            </a:r>
            <a:r>
              <a:rPr lang="en-US" sz="2400" dirty="0"/>
              <a:t>/</a:t>
            </a:r>
            <a:r>
              <a:rPr lang="en-US" sz="2400" dirty="0" err="1"/>
              <a:t>sie</a:t>
            </a:r>
            <a:r>
              <a:rPr lang="en-US" sz="2400" dirty="0"/>
              <a:t>/es </a:t>
            </a:r>
            <a:r>
              <a:rPr lang="en-US" sz="2400" dirty="0" err="1"/>
              <a:t>ist</a:t>
            </a:r>
            <a:r>
              <a:rPr lang="en-US" sz="2400" dirty="0"/>
              <a:t> 			</a:t>
            </a:r>
            <a:r>
              <a:rPr lang="en-US" sz="2400" dirty="0" err="1"/>
              <a:t>sie</a:t>
            </a:r>
            <a:r>
              <a:rPr lang="en-US" sz="2400" dirty="0"/>
              <a:t> </a:t>
            </a:r>
            <a:r>
              <a:rPr lang="en-US" sz="2400" dirty="0" err="1"/>
              <a:t>sind</a:t>
            </a:r>
            <a:r>
              <a:rPr lang="en-US" sz="24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832BC1-4565-474C-B06F-4E91FDBFF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237" y="179752"/>
            <a:ext cx="3167063" cy="3767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C2FA5B-A014-B649-905F-034BDE66EE93}"/>
              </a:ext>
            </a:extLst>
          </p:cNvPr>
          <p:cNvSpPr txBox="1"/>
          <p:nvPr/>
        </p:nvSpPr>
        <p:spPr>
          <a:xfrm>
            <a:off x="8529638" y="4074079"/>
            <a:ext cx="3552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Hörsaal</a:t>
            </a:r>
            <a:r>
              <a:rPr lang="en-US" dirty="0"/>
              <a:t> an Uni Heidelberg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2F33F2A-49F6-2441-B8A5-3CE2DBA1F8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9010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200"/>
    </mc:Choice>
    <mc:Fallback>
      <p:transition spd="slow" advTm="74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A0ECE6-1754-EB46-868A-D2EB27890510}"/>
              </a:ext>
            </a:extLst>
          </p:cNvPr>
          <p:cNvSpPr txBox="1"/>
          <p:nvPr/>
        </p:nvSpPr>
        <p:spPr>
          <a:xfrm>
            <a:off x="196770" y="104172"/>
            <a:ext cx="8079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KASUS: </a:t>
            </a:r>
            <a:r>
              <a:rPr lang="en-US" sz="4000" dirty="0" err="1"/>
              <a:t>Nominativ</a:t>
            </a:r>
            <a:r>
              <a:rPr lang="en-US" sz="4000" dirty="0"/>
              <a:t> (Das </a:t>
            </a:r>
            <a:r>
              <a:rPr lang="en-US" sz="4000" dirty="0" err="1"/>
              <a:t>Subjekt</a:t>
            </a:r>
            <a:r>
              <a:rPr lang="en-US" sz="4000" dirty="0"/>
              <a:t>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C9706-CA37-1342-B8F5-ADF88D431C41}"/>
              </a:ext>
            </a:extLst>
          </p:cNvPr>
          <p:cNvSpPr txBox="1"/>
          <p:nvPr/>
        </p:nvSpPr>
        <p:spPr>
          <a:xfrm>
            <a:off x="196770" y="752185"/>
            <a:ext cx="5694744" cy="5575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highlight>
                  <a:srgbClr val="00FFFF"/>
                </a:highlight>
              </a:rPr>
              <a:t>Der Computer </a:t>
            </a:r>
            <a:r>
              <a:rPr lang="en-US" sz="2400" b="1" dirty="0" err="1"/>
              <a:t>ist</a:t>
            </a:r>
            <a:r>
              <a:rPr lang="en-US" sz="2400" b="1" dirty="0"/>
              <a:t> </a:t>
            </a:r>
            <a:r>
              <a:rPr lang="en-US" sz="2400" b="1" dirty="0" err="1"/>
              <a:t>im</a:t>
            </a:r>
            <a:r>
              <a:rPr lang="en-US" sz="2400" b="1" dirty="0"/>
              <a:t> </a:t>
            </a:r>
            <a:r>
              <a:rPr lang="en-US" sz="2400" b="1" dirty="0" err="1"/>
              <a:t>Klassenzimmer</a:t>
            </a:r>
            <a:endParaRPr lang="en-US" sz="2400" b="1" dirty="0"/>
          </a:p>
          <a:p>
            <a:pPr>
              <a:lnSpc>
                <a:spcPct val="150000"/>
              </a:lnSpc>
            </a:pPr>
            <a:r>
              <a:rPr lang="en-US" sz="2400" b="1" dirty="0">
                <a:highlight>
                  <a:srgbClr val="00FFFF"/>
                </a:highlight>
              </a:rPr>
              <a:t>Die </a:t>
            </a:r>
            <a:r>
              <a:rPr lang="en-US" sz="2400" b="1" dirty="0" err="1">
                <a:highlight>
                  <a:srgbClr val="00FFFF"/>
                </a:highlight>
              </a:rPr>
              <a:t>Professorin</a:t>
            </a:r>
            <a:r>
              <a:rPr lang="en-US" sz="2400" b="1" dirty="0">
                <a:highlight>
                  <a:srgbClr val="00FFFF"/>
                </a:highlight>
              </a:rPr>
              <a:t> </a:t>
            </a:r>
            <a:r>
              <a:rPr lang="en-US" sz="2400" b="1" dirty="0" err="1"/>
              <a:t>ist</a:t>
            </a:r>
            <a:r>
              <a:rPr lang="en-US" sz="2400" b="1" dirty="0"/>
              <a:t> </a:t>
            </a:r>
            <a:r>
              <a:rPr lang="en-US" sz="2400" b="1" dirty="0" err="1"/>
              <a:t>freundlich</a:t>
            </a:r>
            <a:r>
              <a:rPr lang="en-US" sz="2400" b="1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highlight>
                  <a:srgbClr val="00FFFF"/>
                </a:highlight>
              </a:rPr>
              <a:t>Eine </a:t>
            </a:r>
            <a:r>
              <a:rPr lang="en-US" sz="2400" b="1" dirty="0" err="1">
                <a:highlight>
                  <a:srgbClr val="00FFFF"/>
                </a:highlight>
              </a:rPr>
              <a:t>Studentin</a:t>
            </a:r>
            <a:r>
              <a:rPr lang="en-US" sz="2400" b="1" dirty="0">
                <a:highlight>
                  <a:srgbClr val="00FFFF"/>
                </a:highlight>
              </a:rPr>
              <a:t> </a:t>
            </a:r>
            <a:r>
              <a:rPr lang="en-US" sz="2400" b="1" dirty="0" err="1"/>
              <a:t>ist</a:t>
            </a:r>
            <a:r>
              <a:rPr lang="en-US" sz="2400" b="1" dirty="0"/>
              <a:t>  </a:t>
            </a:r>
            <a:r>
              <a:rPr lang="en-US" sz="2400" b="1" dirty="0" err="1"/>
              <a:t>Amerikanerin</a:t>
            </a:r>
            <a:endParaRPr lang="en-US" sz="2400" b="1" dirty="0"/>
          </a:p>
          <a:p>
            <a:pPr>
              <a:lnSpc>
                <a:spcPct val="150000"/>
              </a:lnSpc>
            </a:pPr>
            <a:r>
              <a:rPr lang="en-US" sz="2400" b="1" dirty="0" err="1">
                <a:highlight>
                  <a:srgbClr val="00FFFF"/>
                </a:highlight>
              </a:rPr>
              <a:t>Er</a:t>
            </a:r>
            <a:r>
              <a:rPr lang="en-US" sz="2400" b="1" dirty="0"/>
              <a:t> </a:t>
            </a:r>
            <a:r>
              <a:rPr lang="en-US" sz="2400" b="1" dirty="0" err="1"/>
              <a:t>ist</a:t>
            </a:r>
            <a:r>
              <a:rPr lang="en-US" sz="2400" b="1" dirty="0"/>
              <a:t> </a:t>
            </a:r>
            <a:r>
              <a:rPr lang="en-US" sz="2400" b="1" dirty="0" err="1"/>
              <a:t>Französe</a:t>
            </a:r>
            <a:endParaRPr lang="en-US" sz="2400" b="1" dirty="0"/>
          </a:p>
          <a:p>
            <a:pPr>
              <a:lnSpc>
                <a:spcPct val="150000"/>
              </a:lnSpc>
            </a:pPr>
            <a:r>
              <a:rPr lang="en-US" sz="2400" b="1" dirty="0">
                <a:highlight>
                  <a:srgbClr val="00FFFF"/>
                </a:highlight>
              </a:rPr>
              <a:t>Werner Herzog </a:t>
            </a:r>
            <a:r>
              <a:rPr lang="en-US" sz="2400" b="1" dirty="0" err="1"/>
              <a:t>ist</a:t>
            </a:r>
            <a:r>
              <a:rPr lang="en-US" sz="2400" b="1" dirty="0"/>
              <a:t> </a:t>
            </a:r>
            <a:r>
              <a:rPr lang="en-US" sz="2400" b="1" dirty="0" err="1"/>
              <a:t>Filmemacher</a:t>
            </a:r>
            <a:r>
              <a:rPr lang="en-US" sz="2400" b="1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highlight>
                  <a:srgbClr val="00FFFF"/>
                </a:highlight>
              </a:rPr>
              <a:t>Das Buch </a:t>
            </a:r>
            <a:r>
              <a:rPr lang="en-US" sz="2400" b="1" dirty="0" err="1"/>
              <a:t>heißt</a:t>
            </a:r>
            <a:r>
              <a:rPr lang="en-US" sz="2400" b="1" dirty="0"/>
              <a:t> </a:t>
            </a:r>
            <a:r>
              <a:rPr lang="en-US" sz="2400" b="1" i="1" dirty="0" err="1"/>
              <a:t>Vorsprung</a:t>
            </a:r>
            <a:endParaRPr lang="en-US" sz="2400" b="1" i="1" dirty="0"/>
          </a:p>
          <a:p>
            <a:pPr>
              <a:lnSpc>
                <a:spcPct val="150000"/>
              </a:lnSpc>
            </a:pPr>
            <a:r>
              <a:rPr lang="en-US" sz="2400" b="1" dirty="0">
                <a:highlight>
                  <a:srgbClr val="00FFFF"/>
                </a:highlight>
              </a:rPr>
              <a:t>Ein Buch </a:t>
            </a:r>
            <a:r>
              <a:rPr lang="en-US" sz="2400" b="1" dirty="0" err="1"/>
              <a:t>ist</a:t>
            </a:r>
            <a:r>
              <a:rPr lang="en-US" sz="2400" b="1" dirty="0"/>
              <a:t> </a:t>
            </a:r>
            <a:r>
              <a:rPr lang="en-US" sz="2400" b="1" dirty="0" err="1"/>
              <a:t>blau</a:t>
            </a:r>
            <a:r>
              <a:rPr lang="en-US" sz="2400" b="1" dirty="0"/>
              <a:t>, </a:t>
            </a:r>
            <a:r>
              <a:rPr lang="en-US" sz="2400" b="1" dirty="0" err="1"/>
              <a:t>lila</a:t>
            </a:r>
            <a:r>
              <a:rPr lang="en-US" sz="2400" b="1" dirty="0"/>
              <a:t>, und rot  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highlight>
                  <a:srgbClr val="00FFFF"/>
                </a:highlight>
              </a:rPr>
              <a:t>Wir</a:t>
            </a:r>
            <a:r>
              <a:rPr lang="en-US" sz="2400" b="1" dirty="0"/>
              <a:t> </a:t>
            </a:r>
            <a:r>
              <a:rPr lang="en-US" sz="2400" b="1" dirty="0" err="1"/>
              <a:t>suchen</a:t>
            </a:r>
            <a:r>
              <a:rPr lang="en-US" sz="2400" b="1" dirty="0"/>
              <a:t> </a:t>
            </a:r>
            <a:r>
              <a:rPr lang="en-US" sz="2400" b="1" dirty="0" err="1"/>
              <a:t>ein</a:t>
            </a:r>
            <a:r>
              <a:rPr lang="en-US" sz="2400" b="1" dirty="0"/>
              <a:t> </a:t>
            </a:r>
            <a:r>
              <a:rPr lang="en-US" sz="2400" b="1" dirty="0" err="1"/>
              <a:t>Klassenzimmer</a:t>
            </a:r>
            <a:r>
              <a:rPr lang="en-US" sz="2400" b="1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highlight>
                  <a:srgbClr val="00FFFF"/>
                </a:highlight>
              </a:rPr>
              <a:t>Keine</a:t>
            </a:r>
            <a:r>
              <a:rPr lang="en-US" sz="2400" b="1" dirty="0">
                <a:highlight>
                  <a:srgbClr val="00FFFF"/>
                </a:highlight>
              </a:rPr>
              <a:t> </a:t>
            </a:r>
            <a:r>
              <a:rPr lang="en-US" sz="2400" b="1" dirty="0" err="1">
                <a:highlight>
                  <a:srgbClr val="00FFFF"/>
                </a:highlight>
              </a:rPr>
              <a:t>Personen</a:t>
            </a:r>
            <a:r>
              <a:rPr lang="en-US" sz="2400" b="1" dirty="0">
                <a:highlight>
                  <a:srgbClr val="00FFFF"/>
                </a:highlight>
              </a:rPr>
              <a:t>  </a:t>
            </a:r>
            <a:r>
              <a:rPr lang="en-US" sz="2400" b="1" dirty="0" err="1"/>
              <a:t>sprechen</a:t>
            </a:r>
            <a:r>
              <a:rPr lang="en-US" sz="2400" b="1" dirty="0"/>
              <a:t> Deutsch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highlight>
                  <a:srgbClr val="00FFFF"/>
                </a:highlight>
              </a:rPr>
              <a:t>Sie </a:t>
            </a:r>
            <a:r>
              <a:rPr lang="en-US" sz="2400" b="1" dirty="0" err="1"/>
              <a:t>sprechen</a:t>
            </a:r>
            <a:r>
              <a:rPr lang="en-US" sz="2400" b="1" dirty="0"/>
              <a:t> </a:t>
            </a:r>
            <a:r>
              <a:rPr lang="en-US" sz="2400" b="1" dirty="0" err="1"/>
              <a:t>Englisch</a:t>
            </a:r>
            <a:r>
              <a:rPr lang="en-US" sz="2400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275AE0-30A7-DF47-A901-FE057D0A02E6}"/>
              </a:ext>
            </a:extLst>
          </p:cNvPr>
          <p:cNvSpPr txBox="1"/>
          <p:nvPr/>
        </p:nvSpPr>
        <p:spPr>
          <a:xfrm>
            <a:off x="7985446" y="188773"/>
            <a:ext cx="5868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Bestimmte</a:t>
            </a:r>
            <a:r>
              <a:rPr lang="en-US" sz="2800" b="1" dirty="0"/>
              <a:t> </a:t>
            </a:r>
            <a:r>
              <a:rPr lang="en-US" sz="2800" b="1" dirty="0" err="1"/>
              <a:t>Artikel</a:t>
            </a:r>
            <a:endParaRPr lang="en-US" sz="2800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1B82D9D-2206-BC4B-B374-3C6C8C3FD7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504299"/>
              </p:ext>
            </p:extLst>
          </p:nvPr>
        </p:nvGraphicFramePr>
        <p:xfrm>
          <a:off x="5613721" y="825100"/>
          <a:ext cx="5576424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4106">
                  <a:extLst>
                    <a:ext uri="{9D8B030D-6E8A-4147-A177-3AD203B41FA5}">
                      <a16:colId xmlns:a16="http://schemas.microsoft.com/office/drawing/2014/main" val="3108040732"/>
                    </a:ext>
                  </a:extLst>
                </a:gridCol>
                <a:gridCol w="1394106">
                  <a:extLst>
                    <a:ext uri="{9D8B030D-6E8A-4147-A177-3AD203B41FA5}">
                      <a16:colId xmlns:a16="http://schemas.microsoft.com/office/drawing/2014/main" val="3060960776"/>
                    </a:ext>
                  </a:extLst>
                </a:gridCol>
                <a:gridCol w="1394106">
                  <a:extLst>
                    <a:ext uri="{9D8B030D-6E8A-4147-A177-3AD203B41FA5}">
                      <a16:colId xmlns:a16="http://schemas.microsoft.com/office/drawing/2014/main" val="1142854271"/>
                    </a:ext>
                  </a:extLst>
                </a:gridCol>
                <a:gridCol w="1394106">
                  <a:extLst>
                    <a:ext uri="{9D8B030D-6E8A-4147-A177-3AD203B41FA5}">
                      <a16:colId xmlns:a16="http://schemas.microsoft.com/office/drawing/2014/main" val="4053435694"/>
                    </a:ext>
                  </a:extLst>
                </a:gridCol>
              </a:tblGrid>
              <a:tr h="283868">
                <a:tc>
                  <a:txBody>
                    <a:bodyPr/>
                    <a:lstStyle/>
                    <a:p>
                      <a:r>
                        <a:rPr lang="en-US" dirty="0"/>
                        <a:t>MASK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821433"/>
                  </a:ext>
                </a:extLst>
              </a:tr>
              <a:tr h="283868">
                <a:tc>
                  <a:txBody>
                    <a:bodyPr/>
                    <a:lstStyle/>
                    <a:p>
                      <a:r>
                        <a:rPr lang="en-US" dirty="0"/>
                        <a:t>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79600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3C0FC69-0D17-B648-8CD2-DD27B8C13D6C}"/>
              </a:ext>
            </a:extLst>
          </p:cNvPr>
          <p:cNvSpPr txBox="1"/>
          <p:nvPr/>
        </p:nvSpPr>
        <p:spPr>
          <a:xfrm>
            <a:off x="7985446" y="1625546"/>
            <a:ext cx="5868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Unbestimmte</a:t>
            </a:r>
            <a:r>
              <a:rPr lang="en-US" sz="2800" b="1" dirty="0"/>
              <a:t> </a:t>
            </a:r>
            <a:r>
              <a:rPr lang="en-US" sz="2800" b="1" dirty="0" err="1"/>
              <a:t>Artikel</a:t>
            </a:r>
            <a:endParaRPr lang="en-US" sz="2800" b="1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5853A0D-450F-FE4F-9214-5981332E32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553883"/>
              </p:ext>
            </p:extLst>
          </p:nvPr>
        </p:nvGraphicFramePr>
        <p:xfrm>
          <a:off x="5613721" y="2256185"/>
          <a:ext cx="557642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4106">
                  <a:extLst>
                    <a:ext uri="{9D8B030D-6E8A-4147-A177-3AD203B41FA5}">
                      <a16:colId xmlns:a16="http://schemas.microsoft.com/office/drawing/2014/main" val="3350381815"/>
                    </a:ext>
                  </a:extLst>
                </a:gridCol>
                <a:gridCol w="1394106">
                  <a:extLst>
                    <a:ext uri="{9D8B030D-6E8A-4147-A177-3AD203B41FA5}">
                      <a16:colId xmlns:a16="http://schemas.microsoft.com/office/drawing/2014/main" val="3569717454"/>
                    </a:ext>
                  </a:extLst>
                </a:gridCol>
                <a:gridCol w="1394106">
                  <a:extLst>
                    <a:ext uri="{9D8B030D-6E8A-4147-A177-3AD203B41FA5}">
                      <a16:colId xmlns:a16="http://schemas.microsoft.com/office/drawing/2014/main" val="2983595198"/>
                    </a:ext>
                  </a:extLst>
                </a:gridCol>
                <a:gridCol w="1394106">
                  <a:extLst>
                    <a:ext uri="{9D8B030D-6E8A-4147-A177-3AD203B41FA5}">
                      <a16:colId xmlns:a16="http://schemas.microsoft.com/office/drawing/2014/main" val="3557262039"/>
                    </a:ext>
                  </a:extLst>
                </a:gridCol>
              </a:tblGrid>
              <a:tr h="283868">
                <a:tc>
                  <a:txBody>
                    <a:bodyPr/>
                    <a:lstStyle/>
                    <a:p>
                      <a:r>
                        <a:rPr lang="en-US" dirty="0"/>
                        <a:t>MASK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540774"/>
                  </a:ext>
                </a:extLst>
              </a:tr>
              <a:tr h="283868">
                <a:tc>
                  <a:txBody>
                    <a:bodyPr/>
                    <a:lstStyle/>
                    <a:p>
                      <a:r>
                        <a:rPr lang="en-US" dirty="0" err="1"/>
                        <a:t>ein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470322"/>
                  </a:ext>
                </a:extLst>
              </a:tr>
              <a:tr h="283868">
                <a:tc>
                  <a:txBody>
                    <a:bodyPr/>
                    <a:lstStyle/>
                    <a:p>
                      <a:r>
                        <a:rPr lang="en-US" dirty="0" err="1"/>
                        <a:t>kein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keine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kein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keine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25748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6EB72C2-6A48-F04B-9C7E-8714AD16F07D}"/>
              </a:ext>
            </a:extLst>
          </p:cNvPr>
          <p:cNvSpPr txBox="1"/>
          <p:nvPr/>
        </p:nvSpPr>
        <p:spPr>
          <a:xfrm>
            <a:off x="9494284" y="5532726"/>
            <a:ext cx="5001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Nomen</a:t>
            </a:r>
            <a:endParaRPr 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CAF17D-5DDC-694C-B38C-E1D970228A3A}"/>
              </a:ext>
            </a:extLst>
          </p:cNvPr>
          <p:cNvSpPr txBox="1"/>
          <p:nvPr/>
        </p:nvSpPr>
        <p:spPr>
          <a:xfrm>
            <a:off x="9182118" y="3759710"/>
            <a:ext cx="4016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Pronomen</a:t>
            </a:r>
            <a:endParaRPr lang="en-US" sz="2800" b="1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B9E8F48-FF35-424E-8015-E6A87CA7AA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260169"/>
              </p:ext>
            </p:extLst>
          </p:nvPr>
        </p:nvGraphicFramePr>
        <p:xfrm>
          <a:off x="5700530" y="4358103"/>
          <a:ext cx="569474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4745">
                  <a:extLst>
                    <a:ext uri="{9D8B030D-6E8A-4147-A177-3AD203B41FA5}">
                      <a16:colId xmlns:a16="http://schemas.microsoft.com/office/drawing/2014/main" val="2799446033"/>
                    </a:ext>
                  </a:extLst>
                </a:gridCol>
              </a:tblGrid>
              <a:tr h="210200">
                <a:tc>
                  <a:txBody>
                    <a:bodyPr/>
                    <a:lstStyle/>
                    <a:p>
                      <a:r>
                        <a:rPr lang="en-US" dirty="0"/>
                        <a:t>SING: ich, du, </a:t>
                      </a:r>
                      <a:r>
                        <a:rPr lang="en-US" dirty="0" err="1"/>
                        <a:t>er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sie</a:t>
                      </a:r>
                      <a:r>
                        <a:rPr lang="en-US" dirty="0"/>
                        <a:t>/es   Sie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418211"/>
                  </a:ext>
                </a:extLst>
              </a:tr>
              <a:tr h="210200">
                <a:tc>
                  <a:txBody>
                    <a:bodyPr/>
                    <a:lstStyle/>
                    <a:p>
                      <a:r>
                        <a:rPr lang="en-US" b="1" dirty="0"/>
                        <a:t>PL: </a:t>
                      </a:r>
                      <a:r>
                        <a:rPr lang="en-US" b="1" dirty="0" err="1"/>
                        <a:t>wir</a:t>
                      </a:r>
                      <a:r>
                        <a:rPr lang="en-US" b="1" dirty="0"/>
                        <a:t>, </a:t>
                      </a:r>
                      <a:r>
                        <a:rPr lang="en-US" b="1" dirty="0" err="1"/>
                        <a:t>ihr</a:t>
                      </a:r>
                      <a:r>
                        <a:rPr lang="en-US" b="1" dirty="0"/>
                        <a:t> , </a:t>
                      </a:r>
                      <a:r>
                        <a:rPr lang="en-US" b="1" dirty="0" err="1"/>
                        <a:t>sie</a:t>
                      </a:r>
                      <a:r>
                        <a:rPr lang="en-US" b="1" dirty="0"/>
                        <a:t>       Sie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51512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5EE9499-30DC-8A41-A5F2-728185859994}"/>
              </a:ext>
            </a:extLst>
          </p:cNvPr>
          <p:cNvSpPr txBox="1"/>
          <p:nvPr/>
        </p:nvSpPr>
        <p:spPr>
          <a:xfrm>
            <a:off x="3677836" y="6169053"/>
            <a:ext cx="6585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Nr. 4 auf dem </a:t>
            </a:r>
            <a:r>
              <a:rPr lang="en-US" sz="3200" b="1" dirty="0" err="1"/>
              <a:t>Arbeitsblatt</a:t>
            </a:r>
            <a:r>
              <a:rPr lang="en-US" sz="3200" b="1" dirty="0"/>
              <a:t>! 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FE0B64D-45CF-BB49-8C71-3A7AF72479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951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8" grpId="0"/>
      <p:bldP spid="2" grpId="0"/>
      <p:bldP spid="3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B0D47-C0E9-DA41-A2A4-49E800D1A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4988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Wortstellung</a:t>
            </a:r>
            <a:r>
              <a:rPr lang="en-US" b="1" dirty="0"/>
              <a:t> und KASUS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03D4D-13B0-DB4A-88E1-F04F10948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0637"/>
            <a:ext cx="10515600" cy="4967288"/>
          </a:xfrm>
        </p:spPr>
        <p:txBody>
          <a:bodyPr/>
          <a:lstStyle/>
          <a:p>
            <a:r>
              <a:rPr lang="en-US" dirty="0" err="1">
                <a:highlight>
                  <a:srgbClr val="00FFFF"/>
                </a:highlight>
              </a:rPr>
              <a:t>Beachten</a:t>
            </a:r>
            <a:r>
              <a:rPr lang="en-US" dirty="0">
                <a:highlight>
                  <a:srgbClr val="00FFFF"/>
                </a:highlight>
              </a:rPr>
              <a:t> Sie das Verb! </a:t>
            </a:r>
          </a:p>
          <a:p>
            <a:r>
              <a:rPr lang="en-US" dirty="0">
                <a:highlight>
                  <a:srgbClr val="00FFFF"/>
                </a:highlight>
              </a:rPr>
              <a:t>VERB = SUBJEKT (NOM)</a:t>
            </a:r>
          </a:p>
          <a:p>
            <a:r>
              <a:rPr lang="en-US" dirty="0"/>
              <a:t>Da </a:t>
            </a:r>
            <a:r>
              <a:rPr lang="en-US" dirty="0" err="1"/>
              <a:t>vorne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>
                <a:highlight>
                  <a:srgbClr val="00FFFF"/>
                </a:highlight>
              </a:rPr>
              <a:t>Hörsaal</a:t>
            </a:r>
            <a:r>
              <a:rPr lang="en-US" dirty="0">
                <a:highlight>
                  <a:srgbClr val="00FFFF"/>
                </a:highlight>
              </a:rPr>
              <a:t> 20. </a:t>
            </a:r>
          </a:p>
          <a:p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Klassenzimmer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>
                <a:highlight>
                  <a:srgbClr val="00FFFF"/>
                </a:highlight>
              </a:rPr>
              <a:t>der Beamer, der </a:t>
            </a:r>
            <a:r>
              <a:rPr lang="en-US" dirty="0" err="1">
                <a:highlight>
                  <a:srgbClr val="00FFFF"/>
                </a:highlight>
              </a:rPr>
              <a:t>Schreibtisch</a:t>
            </a:r>
            <a:r>
              <a:rPr lang="en-US" dirty="0">
                <a:highlight>
                  <a:srgbClr val="00FFFF"/>
                </a:highlight>
              </a:rPr>
              <a:t>, und die </a:t>
            </a:r>
            <a:r>
              <a:rPr lang="en-US" dirty="0" err="1">
                <a:highlight>
                  <a:srgbClr val="00FFFF"/>
                </a:highlight>
              </a:rPr>
              <a:t>Leinwand</a:t>
            </a:r>
            <a:r>
              <a:rPr lang="en-US" dirty="0">
                <a:highlight>
                  <a:srgbClr val="00FFFF"/>
                </a:highlight>
              </a:rPr>
              <a:t> </a:t>
            </a:r>
          </a:p>
          <a:p>
            <a:r>
              <a:rPr lang="en-US" dirty="0" err="1"/>
              <a:t>Im</a:t>
            </a:r>
            <a:r>
              <a:rPr lang="en-US" dirty="0"/>
              <a:t> Seminar </a:t>
            </a:r>
            <a:r>
              <a:rPr lang="en-US" dirty="0" err="1"/>
              <a:t>spreche</a:t>
            </a:r>
            <a:r>
              <a:rPr lang="en-US" dirty="0"/>
              <a:t> </a:t>
            </a:r>
            <a:r>
              <a:rPr lang="en-US" dirty="0">
                <a:highlight>
                  <a:srgbClr val="00FFFF"/>
                </a:highlight>
              </a:rPr>
              <a:t>ich</a:t>
            </a:r>
            <a:r>
              <a:rPr lang="en-US" dirty="0"/>
              <a:t> schnell</a:t>
            </a:r>
          </a:p>
          <a:p>
            <a:r>
              <a:rPr lang="en-US" dirty="0"/>
              <a:t>Am Abend </a:t>
            </a:r>
            <a:r>
              <a:rPr lang="en-US" dirty="0" err="1"/>
              <a:t>schreiben</a:t>
            </a:r>
            <a:r>
              <a:rPr lang="en-US" dirty="0"/>
              <a:t> </a:t>
            </a:r>
            <a:r>
              <a:rPr lang="en-US" dirty="0" err="1">
                <a:highlight>
                  <a:srgbClr val="00FFFF"/>
                </a:highlight>
              </a:rPr>
              <a:t>wir</a:t>
            </a:r>
            <a:r>
              <a:rPr lang="en-US" dirty="0"/>
              <a:t> </a:t>
            </a:r>
            <a:r>
              <a:rPr lang="en-US" dirty="0" err="1"/>
              <a:t>langsam</a:t>
            </a:r>
            <a:r>
              <a:rPr lang="en-US" dirty="0"/>
              <a:t>. </a:t>
            </a:r>
          </a:p>
          <a:p>
            <a:r>
              <a:rPr lang="en-US" dirty="0"/>
              <a:t> Da bin </a:t>
            </a:r>
            <a:r>
              <a:rPr lang="en-US" dirty="0">
                <a:highlight>
                  <a:srgbClr val="00FFFF"/>
                </a:highlight>
              </a:rPr>
              <a:t>ich</a:t>
            </a:r>
            <a:r>
              <a:rPr lang="en-US" dirty="0"/>
              <a:t>! </a:t>
            </a:r>
          </a:p>
          <a:p>
            <a:r>
              <a:rPr lang="en-US" dirty="0"/>
              <a:t>Morgen </a:t>
            </a:r>
            <a:r>
              <a:rPr lang="en-US" dirty="0" err="1"/>
              <a:t>lesen</a:t>
            </a:r>
            <a:r>
              <a:rPr lang="en-US" dirty="0"/>
              <a:t> </a:t>
            </a:r>
            <a:r>
              <a:rPr lang="en-US" dirty="0" err="1">
                <a:highlight>
                  <a:srgbClr val="00FFFF"/>
                </a:highlight>
              </a:rPr>
              <a:t>wir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Buch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54047F-4A4F-1844-9DC8-6F7925D70B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524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697"/>
    </mc:Choice>
    <mc:Fallback>
      <p:transition spd="slow" advTm="183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D3246-58EF-EF48-A8A3-A2B8B0E65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21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Das Verb ,,sein” und </a:t>
            </a:r>
            <a:r>
              <a:rPr lang="en-US" b="1" dirty="0" err="1"/>
              <a:t>Nominativ</a:t>
            </a:r>
            <a:r>
              <a:rPr lang="en-US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A8B99-F08F-8842-B186-9962BC622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9999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,,sein” </a:t>
            </a:r>
            <a:r>
              <a:rPr lang="en-US" sz="3600" dirty="0" err="1"/>
              <a:t>ist</a:t>
            </a:r>
            <a:r>
              <a:rPr lang="en-US" sz="3600" dirty="0"/>
              <a:t> </a:t>
            </a:r>
            <a:r>
              <a:rPr lang="en-US" sz="3600" dirty="0" err="1"/>
              <a:t>ein</a:t>
            </a:r>
            <a:r>
              <a:rPr lang="en-US" sz="3600" dirty="0"/>
              <a:t> </a:t>
            </a:r>
            <a:r>
              <a:rPr lang="en-US" sz="3600" dirty="0" err="1"/>
              <a:t>Gleichheitszeichnen</a:t>
            </a:r>
            <a:r>
              <a:rPr lang="en-US" sz="36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E144C-10F6-FE4F-8FD8-29A2EC298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515315" y="1007490"/>
            <a:ext cx="799920" cy="11318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8CC366-B0B0-124D-AB90-C318AC351BA0}"/>
              </a:ext>
            </a:extLst>
          </p:cNvPr>
          <p:cNvSpPr txBox="1"/>
          <p:nvPr/>
        </p:nvSpPr>
        <p:spPr>
          <a:xfrm>
            <a:off x="1114424" y="2011078"/>
            <a:ext cx="10372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Die Frau </a:t>
            </a:r>
            <a:r>
              <a:rPr lang="en-US" sz="3600" dirty="0" err="1"/>
              <a:t>ist</a:t>
            </a:r>
            <a:r>
              <a:rPr lang="en-US" sz="3600" dirty="0"/>
              <a:t> </a:t>
            </a:r>
            <a:r>
              <a:rPr lang="en-US" sz="3600" dirty="0" err="1"/>
              <a:t>Politikerin</a:t>
            </a:r>
            <a:r>
              <a:rPr lang="en-US" sz="3600" dirty="0"/>
              <a:t>. </a:t>
            </a:r>
            <a:r>
              <a:rPr lang="en-US" sz="3600" b="1" dirty="0"/>
              <a:t>Die Frau </a:t>
            </a:r>
            <a:r>
              <a:rPr lang="en-US" sz="3600" dirty="0"/>
              <a:t>		</a:t>
            </a:r>
            <a:r>
              <a:rPr lang="en-US" sz="3600" b="1" dirty="0" err="1"/>
              <a:t>Politikerin</a:t>
            </a:r>
            <a:r>
              <a:rPr lang="en-US" sz="3600" b="1" dirty="0"/>
              <a:t> </a:t>
            </a:r>
          </a:p>
          <a:p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BC7AA-C609-2640-B85D-D9930A43F8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182030" y="1812898"/>
            <a:ext cx="799920" cy="1131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A5B3D8-A1C6-9841-8021-7147AC7BAA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62668"/>
            <a:ext cx="2355132" cy="16224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0E3DAD-FA6D-8040-ABD9-2028192D9044}"/>
              </a:ext>
            </a:extLst>
          </p:cNvPr>
          <p:cNvSpPr txBox="1"/>
          <p:nvPr/>
        </p:nvSpPr>
        <p:spPr>
          <a:xfrm>
            <a:off x="3576638" y="4768091"/>
            <a:ext cx="527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2. </a:t>
            </a:r>
            <a:r>
              <a:rPr lang="en-US" sz="3600" b="1" dirty="0">
                <a:highlight>
                  <a:srgbClr val="00FFFF"/>
                </a:highlight>
              </a:rPr>
              <a:t>Was</a:t>
            </a:r>
            <a:r>
              <a:rPr lang="en-US" sz="3600" b="1" dirty="0"/>
              <a:t> </a:t>
            </a:r>
            <a:r>
              <a:rPr lang="en-US" sz="3600" b="1" dirty="0" err="1"/>
              <a:t>ist</a:t>
            </a:r>
            <a:r>
              <a:rPr lang="en-US" sz="3600" b="1" dirty="0"/>
              <a:t> das?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BB2E7D-85FE-F943-A7FF-9E94F0B603FF}"/>
              </a:ext>
            </a:extLst>
          </p:cNvPr>
          <p:cNvSpPr txBox="1"/>
          <p:nvPr/>
        </p:nvSpPr>
        <p:spPr>
          <a:xfrm>
            <a:off x="3576638" y="5486398"/>
            <a:ext cx="7843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Das </a:t>
            </a:r>
            <a:r>
              <a:rPr lang="en-US" sz="3600" dirty="0" err="1"/>
              <a:t>ist</a:t>
            </a:r>
            <a:r>
              <a:rPr lang="en-US" sz="3600" dirty="0"/>
              <a:t> </a:t>
            </a:r>
            <a:r>
              <a:rPr lang="en-US" sz="3600" dirty="0" err="1"/>
              <a:t>ein</a:t>
            </a:r>
            <a:r>
              <a:rPr lang="en-US" sz="3600" dirty="0"/>
              <a:t> Laptop.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C97AA5-0811-D447-A205-0BEF693C73E1}"/>
              </a:ext>
            </a:extLst>
          </p:cNvPr>
          <p:cNvSpPr txBox="1"/>
          <p:nvPr/>
        </p:nvSpPr>
        <p:spPr>
          <a:xfrm>
            <a:off x="3509964" y="6093289"/>
            <a:ext cx="7843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Das </a:t>
            </a:r>
            <a:r>
              <a:rPr lang="en-US" sz="3600" dirty="0" err="1"/>
              <a:t>ist</a:t>
            </a:r>
            <a:r>
              <a:rPr lang="en-US" sz="3600" dirty="0"/>
              <a:t> </a:t>
            </a:r>
            <a:r>
              <a:rPr lang="en-US" sz="3600" dirty="0" err="1"/>
              <a:t>ein</a:t>
            </a:r>
            <a:r>
              <a:rPr lang="en-US" sz="3600" dirty="0"/>
              <a:t> Laptop. </a:t>
            </a:r>
            <a:r>
              <a:rPr lang="en-US" sz="3600" b="1" dirty="0"/>
              <a:t>Das</a:t>
            </a:r>
            <a:r>
              <a:rPr lang="en-US" sz="3600" dirty="0"/>
              <a:t>         </a:t>
            </a:r>
            <a:r>
              <a:rPr lang="en-US" sz="3600" b="1" dirty="0"/>
              <a:t>Laptop.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822DBC-77D3-6C42-8118-79D2EE8D7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915275" y="5744965"/>
            <a:ext cx="799920" cy="11318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85CE64-99E1-A54F-94C9-32542204C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732" y="3082085"/>
            <a:ext cx="1422400" cy="1422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C73E574-3DA4-B74B-BAF3-6E437A344B2B}"/>
              </a:ext>
            </a:extLst>
          </p:cNvPr>
          <p:cNvSpPr txBox="1"/>
          <p:nvPr/>
        </p:nvSpPr>
        <p:spPr>
          <a:xfrm>
            <a:off x="3538718" y="2711117"/>
            <a:ext cx="3643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b="1" dirty="0" err="1">
                <a:highlight>
                  <a:srgbClr val="00FFFF"/>
                </a:highlight>
              </a:rPr>
              <a:t>Wer</a:t>
            </a:r>
            <a:r>
              <a:rPr lang="en-US" sz="3600" b="1" dirty="0"/>
              <a:t> </a:t>
            </a:r>
            <a:r>
              <a:rPr lang="en-US" sz="3600" b="1" dirty="0" err="1"/>
              <a:t>ist</a:t>
            </a:r>
            <a:r>
              <a:rPr lang="en-US" sz="3600" b="1" dirty="0"/>
              <a:t> das?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E2DB7C-3FE4-204C-A1E2-3F6DE1FA6E44}"/>
              </a:ext>
            </a:extLst>
          </p:cNvPr>
          <p:cNvSpPr txBox="1"/>
          <p:nvPr/>
        </p:nvSpPr>
        <p:spPr>
          <a:xfrm>
            <a:off x="3543883" y="3331809"/>
            <a:ext cx="538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Das </a:t>
            </a:r>
            <a:r>
              <a:rPr lang="en-US" sz="3600" dirty="0" err="1"/>
              <a:t>ist</a:t>
            </a:r>
            <a:r>
              <a:rPr lang="en-US" sz="3600" dirty="0"/>
              <a:t> die </a:t>
            </a:r>
            <a:r>
              <a:rPr lang="en-US" sz="3600" dirty="0" err="1"/>
              <a:t>Politikerin</a:t>
            </a:r>
            <a:r>
              <a:rPr lang="en-US" sz="3600" dirty="0"/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C9790B-558F-DA48-A95E-A0D7FBB25F11}"/>
              </a:ext>
            </a:extLst>
          </p:cNvPr>
          <p:cNvSpPr txBox="1"/>
          <p:nvPr/>
        </p:nvSpPr>
        <p:spPr>
          <a:xfrm>
            <a:off x="8950705" y="2767677"/>
            <a:ext cx="19992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Das + Laptop </a:t>
            </a:r>
          </a:p>
          <a:p>
            <a:r>
              <a:rPr lang="en-US" sz="2800" b="1" dirty="0"/>
              <a:t>Das + </a:t>
            </a:r>
            <a:r>
              <a:rPr lang="en-US" sz="2800" b="1" dirty="0" err="1"/>
              <a:t>Poltikerin</a:t>
            </a:r>
            <a:r>
              <a:rPr lang="en-US" sz="2800" b="1" dirty="0"/>
              <a:t> </a:t>
            </a:r>
          </a:p>
          <a:p>
            <a:r>
              <a:rPr lang="en-US" sz="2800" b="1" dirty="0"/>
              <a:t>NOM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DB3C6C-63AC-5844-BD27-7A8E6A532DCE}"/>
              </a:ext>
            </a:extLst>
          </p:cNvPr>
          <p:cNvSpPr/>
          <p:nvPr/>
        </p:nvSpPr>
        <p:spPr>
          <a:xfrm>
            <a:off x="3581153" y="4126927"/>
            <a:ext cx="5222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Das </a:t>
            </a:r>
            <a:r>
              <a:rPr lang="en-US" sz="3600" dirty="0"/>
              <a:t>             </a:t>
            </a:r>
            <a:r>
              <a:rPr lang="en-US" sz="3600" b="1" dirty="0"/>
              <a:t>die </a:t>
            </a:r>
            <a:r>
              <a:rPr lang="en-US" sz="3600" b="1" dirty="0" err="1"/>
              <a:t>Politikerin</a:t>
            </a:r>
            <a:r>
              <a:rPr lang="en-US" sz="3600" dirty="0"/>
              <a:t>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B41E5E-9E98-9E47-933C-287998B80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690986" y="3874785"/>
            <a:ext cx="632889" cy="8954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0A55B38-7565-EC49-A049-2C658BE4A977}"/>
              </a:ext>
            </a:extLst>
          </p:cNvPr>
          <p:cNvSpPr txBox="1"/>
          <p:nvPr/>
        </p:nvSpPr>
        <p:spPr>
          <a:xfrm>
            <a:off x="8848726" y="5091256"/>
            <a:ext cx="2571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Nr. 5 auf dem </a:t>
            </a:r>
            <a:r>
              <a:rPr lang="en-US" sz="2800" b="1" dirty="0" err="1"/>
              <a:t>Arbeitsblatt</a:t>
            </a:r>
            <a:r>
              <a:rPr lang="en-US" sz="2800" dirty="0"/>
              <a:t>. 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691B56CB-D618-884B-83D9-3DCEC53213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9664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728"/>
    </mc:Choice>
    <mc:Fallback>
      <p:transition spd="slow" advTm="67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0" grpId="0"/>
      <p:bldP spid="13" grpId="0"/>
      <p:bldP spid="16" grpId="0"/>
      <p:bldP spid="17" grpId="0"/>
      <p:bldP spid="18" grpId="0"/>
      <p:bldP spid="19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4.6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|4.5|8.2|6.6|3|4.2|3.1|2.9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5.1|7|7.2|16.8|1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2.6|13.2|12.4|5|22.8|15.3|3.5|20.1|1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0|4.9|4|13|8.7|1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8.7|4.4|6.4|8.9|5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10.2|10.2|10.2|6.8|9.3|8.2|17.8|8.1|8.7|-1836.5|9.8|6.8|3.3|7.2|10.5|11.7|1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4.4|16.6|9.6|9.9|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1.3|4.6|3.5|3.2|2.6|2.3|2.8|1|4.6|0.8|3.3|1.8|2.1|3.3|1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|4.2|1.3|3.2|4.8|4.2|3.3|1.3|1.9|5.2|3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955</Words>
  <Application>Microsoft Macintosh PowerPoint</Application>
  <PresentationFormat>Widescreen</PresentationFormat>
  <Paragraphs>201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GRUPPEN FÜR ZOOM INTERVIEW 2 </vt:lpstr>
      <vt:lpstr>Tipps für das Interview/Rubrik </vt:lpstr>
      <vt:lpstr>PowerPoint Presentation</vt:lpstr>
      <vt:lpstr>,,Was” oder ,,Wer”? Das Subjekt </vt:lpstr>
      <vt:lpstr>Was oder Wer? </vt:lpstr>
      <vt:lpstr>PowerPoint Presentation</vt:lpstr>
      <vt:lpstr>Wortstellung und KASUS </vt:lpstr>
      <vt:lpstr>Das Verb ,,sein” und Nominativ </vt:lpstr>
      <vt:lpstr>Nr. 6 auf dem Arbeitsblatt- Was ist im Nominativ? </vt:lpstr>
      <vt:lpstr>Pronomen: Personen  </vt:lpstr>
      <vt:lpstr>Pronomen: Objekte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25</cp:revision>
  <dcterms:created xsi:type="dcterms:W3CDTF">2020-09-21T13:43:37Z</dcterms:created>
  <dcterms:modified xsi:type="dcterms:W3CDTF">2020-09-22T12:03:22Z</dcterms:modified>
</cp:coreProperties>
</file>