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Proxima Nova"/>
      <p:regular r:id="rId35"/>
      <p:bold r:id="rId36"/>
      <p:italic r:id="rId37"/>
      <p:boldItalic r:id="rId38"/>
    </p:embeddedFont>
    <p:embeddedFont>
      <p:font typeface="Economica"/>
      <p:regular r:id="rId39"/>
      <p:bold r:id="rId40"/>
      <p:italic r:id="rId41"/>
      <p:boldItalic r:id="rId42"/>
    </p:embeddedFont>
    <p:embeddedFont>
      <p:font typeface="Corbel"/>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42" Type="http://schemas.openxmlformats.org/officeDocument/2006/relationships/font" Target="fonts/Economica-boldItalic.fntdata"/><Relationship Id="rId41" Type="http://schemas.openxmlformats.org/officeDocument/2006/relationships/font" Target="fonts/Economica-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33" Type="http://schemas.openxmlformats.org/officeDocument/2006/relationships/font" Target="fonts/Raleway-italic.fntdata"/><Relationship Id="rId32" Type="http://schemas.openxmlformats.org/officeDocument/2006/relationships/font" Target="fonts/Raleway-bold.fntdata"/><Relationship Id="rId35" Type="http://schemas.openxmlformats.org/officeDocument/2006/relationships/font" Target="fonts/ProximaNova-regular.fntdata"/><Relationship Id="rId34" Type="http://schemas.openxmlformats.org/officeDocument/2006/relationships/font" Target="fonts/Raleway-boldItalic.fntdata"/><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Economica-regular.fntdata"/><Relationship Id="rId38" Type="http://schemas.openxmlformats.org/officeDocument/2006/relationships/font" Target="fonts/ProximaNova-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8555d1c9d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8555d1c9d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8555d1c9d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8555d1c9d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8555d1c9d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8555d1c9d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8555d1c9d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8555d1c9d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8555d1c9d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8555d1c9d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8555d1c9d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8555d1c9d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8555d1c9d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8555d1c9d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8555d1c9d_0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8555d1c9d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8555d1c9d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8555d1c9d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8555d1c9d_0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8555d1c9d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8555d1c9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8555d1c9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8555d1c9d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8555d1c9d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8555d1c9d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8555d1c9d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8555d1c9d_0_1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8555d1c9d_0_1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8555d1c9d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8555d1c9d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8555d1c9d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8555d1c9d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8555d1c9d_0_1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8555d1c9d_0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8555d1c9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8555d1c9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8555d1c9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8555d1c9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8555d1c9d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8555d1c9d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8555d1c9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8555d1c9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f8f9e5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f8f9e5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8555d1c9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8555d1c9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8555d1c9d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8555d1c9d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NTJIlFhg85Q" TargetMode="External"/><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plV6J0Z1BhE" TargetMode="External"/><Relationship Id="rId4" Type="http://schemas.openxmlformats.org/officeDocument/2006/relationships/image" Target="../media/image3.jpg"/><Relationship Id="rId5" Type="http://schemas.openxmlformats.org/officeDocument/2006/relationships/hyperlink" Target="http://www.youtube.com/watch?v=BMvpvDjFvHA" TargetMode="External"/><Relationship Id="rId6"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aLu6pIHMMtg" TargetMode="External"/><Relationship Id="rId4" Type="http://schemas.openxmlformats.org/officeDocument/2006/relationships/image" Target="../media/image11.jpg"/><Relationship Id="rId5" Type="http://schemas.openxmlformats.org/officeDocument/2006/relationships/hyperlink" Target="http://www.youtube.com/watch?v=LDtpDlCf94g" TargetMode="External"/><Relationship Id="rId6"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8.gif"/><Relationship Id="rId5" Type="http://schemas.openxmlformats.org/officeDocument/2006/relationships/image" Target="../media/image30.png"/><Relationship Id="rId6" Type="http://schemas.openxmlformats.org/officeDocument/2006/relationships/hyperlink" Target="https://web.archive.org/web/20080529054215/http://www.baroquedance.com/research/dancenotation.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9.jpg"/><Relationship Id="rId5"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26.jpg"/><Relationship Id="rId5"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2.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d1rArkg0ZJ8"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britannica.com/art/Baroque-art-and-architecture" TargetMode="External"/><Relationship Id="rId4" Type="http://schemas.openxmlformats.org/officeDocument/2006/relationships/hyperlink" Target="http://www.youtube.com/watch?v=9wlU4PP1eUI" TargetMode="External"/><Relationship Id="rId5" Type="http://schemas.openxmlformats.org/officeDocument/2006/relationships/image" Target="../media/image29.jpg"/><Relationship Id="rId6" Type="http://schemas.openxmlformats.org/officeDocument/2006/relationships/hyperlink" Target="http://www.youtube.com/watch?v=1sC2J9lt70E" TargetMode="External"/><Relationship Id="rId7"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European Ballet</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Royal Courts to Professionalization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 type="body"/>
          </p:nvPr>
        </p:nvSpPr>
        <p:spPr>
          <a:xfrm>
            <a:off x="3813325" y="1165425"/>
            <a:ext cx="5019000" cy="34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None/>
            </a:pPr>
            <a:r>
              <a:t/>
            </a:r>
            <a:endParaRPr sz="2000">
              <a:latin typeface="Economica"/>
              <a:ea typeface="Economica"/>
              <a:cs typeface="Economica"/>
              <a:sym typeface="Economica"/>
            </a:endParaRPr>
          </a:p>
          <a:p>
            <a:pPr indent="0" lvl="0" marL="0" rtl="0" algn="l">
              <a:spcBef>
                <a:spcPts val="1600"/>
              </a:spcBef>
              <a:spcAft>
                <a:spcPts val="1600"/>
              </a:spcAft>
              <a:buNone/>
            </a:pPr>
            <a:r>
              <a:t/>
            </a:r>
            <a:endParaRPr sz="2000">
              <a:latin typeface="Economica"/>
              <a:ea typeface="Economica"/>
              <a:cs typeface="Economica"/>
              <a:sym typeface="Economica"/>
            </a:endParaRPr>
          </a:p>
        </p:txBody>
      </p:sp>
      <p:sp>
        <p:nvSpPr>
          <p:cNvPr id="120" name="Google Shape;120;p22"/>
          <p:cNvSpPr txBox="1"/>
          <p:nvPr/>
        </p:nvSpPr>
        <p:spPr>
          <a:xfrm>
            <a:off x="3937000" y="37525"/>
            <a:ext cx="5150700" cy="47991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0"/>
              </a:spcAft>
              <a:buNone/>
            </a:pPr>
            <a:r>
              <a:rPr b="1" lang="en" sz="2000">
                <a:latin typeface="Raleway"/>
                <a:ea typeface="Raleway"/>
                <a:cs typeface="Raleway"/>
                <a:sym typeface="Raleway"/>
              </a:rPr>
              <a:t>Louis XIV 1643–1715</a:t>
            </a:r>
            <a:endParaRPr b="1" sz="2000">
              <a:latin typeface="Raleway"/>
              <a:ea typeface="Raleway"/>
              <a:cs typeface="Raleway"/>
              <a:sym typeface="Raleway"/>
            </a:endParaRPr>
          </a:p>
          <a:p>
            <a:pPr indent="457200" lvl="0" marL="914400" rtl="0" algn="l">
              <a:spcBef>
                <a:spcPts val="0"/>
              </a:spcBef>
              <a:spcAft>
                <a:spcPts val="0"/>
              </a:spcAft>
              <a:buNone/>
            </a:pPr>
            <a:r>
              <a:t/>
            </a:r>
            <a:endParaRPr b="1" sz="20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Age of absolutism: king holds central power</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Dance/theatre/spectacle as a way of expressing and manifesting power over his subjects; divine right of kings</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Catholic uniformity under the law (anti-Protestant laws)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Arts patron, subject of many portraits and sculptures that reminded his subjects of his glorious nature and power; the “triumph of order”</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Founded the Academy of Dance (1661) and the Academy of Opera (1669)</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p:txBody>
      </p:sp>
      <p:pic>
        <p:nvPicPr>
          <p:cNvPr id="121" name="Google Shape;121;p22"/>
          <p:cNvPicPr preferRelativeResize="0"/>
          <p:nvPr/>
        </p:nvPicPr>
        <p:blipFill>
          <a:blip r:embed="rId3">
            <a:alphaModFix/>
          </a:blip>
          <a:stretch>
            <a:fillRect/>
          </a:stretch>
        </p:blipFill>
        <p:spPr>
          <a:xfrm>
            <a:off x="152400" y="152400"/>
            <a:ext cx="3405537"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101025" y="147825"/>
            <a:ext cx="9042900" cy="13272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t/>
            </a:r>
            <a:endParaRPr/>
          </a:p>
          <a:p>
            <a:pPr indent="457200" lvl="0" marL="1371600" rtl="0" algn="l">
              <a:spcBef>
                <a:spcPts val="0"/>
              </a:spcBef>
              <a:spcAft>
                <a:spcPts val="0"/>
              </a:spcAft>
              <a:buNone/>
            </a:pPr>
            <a:r>
              <a:t/>
            </a:r>
            <a:endParaRPr/>
          </a:p>
          <a:p>
            <a:pPr indent="0" lvl="0" marL="0" rtl="0" algn="l">
              <a:spcBef>
                <a:spcPts val="0"/>
              </a:spcBef>
              <a:spcAft>
                <a:spcPts val="0"/>
              </a:spcAft>
              <a:buNone/>
            </a:pPr>
            <a:r>
              <a:rPr lang="en" sz="3300"/>
              <a:t>The King Who Invented Ballet: Louis XIV and the Noble Art of Dance </a:t>
            </a:r>
            <a:endParaRPr sz="3300"/>
          </a:p>
          <a:p>
            <a:pPr indent="0" lvl="0" marL="1371600" rtl="0" algn="l">
              <a:spcBef>
                <a:spcPts val="0"/>
              </a:spcBef>
              <a:spcAft>
                <a:spcPts val="0"/>
              </a:spcAft>
              <a:buNone/>
            </a:pPr>
            <a:r>
              <a:t/>
            </a:r>
            <a:endParaRPr/>
          </a:p>
        </p:txBody>
      </p:sp>
      <p:pic>
        <p:nvPicPr>
          <p:cNvPr id="127" name="Google Shape;127;p23" title="The King Who Invented Ballet: Louis XIV and the Noble Art of Dance (BBC Documentary)">
            <a:hlinkClick r:id="rId3"/>
          </p:cNvPr>
          <p:cNvPicPr preferRelativeResize="0"/>
          <p:nvPr/>
        </p:nvPicPr>
        <p:blipFill>
          <a:blip r:embed="rId4">
            <a:alphaModFix/>
          </a:blip>
          <a:stretch>
            <a:fillRect/>
          </a:stretch>
        </p:blipFill>
        <p:spPr>
          <a:xfrm>
            <a:off x="5864325" y="1022200"/>
            <a:ext cx="3362660" cy="3099100"/>
          </a:xfrm>
          <a:prstGeom prst="rect">
            <a:avLst/>
          </a:prstGeom>
          <a:noFill/>
          <a:ln>
            <a:noFill/>
          </a:ln>
        </p:spPr>
      </p:pic>
      <p:pic>
        <p:nvPicPr>
          <p:cNvPr id="128" name="Google Shape;128;p23"/>
          <p:cNvPicPr preferRelativeResize="0"/>
          <p:nvPr/>
        </p:nvPicPr>
        <p:blipFill>
          <a:blip r:embed="rId5">
            <a:alphaModFix/>
          </a:blip>
          <a:stretch>
            <a:fillRect/>
          </a:stretch>
        </p:blipFill>
        <p:spPr>
          <a:xfrm>
            <a:off x="0" y="1022188"/>
            <a:ext cx="3105575" cy="3099100"/>
          </a:xfrm>
          <a:prstGeom prst="rect">
            <a:avLst/>
          </a:prstGeom>
          <a:noFill/>
          <a:ln>
            <a:noFill/>
          </a:ln>
        </p:spPr>
      </p:pic>
      <p:pic>
        <p:nvPicPr>
          <p:cNvPr id="129" name="Google Shape;129;p23"/>
          <p:cNvPicPr preferRelativeResize="0"/>
          <p:nvPr/>
        </p:nvPicPr>
        <p:blipFill>
          <a:blip r:embed="rId6">
            <a:alphaModFix/>
          </a:blip>
          <a:stretch>
            <a:fillRect/>
          </a:stretch>
        </p:blipFill>
        <p:spPr>
          <a:xfrm>
            <a:off x="3105575" y="1022200"/>
            <a:ext cx="2758747" cy="3099100"/>
          </a:xfrm>
          <a:prstGeom prst="rect">
            <a:avLst/>
          </a:prstGeom>
          <a:noFill/>
          <a:ln>
            <a:noFill/>
          </a:ln>
        </p:spPr>
      </p:pic>
      <p:sp>
        <p:nvSpPr>
          <p:cNvPr id="130" name="Google Shape;130;p23"/>
          <p:cNvSpPr txBox="1"/>
          <p:nvPr/>
        </p:nvSpPr>
        <p:spPr>
          <a:xfrm>
            <a:off x="262775" y="138050"/>
            <a:ext cx="87045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aleway"/>
                <a:ea typeface="Raleway"/>
                <a:cs typeface="Raleway"/>
                <a:sym typeface="Raleway"/>
              </a:rPr>
              <a:t>The Social and Spatial Choreography of Versailles</a:t>
            </a:r>
            <a:endParaRPr sz="2900">
              <a:latin typeface="Raleway"/>
              <a:ea typeface="Raleway"/>
              <a:cs typeface="Raleway"/>
              <a:sym typeface="Raleway"/>
            </a:endParaRPr>
          </a:p>
        </p:txBody>
      </p:sp>
      <p:sp>
        <p:nvSpPr>
          <p:cNvPr id="131" name="Google Shape;131;p23"/>
          <p:cNvSpPr txBox="1"/>
          <p:nvPr/>
        </p:nvSpPr>
        <p:spPr>
          <a:xfrm>
            <a:off x="358675" y="4274425"/>
            <a:ext cx="8704500" cy="659400"/>
          </a:xfrm>
          <a:prstGeom prst="rect">
            <a:avLst/>
          </a:prstGeom>
          <a:noFill/>
          <a:ln>
            <a:noFill/>
          </a:ln>
        </p:spPr>
        <p:txBody>
          <a:bodyPr anchorCtr="0" anchor="t" bIns="91425" lIns="91425" spcFirstLastPara="1" rIns="91425" wrap="square" tIns="91425">
            <a:noAutofit/>
          </a:bodyPr>
          <a:lstStyle/>
          <a:p>
            <a:pPr indent="0" lvl="0" marL="2286000" rtl="0" algn="l">
              <a:spcBef>
                <a:spcPts val="0"/>
              </a:spcBef>
              <a:spcAft>
                <a:spcPts val="0"/>
              </a:spcAft>
              <a:buNone/>
            </a:pPr>
            <a:r>
              <a:rPr lang="en" sz="2400">
                <a:latin typeface="Corbel"/>
                <a:ea typeface="Corbel"/>
                <a:cs typeface="Corbel"/>
                <a:sym typeface="Corbel"/>
              </a:rPr>
              <a:t> Spectacle, Order, Hierarchy</a:t>
            </a:r>
            <a:endParaRPr sz="24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83700"/>
            <a:ext cx="8520600" cy="1013100"/>
          </a:xfrm>
          <a:prstGeom prst="rect">
            <a:avLst/>
          </a:prstGeom>
        </p:spPr>
        <p:txBody>
          <a:bodyPr anchorCtr="0" anchor="t" bIns="91425" lIns="91425" spcFirstLastPara="1" rIns="91425" wrap="square" tIns="91425">
            <a:noAutofit/>
          </a:bodyPr>
          <a:lstStyle/>
          <a:p>
            <a:pPr indent="457200" lvl="0" marL="1828800" rtl="0" algn="l">
              <a:spcBef>
                <a:spcPts val="0"/>
              </a:spcBef>
              <a:spcAft>
                <a:spcPts val="0"/>
              </a:spcAft>
              <a:buNone/>
            </a:pPr>
            <a:r>
              <a:rPr lang="en">
                <a:latin typeface="Raleway"/>
                <a:ea typeface="Raleway"/>
                <a:cs typeface="Raleway"/>
                <a:sym typeface="Raleway"/>
              </a:rPr>
              <a:t>		  		The Dancing King Rules </a:t>
            </a:r>
            <a:endParaRPr>
              <a:latin typeface="Raleway"/>
              <a:ea typeface="Raleway"/>
              <a:cs typeface="Raleway"/>
              <a:sym typeface="Raleway"/>
            </a:endParaRPr>
          </a:p>
        </p:txBody>
      </p:sp>
      <p:sp>
        <p:nvSpPr>
          <p:cNvPr id="137" name="Google Shape;137;p24"/>
          <p:cNvSpPr txBox="1"/>
          <p:nvPr>
            <p:ph idx="1" type="body"/>
          </p:nvPr>
        </p:nvSpPr>
        <p:spPr>
          <a:xfrm>
            <a:off x="4084200" y="487550"/>
            <a:ext cx="4863300" cy="41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rbel"/>
                <a:ea typeface="Corbel"/>
                <a:cs typeface="Corbel"/>
                <a:sym typeface="Corbel"/>
              </a:rPr>
              <a:t>-</a:t>
            </a:r>
            <a:r>
              <a:rPr lang="en" sz="2000">
                <a:latin typeface="Corbel"/>
                <a:ea typeface="Corbel"/>
                <a:cs typeface="Corbel"/>
                <a:sym typeface="Corbel"/>
              </a:rPr>
              <a:t>ballet as spectacle to soothe sectarian violence</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 etiquette: ballet as symbol of aristocratic identity and rigidly choreographed social hierarchy of nobility </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-ballet’s relationship to the Enlightenment: rationality, categorization, order, science, order/hierarchy of nature (colonization) </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-”elevation” and “transcendence” as ideals for mind/body/society</a:t>
            </a:r>
            <a:endParaRPr sz="2000">
              <a:latin typeface="Corbel"/>
              <a:ea typeface="Corbel"/>
              <a:cs typeface="Corbel"/>
              <a:sym typeface="Corbel"/>
            </a:endParaRPr>
          </a:p>
          <a:p>
            <a:pPr indent="0" lvl="0" marL="0" rtl="0" algn="l">
              <a:spcBef>
                <a:spcPts val="1600"/>
              </a:spcBef>
              <a:spcAft>
                <a:spcPts val="1600"/>
              </a:spcAft>
              <a:buNone/>
            </a:pPr>
            <a:r>
              <a:t/>
            </a:r>
            <a:endParaRPr sz="2000">
              <a:latin typeface="Economica"/>
              <a:ea typeface="Economica"/>
              <a:cs typeface="Economica"/>
              <a:sym typeface="Economica"/>
            </a:endParaRPr>
          </a:p>
        </p:txBody>
      </p:sp>
      <p:pic>
        <p:nvPicPr>
          <p:cNvPr id="138" name="Google Shape;138;p24"/>
          <p:cNvPicPr preferRelativeResize="0"/>
          <p:nvPr/>
        </p:nvPicPr>
        <p:blipFill>
          <a:blip r:embed="rId3">
            <a:alphaModFix/>
          </a:blip>
          <a:stretch>
            <a:fillRect/>
          </a:stretch>
        </p:blipFill>
        <p:spPr>
          <a:xfrm>
            <a:off x="679075" y="76875"/>
            <a:ext cx="3220999" cy="4900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pic>
        <p:nvPicPr>
          <p:cNvPr descr="Scene from the lavishly produced 1977 television version of Dumas' &quot;The Man in the Iron Mask&quot;. Richard Chamberlain as Louis XIV dances as the Sun King in a Court Ballet. Louise de la Valliere: Jenny Agutter, Monsieur Fouquet: Patrick McGoohan. Rights belong to ITC Entertainment." id="144" name="Google Shape;144;p25" title="Baroque Ballet in &quot;Man in the Iron Mask&quot; (1977)">
            <a:hlinkClick r:id="rId3"/>
          </p:cNvPr>
          <p:cNvPicPr preferRelativeResize="0"/>
          <p:nvPr/>
        </p:nvPicPr>
        <p:blipFill>
          <a:blip r:embed="rId4">
            <a:alphaModFix/>
          </a:blip>
          <a:stretch>
            <a:fillRect/>
          </a:stretch>
        </p:blipFill>
        <p:spPr>
          <a:xfrm>
            <a:off x="4572000" y="1642850"/>
            <a:ext cx="4572000" cy="3429000"/>
          </a:xfrm>
          <a:prstGeom prst="rect">
            <a:avLst/>
          </a:prstGeom>
          <a:noFill/>
          <a:ln>
            <a:noFill/>
          </a:ln>
        </p:spPr>
      </p:pic>
      <p:pic>
        <p:nvPicPr>
          <p:cNvPr descr="Three amazing dance scenes from the movie &quot;Le Roi Danse&quot; (The King Is Dancing), directed by Gérard Corbiau (the director of &quot;Farinelli&quot;). &#10; &#10;The music is written by Jean-Baptiste Lully (1632-1687). &#10; &#10;1. Ballet de la Nuit: Ouverture &#10;The young King Louis XIV is dancing, dressed as the Sun. &#10; &#10;2. Idylle sur la paix: Air pour Madame la Dauphine &#10;The adult King is dancing, dressed as Jupiter. &#10; &#10;3. Les Amants magnifiques: Entrée d'Apollon &#10;The gold-painted King is dancing in the park, in front of the fountain.  &#10; &#10;Conductor: Reinhard Goebel &#10;Orchestra: Musica Antiqua Köln &#10;Choreographer: Beatrice Massin &#10; &#10;The young King Louis XIV: Emil Tarding &#10;Lully: Boris Terral &#10;The adult King: Benoît Magimel" id="145" name="Google Shape;145;p25" title="The best dance scenes from &quot;Le Roi Danse.&quot; Music by Lully">
            <a:hlinkClick r:id="rId5"/>
          </p:cNvPr>
          <p:cNvPicPr preferRelativeResize="0"/>
          <p:nvPr/>
        </p:nvPicPr>
        <p:blipFill>
          <a:blip r:embed="rId6">
            <a:alphaModFix/>
          </a:blip>
          <a:stretch>
            <a:fillRect/>
          </a:stretch>
        </p:blipFill>
        <p:spPr>
          <a:xfrm>
            <a:off x="0" y="0"/>
            <a:ext cx="4572000" cy="3429000"/>
          </a:xfrm>
          <a:prstGeom prst="rect">
            <a:avLst/>
          </a:prstGeom>
          <a:noFill/>
          <a:ln>
            <a:noFill/>
          </a:ln>
        </p:spPr>
      </p:pic>
      <p:sp>
        <p:nvSpPr>
          <p:cNvPr id="146" name="Google Shape;146;p25"/>
          <p:cNvSpPr txBox="1"/>
          <p:nvPr/>
        </p:nvSpPr>
        <p:spPr>
          <a:xfrm>
            <a:off x="4721750" y="333775"/>
            <a:ext cx="4110600" cy="11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Scenes from </a:t>
            </a:r>
            <a:r>
              <a:rPr i="1" lang="en" sz="1800">
                <a:latin typeface="Corbel"/>
                <a:ea typeface="Corbel"/>
                <a:cs typeface="Corbel"/>
                <a:sym typeface="Corbel"/>
              </a:rPr>
              <a:t>Le Roi Danse</a:t>
            </a:r>
            <a:r>
              <a:rPr lang="en" sz="1800">
                <a:latin typeface="Corbel"/>
                <a:ea typeface="Corbel"/>
                <a:cs typeface="Corbel"/>
                <a:sym typeface="Corbel"/>
              </a:rPr>
              <a:t> (2000), French film dramatizing relationship between composer Jean-Baptiste Lully and Louis XIV </a:t>
            </a:r>
            <a:endParaRPr sz="1800">
              <a:latin typeface="Corbel"/>
              <a:ea typeface="Corbel"/>
              <a:cs typeface="Corbel"/>
              <a:sym typeface="Corbel"/>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47" name="Google Shape;147;p25"/>
          <p:cNvSpPr txBox="1"/>
          <p:nvPr/>
        </p:nvSpPr>
        <p:spPr>
          <a:xfrm>
            <a:off x="127000" y="3570425"/>
            <a:ext cx="41106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Scene from </a:t>
            </a:r>
            <a:r>
              <a:rPr i="1" lang="en" sz="1800">
                <a:latin typeface="Corbel"/>
                <a:ea typeface="Corbel"/>
                <a:cs typeface="Corbel"/>
                <a:sym typeface="Corbel"/>
              </a:rPr>
              <a:t>The Man in the Iron Mask</a:t>
            </a:r>
            <a:r>
              <a:rPr lang="en" sz="1800">
                <a:latin typeface="Corbel"/>
                <a:ea typeface="Corbel"/>
                <a:cs typeface="Corbel"/>
                <a:sym typeface="Corbel"/>
              </a:rPr>
              <a:t> (1977), TV film based on Alexandre Dumas’s novel (1850) about a political prisoner under Louis XIV (his apochryphal/fictional brother) </a:t>
            </a:r>
            <a:endParaRPr sz="180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550275"/>
            <a:ext cx="8520600" cy="306900"/>
          </a:xfrm>
          <a:prstGeom prst="rect">
            <a:avLst/>
          </a:prstGeom>
        </p:spPr>
        <p:txBody>
          <a:bodyPr anchorCtr="0" anchor="t" bIns="91425" lIns="91425" spcFirstLastPara="1" rIns="91425" wrap="square" tIns="91425">
            <a:noAutofit/>
          </a:bodyPr>
          <a:lstStyle/>
          <a:p>
            <a:pPr indent="457200" lvl="0" marL="914400" rtl="0" algn="l">
              <a:lnSpc>
                <a:spcPct val="115000"/>
              </a:lnSpc>
              <a:spcBef>
                <a:spcPts val="0"/>
              </a:spcBef>
              <a:spcAft>
                <a:spcPts val="0"/>
              </a:spcAft>
              <a:buNone/>
            </a:pPr>
            <a:r>
              <a:t/>
            </a:r>
            <a:endParaRPr sz="2000"/>
          </a:p>
          <a:p>
            <a:pPr indent="0" lvl="0" marL="0" rtl="0" algn="l">
              <a:lnSpc>
                <a:spcPct val="115000"/>
              </a:lnSpc>
              <a:spcBef>
                <a:spcPts val="1600"/>
              </a:spcBef>
              <a:spcAft>
                <a:spcPts val="0"/>
              </a:spcAft>
              <a:buNone/>
            </a:pPr>
            <a:r>
              <a:t/>
            </a:r>
            <a:endParaRPr sz="2000"/>
          </a:p>
          <a:p>
            <a:pPr indent="0" lvl="0" marL="0" rtl="0" algn="l">
              <a:lnSpc>
                <a:spcPct val="115000"/>
              </a:lnSpc>
              <a:spcBef>
                <a:spcPts val="1600"/>
              </a:spcBef>
              <a:spcAft>
                <a:spcPts val="0"/>
              </a:spcAft>
              <a:buNone/>
            </a:pPr>
            <a:r>
              <a:t/>
            </a:r>
            <a:endParaRPr sz="2000"/>
          </a:p>
          <a:p>
            <a:pPr indent="457200" lvl="0" marL="1828800" rtl="0" algn="l">
              <a:lnSpc>
                <a:spcPct val="115000"/>
              </a:lnSpc>
              <a:spcBef>
                <a:spcPts val="1600"/>
              </a:spcBef>
              <a:spcAft>
                <a:spcPts val="0"/>
              </a:spcAft>
              <a:buNone/>
            </a:pPr>
            <a:r>
              <a:t/>
            </a:r>
            <a:endParaRPr sz="2000"/>
          </a:p>
          <a:p>
            <a:pPr indent="457200" lvl="0" marL="914400" rtl="0" algn="l">
              <a:lnSpc>
                <a:spcPct val="115000"/>
              </a:lnSpc>
              <a:spcBef>
                <a:spcPts val="1600"/>
              </a:spcBef>
              <a:spcAft>
                <a:spcPts val="1600"/>
              </a:spcAft>
              <a:buNone/>
            </a:pPr>
            <a:r>
              <a:rPr lang="en" sz="2400"/>
              <a:t>Dances from the Reign of Louis XIV and Fencing Technique</a:t>
            </a:r>
            <a:endParaRPr sz="2400"/>
          </a:p>
        </p:txBody>
      </p:sp>
      <p:sp>
        <p:nvSpPr>
          <p:cNvPr id="153" name="Google Shape;15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1600"/>
              </a:spcAft>
              <a:buClr>
                <a:schemeClr val="dk1"/>
              </a:buClr>
              <a:buSzPts val="1100"/>
              <a:buFont typeface="Arial"/>
              <a:buNone/>
            </a:pPr>
            <a:r>
              <a:t/>
            </a:r>
            <a:endParaRPr/>
          </a:p>
        </p:txBody>
      </p:sp>
      <p:pic>
        <p:nvPicPr>
          <p:cNvPr descr="Musica Pacifica plays for dancers in period costume, performing authentic Baroque choreography by Raoul Feuillet (c1653-c1709) and Louis-Guillaume Pécour (1653-1729), on the Main Stage of the Berkeley Festival 2012, in a program entitled &quot;300 Years On: A Dance Collection from the Reign of Louis XIV&quot;&#10;&#10;Musica Pacifica:&#10;Judith Linsenberg, recorders and chalumeau&#10;Elizabeth Blumenstock, Baroque violin&#10;Charles Sherman, harpsichord&#10;&#10;Guest artists:&#10;Debra Nagy, Baroque oboe&#10;Josh Lee, viola da gamba&#10;John Loose, percussion&#10;&#10;Dancers:&#10;Linda Tomko, Olsi Gjeci, Ken Pierce, Jennifer Thorp" id="154" name="Google Shape;154;p26" title="Dances from the Reign of Louis XIV: Musica Pacifica">
            <a:hlinkClick r:id="rId3"/>
          </p:cNvPr>
          <p:cNvPicPr preferRelativeResize="0"/>
          <p:nvPr/>
        </p:nvPicPr>
        <p:blipFill>
          <a:blip r:embed="rId4">
            <a:alphaModFix/>
          </a:blip>
          <a:stretch>
            <a:fillRect/>
          </a:stretch>
        </p:blipFill>
        <p:spPr>
          <a:xfrm>
            <a:off x="0" y="857250"/>
            <a:ext cx="4572000" cy="3429000"/>
          </a:xfrm>
          <a:prstGeom prst="rect">
            <a:avLst/>
          </a:prstGeom>
          <a:noFill/>
          <a:ln>
            <a:noFill/>
          </a:ln>
        </p:spPr>
      </p:pic>
      <p:pic>
        <p:nvPicPr>
          <p:cNvPr descr="Join ballet mistress Ursula Hageli as she goes back to the early beginnings of ballet. Were some of the early steps influenced by the sport of fencing in the court of Louis XIV?&#10;&#10;With Royal Ballet dancers James Hay and Nicol Edmonds.&#10;&#10;www.roh.org.uk/insights" id="155" name="Google Shape;155;p26" title="Ballet Evolved - At the court of Louis XIV">
            <a:hlinkClick r:id="rId5"/>
          </p:cNvPr>
          <p:cNvPicPr preferRelativeResize="0"/>
          <p:nvPr/>
        </p:nvPicPr>
        <p:blipFill>
          <a:blip r:embed="rId6">
            <a:alphaModFix/>
          </a:blip>
          <a:stretch>
            <a:fillRect/>
          </a:stretch>
        </p:blipFill>
        <p:spPr>
          <a:xfrm>
            <a:off x="4492875" y="827575"/>
            <a:ext cx="4651126" cy="3488350"/>
          </a:xfrm>
          <a:prstGeom prst="rect">
            <a:avLst/>
          </a:prstGeom>
          <a:noFill/>
          <a:ln>
            <a:noFill/>
          </a:ln>
        </p:spPr>
      </p:pic>
      <p:sp>
        <p:nvSpPr>
          <p:cNvPr id="156" name="Google Shape;156;p26"/>
          <p:cNvSpPr txBox="1"/>
          <p:nvPr/>
        </p:nvSpPr>
        <p:spPr>
          <a:xfrm>
            <a:off x="316550" y="159025"/>
            <a:ext cx="8727900" cy="6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a:ea typeface="Raleway"/>
                <a:cs typeface="Raleway"/>
                <a:sym typeface="Raleway"/>
              </a:rPr>
              <a:t>Dances from the Reign of Louis XIV and Fencing Technique</a:t>
            </a:r>
            <a:endParaRPr sz="2400">
              <a:latin typeface="Raleway"/>
              <a:ea typeface="Raleway"/>
              <a:cs typeface="Raleway"/>
              <a:sym typeface="Raleway"/>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latin typeface="Corbel"/>
                <a:ea typeface="Corbel"/>
                <a:cs typeface="Corbel"/>
                <a:sym typeface="Corbel"/>
              </a:rPr>
              <a:t>“Turnout was first introduced into ballet technique as a theatrical adaptation of the fashionable fencer’s stance. Dancing masters discovered that turnout helps the dancer to increase flexibility and balance while permitting the body to open outward toward the audience. Therefore, because of the way it facilitated clarity and visibility of movement, turnout became one of ballet’s cardinal principles…” </a:t>
            </a:r>
            <a:endParaRPr sz="2100">
              <a:latin typeface="Corbel"/>
              <a:ea typeface="Corbel"/>
              <a:cs typeface="Corbel"/>
              <a:sym typeface="Corbel"/>
            </a:endParaRPr>
          </a:p>
        </p:txBody>
      </p:sp>
      <p:sp>
        <p:nvSpPr>
          <p:cNvPr id="162" name="Google Shape;162;p27"/>
          <p:cNvSpPr txBox="1"/>
          <p:nvPr/>
        </p:nvSpPr>
        <p:spPr>
          <a:xfrm>
            <a:off x="3590875" y="3466175"/>
            <a:ext cx="52344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lt1"/>
                </a:solidFill>
                <a:latin typeface="Corbel"/>
                <a:ea typeface="Corbel"/>
                <a:cs typeface="Corbel"/>
                <a:sym typeface="Corbel"/>
              </a:rPr>
              <a:t>(Anderson 1992, 43)</a:t>
            </a:r>
            <a:endParaRPr sz="2100">
              <a:solidFill>
                <a:schemeClr val="lt1"/>
              </a:solidFill>
              <a:latin typeface="Corbel"/>
              <a:ea typeface="Corbel"/>
              <a:cs typeface="Corbel"/>
              <a:sym typeface="Corbel"/>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Codification of Ballet as an Art Form: 17th Century</a:t>
            </a:r>
            <a:endParaRPr>
              <a:latin typeface="Raleway"/>
              <a:ea typeface="Raleway"/>
              <a:cs typeface="Raleway"/>
              <a:sym typeface="Raleway"/>
            </a:endParaRPr>
          </a:p>
        </p:txBody>
      </p:sp>
      <p:sp>
        <p:nvSpPr>
          <p:cNvPr id="168" name="Google Shape;168;p28"/>
          <p:cNvSpPr txBox="1"/>
          <p:nvPr>
            <p:ph idx="1" type="body"/>
          </p:nvPr>
        </p:nvSpPr>
        <p:spPr>
          <a:xfrm>
            <a:off x="311700" y="1225225"/>
            <a:ext cx="44157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Enlightenment ideals: scientific order, hierarchy, rational approach, written notation, focus on visuality, clarity</a:t>
            </a:r>
            <a:endParaRPr sz="1800">
              <a:latin typeface="Corbel"/>
              <a:ea typeface="Corbel"/>
              <a:cs typeface="Corbel"/>
              <a:sym typeface="Corbel"/>
            </a:endParaRPr>
          </a:p>
          <a:p>
            <a:pPr indent="0" lvl="0" marL="0" rtl="0" algn="l">
              <a:spcBef>
                <a:spcPts val="1600"/>
              </a:spcBef>
              <a:spcAft>
                <a:spcPts val="0"/>
              </a:spcAft>
              <a:buNone/>
            </a:pPr>
            <a:r>
              <a:rPr lang="en" sz="1800">
                <a:latin typeface="Corbel"/>
                <a:ea typeface="Corbel"/>
                <a:cs typeface="Corbel"/>
                <a:sym typeface="Corbel"/>
              </a:rPr>
              <a:t>Establishment of “foundational” five postures, steps, and body attitudes</a:t>
            </a:r>
            <a:endParaRPr sz="1800">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rPr lang="en" sz="1800">
                <a:latin typeface="Corbel"/>
                <a:ea typeface="Corbel"/>
                <a:cs typeface="Corbel"/>
                <a:sym typeface="Corbel"/>
              </a:rPr>
              <a:t>Moved to proscenium stages: separated viewers and performers</a:t>
            </a:r>
            <a:endParaRPr sz="1800">
              <a:latin typeface="Corbel"/>
              <a:ea typeface="Corbel"/>
              <a:cs typeface="Corbel"/>
              <a:sym typeface="Corbel"/>
            </a:endParaRPr>
          </a:p>
          <a:p>
            <a:pPr indent="0" lvl="0" marL="0" rtl="0" algn="l">
              <a:spcBef>
                <a:spcPts val="1600"/>
              </a:spcBef>
              <a:spcAft>
                <a:spcPts val="0"/>
              </a:spcAft>
              <a:buNone/>
            </a:pPr>
            <a:r>
              <a:rPr lang="en" sz="1800">
                <a:latin typeface="Corbel"/>
                <a:ea typeface="Corbel"/>
                <a:cs typeface="Corbel"/>
                <a:sym typeface="Corbel"/>
              </a:rPr>
              <a:t>Increasingly hired professionals</a:t>
            </a:r>
            <a:endParaRPr sz="1800">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rPr lang="en" sz="1800">
                <a:latin typeface="Corbel"/>
                <a:ea typeface="Corbel"/>
                <a:cs typeface="Corbel"/>
                <a:sym typeface="Corbel"/>
              </a:rPr>
              <a:t>Pierre Beauchamps (Anderson 1992, 42–43)</a:t>
            </a:r>
            <a:endParaRPr sz="1800">
              <a:latin typeface="Corbel"/>
              <a:ea typeface="Corbel"/>
              <a:cs typeface="Corbel"/>
              <a:sym typeface="Corbel"/>
            </a:endParaRPr>
          </a:p>
          <a:p>
            <a:pPr indent="0" lvl="0" marL="0" rtl="0" algn="l">
              <a:spcBef>
                <a:spcPts val="1600"/>
              </a:spcBef>
              <a:spcAft>
                <a:spcPts val="1600"/>
              </a:spcAft>
              <a:buNone/>
            </a:pPr>
            <a:r>
              <a:t/>
            </a:r>
            <a:endParaRPr/>
          </a:p>
        </p:txBody>
      </p:sp>
      <p:pic>
        <p:nvPicPr>
          <p:cNvPr id="169" name="Google Shape;169;p28"/>
          <p:cNvPicPr preferRelativeResize="0"/>
          <p:nvPr/>
        </p:nvPicPr>
        <p:blipFill>
          <a:blip r:embed="rId3">
            <a:alphaModFix/>
          </a:blip>
          <a:stretch>
            <a:fillRect/>
          </a:stretch>
        </p:blipFill>
        <p:spPr>
          <a:xfrm>
            <a:off x="5241650" y="1012175"/>
            <a:ext cx="2864175" cy="4339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   Beauchamps &amp; Feuillet Notation: Writing Dance </a:t>
            </a:r>
            <a:endParaRPr>
              <a:latin typeface="Raleway"/>
              <a:ea typeface="Raleway"/>
              <a:cs typeface="Raleway"/>
              <a:sym typeface="Raleway"/>
            </a:endParaRPr>
          </a:p>
        </p:txBody>
      </p:sp>
      <p:sp>
        <p:nvSpPr>
          <p:cNvPr id="175" name="Google Shape;175;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29"/>
          <p:cNvPicPr preferRelativeResize="0"/>
          <p:nvPr/>
        </p:nvPicPr>
        <p:blipFill>
          <a:blip r:embed="rId3">
            <a:alphaModFix/>
          </a:blip>
          <a:stretch>
            <a:fillRect/>
          </a:stretch>
        </p:blipFill>
        <p:spPr>
          <a:xfrm>
            <a:off x="-1" y="1206063"/>
            <a:ext cx="2618800" cy="3685725"/>
          </a:xfrm>
          <a:prstGeom prst="rect">
            <a:avLst/>
          </a:prstGeom>
          <a:noFill/>
          <a:ln>
            <a:noFill/>
          </a:ln>
        </p:spPr>
      </p:pic>
      <p:pic>
        <p:nvPicPr>
          <p:cNvPr id="177" name="Google Shape;177;p29"/>
          <p:cNvPicPr preferRelativeResize="0"/>
          <p:nvPr/>
        </p:nvPicPr>
        <p:blipFill>
          <a:blip r:embed="rId4">
            <a:alphaModFix/>
          </a:blip>
          <a:stretch>
            <a:fillRect/>
          </a:stretch>
        </p:blipFill>
        <p:spPr>
          <a:xfrm>
            <a:off x="2618800" y="1225237"/>
            <a:ext cx="2618800" cy="3647401"/>
          </a:xfrm>
          <a:prstGeom prst="rect">
            <a:avLst/>
          </a:prstGeom>
          <a:noFill/>
          <a:ln>
            <a:noFill/>
          </a:ln>
        </p:spPr>
      </p:pic>
      <p:pic>
        <p:nvPicPr>
          <p:cNvPr id="178" name="Google Shape;178;p29"/>
          <p:cNvPicPr preferRelativeResize="0"/>
          <p:nvPr/>
        </p:nvPicPr>
        <p:blipFill>
          <a:blip r:embed="rId5">
            <a:alphaModFix/>
          </a:blip>
          <a:stretch>
            <a:fillRect/>
          </a:stretch>
        </p:blipFill>
        <p:spPr>
          <a:xfrm>
            <a:off x="5237600" y="1147226"/>
            <a:ext cx="3893850" cy="3647401"/>
          </a:xfrm>
          <a:prstGeom prst="rect">
            <a:avLst/>
          </a:prstGeom>
          <a:noFill/>
          <a:ln>
            <a:noFill/>
          </a:ln>
        </p:spPr>
      </p:pic>
      <p:sp>
        <p:nvSpPr>
          <p:cNvPr id="179" name="Google Shape;179;p29"/>
          <p:cNvSpPr txBox="1"/>
          <p:nvPr/>
        </p:nvSpPr>
        <p:spPr>
          <a:xfrm>
            <a:off x="5300700" y="4741050"/>
            <a:ext cx="37653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Economica"/>
                <a:ea typeface="Economica"/>
                <a:cs typeface="Economica"/>
                <a:sym typeface="Economica"/>
                <a:hlinkClick r:id="rId6"/>
              </a:rPr>
              <a:t>https://web.archive.org/web/20080529054215/http://www.baroquedance.com/research/dancenotation.htm</a:t>
            </a:r>
            <a:endParaRPr sz="800">
              <a:latin typeface="Economica"/>
              <a:ea typeface="Economica"/>
              <a:cs typeface="Economica"/>
              <a:sym typeface="Economic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0"/>
          <p:cNvPicPr preferRelativeResize="0"/>
          <p:nvPr/>
        </p:nvPicPr>
        <p:blipFill>
          <a:blip r:embed="rId3">
            <a:alphaModFix/>
          </a:blip>
          <a:stretch>
            <a:fillRect/>
          </a:stretch>
        </p:blipFill>
        <p:spPr>
          <a:xfrm>
            <a:off x="50725" y="97512"/>
            <a:ext cx="4948475" cy="4948475"/>
          </a:xfrm>
          <a:prstGeom prst="rect">
            <a:avLst/>
          </a:prstGeom>
          <a:noFill/>
          <a:ln>
            <a:noFill/>
          </a:ln>
        </p:spPr>
      </p:pic>
      <p:sp>
        <p:nvSpPr>
          <p:cNvPr id="185" name="Google Shape;185;p30"/>
          <p:cNvSpPr txBox="1"/>
          <p:nvPr/>
        </p:nvSpPr>
        <p:spPr>
          <a:xfrm>
            <a:off x="5080025" y="1357350"/>
            <a:ext cx="3752400" cy="31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000">
                <a:solidFill>
                  <a:schemeClr val="dk1"/>
                </a:solidFill>
                <a:latin typeface="Corbel"/>
                <a:ea typeface="Corbel"/>
                <a:cs typeface="Corbel"/>
                <a:sym typeface="Corbel"/>
              </a:rPr>
              <a:t>Kerr-Berry, Julie. 2017. “Reshaping Dance History by Deconstructing Whiteness,” in </a:t>
            </a:r>
            <a:r>
              <a:rPr i="1" lang="en" sz="2000">
                <a:solidFill>
                  <a:schemeClr val="dk1"/>
                </a:solidFill>
                <a:latin typeface="Corbel"/>
                <a:ea typeface="Corbel"/>
                <a:cs typeface="Corbel"/>
                <a:sym typeface="Corbel"/>
              </a:rPr>
              <a:t>Dance Pedagogy for a Diverse World: Culturally Relevant Teaching in Theory, Research, and Practice</a:t>
            </a:r>
            <a:r>
              <a:rPr lang="en" sz="2000">
                <a:solidFill>
                  <a:schemeClr val="dk1"/>
                </a:solidFill>
                <a:latin typeface="Corbel"/>
                <a:ea typeface="Corbel"/>
                <a:cs typeface="Corbel"/>
                <a:sym typeface="Corbel"/>
              </a:rPr>
              <a:t>, edited by Nyama McCarthy-Brown, pp. 127–153. Jefferson, NC: McFarland. </a:t>
            </a:r>
            <a:endParaRPr>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37525"/>
            <a:ext cx="8520600" cy="8832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b="1" lang="en">
                <a:latin typeface="Raleway"/>
                <a:ea typeface="Raleway"/>
                <a:cs typeface="Raleway"/>
                <a:sym typeface="Raleway"/>
              </a:rPr>
              <a:t>Embodying Nobility</a:t>
            </a:r>
            <a:endParaRPr b="1">
              <a:latin typeface="Raleway"/>
              <a:ea typeface="Raleway"/>
              <a:cs typeface="Raleway"/>
              <a:sym typeface="Raleway"/>
            </a:endParaRPr>
          </a:p>
        </p:txBody>
      </p:sp>
      <p:sp>
        <p:nvSpPr>
          <p:cNvPr id="191" name="Google Shape;191;p31"/>
          <p:cNvSpPr txBox="1"/>
          <p:nvPr>
            <p:ph idx="1" type="body"/>
          </p:nvPr>
        </p:nvSpPr>
        <p:spPr>
          <a:xfrm>
            <a:off x="161625" y="1024650"/>
            <a:ext cx="8927400" cy="39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rbel"/>
                <a:ea typeface="Corbel"/>
                <a:cs typeface="Corbel"/>
                <a:sym typeface="Corbel"/>
              </a:rPr>
              <a:t>Posture/carriage/poise 				Spatial Theory and Orientation</a:t>
            </a:r>
            <a:endParaRPr sz="2400">
              <a:latin typeface="Corbel"/>
              <a:ea typeface="Corbel"/>
              <a:cs typeface="Corbel"/>
              <a:sym typeface="Corbel"/>
            </a:endParaRPr>
          </a:p>
          <a:p>
            <a:pPr indent="0" lvl="0" marL="0" rtl="0" algn="l">
              <a:spcBef>
                <a:spcPts val="1600"/>
              </a:spcBef>
              <a:spcAft>
                <a:spcPts val="0"/>
              </a:spcAft>
              <a:buNone/>
            </a:pPr>
            <a:r>
              <a:rPr lang="en" sz="2400">
                <a:latin typeface="Corbel"/>
                <a:ea typeface="Corbel"/>
                <a:cs typeface="Corbel"/>
                <a:sym typeface="Corbel"/>
              </a:rPr>
              <a:t>Feet									Social Orientation; Gender </a:t>
            </a:r>
            <a:endParaRPr sz="2400">
              <a:latin typeface="Corbel"/>
              <a:ea typeface="Corbel"/>
              <a:cs typeface="Corbel"/>
              <a:sym typeface="Corbel"/>
            </a:endParaRPr>
          </a:p>
          <a:p>
            <a:pPr indent="0" lvl="0" marL="0" rtl="0" algn="l">
              <a:spcBef>
                <a:spcPts val="1600"/>
              </a:spcBef>
              <a:spcAft>
                <a:spcPts val="0"/>
              </a:spcAft>
              <a:buNone/>
            </a:pPr>
            <a:r>
              <a:rPr lang="en" sz="2400">
                <a:latin typeface="Corbel"/>
                <a:ea typeface="Corbel"/>
                <a:cs typeface="Corbel"/>
                <a:sym typeface="Corbel"/>
              </a:rPr>
              <a:t>Hands 			</a:t>
            </a:r>
            <a:endParaRPr sz="2400">
              <a:latin typeface="Corbel"/>
              <a:ea typeface="Corbel"/>
              <a:cs typeface="Corbel"/>
              <a:sym typeface="Corbel"/>
            </a:endParaRPr>
          </a:p>
          <a:p>
            <a:pPr indent="0" lvl="0" marL="0" rtl="0" algn="l">
              <a:spcBef>
                <a:spcPts val="1600"/>
              </a:spcBef>
              <a:spcAft>
                <a:spcPts val="0"/>
              </a:spcAft>
              <a:buNone/>
            </a:pPr>
            <a:r>
              <a:rPr lang="en" sz="2400">
                <a:latin typeface="Corbel"/>
                <a:ea typeface="Corbel"/>
                <a:cs typeface="Corbel"/>
                <a:sym typeface="Corbel"/>
              </a:rPr>
              <a:t>Hips</a:t>
            </a:r>
            <a:endParaRPr sz="2400">
              <a:latin typeface="Corbel"/>
              <a:ea typeface="Corbel"/>
              <a:cs typeface="Corbel"/>
              <a:sym typeface="Corbel"/>
            </a:endParaRPr>
          </a:p>
          <a:p>
            <a:pPr indent="0" lvl="0" marL="0" rtl="0" algn="l">
              <a:spcBef>
                <a:spcPts val="1600"/>
              </a:spcBef>
              <a:spcAft>
                <a:spcPts val="1600"/>
              </a:spcAft>
              <a:buNone/>
            </a:pPr>
            <a:r>
              <a:rPr lang="en" sz="2400">
                <a:latin typeface="Corbel"/>
                <a:ea typeface="Corbel"/>
                <a:cs typeface="Corbel"/>
                <a:sym typeface="Corbel"/>
              </a:rPr>
              <a:t>Limbs</a:t>
            </a:r>
            <a:endParaRPr sz="2400">
              <a:latin typeface="Corbel"/>
              <a:ea typeface="Corbel"/>
              <a:cs typeface="Corbel"/>
              <a:sym typeface="Corbel"/>
            </a:endParaRPr>
          </a:p>
        </p:txBody>
      </p:sp>
      <p:sp>
        <p:nvSpPr>
          <p:cNvPr id="192" name="Google Shape;192;p31"/>
          <p:cNvSpPr txBox="1"/>
          <p:nvPr/>
        </p:nvSpPr>
        <p:spPr>
          <a:xfrm>
            <a:off x="2213975" y="2507775"/>
            <a:ext cx="6346200" cy="181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orbel"/>
                <a:ea typeface="Corbel"/>
                <a:cs typeface="Corbel"/>
                <a:sym typeface="Corbel"/>
              </a:rPr>
              <a:t>“The king’s grandeur and majesty derive from the fact that in his presence his subject are unequal… without graduation, inequality, and difference, order is impossible.” </a:t>
            </a:r>
            <a:endParaRPr sz="1800">
              <a:solidFill>
                <a:schemeClr val="dk1"/>
              </a:solidFill>
              <a:latin typeface="Corbel"/>
              <a:ea typeface="Corbel"/>
              <a:cs typeface="Corbel"/>
              <a:sym typeface="Corbe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latin typeface="Corbel"/>
                <a:ea typeface="Corbel"/>
                <a:cs typeface="Corbel"/>
                <a:sym typeface="Corbel"/>
              </a:rPr>
              <a:t>“It is to this noble art of subordination that we owe the art of seemliness, the elegance of custom, the exquisite good manners with which this magnificent age is imprinted.” (Homans 2009, 1) </a:t>
            </a:r>
            <a:endParaRPr sz="180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0" y="2286561"/>
            <a:ext cx="4413074" cy="2856938"/>
          </a:xfrm>
          <a:prstGeom prst="rect">
            <a:avLst/>
          </a:prstGeom>
          <a:noFill/>
          <a:ln>
            <a:noFill/>
          </a:ln>
        </p:spPr>
      </p:pic>
      <p:pic>
        <p:nvPicPr>
          <p:cNvPr id="66" name="Google Shape;66;p14"/>
          <p:cNvPicPr preferRelativeResize="0"/>
          <p:nvPr/>
        </p:nvPicPr>
        <p:blipFill>
          <a:blip r:embed="rId4">
            <a:alphaModFix/>
          </a:blip>
          <a:stretch>
            <a:fillRect/>
          </a:stretch>
        </p:blipFill>
        <p:spPr>
          <a:xfrm>
            <a:off x="751825" y="-76750"/>
            <a:ext cx="3053450" cy="2571000"/>
          </a:xfrm>
          <a:prstGeom prst="rect">
            <a:avLst/>
          </a:prstGeom>
          <a:noFill/>
          <a:ln>
            <a:noFill/>
          </a:ln>
        </p:spPr>
      </p:pic>
      <p:pic>
        <p:nvPicPr>
          <p:cNvPr id="67" name="Google Shape;67;p14"/>
          <p:cNvPicPr preferRelativeResize="0"/>
          <p:nvPr/>
        </p:nvPicPr>
        <p:blipFill>
          <a:blip r:embed="rId5">
            <a:alphaModFix/>
          </a:blip>
          <a:stretch>
            <a:fillRect/>
          </a:stretch>
        </p:blipFill>
        <p:spPr>
          <a:xfrm>
            <a:off x="4413074" y="1225225"/>
            <a:ext cx="4730926" cy="3933425"/>
          </a:xfrm>
          <a:prstGeom prst="rect">
            <a:avLst/>
          </a:prstGeom>
          <a:noFill/>
          <a:ln>
            <a:noFill/>
          </a:ln>
        </p:spPr>
      </p:pic>
      <p:sp>
        <p:nvSpPr>
          <p:cNvPr id="68" name="Google Shape;68;p14"/>
          <p:cNvSpPr txBox="1"/>
          <p:nvPr/>
        </p:nvSpPr>
        <p:spPr>
          <a:xfrm>
            <a:off x="3805275" y="326675"/>
            <a:ext cx="5252700" cy="7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Global Contexts (mid-1600s) </a:t>
            </a:r>
            <a:endParaRPr sz="3000">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142025" y="110400"/>
            <a:ext cx="8690400" cy="7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Professionalization of Ballet: 17th Century</a:t>
            </a:r>
            <a:endParaRPr>
              <a:latin typeface="Raleway"/>
              <a:ea typeface="Raleway"/>
              <a:cs typeface="Raleway"/>
              <a:sym typeface="Raleway"/>
            </a:endParaRPr>
          </a:p>
        </p:txBody>
      </p:sp>
      <p:sp>
        <p:nvSpPr>
          <p:cNvPr id="198" name="Google Shape;198;p32"/>
          <p:cNvSpPr txBox="1"/>
          <p:nvPr>
            <p:ph idx="1" type="body"/>
          </p:nvPr>
        </p:nvSpPr>
        <p:spPr>
          <a:xfrm>
            <a:off x="84425" y="882600"/>
            <a:ext cx="8748000" cy="39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Different genres of ballet became popular: opera-ballet, ballet d’action</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Increasing fascination with “other” lands (Western colonial expansion) </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Development of showcasing feelings through body postures and gestures</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Categorization of dance styles: danse nobles, demi-caractere, comique/grotesque </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Refinement of technique: desire for virtuosity and grace and elegance</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Rise of “star” dancers within Paris Opera Ballet: both men and women</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Rise of the independent choreographer</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Costume reform: no masks and shorter hemlines</a:t>
            </a:r>
            <a:endParaRPr>
              <a:latin typeface="Corbel"/>
              <a:ea typeface="Corbel"/>
              <a:cs typeface="Corbel"/>
              <a:sym typeface="Corbel"/>
            </a:endParaRPr>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Marie Salle</a:t>
            </a:r>
            <a:r>
              <a:rPr lang="en">
                <a:latin typeface="Raleway"/>
                <a:ea typeface="Raleway"/>
                <a:cs typeface="Raleway"/>
                <a:sym typeface="Raleway"/>
              </a:rPr>
              <a:t> (1707–1756)</a:t>
            </a:r>
            <a:endParaRPr>
              <a:latin typeface="Raleway"/>
              <a:ea typeface="Raleway"/>
              <a:cs typeface="Raleway"/>
              <a:sym typeface="Raleway"/>
            </a:endParaRPr>
          </a:p>
        </p:txBody>
      </p:sp>
      <p:pic>
        <p:nvPicPr>
          <p:cNvPr id="204" name="Google Shape;204;p33"/>
          <p:cNvPicPr preferRelativeResize="0"/>
          <p:nvPr/>
        </p:nvPicPr>
        <p:blipFill>
          <a:blip r:embed="rId3">
            <a:alphaModFix/>
          </a:blip>
          <a:stretch>
            <a:fillRect/>
          </a:stretch>
        </p:blipFill>
        <p:spPr>
          <a:xfrm>
            <a:off x="152400" y="1299625"/>
            <a:ext cx="4501248" cy="3516600"/>
          </a:xfrm>
          <a:prstGeom prst="rect">
            <a:avLst/>
          </a:prstGeom>
          <a:noFill/>
          <a:ln>
            <a:noFill/>
          </a:ln>
        </p:spPr>
      </p:pic>
      <p:sp>
        <p:nvSpPr>
          <p:cNvPr id="205" name="Google Shape;205;p33"/>
          <p:cNvSpPr txBox="1"/>
          <p:nvPr/>
        </p:nvSpPr>
        <p:spPr>
          <a:xfrm>
            <a:off x="4721375" y="1250150"/>
            <a:ext cx="4422600" cy="3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orbel"/>
                <a:ea typeface="Corbel"/>
                <a:cs typeface="Corbel"/>
                <a:sym typeface="Corbel"/>
              </a:rPr>
              <a:t>-Created own choreography</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 -Led costume reform by dancing without a mask in 1729 </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-Emphasized performance of emotions, expressive and dramatic dancer rather than technically virtuosic </a:t>
            </a:r>
            <a:endParaRPr sz="2100">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Marie Anne de Cupis de Camargo</a:t>
            </a:r>
            <a:r>
              <a:rPr lang="en">
                <a:latin typeface="Raleway"/>
                <a:ea typeface="Raleway"/>
                <a:cs typeface="Raleway"/>
                <a:sym typeface="Raleway"/>
              </a:rPr>
              <a:t> (1710–1770)</a:t>
            </a:r>
            <a:endParaRPr>
              <a:latin typeface="Raleway"/>
              <a:ea typeface="Raleway"/>
              <a:cs typeface="Raleway"/>
              <a:sym typeface="Raleway"/>
            </a:endParaRPr>
          </a:p>
        </p:txBody>
      </p:sp>
      <p:pic>
        <p:nvPicPr>
          <p:cNvPr id="211" name="Google Shape;211;p34"/>
          <p:cNvPicPr preferRelativeResize="0"/>
          <p:nvPr/>
        </p:nvPicPr>
        <p:blipFill>
          <a:blip r:embed="rId3">
            <a:alphaModFix/>
          </a:blip>
          <a:stretch>
            <a:fillRect/>
          </a:stretch>
        </p:blipFill>
        <p:spPr>
          <a:xfrm>
            <a:off x="152400" y="1299625"/>
            <a:ext cx="4448062" cy="3691476"/>
          </a:xfrm>
          <a:prstGeom prst="rect">
            <a:avLst/>
          </a:prstGeom>
          <a:noFill/>
          <a:ln>
            <a:noFill/>
          </a:ln>
        </p:spPr>
      </p:pic>
      <p:sp>
        <p:nvSpPr>
          <p:cNvPr id="212" name="Google Shape;212;p34"/>
          <p:cNvSpPr txBox="1"/>
          <p:nvPr/>
        </p:nvSpPr>
        <p:spPr>
          <a:xfrm>
            <a:off x="4779825" y="1318350"/>
            <a:ext cx="4159500" cy="36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orbel"/>
                <a:ea typeface="Corbel"/>
                <a:cs typeface="Corbel"/>
                <a:sym typeface="Corbel"/>
              </a:rPr>
              <a:t>-Known for virtuosic skills, especially turnout and fast footwork, traditionally the domain of male danseurs </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-Shortened skirts  to showcase her footwork better</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-Emphasized “formal” technical prowess over emotional expressivity </a:t>
            </a:r>
            <a:endParaRPr sz="2100">
              <a:latin typeface="Corbel"/>
              <a:ea typeface="Corbel"/>
              <a:cs typeface="Corbel"/>
              <a:sym typeface="Corbel"/>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168850"/>
            <a:ext cx="8520600" cy="8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Jean-Georges Noverre (1727–1810)</a:t>
            </a:r>
            <a:endParaRPr>
              <a:latin typeface="Raleway"/>
              <a:ea typeface="Raleway"/>
              <a:cs typeface="Raleway"/>
              <a:sym typeface="Raleway"/>
            </a:endParaRPr>
          </a:p>
        </p:txBody>
      </p:sp>
      <p:sp>
        <p:nvSpPr>
          <p:cNvPr id="218" name="Google Shape;218;p35"/>
          <p:cNvSpPr txBox="1"/>
          <p:nvPr/>
        </p:nvSpPr>
        <p:spPr>
          <a:xfrm>
            <a:off x="3981025" y="1147225"/>
            <a:ext cx="5163000" cy="3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orbel"/>
                <a:ea typeface="Corbel"/>
                <a:cs typeface="Corbel"/>
                <a:sym typeface="Corbel"/>
              </a:rPr>
              <a:t>Danseur and ballet master active across France and Austria’s royal courts and opera houses</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Ballet theorist, revisionist, and writer; </a:t>
            </a:r>
            <a:r>
              <a:rPr i="1" lang="en" sz="2100">
                <a:latin typeface="Corbel"/>
                <a:ea typeface="Corbel"/>
                <a:cs typeface="Corbel"/>
                <a:sym typeface="Corbel"/>
              </a:rPr>
              <a:t>Letters on Dancing and Ballets </a:t>
            </a:r>
            <a:r>
              <a:rPr lang="en" sz="2100">
                <a:latin typeface="Corbel"/>
                <a:ea typeface="Corbel"/>
                <a:cs typeface="Corbel"/>
                <a:sym typeface="Corbel"/>
              </a:rPr>
              <a:t>(1760): “Ballet d’action” or unified ballet, rejection of masks, use of expressive gesture to drive narrative </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(under-recognized influence of Marie Sallé’s earlier pantomimic work) </a:t>
            </a:r>
            <a:endParaRPr sz="2100">
              <a:latin typeface="Corbel"/>
              <a:ea typeface="Corbel"/>
              <a:cs typeface="Corbel"/>
              <a:sym typeface="Corbel"/>
            </a:endParaRPr>
          </a:p>
          <a:p>
            <a:pPr indent="0" lvl="0" marL="0" rtl="0" algn="l">
              <a:spcBef>
                <a:spcPts val="0"/>
              </a:spcBef>
              <a:spcAft>
                <a:spcPts val="0"/>
              </a:spcAft>
              <a:buNone/>
            </a:pPr>
            <a:r>
              <a:t/>
            </a:r>
            <a:endParaRPr sz="2400">
              <a:latin typeface="Corbel"/>
              <a:ea typeface="Corbel"/>
              <a:cs typeface="Corbel"/>
              <a:sym typeface="Corbel"/>
            </a:endParaRPr>
          </a:p>
        </p:txBody>
      </p:sp>
      <p:pic>
        <p:nvPicPr>
          <p:cNvPr id="219" name="Google Shape;219;p35"/>
          <p:cNvPicPr preferRelativeResize="0"/>
          <p:nvPr/>
        </p:nvPicPr>
        <p:blipFill>
          <a:blip r:embed="rId3">
            <a:alphaModFix/>
          </a:blip>
          <a:stretch>
            <a:fillRect/>
          </a:stretch>
        </p:blipFill>
        <p:spPr>
          <a:xfrm>
            <a:off x="590243" y="1020550"/>
            <a:ext cx="3151232" cy="3996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Recommended Reading: </a:t>
            </a:r>
            <a:endParaRPr>
              <a:latin typeface="Raleway"/>
              <a:ea typeface="Raleway"/>
              <a:cs typeface="Raleway"/>
              <a:sym typeface="Raleway"/>
            </a:endParaRPr>
          </a:p>
        </p:txBody>
      </p:sp>
      <p:sp>
        <p:nvSpPr>
          <p:cNvPr id="225" name="Google Shape;225;p36"/>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Franko, Mark. 2015 [1993]. </a:t>
            </a:r>
            <a:r>
              <a:rPr i="1" lang="en">
                <a:latin typeface="Corbel"/>
                <a:ea typeface="Corbel"/>
                <a:cs typeface="Corbel"/>
                <a:sym typeface="Corbel"/>
              </a:rPr>
              <a:t>Dance as Text: Ideologies of the </a:t>
            </a:r>
            <a:r>
              <a:rPr i="1" lang="en">
                <a:latin typeface="Corbel"/>
                <a:ea typeface="Corbel"/>
                <a:cs typeface="Corbel"/>
                <a:sym typeface="Corbel"/>
              </a:rPr>
              <a:t>Baroque </a:t>
            </a:r>
            <a:r>
              <a:rPr i="1" lang="en">
                <a:latin typeface="Corbel"/>
                <a:ea typeface="Corbel"/>
                <a:cs typeface="Corbel"/>
                <a:sym typeface="Corbel"/>
              </a:rPr>
              <a:t>Body</a:t>
            </a:r>
            <a:r>
              <a:rPr lang="en">
                <a:latin typeface="Corbel"/>
                <a:ea typeface="Corbel"/>
                <a:cs typeface="Corbel"/>
                <a:sym typeface="Corbel"/>
              </a:rPr>
              <a:t>. NY: Oxford University Press. </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Homans, Jennifer. 2010. </a:t>
            </a:r>
            <a:r>
              <a:rPr i="1" lang="en">
                <a:latin typeface="Corbel"/>
                <a:ea typeface="Corbel"/>
                <a:cs typeface="Corbel"/>
                <a:sym typeface="Corbel"/>
              </a:rPr>
              <a:t>Apollo’s Angels: A History of Ballet.</a:t>
            </a:r>
            <a:r>
              <a:rPr lang="en">
                <a:latin typeface="Corbel"/>
                <a:ea typeface="Corbel"/>
                <a:cs typeface="Corbel"/>
                <a:sym typeface="Corbel"/>
              </a:rPr>
              <a:t> NY: Granata. </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Raleway"/>
                <a:ea typeface="Raleway"/>
                <a:cs typeface="Raleway"/>
                <a:sym typeface="Raleway"/>
              </a:rPr>
              <a:t>For Saturday: </a:t>
            </a:r>
            <a:endParaRPr u="sng">
              <a:latin typeface="Raleway"/>
              <a:ea typeface="Raleway"/>
              <a:cs typeface="Raleway"/>
              <a:sym typeface="Raleway"/>
            </a:endParaRPr>
          </a:p>
        </p:txBody>
      </p:sp>
      <p:sp>
        <p:nvSpPr>
          <p:cNvPr id="231" name="Google Shape;231;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Corbel"/>
              <a:ea typeface="Corbel"/>
              <a:cs typeface="Corbel"/>
              <a:sym typeface="Corbel"/>
            </a:endParaRPr>
          </a:p>
          <a:p>
            <a:pPr indent="0" lvl="0" marL="0" rtl="0" algn="l">
              <a:spcBef>
                <a:spcPts val="1600"/>
              </a:spcBef>
              <a:spcAft>
                <a:spcPts val="0"/>
              </a:spcAft>
              <a:buNone/>
            </a:pPr>
            <a:r>
              <a:t/>
            </a:r>
            <a:endParaRPr sz="2000">
              <a:latin typeface="Corbel"/>
              <a:ea typeface="Corbel"/>
              <a:cs typeface="Corbel"/>
              <a:sym typeface="Corbel"/>
            </a:endParaRPr>
          </a:p>
          <a:p>
            <a:pPr indent="0" lvl="0" marL="0" rtl="0" algn="l">
              <a:spcBef>
                <a:spcPts val="1600"/>
              </a:spcBef>
              <a:spcAft>
                <a:spcPts val="0"/>
              </a:spcAft>
              <a:buNone/>
            </a:pPr>
            <a:r>
              <a:t/>
            </a:r>
            <a:endParaRPr sz="2000">
              <a:latin typeface="Corbel"/>
              <a:ea typeface="Corbel"/>
              <a:cs typeface="Corbel"/>
              <a:sym typeface="Corbel"/>
            </a:endParaRPr>
          </a:p>
          <a:p>
            <a:pPr indent="0" lvl="0" marL="0" rtl="0" algn="l">
              <a:spcBef>
                <a:spcPts val="1600"/>
              </a:spcBef>
              <a:spcAft>
                <a:spcPts val="0"/>
              </a:spcAft>
              <a:buNone/>
            </a:pPr>
            <a:r>
              <a:t/>
            </a:r>
            <a:endParaRPr sz="2000">
              <a:latin typeface="Corbel"/>
              <a:ea typeface="Corbel"/>
              <a:cs typeface="Corbel"/>
              <a:sym typeface="Corbel"/>
            </a:endParaRPr>
          </a:p>
          <a:p>
            <a:pPr indent="0" lvl="0" marL="0" rtl="0" algn="l">
              <a:spcBef>
                <a:spcPts val="1600"/>
              </a:spcBef>
              <a:spcAft>
                <a:spcPts val="0"/>
              </a:spcAft>
              <a:buNone/>
            </a:pPr>
            <a:r>
              <a:t/>
            </a:r>
            <a:endParaRPr sz="2000">
              <a:latin typeface="Corbel"/>
              <a:ea typeface="Corbel"/>
              <a:cs typeface="Corbel"/>
              <a:sym typeface="Corbel"/>
            </a:endParaRPr>
          </a:p>
          <a:p>
            <a:pPr indent="0" lvl="0" marL="0" rtl="0" algn="l">
              <a:spcBef>
                <a:spcPts val="1600"/>
              </a:spcBef>
              <a:spcAft>
                <a:spcPts val="1600"/>
              </a:spcAft>
              <a:buNone/>
            </a:pPr>
            <a:r>
              <a:rPr lang="en" sz="2000">
                <a:latin typeface="Corbel"/>
                <a:ea typeface="Corbel"/>
                <a:cs typeface="Corbel"/>
                <a:sym typeface="Corbel"/>
              </a:rPr>
              <a:t>Read: </a:t>
            </a:r>
            <a:r>
              <a:rPr lang="en" sz="2000">
                <a:latin typeface="Corbel"/>
                <a:ea typeface="Corbel"/>
                <a:cs typeface="Corbel"/>
                <a:sym typeface="Corbel"/>
              </a:rPr>
              <a:t>Banes, Sally. </a:t>
            </a:r>
            <a:r>
              <a:rPr lang="en" sz="2000">
                <a:latin typeface="Corbel"/>
                <a:ea typeface="Corbel"/>
                <a:cs typeface="Corbel"/>
                <a:sym typeface="Corbel"/>
              </a:rPr>
              <a:t>1998. </a:t>
            </a:r>
            <a:r>
              <a:rPr lang="en" sz="2000">
                <a:latin typeface="Corbel"/>
                <a:ea typeface="Corbel"/>
                <a:cs typeface="Corbel"/>
                <a:sym typeface="Corbel"/>
              </a:rPr>
              <a:t>“The Romantic Ballet” </a:t>
            </a:r>
            <a:r>
              <a:rPr b="1" lang="en" sz="2000">
                <a:latin typeface="Corbel"/>
                <a:ea typeface="Corbel"/>
                <a:cs typeface="Corbel"/>
                <a:sym typeface="Corbel"/>
              </a:rPr>
              <a:t>AND</a:t>
            </a:r>
            <a:r>
              <a:rPr lang="en" sz="2000">
                <a:latin typeface="Corbel"/>
                <a:ea typeface="Corbel"/>
                <a:cs typeface="Corbel"/>
                <a:sym typeface="Corbel"/>
              </a:rPr>
              <a:t> “The Russian Imperial Ballet.” </a:t>
            </a:r>
            <a:r>
              <a:rPr i="1" lang="en" sz="2000">
                <a:latin typeface="Corbel"/>
                <a:ea typeface="Corbel"/>
                <a:cs typeface="Corbel"/>
                <a:sym typeface="Corbel"/>
              </a:rPr>
              <a:t>Dancing Women: Female Bodies on Stage,</a:t>
            </a:r>
            <a:r>
              <a:rPr lang="en" sz="2000">
                <a:latin typeface="Corbel"/>
                <a:ea typeface="Corbel"/>
                <a:cs typeface="Corbel"/>
                <a:sym typeface="Corbel"/>
              </a:rPr>
              <a:t> Routledge, pp.12–64. </a:t>
            </a:r>
            <a:endParaRPr sz="2000">
              <a:latin typeface="Corbel"/>
              <a:ea typeface="Corbel"/>
              <a:cs typeface="Corbel"/>
              <a:sym typeface="Corbel"/>
            </a:endParaRPr>
          </a:p>
        </p:txBody>
      </p:sp>
      <p:pic>
        <p:nvPicPr>
          <p:cNvPr id="232" name="Google Shape;232;p37"/>
          <p:cNvPicPr preferRelativeResize="0"/>
          <p:nvPr/>
        </p:nvPicPr>
        <p:blipFill>
          <a:blip r:embed="rId3">
            <a:alphaModFix/>
          </a:blip>
          <a:stretch>
            <a:fillRect/>
          </a:stretch>
        </p:blipFill>
        <p:spPr>
          <a:xfrm>
            <a:off x="2420663" y="1066138"/>
            <a:ext cx="2095500" cy="2657475"/>
          </a:xfrm>
          <a:prstGeom prst="rect">
            <a:avLst/>
          </a:prstGeom>
          <a:noFill/>
          <a:ln>
            <a:noFill/>
          </a:ln>
        </p:spPr>
      </p:pic>
      <p:pic>
        <p:nvPicPr>
          <p:cNvPr id="233" name="Google Shape;233;p37"/>
          <p:cNvPicPr preferRelativeResize="0"/>
          <p:nvPr/>
        </p:nvPicPr>
        <p:blipFill>
          <a:blip r:embed="rId4">
            <a:alphaModFix/>
          </a:blip>
          <a:stretch>
            <a:fillRect/>
          </a:stretch>
        </p:blipFill>
        <p:spPr>
          <a:xfrm>
            <a:off x="4770335" y="1066150"/>
            <a:ext cx="4046916" cy="2657475"/>
          </a:xfrm>
          <a:prstGeom prst="rect">
            <a:avLst/>
          </a:prstGeom>
          <a:noFill/>
          <a:ln>
            <a:noFill/>
          </a:ln>
        </p:spPr>
      </p:pic>
      <p:pic>
        <p:nvPicPr>
          <p:cNvPr id="234" name="Google Shape;234;p37"/>
          <p:cNvPicPr preferRelativeResize="0"/>
          <p:nvPr/>
        </p:nvPicPr>
        <p:blipFill>
          <a:blip r:embed="rId5">
            <a:alphaModFix/>
          </a:blip>
          <a:stretch>
            <a:fillRect/>
          </a:stretch>
        </p:blipFill>
        <p:spPr>
          <a:xfrm>
            <a:off x="370926" y="1066150"/>
            <a:ext cx="1795603" cy="26574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latin typeface="Raleway"/>
                <a:ea typeface="Raleway"/>
                <a:cs typeface="Raleway"/>
                <a:sym typeface="Raleway"/>
              </a:rPr>
              <a:t>Jack Anderson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rPr i="1" lang="en" sz="3000">
                <a:solidFill>
                  <a:srgbClr val="000000"/>
                </a:solidFill>
                <a:latin typeface="Raleway"/>
                <a:ea typeface="Raleway"/>
                <a:cs typeface="Raleway"/>
                <a:sym typeface="Raleway"/>
              </a:rPr>
              <a:t>Ballet &amp; Modern Dance</a:t>
            </a:r>
            <a:r>
              <a:rPr lang="en" sz="3000">
                <a:solidFill>
                  <a:srgbClr val="000000"/>
                </a:solidFill>
                <a:latin typeface="Raleway"/>
                <a:ea typeface="Raleway"/>
                <a:cs typeface="Raleway"/>
                <a:sym typeface="Raleway"/>
              </a:rPr>
              <a:t> (1992)</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t/>
            </a:r>
            <a:endParaRPr sz="3000">
              <a:solidFill>
                <a:srgbClr val="000000"/>
              </a:solidFill>
              <a:latin typeface="Raleway"/>
              <a:ea typeface="Raleway"/>
              <a:cs typeface="Raleway"/>
              <a:sym typeface="Raleway"/>
            </a:endParaRPr>
          </a:p>
          <a:p>
            <a:pPr indent="0" lvl="0" marL="0" rtl="0" algn="ctr">
              <a:spcBef>
                <a:spcPts val="0"/>
              </a:spcBef>
              <a:spcAft>
                <a:spcPts val="0"/>
              </a:spcAft>
              <a:buNone/>
            </a:pPr>
            <a:r>
              <a:rPr lang="en" sz="3000">
                <a:solidFill>
                  <a:srgbClr val="000000"/>
                </a:solidFill>
                <a:latin typeface="Raleway"/>
                <a:ea typeface="Raleway"/>
                <a:cs typeface="Raleway"/>
                <a:sym typeface="Raleway"/>
              </a:rPr>
              <a:t>Poet, critic, dance historian</a:t>
            </a:r>
            <a:endParaRPr sz="3000">
              <a:solidFill>
                <a:srgbClr val="000000"/>
              </a:solidFill>
              <a:latin typeface="Raleway"/>
              <a:ea typeface="Raleway"/>
              <a:cs typeface="Raleway"/>
              <a:sym typeface="Raleway"/>
            </a:endParaRPr>
          </a:p>
        </p:txBody>
      </p:sp>
      <p:sp>
        <p:nvSpPr>
          <p:cNvPr id="74" name="Google Shape;74;p15"/>
          <p:cNvSpPr txBox="1"/>
          <p:nvPr/>
        </p:nvSpPr>
        <p:spPr>
          <a:xfrm>
            <a:off x="6668075" y="805125"/>
            <a:ext cx="2014800" cy="3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latin typeface="Corbel"/>
              <a:ea typeface="Corbel"/>
              <a:cs typeface="Corbel"/>
              <a:sym typeface="Corbel"/>
            </a:endParaRPr>
          </a:p>
          <a:p>
            <a:pPr indent="0" lvl="0" marL="0" rtl="0" algn="ctr">
              <a:spcBef>
                <a:spcPts val="0"/>
              </a:spcBef>
              <a:spcAft>
                <a:spcPts val="0"/>
              </a:spcAft>
              <a:buNone/>
            </a:pPr>
            <a:r>
              <a:rPr lang="en" sz="2000">
                <a:latin typeface="Corbel"/>
                <a:ea typeface="Corbel"/>
                <a:cs typeface="Corbel"/>
                <a:sym typeface="Corbel"/>
              </a:rPr>
              <a:t>-Focus on people, places, events</a:t>
            </a:r>
            <a:endParaRPr sz="2000">
              <a:latin typeface="Corbel"/>
              <a:ea typeface="Corbel"/>
              <a:cs typeface="Corbel"/>
              <a:sym typeface="Corbel"/>
            </a:endParaRPr>
          </a:p>
          <a:p>
            <a:pPr indent="0" lvl="0" marL="0" rtl="0" algn="ctr">
              <a:spcBef>
                <a:spcPts val="0"/>
              </a:spcBef>
              <a:spcAft>
                <a:spcPts val="0"/>
              </a:spcAft>
              <a:buNone/>
            </a:pPr>
            <a:r>
              <a:t/>
            </a:r>
            <a:endParaRPr sz="2000">
              <a:latin typeface="Corbel"/>
              <a:ea typeface="Corbel"/>
              <a:cs typeface="Corbel"/>
              <a:sym typeface="Corbel"/>
            </a:endParaRPr>
          </a:p>
          <a:p>
            <a:pPr indent="0" lvl="0" marL="0" rtl="0" algn="ctr">
              <a:spcBef>
                <a:spcPts val="0"/>
              </a:spcBef>
              <a:spcAft>
                <a:spcPts val="0"/>
              </a:spcAft>
              <a:buNone/>
            </a:pPr>
            <a:r>
              <a:rPr lang="en" sz="2000">
                <a:latin typeface="Corbel"/>
                <a:ea typeface="Corbel"/>
                <a:cs typeface="Corbel"/>
                <a:sym typeface="Corbel"/>
              </a:rPr>
              <a:t>-detailed information supports claims </a:t>
            </a:r>
            <a:endParaRPr sz="1300">
              <a:latin typeface="Proxima Nova"/>
              <a:ea typeface="Proxima Nova"/>
              <a:cs typeface="Proxima Nova"/>
              <a:sym typeface="Proxima Nova"/>
            </a:endParaRPr>
          </a:p>
        </p:txBody>
      </p:sp>
      <p:pic>
        <p:nvPicPr>
          <p:cNvPr id="75" name="Google Shape;75;p15"/>
          <p:cNvPicPr preferRelativeResize="0"/>
          <p:nvPr/>
        </p:nvPicPr>
        <p:blipFill>
          <a:blip r:embed="rId3">
            <a:alphaModFix/>
          </a:blip>
          <a:stretch>
            <a:fillRect/>
          </a:stretch>
        </p:blipFill>
        <p:spPr>
          <a:xfrm>
            <a:off x="1775888" y="1682772"/>
            <a:ext cx="3226225" cy="211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500">
                <a:latin typeface="Raleway"/>
                <a:ea typeface="Raleway"/>
                <a:cs typeface="Raleway"/>
                <a:sym typeface="Raleway"/>
              </a:rPr>
              <a:t>Ballet Comique de la Reine</a:t>
            </a:r>
            <a:r>
              <a:rPr lang="en" sz="2500">
                <a:latin typeface="Raleway"/>
                <a:ea typeface="Raleway"/>
                <a:cs typeface="Raleway"/>
                <a:sym typeface="Raleway"/>
              </a:rPr>
              <a:t> (1581) : </a:t>
            </a:r>
            <a:r>
              <a:rPr lang="en" sz="2600">
                <a:latin typeface="Raleway"/>
                <a:ea typeface="Raleway"/>
                <a:cs typeface="Raleway"/>
                <a:sym typeface="Raleway"/>
              </a:rPr>
              <a:t>Italy/France alliance </a:t>
            </a:r>
            <a:endParaRPr sz="2600">
              <a:latin typeface="Raleway"/>
              <a:ea typeface="Raleway"/>
              <a:cs typeface="Raleway"/>
              <a:sym typeface="Raleway"/>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“...has come to be regarded as the most important early attempt to create an extended choreographic spectacle.” (Anderson 1992, 32)</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No stage, audience of courtiers and royalty arranged around a floor to watch</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Mythological plot included recitations and songs</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SIX HOURS LONG, spectacular display of theatrical illusion and craft</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Symbolized the power and moral significance of the ruling family’s alliances</a:t>
            </a:r>
            <a:endParaRPr sz="2000">
              <a:latin typeface="Corbel"/>
              <a:ea typeface="Corbel"/>
              <a:cs typeface="Corbel"/>
              <a:sym typeface="Corbel"/>
            </a:endParaRPr>
          </a:p>
          <a:p>
            <a:pPr indent="0" lvl="0" marL="0" rtl="0" algn="l">
              <a:spcBef>
                <a:spcPts val="1600"/>
              </a:spcBef>
              <a:spcAft>
                <a:spcPts val="1600"/>
              </a:spcAft>
              <a:buNone/>
            </a:pPr>
            <a:r>
              <a:rPr lang="en" sz="2000">
                <a:latin typeface="Corbel"/>
                <a:ea typeface="Corbel"/>
                <a:cs typeface="Corbel"/>
                <a:sym typeface="Corbel"/>
              </a:rPr>
              <a:t>“Choreographed” by musician and dancing master Beaujoyleaux </a:t>
            </a:r>
            <a:endParaRPr sz="2000">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321450" y="82951"/>
            <a:ext cx="3385500" cy="4977599"/>
          </a:xfrm>
          <a:prstGeom prst="rect">
            <a:avLst/>
          </a:prstGeom>
          <a:noFill/>
          <a:ln>
            <a:noFill/>
          </a:ln>
        </p:spPr>
      </p:pic>
      <p:pic>
        <p:nvPicPr>
          <p:cNvPr id="87" name="Google Shape;87;p17"/>
          <p:cNvPicPr preferRelativeResize="0"/>
          <p:nvPr/>
        </p:nvPicPr>
        <p:blipFill>
          <a:blip r:embed="rId4">
            <a:alphaModFix/>
          </a:blip>
          <a:stretch>
            <a:fillRect/>
          </a:stretch>
        </p:blipFill>
        <p:spPr>
          <a:xfrm>
            <a:off x="3846150" y="0"/>
            <a:ext cx="5297850" cy="2975626"/>
          </a:xfrm>
          <a:prstGeom prst="rect">
            <a:avLst/>
          </a:prstGeom>
          <a:noFill/>
          <a:ln>
            <a:noFill/>
          </a:ln>
        </p:spPr>
      </p:pic>
      <p:pic>
        <p:nvPicPr>
          <p:cNvPr id="88" name="Google Shape;88;p17"/>
          <p:cNvPicPr preferRelativeResize="0"/>
          <p:nvPr/>
        </p:nvPicPr>
        <p:blipFill>
          <a:blip r:embed="rId5">
            <a:alphaModFix/>
          </a:blip>
          <a:stretch>
            <a:fillRect/>
          </a:stretch>
        </p:blipFill>
        <p:spPr>
          <a:xfrm>
            <a:off x="4572003" y="2975625"/>
            <a:ext cx="3787423" cy="216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9500"/>
            <a:ext cx="8520600" cy="8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457200" lvl="0" marL="0" rtl="0" algn="l">
              <a:spcBef>
                <a:spcPts val="0"/>
              </a:spcBef>
              <a:spcAft>
                <a:spcPts val="0"/>
              </a:spcAft>
              <a:buClr>
                <a:schemeClr val="dk1"/>
              </a:buClr>
              <a:buSzPts val="1100"/>
              <a:buFont typeface="Arial"/>
              <a:buNone/>
            </a:pPr>
            <a:r>
              <a:rPr b="1" lang="en">
                <a:latin typeface="Raleway"/>
                <a:ea typeface="Raleway"/>
                <a:cs typeface="Raleway"/>
                <a:sym typeface="Raleway"/>
              </a:rPr>
              <a:t>Court Dance and Social Ritual Across Europe</a:t>
            </a:r>
            <a:endParaRPr b="1">
              <a:latin typeface="Raleway"/>
              <a:ea typeface="Raleway"/>
              <a:cs typeface="Raleway"/>
              <a:sym typeface="Raleway"/>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0"/>
              </a:spcAft>
              <a:buClr>
                <a:schemeClr val="dk1"/>
              </a:buClr>
              <a:buSzPts val="1100"/>
              <a:buFont typeface="Arial"/>
              <a:buNone/>
            </a:pPr>
            <a:r>
              <a:rPr lang="en" sz="1900">
                <a:latin typeface="Corbel"/>
                <a:ea typeface="Corbel"/>
                <a:cs typeface="Corbel"/>
                <a:sym typeface="Corbel"/>
              </a:rPr>
              <a:t>American Contemporary Ballet: Reconstruction of 15th century Italian court dances</a:t>
            </a:r>
            <a:endParaRPr sz="1900">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l">
              <a:spcBef>
                <a:spcPts val="1600"/>
              </a:spcBef>
              <a:spcAft>
                <a:spcPts val="1600"/>
              </a:spcAft>
              <a:buNone/>
            </a:pPr>
            <a:r>
              <a:t/>
            </a:r>
            <a:endParaRPr/>
          </a:p>
        </p:txBody>
      </p:sp>
      <p:pic>
        <p:nvPicPr>
          <p:cNvPr descr="Catch a fascinating glimpse into American Contemporary Ballet's reconstruction of early 15th century Italian court dances. You'll never look at ballet the same way again!" id="95" name="Google Shape;95;p18" title="Watch American Contemporary Ballet Reconstruct Ballet's Earliest Roots">
            <a:hlinkClick r:id="rId3"/>
          </p:cNvPr>
          <p:cNvPicPr preferRelativeResize="0"/>
          <p:nvPr/>
        </p:nvPicPr>
        <p:blipFill>
          <a:blip r:embed="rId4">
            <a:alphaModFix/>
          </a:blip>
          <a:stretch>
            <a:fillRect/>
          </a:stretch>
        </p:blipFill>
        <p:spPr>
          <a:xfrm>
            <a:off x="2336002" y="1147150"/>
            <a:ext cx="4472010" cy="335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294650" y="526350"/>
            <a:ext cx="5420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“Baroque Dance”</a:t>
            </a:r>
            <a:endParaRPr/>
          </a:p>
          <a:p>
            <a:pPr indent="0" lvl="0" marL="914400" rtl="0" algn="l">
              <a:spcBef>
                <a:spcPts val="0"/>
              </a:spcBef>
              <a:spcAft>
                <a:spcPts val="0"/>
              </a:spcAft>
              <a:buNone/>
            </a:pPr>
            <a:r>
              <a:rPr lang="en" sz="4000"/>
              <a:t> (</a:t>
            </a:r>
            <a:r>
              <a:rPr lang="en" sz="4000"/>
              <a:t>1600–1750)</a:t>
            </a:r>
            <a:endParaRPr sz="4000"/>
          </a:p>
          <a:p>
            <a:pPr indent="0" lvl="0" marL="914400" rtl="0" algn="l">
              <a:spcBef>
                <a:spcPts val="0"/>
              </a:spcBef>
              <a:spcAft>
                <a:spcPts val="0"/>
              </a:spcAft>
              <a:buNone/>
            </a:pPr>
            <a:r>
              <a:t/>
            </a:r>
            <a:endParaRPr sz="4000"/>
          </a:p>
          <a:p>
            <a:pPr indent="0" lvl="0" marL="0" rtl="0" algn="l">
              <a:spcBef>
                <a:spcPts val="0"/>
              </a:spcBef>
              <a:spcAft>
                <a:spcPts val="0"/>
              </a:spcAft>
              <a:buNone/>
            </a:pPr>
            <a:r>
              <a:rPr lang="en" sz="2000"/>
              <a:t>“Some of the qualities most frequently associated with the Baroque are grandeur, sensuous richness, drama, dynamism, movement, tension, emotional exuberance, and a tendency to blur distinctions between the various arts.”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u="sng">
                <a:solidFill>
                  <a:schemeClr val="hlink"/>
                </a:solidFill>
                <a:hlinkClick r:id="rId3"/>
              </a:rPr>
              <a:t>Baroque art and architecture</a:t>
            </a:r>
            <a:r>
              <a:rPr lang="en" sz="2000"/>
              <a:t> </a:t>
            </a:r>
            <a:endParaRPr/>
          </a:p>
        </p:txBody>
      </p:sp>
      <p:pic>
        <p:nvPicPr>
          <p:cNvPr descr="Dancetime Titles are now available on iTunes: http://georiot.co/dancetimeyt&#10;&#10;Get the DVD:&#10;http://dancetimepublications.com/products/how-to-dance-through-time-volume-iv/&#10;&#10;The fourth volume of the How to Dance Through Time series teaches the famously patterned dance steps from the French Baroque courts and countryside. These forms are the precursor to ballet and ballroom dance. Learn the Minuet, danced as a romantic courtship ritual, and the intricate Allemande, known for its kaleidoscope of handholds. Next, take a respite from the more formal steps and try the Contradance (Country Dance), an easy line dance that let dancers frolic at the end of Baroque period balls. Follow Carol Téten's Dance Through Time company as they recreate the most influential social dances of the French Baroque Court. The most famous of 18th century dances, the Minuet's patterned steps are delineated on the dance floor for clear viewing. The Allemande's complex and picturesque series of handholds are carefully depicted, and viewers learn of this dance's role in the transition dancing separately to dancing together in an embrace. Eight dancers demonstrate the Contradance's (Country Dance) recognizable line dance pattern. The video also illustrates French Baroque culture through dance, such as how courtiers learned the townspeople's dances on official visits to the countryside, brought the steps back with them to the courts, and incorporated various changes." id="101" name="Google Shape;101;p19" title="How to Dance Through Time: The Elegance of Baroque | A preview">
            <a:hlinkClick r:id="rId4"/>
          </p:cNvPr>
          <p:cNvPicPr preferRelativeResize="0"/>
          <p:nvPr/>
        </p:nvPicPr>
        <p:blipFill>
          <a:blip r:embed="rId5">
            <a:alphaModFix/>
          </a:blip>
          <a:stretch>
            <a:fillRect/>
          </a:stretch>
        </p:blipFill>
        <p:spPr>
          <a:xfrm>
            <a:off x="5714973" y="0"/>
            <a:ext cx="3429026" cy="2571750"/>
          </a:xfrm>
          <a:prstGeom prst="rect">
            <a:avLst/>
          </a:prstGeom>
          <a:noFill/>
          <a:ln>
            <a:noFill/>
          </a:ln>
        </p:spPr>
      </p:pic>
      <p:pic>
        <p:nvPicPr>
          <p:cNvPr descr="Menshikov Palace.&#10;Choreography - Anastasia Popova (Zutkis)." id="102" name="Google Shape;102;p19" title="Baroque Dance - La Pavane des Saisons">
            <a:hlinkClick r:id="rId6"/>
          </p:cNvPr>
          <p:cNvPicPr preferRelativeResize="0"/>
          <p:nvPr/>
        </p:nvPicPr>
        <p:blipFill>
          <a:blip r:embed="rId7">
            <a:alphaModFix/>
          </a:blip>
          <a:stretch>
            <a:fillRect/>
          </a:stretch>
        </p:blipFill>
        <p:spPr>
          <a:xfrm>
            <a:off x="5714975" y="2571750"/>
            <a:ext cx="3429025" cy="2571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422850" y="3042975"/>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latin typeface="Corbel"/>
                <a:ea typeface="Corbel"/>
                <a:cs typeface="Corbel"/>
                <a:sym typeface="Corbel"/>
              </a:rPr>
              <a:t>In the royal courts of Europe, ballet was danced by aristocrats:</a:t>
            </a:r>
            <a:endParaRPr sz="2800">
              <a:latin typeface="Corbel"/>
              <a:ea typeface="Corbel"/>
              <a:cs typeface="Corbel"/>
              <a:sym typeface="Corbel"/>
            </a:endParaRPr>
          </a:p>
          <a:p>
            <a:pPr indent="0" lvl="0" marL="0" rtl="0" algn="l">
              <a:spcBef>
                <a:spcPts val="0"/>
              </a:spcBef>
              <a:spcAft>
                <a:spcPts val="0"/>
              </a:spcAft>
              <a:buNone/>
            </a:pPr>
            <a:r>
              <a:t/>
            </a:r>
            <a:endParaRPr sz="2800">
              <a:latin typeface="Corbel"/>
              <a:ea typeface="Corbel"/>
              <a:cs typeface="Corbel"/>
              <a:sym typeface="Corbel"/>
            </a:endParaRPr>
          </a:p>
          <a:p>
            <a:pPr indent="0" lvl="0" marL="0" rtl="0" algn="l">
              <a:spcBef>
                <a:spcPts val="0"/>
              </a:spcBef>
              <a:spcAft>
                <a:spcPts val="0"/>
              </a:spcAft>
              <a:buNone/>
            </a:pPr>
            <a:r>
              <a:rPr lang="en" sz="2800">
                <a:latin typeface="Corbel"/>
                <a:ea typeface="Corbel"/>
                <a:cs typeface="Corbel"/>
                <a:sym typeface="Corbel"/>
              </a:rPr>
              <a:t>skilled amateurs, </a:t>
            </a:r>
            <a:r>
              <a:rPr i="1" lang="en" sz="2800">
                <a:latin typeface="Corbel"/>
                <a:ea typeface="Corbel"/>
                <a:cs typeface="Corbel"/>
                <a:sym typeface="Corbel"/>
              </a:rPr>
              <a:t>not</a:t>
            </a:r>
            <a:r>
              <a:rPr lang="en" sz="2800">
                <a:latin typeface="Corbel"/>
                <a:ea typeface="Corbel"/>
                <a:cs typeface="Corbel"/>
                <a:sym typeface="Corbel"/>
              </a:rPr>
              <a:t> trade professionals</a:t>
            </a:r>
            <a:endParaRPr sz="28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Purpose of Ballet as Courtly Spectacle and Ritual</a:t>
            </a:r>
            <a:endParaRPr>
              <a:latin typeface="Raleway"/>
              <a:ea typeface="Raleway"/>
              <a:cs typeface="Raleway"/>
              <a:sym typeface="Raleway"/>
            </a:endParaRPr>
          </a:p>
        </p:txBody>
      </p:sp>
      <p:sp>
        <p:nvSpPr>
          <p:cNvPr id="113" name="Google Shape;113;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rbel"/>
                <a:ea typeface="Corbel"/>
                <a:cs typeface="Corbel"/>
                <a:sym typeface="Corbel"/>
              </a:rPr>
              <a:t>Ballet showcased social etiquette: what was “proper” for men and women of certain rank </a:t>
            </a:r>
            <a:endParaRPr sz="1900">
              <a:latin typeface="Corbel"/>
              <a:ea typeface="Corbel"/>
              <a:cs typeface="Corbel"/>
              <a:sym typeface="Corbel"/>
            </a:endParaRPr>
          </a:p>
          <a:p>
            <a:pPr indent="0" lvl="0" marL="0" rtl="0" algn="l">
              <a:spcBef>
                <a:spcPts val="1600"/>
              </a:spcBef>
              <a:spcAft>
                <a:spcPts val="0"/>
              </a:spcAft>
              <a:buNone/>
            </a:pPr>
            <a:r>
              <a:rPr lang="en" sz="1900">
                <a:latin typeface="Corbel"/>
                <a:ea typeface="Corbel"/>
                <a:cs typeface="Corbel"/>
                <a:sym typeface="Corbel"/>
              </a:rPr>
              <a:t>Ballets provided a public display of hierarchical social relations and the monarch’s political power</a:t>
            </a:r>
            <a:endParaRPr sz="1900">
              <a:latin typeface="Corbel"/>
              <a:ea typeface="Corbel"/>
              <a:cs typeface="Corbel"/>
              <a:sym typeface="Corbel"/>
            </a:endParaRPr>
          </a:p>
          <a:p>
            <a:pPr indent="0" lvl="0" marL="0" rtl="0" algn="l">
              <a:spcBef>
                <a:spcPts val="1600"/>
              </a:spcBef>
              <a:spcAft>
                <a:spcPts val="0"/>
              </a:spcAft>
              <a:buNone/>
            </a:pPr>
            <a:r>
              <a:rPr lang="en" sz="1900">
                <a:latin typeface="Corbel"/>
                <a:ea typeface="Corbel"/>
                <a:cs typeface="Corbel"/>
                <a:sym typeface="Corbel"/>
              </a:rPr>
              <a:t>Allegorical and symbolic expression: geometric figures were associated with specific mythological ideas and spiritual meaning (use of masks) </a:t>
            </a:r>
            <a:endParaRPr sz="1900">
              <a:latin typeface="Corbel"/>
              <a:ea typeface="Corbel"/>
              <a:cs typeface="Corbel"/>
              <a:sym typeface="Corbel"/>
            </a:endParaRPr>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4" name="Google Shape;114;p21"/>
          <p:cNvPicPr preferRelativeResize="0"/>
          <p:nvPr/>
        </p:nvPicPr>
        <p:blipFill>
          <a:blip r:embed="rId3">
            <a:alphaModFix/>
          </a:blip>
          <a:stretch>
            <a:fillRect/>
          </a:stretch>
        </p:blipFill>
        <p:spPr>
          <a:xfrm>
            <a:off x="4499000" y="1255788"/>
            <a:ext cx="4426299" cy="3292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