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6" r:id="rId5"/>
    <p:sldId id="258" r:id="rId6"/>
    <p:sldId id="261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79"/>
  </p:normalViewPr>
  <p:slideViewPr>
    <p:cSldViewPr snapToGrid="0" snapToObjects="1">
      <p:cViewPr>
        <p:scale>
          <a:sx n="99" d="100"/>
          <a:sy n="99" d="100"/>
        </p:scale>
        <p:origin x="-4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FCDF-39EE-DA43-ABDA-2988C51BD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83C7C-57A5-9746-994A-C338BCCB8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50CD9-7619-104E-A79C-C8CE4B70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5C82-FAD6-1044-AFF5-38C5F626965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AED6B-10CF-0C4B-A417-4DE6565C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C55A1-10BD-A94C-8D39-104547E6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9762-9C83-D345-82C1-DA348B07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A3D8-A6F8-504A-869E-0E06EDC2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5FAF8-9155-6D4A-A7C5-DE1E334CA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95574-F62C-1F44-834A-057F94FA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5C82-FAD6-1044-AFF5-38C5F626965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56B95-E963-164B-90C9-D1121625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6D02F-49AC-814A-ABC7-96F5EC3E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9762-9C83-D345-82C1-DA348B07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2F8E9C-CD61-7D4B-918B-A34657EEB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481C8-0B4E-A54E-BA56-A26F12D80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16EE-3FBC-A74F-9E50-CBAA8657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5C82-FAD6-1044-AFF5-38C5F626965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67EDC-9691-284F-90A4-50E27259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A3FA0-390F-464C-BAB8-8B4938D8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9762-9C83-D345-82C1-DA348B07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4374-F955-A84A-905C-1FF38AFA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D93EF-6507-0D43-AC9C-5ED5C010D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4A-01DC-C74C-B7AF-E57CC491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5C82-FAD6-1044-AFF5-38C5F626965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37321-2DA4-7F4C-A0F8-39562D6C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1200C-7988-BC49-9B36-D2F2A31F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9762-9C83-D345-82C1-DA348B07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2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9E19C-5270-B046-8B6E-845F1DB1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D290B-F5C6-544E-ACDD-217260A6C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A6D3-3B17-2F42-AD6C-3C777EA4E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5C82-FAD6-1044-AFF5-38C5F626965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12D00-DBDB-3446-9806-A3086161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C13AA-ACD3-2644-BAA2-CABC5A8C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9762-9C83-D345-82C1-DA348B07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5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3D75-0325-C041-9D50-FFE0D2B6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6B73A-FB26-DA4B-A74E-8AF20CCF7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24105-AC85-E94B-985A-1E10D20B8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04543-577D-244E-8181-EEB72B64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5C82-FAD6-1044-AFF5-38C5F626965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062D6-8F9D-9843-A600-3A47BE0D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8C17D-92DE-7E49-BBF7-3B4B769C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9762-9C83-D345-82C1-DA348B07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4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5441-4621-BC42-B0F6-0883F98B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12443-8C43-2E4A-AF8E-C45D7C801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BEBF3-9F1F-1D48-BB24-C4942856F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77E8A-AAA9-1C4B-8241-C309861C2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DAD02-2606-974D-BF60-7E23E3023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DC26D-C7EE-BA4C-A955-6C8CDE19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5C82-FAD6-1044-AFF5-38C5F626965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2D924-9F4A-4041-AAA9-CDB67D88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D0345-9676-0043-9ECF-6E1E26F6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9762-9C83-D345-82C1-DA348B07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4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E59D-EC8F-8E46-BA89-78E3A770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9D1BE-9D6B-2644-AE5F-9EB03E76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5C82-FAD6-1044-AFF5-38C5F626965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A85E1-BF84-1B44-8883-C0D671FB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47978-34BA-F544-B069-05D7337E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9762-9C83-D345-82C1-DA348B07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7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F20E9-D64B-FF4D-8D7E-FF60F5C7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5C82-FAD6-1044-AFF5-38C5F626965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9F5D1-15AB-0D45-B3FD-04746869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47C9C-DD07-754B-B278-ABC0FCA5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9762-9C83-D345-82C1-DA348B07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6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3907-901B-D045-8D17-62AB04F6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A736-FE3D-E041-92ED-15409570B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C0B3B-A190-9B4C-B2A0-FD3A53C2B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2DED-5D24-7643-8372-1446C363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5C82-FAD6-1044-AFF5-38C5F626965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7BC30-EF00-F647-9D86-E01653BB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0D398-3AD6-324F-A0D7-29631F5E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9762-9C83-D345-82C1-DA348B07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BF87-26D7-DC46-9F00-04363507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96090-5057-D348-8ACA-E4CEA75E1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B3061-CC6C-724C-BBA9-14486CABA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7909B-1913-0245-BBE9-0B7D9617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5C82-FAD6-1044-AFF5-38C5F626965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2D5A6-D328-A44E-801B-88F0422D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18740-53A2-3F44-B3A3-6A39BE01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9762-9C83-D345-82C1-DA348B07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4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47E4AB-F5AD-5042-A4B2-04816940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2D79E-3393-4E48-87C0-B16348DE2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80CD4-CF26-A240-AB88-DE88EF177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5C82-FAD6-1044-AFF5-38C5F626965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8D323-D418-B94E-BCCA-559AF0C12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99FD6-34CA-8D44-9B78-5CE508C02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9762-9C83-D345-82C1-DA348B07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621D57-1A99-F84F-9931-A3024B6274F5}"/>
              </a:ext>
            </a:extLst>
          </p:cNvPr>
          <p:cNvSpPr txBox="1"/>
          <p:nvPr/>
        </p:nvSpPr>
        <p:spPr>
          <a:xfrm>
            <a:off x="717630" y="648182"/>
            <a:ext cx="109033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das </a:t>
            </a:r>
            <a:r>
              <a:rPr lang="en-US" sz="2400" b="1" dirty="0" err="1"/>
              <a:t>Programm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 err="1"/>
              <a:t>Heute</a:t>
            </a:r>
            <a:r>
              <a:rPr lang="en-US" sz="2400" b="1" dirty="0"/>
              <a:t> </a:t>
            </a:r>
            <a:r>
              <a:rPr lang="en-US" sz="2400" b="1" dirty="0" err="1"/>
              <a:t>ist</a:t>
            </a:r>
            <a:r>
              <a:rPr lang="en-US" sz="2400" b="1" dirty="0"/>
              <a:t> der </a:t>
            </a:r>
            <a:r>
              <a:rPr lang="en-US" sz="2400" b="1" dirty="0" err="1"/>
              <a:t>achtundzwanzigste</a:t>
            </a:r>
            <a:r>
              <a:rPr lang="en-US" sz="2400" b="1" dirty="0"/>
              <a:t> September </a:t>
            </a:r>
          </a:p>
          <a:p>
            <a:pPr algn="ctr"/>
            <a:r>
              <a:rPr lang="en-US" sz="2400" b="1" dirty="0"/>
              <a:t>Morgen </a:t>
            </a:r>
            <a:r>
              <a:rPr lang="en-US" sz="2400" b="1" dirty="0" err="1"/>
              <a:t>ist</a:t>
            </a:r>
            <a:r>
              <a:rPr lang="en-US" sz="2400" b="1" dirty="0"/>
              <a:t>…</a:t>
            </a:r>
          </a:p>
          <a:p>
            <a:pPr algn="ctr"/>
            <a:r>
              <a:rPr lang="en-US" sz="2400" b="1" dirty="0" err="1"/>
              <a:t>Gestern</a:t>
            </a:r>
            <a:r>
              <a:rPr lang="en-US" sz="2400" b="1" dirty="0"/>
              <a:t> war…</a:t>
            </a:r>
          </a:p>
          <a:p>
            <a:endParaRPr lang="en-US" sz="2400" dirty="0"/>
          </a:p>
          <a:p>
            <a:r>
              <a:rPr lang="en-US" sz="2400" dirty="0"/>
              <a:t>-Warm Up: </a:t>
            </a:r>
            <a:r>
              <a:rPr lang="en-US" sz="2400" dirty="0" err="1"/>
              <a:t>Stehen</a:t>
            </a:r>
            <a:r>
              <a:rPr lang="en-US" sz="2400" dirty="0"/>
              <a:t> Sie auf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Studieren</a:t>
            </a:r>
            <a:r>
              <a:rPr lang="en-US" sz="2400" dirty="0"/>
              <a:t> Sie? </a:t>
            </a:r>
            <a:r>
              <a:rPr lang="en-US" sz="2400" dirty="0" err="1"/>
              <a:t>Studieren</a:t>
            </a:r>
            <a:r>
              <a:rPr lang="en-US" sz="2400" dirty="0"/>
              <a:t> die </a:t>
            </a:r>
            <a:r>
              <a:rPr lang="en-US" sz="2400" dirty="0" err="1"/>
              <a:t>Familienmitglieder</a:t>
            </a:r>
            <a:r>
              <a:rPr lang="en-US" sz="2400" dirty="0"/>
              <a:t>? [</a:t>
            </a:r>
            <a:r>
              <a:rPr lang="en-US" sz="2400" dirty="0" err="1"/>
              <a:t>Studienfächer</a:t>
            </a:r>
            <a:r>
              <a:rPr lang="en-US" sz="2400" dirty="0"/>
              <a:t>]</a:t>
            </a:r>
          </a:p>
          <a:p>
            <a:r>
              <a:rPr lang="en-US" sz="2400" dirty="0"/>
              <a:t>-Was </a:t>
            </a:r>
            <a:r>
              <a:rPr lang="en-US" sz="2400" dirty="0" err="1"/>
              <a:t>haben</a:t>
            </a:r>
            <a:r>
              <a:rPr lang="en-US" sz="2400" dirty="0"/>
              <a:t> Sie </a:t>
            </a:r>
            <a:r>
              <a:rPr lang="en-US" sz="2400" dirty="0" err="1"/>
              <a:t>gern</a:t>
            </a:r>
            <a:r>
              <a:rPr lang="en-US" sz="2400" dirty="0"/>
              <a:t>? 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Haben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Alltag</a:t>
            </a:r>
            <a:r>
              <a:rPr lang="en-US" sz="2400" dirty="0"/>
              <a:t> (Hunger, Zeit, Durst, und Angst)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Hausaufgaben</a:t>
            </a:r>
            <a:r>
              <a:rPr lang="en-US" sz="2400" dirty="0"/>
              <a:t>: </a:t>
            </a:r>
          </a:p>
          <a:p>
            <a:r>
              <a:rPr lang="en-US" sz="2400" dirty="0"/>
              <a:t>In MindTap: ????</a:t>
            </a:r>
          </a:p>
          <a:p>
            <a:r>
              <a:rPr lang="en-US" sz="2400" dirty="0"/>
              <a:t>Moodle: </a:t>
            </a:r>
            <a:r>
              <a:rPr lang="en-US" sz="2400" dirty="0" err="1"/>
              <a:t>Schreibaufgabe</a:t>
            </a:r>
            <a:r>
              <a:rPr lang="en-US" sz="2400" dirty="0"/>
              <a:t> 2,2 und 3,1 am </a:t>
            </a:r>
            <a:r>
              <a:rPr lang="en-US" sz="2400" dirty="0" err="1"/>
              <a:t>Samstag</a:t>
            </a:r>
            <a:r>
              <a:rPr lang="en-US" sz="2400" dirty="0"/>
              <a:t> um </a:t>
            </a:r>
            <a:r>
              <a:rPr lang="en-US" sz="2400" dirty="0" err="1"/>
              <a:t>Mitternacht</a:t>
            </a:r>
            <a:r>
              <a:rPr lang="en-US" sz="2400" dirty="0"/>
              <a:t> </a:t>
            </a:r>
            <a:r>
              <a:rPr lang="en-US" sz="2400" dirty="0" err="1"/>
              <a:t>fällig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++</a:t>
            </a:r>
            <a:r>
              <a:rPr lang="en-US" sz="2400" dirty="0" err="1"/>
              <a:t>Anwesenheit</a:t>
            </a:r>
            <a:r>
              <a:rPr lang="en-US" sz="2400" dirty="0"/>
              <a:t> in den TA </a:t>
            </a:r>
            <a:r>
              <a:rPr lang="en-US" sz="2400" dirty="0" err="1"/>
              <a:t>Sitzungen</a:t>
            </a:r>
            <a:r>
              <a:rPr lang="en-US" sz="2400" dirty="0"/>
              <a:t>++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5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98F0A2-12BC-1241-8BF9-8CF32B9FFD4A}"/>
              </a:ext>
            </a:extLst>
          </p:cNvPr>
          <p:cNvSpPr txBox="1"/>
          <p:nvPr/>
        </p:nvSpPr>
        <p:spPr>
          <a:xfrm>
            <a:off x="400050" y="200025"/>
            <a:ext cx="1135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Sprichwort</a:t>
            </a:r>
            <a:r>
              <a:rPr lang="en-US" sz="36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9BB2-C3E5-D745-911D-831F18CCF63A}"/>
              </a:ext>
            </a:extLst>
          </p:cNvPr>
          <p:cNvSpPr/>
          <p:nvPr/>
        </p:nvSpPr>
        <p:spPr>
          <a:xfrm>
            <a:off x="2039112" y="2052142"/>
            <a:ext cx="6736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i="0" u="none" strike="noStrike" dirty="0" err="1">
                <a:solidFill>
                  <a:srgbClr val="2D2D32"/>
                </a:solidFill>
                <a:effectLst/>
                <a:latin typeface="inherit"/>
              </a:rPr>
              <a:t>Wer</a:t>
            </a:r>
            <a:r>
              <a:rPr lang="en-US" sz="3600" b="1" i="0" u="none" strike="noStrike" dirty="0">
                <a:solidFill>
                  <a:srgbClr val="2D2D32"/>
                </a:solidFill>
                <a:effectLst/>
                <a:latin typeface="inherit"/>
              </a:rPr>
              <a:t> </a:t>
            </a:r>
            <a:r>
              <a:rPr lang="en-US" sz="3600" b="1" i="0" u="none" strike="noStrike" dirty="0" err="1">
                <a:solidFill>
                  <a:srgbClr val="2D2D32"/>
                </a:solidFill>
                <a:effectLst/>
                <a:latin typeface="inherit"/>
              </a:rPr>
              <a:t>zuletzt</a:t>
            </a:r>
            <a:r>
              <a:rPr lang="en-US" sz="3600" b="1" i="0" u="none" strike="noStrike" dirty="0">
                <a:solidFill>
                  <a:srgbClr val="2D2D32"/>
                </a:solidFill>
                <a:effectLst/>
                <a:latin typeface="inherit"/>
              </a:rPr>
              <a:t> </a:t>
            </a:r>
            <a:r>
              <a:rPr lang="en-US" sz="3600" b="1" i="0" u="none" strike="noStrike" dirty="0" err="1">
                <a:solidFill>
                  <a:srgbClr val="2D2D32"/>
                </a:solidFill>
                <a:effectLst/>
                <a:latin typeface="inherit"/>
              </a:rPr>
              <a:t>lacht</a:t>
            </a:r>
            <a:r>
              <a:rPr lang="en-US" sz="3600" b="1" i="0" u="none" strike="noStrike" dirty="0">
                <a:solidFill>
                  <a:srgbClr val="2D2D32"/>
                </a:solidFill>
                <a:effectLst/>
                <a:latin typeface="inherit"/>
              </a:rPr>
              <a:t>, </a:t>
            </a:r>
            <a:r>
              <a:rPr lang="en-US" sz="3600" b="1" i="0" u="none" strike="noStrike" dirty="0" err="1">
                <a:solidFill>
                  <a:srgbClr val="2D2D32"/>
                </a:solidFill>
                <a:effectLst/>
                <a:latin typeface="inherit"/>
              </a:rPr>
              <a:t>lacht</a:t>
            </a:r>
            <a:r>
              <a:rPr lang="en-US" sz="3600" b="1" i="0" u="none" strike="noStrike" dirty="0">
                <a:solidFill>
                  <a:srgbClr val="2D2D32"/>
                </a:solidFill>
                <a:effectLst/>
                <a:latin typeface="inherit"/>
              </a:rPr>
              <a:t> am </a:t>
            </a:r>
            <a:r>
              <a:rPr lang="en-US" sz="3600" b="1" i="0" u="none" strike="noStrike" dirty="0" err="1">
                <a:solidFill>
                  <a:srgbClr val="2D2D32"/>
                </a:solidFill>
                <a:effectLst/>
                <a:latin typeface="inherit"/>
              </a:rPr>
              <a:t>besten</a:t>
            </a:r>
            <a:r>
              <a:rPr lang="en-US" b="1" i="0" u="none" strike="noStrike" dirty="0">
                <a:solidFill>
                  <a:srgbClr val="2D2D32"/>
                </a:solidFill>
                <a:effectLst/>
                <a:latin typeface="inherit"/>
              </a:rPr>
              <a:t>.</a:t>
            </a:r>
            <a:endParaRPr lang="en-US" b="1" i="0" u="none" strike="noStrike" dirty="0">
              <a:solidFill>
                <a:srgbClr val="2D2D32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857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DE074-A804-B24A-9FEC-D144357D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r>
              <a:rPr lang="en-US" b="1" dirty="0" err="1"/>
              <a:t>Stehen</a:t>
            </a:r>
            <a:r>
              <a:rPr lang="en-US" b="1" dirty="0"/>
              <a:t> Sie auf, </a:t>
            </a:r>
            <a:r>
              <a:rPr lang="en-US" b="1" dirty="0" err="1"/>
              <a:t>wenn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72554-D9A6-914A-8B41-7CF8DE76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39" y="1253331"/>
            <a:ext cx="5967714" cy="435133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Sie </a:t>
            </a:r>
            <a:r>
              <a:rPr lang="en-US" sz="2600" dirty="0" err="1"/>
              <a:t>haben</a:t>
            </a:r>
            <a:r>
              <a:rPr lang="en-US" sz="2600" dirty="0"/>
              <a:t> </a:t>
            </a:r>
            <a:r>
              <a:rPr lang="en-US" sz="2600" dirty="0" err="1"/>
              <a:t>einen</a:t>
            </a:r>
            <a:r>
              <a:rPr lang="en-US" sz="2600" dirty="0"/>
              <a:t> Hund </a:t>
            </a:r>
            <a:r>
              <a:rPr lang="en-US" sz="2600" dirty="0" err="1"/>
              <a:t>oder</a:t>
            </a:r>
            <a:r>
              <a:rPr lang="en-US" sz="2600" dirty="0"/>
              <a:t> </a:t>
            </a:r>
            <a:r>
              <a:rPr lang="en-US" sz="2600" dirty="0" err="1"/>
              <a:t>eine</a:t>
            </a:r>
            <a:r>
              <a:rPr lang="en-US" sz="2600" dirty="0"/>
              <a:t> </a:t>
            </a:r>
            <a:r>
              <a:rPr lang="en-US" sz="2600" dirty="0" err="1"/>
              <a:t>Katze</a:t>
            </a:r>
            <a:endParaRPr lang="en-US" sz="2600" dirty="0"/>
          </a:p>
          <a:p>
            <a:r>
              <a:rPr lang="en-US" sz="2600" dirty="0"/>
              <a:t>Sie </a:t>
            </a:r>
            <a:r>
              <a:rPr lang="en-US" sz="2600" dirty="0" err="1"/>
              <a:t>haben</a:t>
            </a:r>
            <a:r>
              <a:rPr lang="en-US" sz="2600" dirty="0"/>
              <a:t> </a:t>
            </a:r>
            <a:r>
              <a:rPr lang="en-US" sz="2600" dirty="0" err="1"/>
              <a:t>zwei</a:t>
            </a:r>
            <a:r>
              <a:rPr lang="en-US" sz="2600" dirty="0"/>
              <a:t> </a:t>
            </a:r>
            <a:r>
              <a:rPr lang="en-US" sz="2600" dirty="0" err="1"/>
              <a:t>oder</a:t>
            </a:r>
            <a:r>
              <a:rPr lang="en-US" sz="2600" dirty="0"/>
              <a:t> </a:t>
            </a:r>
            <a:r>
              <a:rPr lang="en-US" sz="2600" dirty="0" err="1"/>
              <a:t>mehr</a:t>
            </a:r>
            <a:r>
              <a:rPr lang="en-US" sz="2600" dirty="0"/>
              <a:t> </a:t>
            </a:r>
            <a:r>
              <a:rPr lang="en-US" sz="2600" dirty="0" err="1"/>
              <a:t>Cousinen</a:t>
            </a:r>
            <a:r>
              <a:rPr lang="en-US" sz="2600" dirty="0"/>
              <a:t> </a:t>
            </a:r>
            <a:r>
              <a:rPr lang="en-US" sz="2600" dirty="0" err="1"/>
              <a:t>oder</a:t>
            </a:r>
            <a:r>
              <a:rPr lang="en-US" sz="2600" dirty="0"/>
              <a:t> Cousins</a:t>
            </a:r>
          </a:p>
          <a:p>
            <a:r>
              <a:rPr lang="en-US" sz="2600" dirty="0"/>
              <a:t>Sie </a:t>
            </a:r>
            <a:r>
              <a:rPr lang="en-US" sz="2600" dirty="0" err="1"/>
              <a:t>haben</a:t>
            </a:r>
            <a:r>
              <a:rPr lang="en-US" sz="2600" dirty="0"/>
              <a:t> </a:t>
            </a:r>
            <a:r>
              <a:rPr lang="en-US" sz="2600" dirty="0" err="1"/>
              <a:t>keine</a:t>
            </a:r>
            <a:r>
              <a:rPr lang="en-US" sz="2600" dirty="0"/>
              <a:t> </a:t>
            </a:r>
            <a:r>
              <a:rPr lang="en-US" sz="2600" dirty="0" err="1"/>
              <a:t>Schlange</a:t>
            </a:r>
            <a:r>
              <a:rPr lang="en-US" sz="2600" dirty="0"/>
              <a:t> </a:t>
            </a:r>
          </a:p>
          <a:p>
            <a:r>
              <a:rPr lang="en-US" sz="2600" dirty="0"/>
              <a:t>Sie </a:t>
            </a:r>
            <a:r>
              <a:rPr lang="en-US" sz="2600" dirty="0" err="1"/>
              <a:t>haben</a:t>
            </a:r>
            <a:r>
              <a:rPr lang="en-US" sz="2600" dirty="0"/>
              <a:t> </a:t>
            </a:r>
            <a:r>
              <a:rPr lang="en-US" sz="2600" dirty="0" err="1"/>
              <a:t>einen</a:t>
            </a:r>
            <a:r>
              <a:rPr lang="en-US" sz="2600" dirty="0"/>
              <a:t> </a:t>
            </a:r>
            <a:r>
              <a:rPr lang="en-US" sz="2600" dirty="0" err="1"/>
              <a:t>Bruder</a:t>
            </a:r>
            <a:endParaRPr lang="en-US" sz="2600" dirty="0"/>
          </a:p>
          <a:p>
            <a:r>
              <a:rPr lang="en-US" sz="2600" dirty="0"/>
              <a:t>Sie </a:t>
            </a:r>
            <a:r>
              <a:rPr lang="en-US" sz="2600" dirty="0" err="1"/>
              <a:t>haben</a:t>
            </a:r>
            <a:r>
              <a:rPr lang="en-US" sz="2600" dirty="0"/>
              <a:t> 2 </a:t>
            </a:r>
            <a:r>
              <a:rPr lang="en-US" sz="2600" dirty="0" err="1"/>
              <a:t>oder</a:t>
            </a:r>
            <a:r>
              <a:rPr lang="en-US" sz="2600" dirty="0"/>
              <a:t> </a:t>
            </a:r>
            <a:r>
              <a:rPr lang="en-US" sz="2600" dirty="0" err="1"/>
              <a:t>mehr</a:t>
            </a:r>
            <a:r>
              <a:rPr lang="en-US" sz="2600" dirty="0"/>
              <a:t> </a:t>
            </a:r>
            <a:r>
              <a:rPr lang="en-US" sz="2600" dirty="0" err="1"/>
              <a:t>Geschwister</a:t>
            </a:r>
            <a:r>
              <a:rPr lang="en-US" sz="2600" dirty="0"/>
              <a:t> (</a:t>
            </a:r>
            <a:r>
              <a:rPr lang="en-US" sz="2600" dirty="0" err="1"/>
              <a:t>Stief</a:t>
            </a:r>
            <a:r>
              <a:rPr lang="en-US" sz="2600" dirty="0"/>
              <a:t>- und </a:t>
            </a:r>
            <a:r>
              <a:rPr lang="en-US" sz="2600" dirty="0" err="1"/>
              <a:t>Halb</a:t>
            </a:r>
            <a:r>
              <a:rPr lang="en-US" sz="2600" dirty="0"/>
              <a:t>- </a:t>
            </a:r>
            <a:r>
              <a:rPr lang="en-US" sz="2600" dirty="0" err="1"/>
              <a:t>auch</a:t>
            </a:r>
            <a:r>
              <a:rPr lang="en-US" sz="2600" dirty="0"/>
              <a:t>!)</a:t>
            </a:r>
          </a:p>
          <a:p>
            <a:r>
              <a:rPr lang="en-US" sz="2600" dirty="0"/>
              <a:t>Sie </a:t>
            </a:r>
            <a:r>
              <a:rPr lang="en-US" sz="2600" dirty="0" err="1"/>
              <a:t>haben</a:t>
            </a:r>
            <a:r>
              <a:rPr lang="en-US" sz="2600" dirty="0"/>
              <a:t> </a:t>
            </a:r>
            <a:r>
              <a:rPr lang="en-US" sz="2600" dirty="0" err="1"/>
              <a:t>keine</a:t>
            </a:r>
            <a:r>
              <a:rPr lang="en-US" sz="2600" dirty="0"/>
              <a:t> </a:t>
            </a:r>
            <a:r>
              <a:rPr lang="en-US" sz="2600" dirty="0" err="1"/>
              <a:t>Geschwister</a:t>
            </a:r>
            <a:r>
              <a:rPr lang="en-US" sz="2600" dirty="0"/>
              <a:t> (Sie </a:t>
            </a:r>
            <a:r>
              <a:rPr lang="en-US" sz="2600" dirty="0" err="1"/>
              <a:t>sind</a:t>
            </a:r>
            <a:r>
              <a:rPr lang="en-US" sz="2600" dirty="0"/>
              <a:t> </a:t>
            </a:r>
            <a:r>
              <a:rPr lang="en-US" sz="2600" dirty="0" err="1"/>
              <a:t>Einzelkind</a:t>
            </a:r>
            <a:r>
              <a:rPr lang="en-US" sz="2600" dirty="0"/>
              <a:t>) </a:t>
            </a:r>
          </a:p>
          <a:p>
            <a:r>
              <a:rPr lang="en-US" sz="2600" dirty="0"/>
              <a:t>Sie </a:t>
            </a:r>
            <a:r>
              <a:rPr lang="en-US" sz="2600" dirty="0" err="1"/>
              <a:t>haben</a:t>
            </a:r>
            <a:r>
              <a:rPr lang="en-US" sz="2600" dirty="0"/>
              <a:t> </a:t>
            </a:r>
            <a:r>
              <a:rPr lang="en-US" sz="2600" dirty="0" err="1"/>
              <a:t>keine</a:t>
            </a:r>
            <a:r>
              <a:rPr lang="en-US" sz="2600" dirty="0"/>
              <a:t> </a:t>
            </a:r>
            <a:r>
              <a:rPr lang="en-US" sz="2600" dirty="0" err="1"/>
              <a:t>Haustiere</a:t>
            </a:r>
            <a:r>
              <a:rPr lang="en-US" sz="26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5CAC5-B33C-464F-81DD-669C866C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236" y="217957"/>
            <a:ext cx="51181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1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9171-5CEC-AC4E-BAB2-F3AA0655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 </a:t>
            </a:r>
            <a:r>
              <a:rPr lang="en-US" dirty="0" err="1"/>
              <a:t>viele</a:t>
            </a:r>
            <a:r>
              <a:rPr lang="en-US" dirty="0"/>
              <a:t>…?.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DDC0C-B523-904E-9596-DFCAECC45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90" y="1616970"/>
            <a:ext cx="10515600" cy="4351338"/>
          </a:xfrm>
        </p:spPr>
        <p:txBody>
          <a:bodyPr/>
          <a:lstStyle/>
          <a:p>
            <a:r>
              <a:rPr lang="en-US" dirty="0"/>
              <a:t>Wie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Cousinen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Sie? </a:t>
            </a:r>
            <a:r>
              <a:rPr lang="en-US" dirty="0" err="1"/>
              <a:t>Insgesamt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Partnerin</a:t>
            </a:r>
            <a:endParaRPr lang="en-US" dirty="0"/>
          </a:p>
          <a:p>
            <a:r>
              <a:rPr lang="en-US" dirty="0"/>
              <a:t>Wie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Onkel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Sie? </a:t>
            </a:r>
          </a:p>
          <a:p>
            <a:r>
              <a:rPr lang="en-US" dirty="0"/>
              <a:t>Wie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Geschwister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Sie?  (</a:t>
            </a:r>
            <a:r>
              <a:rPr lang="en-US" dirty="0" err="1"/>
              <a:t>Halb</a:t>
            </a:r>
            <a:r>
              <a:rPr lang="en-US" dirty="0"/>
              <a:t>, </a:t>
            </a:r>
            <a:r>
              <a:rPr lang="en-US" dirty="0" err="1"/>
              <a:t>Stief</a:t>
            </a:r>
            <a:r>
              <a:rPr lang="en-US" dirty="0"/>
              <a:t>, </a:t>
            </a:r>
            <a:r>
              <a:rPr lang="en-US" dirty="0" err="1"/>
              <a:t>Adoptiv</a:t>
            </a:r>
            <a:r>
              <a:rPr lang="en-US" dirty="0"/>
              <a:t>, </a:t>
            </a:r>
            <a:r>
              <a:rPr lang="en-US" dirty="0" err="1"/>
              <a:t>Voll</a:t>
            </a:r>
            <a:r>
              <a:rPr lang="en-US" dirty="0"/>
              <a:t>;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Geschwister</a:t>
            </a:r>
            <a:r>
              <a:rPr lang="en-US" dirty="0"/>
              <a:t> = </a:t>
            </a:r>
            <a:r>
              <a:rPr lang="en-US" dirty="0" err="1"/>
              <a:t>Einzelkind</a:t>
            </a:r>
            <a:r>
              <a:rPr lang="en-US" dirty="0"/>
              <a:t>)</a:t>
            </a:r>
          </a:p>
          <a:p>
            <a:r>
              <a:rPr lang="en-US" dirty="0"/>
              <a:t>Wie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Haustiere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Sie? </a:t>
            </a:r>
          </a:p>
          <a:p>
            <a:r>
              <a:rPr lang="en-US" dirty="0"/>
              <a:t>Wie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Tanten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Sie? </a:t>
            </a:r>
          </a:p>
          <a:p>
            <a:r>
              <a:rPr lang="en-US" dirty="0"/>
              <a:t>Wie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Nichten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Neffen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Sie?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87F6-7E2A-804E-B125-9FD341B1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99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Welche</a:t>
            </a:r>
            <a:r>
              <a:rPr lang="en-US" b="1" dirty="0"/>
              <a:t> </a:t>
            </a:r>
            <a:r>
              <a:rPr lang="en-US" b="1" dirty="0" err="1"/>
              <a:t>Familienmitglieder</a:t>
            </a:r>
            <a:r>
              <a:rPr lang="en-US" b="1" dirty="0"/>
              <a:t> </a:t>
            </a:r>
            <a:r>
              <a:rPr lang="en-US" b="1" dirty="0" err="1"/>
              <a:t>haben</a:t>
            </a:r>
            <a:r>
              <a:rPr lang="en-US" b="1" dirty="0"/>
              <a:t> Sie?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A93F-6832-AB44-8552-B3E83B0B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9123"/>
            <a:ext cx="10515600" cy="55437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Infos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Familienmitglied</a:t>
            </a:r>
            <a:r>
              <a:rPr lang="en-US" dirty="0"/>
              <a:t>. </a:t>
            </a:r>
          </a:p>
          <a:p>
            <a:r>
              <a:rPr lang="en-US" dirty="0"/>
              <a:t>Ich </a:t>
            </a:r>
            <a:r>
              <a:rPr lang="en-US" dirty="0" err="1"/>
              <a:t>habe</a:t>
            </a:r>
            <a:r>
              <a:rPr lang="en-US" dirty="0"/>
              <a:t>... </a:t>
            </a:r>
          </a:p>
          <a:p>
            <a:r>
              <a:rPr lang="en-US" dirty="0"/>
              <a:t>Die Persons </a:t>
            </a:r>
            <a:r>
              <a:rPr lang="en-US" dirty="0" err="1"/>
              <a:t>Beziehungsstatus</a:t>
            </a:r>
            <a:r>
              <a:rPr lang="en-US" dirty="0"/>
              <a:t> (</a:t>
            </a:r>
            <a:r>
              <a:rPr lang="en-US" dirty="0" err="1"/>
              <a:t>ledig</a:t>
            </a:r>
            <a:r>
              <a:rPr lang="en-US" dirty="0"/>
              <a:t>, </a:t>
            </a:r>
            <a:r>
              <a:rPr lang="en-US" dirty="0" err="1"/>
              <a:t>liiert</a:t>
            </a:r>
            <a:r>
              <a:rPr lang="en-US" dirty="0"/>
              <a:t>, </a:t>
            </a:r>
            <a:r>
              <a:rPr lang="en-US" dirty="0" err="1"/>
              <a:t>verlobt</a:t>
            </a:r>
            <a:r>
              <a:rPr lang="en-US" dirty="0"/>
              <a:t>, </a:t>
            </a:r>
            <a:r>
              <a:rPr lang="en-US" dirty="0" err="1"/>
              <a:t>verheiratet</a:t>
            </a:r>
            <a:r>
              <a:rPr lang="en-US" dirty="0"/>
              <a:t>, </a:t>
            </a:r>
            <a:r>
              <a:rPr lang="en-US" dirty="0" err="1"/>
              <a:t>geschieden</a:t>
            </a:r>
            <a:r>
              <a:rPr lang="en-US" dirty="0"/>
              <a:t>)*</a:t>
            </a:r>
          </a:p>
          <a:p>
            <a:pPr fontAlgn="base"/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die Person (</a:t>
            </a:r>
            <a:r>
              <a:rPr lang="en-US" dirty="0" err="1"/>
              <a:t>Possessiv</a:t>
            </a:r>
            <a:r>
              <a:rPr lang="en-US" dirty="0"/>
              <a:t>/ von)? </a:t>
            </a:r>
          </a:p>
          <a:p>
            <a:pPr fontAlgn="base"/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(other) </a:t>
            </a:r>
            <a:r>
              <a:rPr lang="en-US" dirty="0" err="1"/>
              <a:t>Familienmitglieder</a:t>
            </a:r>
            <a:r>
              <a:rPr lang="en-US" dirty="0"/>
              <a:t> hat die Person und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heißen</a:t>
            </a:r>
            <a:r>
              <a:rPr lang="en-US" dirty="0"/>
              <a:t> die </a:t>
            </a:r>
            <a:r>
              <a:rPr lang="en-US" dirty="0" err="1"/>
              <a:t>Familienmitgleider</a:t>
            </a:r>
            <a:r>
              <a:rPr lang="en-US" dirty="0"/>
              <a:t>? </a:t>
            </a:r>
          </a:p>
          <a:p>
            <a:pPr fontAlgn="base"/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Familienmitglieder</a:t>
            </a:r>
            <a:r>
              <a:rPr lang="en-US" dirty="0"/>
              <a:t> hat die Person </a:t>
            </a:r>
            <a:r>
              <a:rPr lang="en-US" dirty="0" err="1"/>
              <a:t>nicht</a:t>
            </a:r>
            <a:r>
              <a:rPr lang="en-US" dirty="0"/>
              <a:t>? </a:t>
            </a:r>
          </a:p>
          <a:p>
            <a:pPr marL="0" indent="0">
              <a:buNone/>
            </a:pPr>
            <a:r>
              <a:rPr lang="en-US" dirty="0" err="1"/>
              <a:t>zB</a:t>
            </a:r>
            <a:r>
              <a:rPr lang="en-US" dirty="0"/>
              <a:t>: Ich </a:t>
            </a:r>
            <a:r>
              <a:rPr lang="en-US" dirty="0" err="1"/>
              <a:t>habe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Mann und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heißt</a:t>
            </a:r>
            <a:r>
              <a:rPr lang="en-US" dirty="0"/>
              <a:t> Shane.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verheiratet</a:t>
            </a:r>
            <a:r>
              <a:rPr lang="en-US" dirty="0"/>
              <a:t>. 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der Sohn von Pascale und Robin. </a:t>
            </a:r>
            <a:r>
              <a:rPr lang="en-US" dirty="0" err="1"/>
              <a:t>Er</a:t>
            </a:r>
            <a:r>
              <a:rPr lang="en-US" dirty="0"/>
              <a:t> hat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Onkel</a:t>
            </a:r>
            <a:r>
              <a:rPr lang="en-US" dirty="0"/>
              <a:t> und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heißen</a:t>
            </a:r>
            <a:r>
              <a:rPr lang="en-US" dirty="0"/>
              <a:t> Jean-Pierre und Jean-François. </a:t>
            </a:r>
            <a:r>
              <a:rPr lang="en-US" dirty="0" err="1"/>
              <a:t>Er</a:t>
            </a:r>
            <a:r>
              <a:rPr lang="en-US" dirty="0"/>
              <a:t> hat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Nichten</a:t>
            </a:r>
            <a:r>
              <a:rPr lang="en-US" dirty="0"/>
              <a:t>, </a:t>
            </a:r>
            <a:r>
              <a:rPr lang="en-US" dirty="0" err="1"/>
              <a:t>Neffen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Kinder, 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hat </a:t>
            </a:r>
            <a:r>
              <a:rPr lang="en-US" dirty="0" err="1"/>
              <a:t>einen</a:t>
            </a:r>
            <a:r>
              <a:rPr lang="en-US" dirty="0"/>
              <a:t> Hund und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Katze</a:t>
            </a:r>
            <a:r>
              <a:rPr lang="en-US" dirty="0"/>
              <a:t>. </a:t>
            </a:r>
          </a:p>
          <a:p>
            <a:r>
              <a:rPr lang="en-US" dirty="0"/>
              <a:t>2. Eine </a:t>
            </a:r>
            <a:r>
              <a:rPr lang="en-US" dirty="0" err="1"/>
              <a:t>Frage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Partnerin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die Persons </a:t>
            </a:r>
            <a:r>
              <a:rPr lang="en-US" dirty="0" err="1"/>
              <a:t>Nationalität</a:t>
            </a:r>
            <a:r>
              <a:rPr lang="en-US" dirty="0"/>
              <a:t>/</a:t>
            </a:r>
            <a:r>
              <a:rPr lang="en-US" dirty="0" err="1"/>
              <a:t>Wohnort</a:t>
            </a:r>
            <a:r>
              <a:rPr lang="en-US" dirty="0"/>
              <a:t>/Alter/</a:t>
            </a:r>
            <a:r>
              <a:rPr lang="en-US" dirty="0" err="1"/>
              <a:t>Aussehen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Machen Sie </a:t>
            </a:r>
            <a:r>
              <a:rPr lang="en-US" dirty="0" err="1">
                <a:highlight>
                  <a:srgbClr val="FFFF00"/>
                </a:highlight>
                <a:sym typeface="Wingdings" pitchFamily="2" charset="2"/>
              </a:rPr>
              <a:t>sich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en-US" dirty="0" err="1">
                <a:highlight>
                  <a:srgbClr val="FFFF00"/>
                </a:highlight>
                <a:sym typeface="Wingdings" pitchFamily="2" charset="2"/>
              </a:rPr>
              <a:t>Notizen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  </a:t>
            </a:r>
            <a:endParaRPr lang="en-US" dirty="0"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à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50B9-5000-1F47-890E-5583103C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26" y="2540186"/>
            <a:ext cx="10515600" cy="1139583"/>
          </a:xfrm>
        </p:spPr>
        <p:txBody>
          <a:bodyPr>
            <a:noAutofit/>
          </a:bodyPr>
          <a:lstStyle/>
          <a:p>
            <a:r>
              <a:rPr lang="en-US" b="1" dirty="0" err="1"/>
              <a:t>Studieren</a:t>
            </a:r>
            <a:r>
              <a:rPr lang="en-US" b="1" dirty="0"/>
              <a:t> </a:t>
            </a:r>
            <a:r>
              <a:rPr lang="en-US" b="1" dirty="0" err="1"/>
              <a:t>Familienmitglieder</a:t>
            </a:r>
            <a:r>
              <a:rPr lang="en-US" b="1" dirty="0"/>
              <a:t>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/>
              <a:t>Freunde</a:t>
            </a:r>
            <a:r>
              <a:rPr lang="en-US" b="1" dirty="0"/>
              <a:t> an </a:t>
            </a:r>
            <a:r>
              <a:rPr lang="en-US" b="1" dirty="0" err="1"/>
              <a:t>Universitäten</a:t>
            </a:r>
            <a:r>
              <a:rPr lang="en-US" b="1" dirty="0"/>
              <a:t>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/>
              <a:t>Volkshochschulen</a:t>
            </a:r>
            <a:r>
              <a:rPr lang="en-US" b="1" dirty="0"/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6302A-E559-0E4E-BC6D-D563EEC857CD}"/>
              </a:ext>
            </a:extLst>
          </p:cNvPr>
          <p:cNvSpPr txBox="1"/>
          <p:nvPr/>
        </p:nvSpPr>
        <p:spPr>
          <a:xfrm>
            <a:off x="489397" y="296214"/>
            <a:ext cx="10612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Infos</a:t>
            </a:r>
            <a:r>
              <a:rPr lang="en-US" sz="4400" dirty="0"/>
              <a:t> </a:t>
            </a:r>
            <a:r>
              <a:rPr lang="en-US" sz="4400" dirty="0" err="1"/>
              <a:t>geben</a:t>
            </a:r>
            <a:r>
              <a:rPr lang="en-US" sz="4400" dirty="0"/>
              <a:t>: was </a:t>
            </a:r>
            <a:r>
              <a:rPr lang="en-US" sz="4400" dirty="0" err="1"/>
              <a:t>machen</a:t>
            </a:r>
            <a:r>
              <a:rPr lang="en-US" sz="4400" dirty="0"/>
              <a:t> </a:t>
            </a:r>
            <a:r>
              <a:rPr lang="en-US" sz="4400" dirty="0" err="1"/>
              <a:t>wir</a:t>
            </a:r>
            <a:r>
              <a:rPr lang="en-US" sz="4400" dirty="0"/>
              <a:t>? Was </a:t>
            </a:r>
            <a:r>
              <a:rPr lang="en-US" sz="4400" dirty="0" err="1"/>
              <a:t>machen</a:t>
            </a:r>
            <a:r>
              <a:rPr lang="en-US" sz="4400" dirty="0"/>
              <a:t> </a:t>
            </a:r>
            <a:r>
              <a:rPr lang="en-US" sz="4400" dirty="0" err="1"/>
              <a:t>Familienmitglieder</a:t>
            </a:r>
            <a:r>
              <a:rPr lang="en-US" sz="4400" dirty="0"/>
              <a:t> </a:t>
            </a:r>
            <a:r>
              <a:rPr lang="en-US" sz="4400" dirty="0" err="1"/>
              <a:t>oder</a:t>
            </a:r>
            <a:r>
              <a:rPr lang="en-US" sz="4400" dirty="0"/>
              <a:t> </a:t>
            </a:r>
            <a:r>
              <a:rPr lang="en-US" sz="4400" dirty="0" err="1"/>
              <a:t>Freunde</a:t>
            </a:r>
            <a:r>
              <a:rPr lang="en-US" sz="4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1666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2D39B6-E506-2845-AA2C-C2F4B837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397" y="1388745"/>
            <a:ext cx="5236901" cy="1163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8B39F-4E00-5147-84D9-A1ACD4C57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201" y="528034"/>
            <a:ext cx="6604000" cy="614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5F2931-F1E7-6544-ADC3-7A8148E6919C}"/>
              </a:ext>
            </a:extLst>
          </p:cNvPr>
          <p:cNvSpPr txBox="1"/>
          <p:nvPr/>
        </p:nvSpPr>
        <p:spPr>
          <a:xfrm>
            <a:off x="6493397" y="2551837"/>
            <a:ext cx="4664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das </a:t>
            </a:r>
            <a:r>
              <a:rPr lang="en-US" sz="3600" dirty="0" err="1"/>
              <a:t>Hauptfach</a:t>
            </a:r>
            <a:r>
              <a:rPr lang="en-US" sz="3600" dirty="0"/>
              <a:t>: 10 </a:t>
            </a:r>
            <a:r>
              <a:rPr lang="en-US" sz="3600" dirty="0" err="1"/>
              <a:t>Kurse</a:t>
            </a:r>
            <a:r>
              <a:rPr lang="en-US" sz="3600" dirty="0"/>
              <a:t> </a:t>
            </a:r>
          </a:p>
          <a:p>
            <a:endParaRPr lang="en-US" sz="3600" dirty="0"/>
          </a:p>
          <a:p>
            <a:r>
              <a:rPr lang="en-US" sz="3600" dirty="0"/>
              <a:t>das </a:t>
            </a:r>
            <a:r>
              <a:rPr lang="en-US" sz="3600" dirty="0" err="1"/>
              <a:t>Nebenfach</a:t>
            </a:r>
            <a:r>
              <a:rPr lang="en-US" sz="3600" dirty="0"/>
              <a:t>: 6 </a:t>
            </a:r>
            <a:r>
              <a:rPr lang="en-US" sz="3600" dirty="0" err="1"/>
              <a:t>Kurse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93526-2E8A-0944-93C7-5688078E0A51}"/>
              </a:ext>
            </a:extLst>
          </p:cNvPr>
          <p:cNvSpPr txBox="1"/>
          <p:nvPr/>
        </p:nvSpPr>
        <p:spPr>
          <a:xfrm>
            <a:off x="218941" y="0"/>
            <a:ext cx="1016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Was </a:t>
            </a:r>
            <a:r>
              <a:rPr lang="en-US" sz="3200" dirty="0" err="1"/>
              <a:t>studieren</a:t>
            </a:r>
            <a:r>
              <a:rPr lang="en-US" sz="3200" dirty="0"/>
              <a:t> die </a:t>
            </a:r>
            <a:r>
              <a:rPr lang="en-US" sz="3200" dirty="0" err="1"/>
              <a:t>Freunde</a:t>
            </a:r>
            <a:r>
              <a:rPr lang="en-US" sz="3200" dirty="0"/>
              <a:t> und </a:t>
            </a:r>
            <a:r>
              <a:rPr lang="en-US" sz="3200" dirty="0" err="1"/>
              <a:t>Familienmitglieder</a:t>
            </a:r>
            <a:r>
              <a:rPr lang="en-US" sz="32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097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1AF02B-8736-9A48-99DB-E2781491E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680294"/>
              </p:ext>
            </p:extLst>
          </p:nvPr>
        </p:nvGraphicFramePr>
        <p:xfrm>
          <a:off x="513144" y="405114"/>
          <a:ext cx="102783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580">
                  <a:extLst>
                    <a:ext uri="{9D8B030D-6E8A-4147-A177-3AD203B41FA5}">
                      <a16:colId xmlns:a16="http://schemas.microsoft.com/office/drawing/2014/main" val="4200908157"/>
                    </a:ext>
                  </a:extLst>
                </a:gridCol>
                <a:gridCol w="2569580">
                  <a:extLst>
                    <a:ext uri="{9D8B030D-6E8A-4147-A177-3AD203B41FA5}">
                      <a16:colId xmlns:a16="http://schemas.microsoft.com/office/drawing/2014/main" val="852582481"/>
                    </a:ext>
                  </a:extLst>
                </a:gridCol>
                <a:gridCol w="2569580">
                  <a:extLst>
                    <a:ext uri="{9D8B030D-6E8A-4147-A177-3AD203B41FA5}">
                      <a16:colId xmlns:a16="http://schemas.microsoft.com/office/drawing/2014/main" val="3469816307"/>
                    </a:ext>
                  </a:extLst>
                </a:gridCol>
                <a:gridCol w="2569580">
                  <a:extLst>
                    <a:ext uri="{9D8B030D-6E8A-4147-A177-3AD203B41FA5}">
                      <a16:colId xmlns:a16="http://schemas.microsoft.com/office/drawing/2014/main" val="245989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Geisteswissenschaften</a:t>
                      </a:r>
                      <a:endParaRPr lang="en-US" dirty="0"/>
                    </a:p>
                    <a:p>
                      <a:r>
                        <a:rPr lang="en-US" dirty="0"/>
                        <a:t>und </a:t>
                      </a:r>
                      <a:r>
                        <a:rPr lang="en-US" dirty="0" err="1"/>
                        <a:t>Sprachen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Naturwissenschaften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Sozialwissenschaften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Ingenieurwissenschaften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21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2754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244FA0-B302-8A49-8760-1E137EFE9131}"/>
              </a:ext>
            </a:extLst>
          </p:cNvPr>
          <p:cNvSpPr txBox="1"/>
          <p:nvPr/>
        </p:nvSpPr>
        <p:spPr>
          <a:xfrm>
            <a:off x="398361" y="3875963"/>
            <a:ext cx="11395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Mathematik</a:t>
            </a:r>
            <a:r>
              <a:rPr lang="en-US" dirty="0"/>
              <a:t> 		</a:t>
            </a:r>
            <a:r>
              <a:rPr lang="en-US" dirty="0" err="1"/>
              <a:t>Chemie</a:t>
            </a:r>
            <a:r>
              <a:rPr lang="en-US" dirty="0"/>
              <a:t>  			</a:t>
            </a:r>
            <a:r>
              <a:rPr lang="en-US" dirty="0" err="1"/>
              <a:t>Maschinenbau</a:t>
            </a:r>
            <a:r>
              <a:rPr lang="en-US" dirty="0"/>
              <a:t>		Anthropologie</a:t>
            </a:r>
          </a:p>
          <a:p>
            <a:r>
              <a:rPr lang="en-US" dirty="0"/>
              <a:t>Religion 			</a:t>
            </a:r>
            <a:r>
              <a:rPr lang="en-US" dirty="0" err="1"/>
              <a:t>Physik</a:t>
            </a:r>
            <a:r>
              <a:rPr lang="en-US" dirty="0"/>
              <a:t> 			</a:t>
            </a:r>
            <a:r>
              <a:rPr lang="en-US" dirty="0" err="1"/>
              <a:t>Betriebswirtschaftslehre</a:t>
            </a:r>
            <a:r>
              <a:rPr lang="en-US" dirty="0"/>
              <a:t>	</a:t>
            </a:r>
            <a:r>
              <a:rPr lang="en-US" dirty="0" err="1"/>
              <a:t>Soziologie</a:t>
            </a:r>
            <a:r>
              <a:rPr lang="en-US" dirty="0"/>
              <a:t> </a:t>
            </a:r>
          </a:p>
          <a:p>
            <a:r>
              <a:rPr lang="en-US" dirty="0" err="1"/>
              <a:t>Englisch</a:t>
            </a:r>
            <a:r>
              <a:rPr lang="en-US" dirty="0"/>
              <a:t> 			</a:t>
            </a:r>
            <a:r>
              <a:rPr lang="en-US" dirty="0" err="1"/>
              <a:t>Kunstgeschichte</a:t>
            </a:r>
            <a:r>
              <a:rPr lang="en-US" dirty="0"/>
              <a:t> 		</a:t>
            </a:r>
            <a:r>
              <a:rPr lang="en-US" dirty="0" err="1"/>
              <a:t>Volkswirtschaftslehre</a:t>
            </a:r>
            <a:r>
              <a:rPr lang="en-US" dirty="0"/>
              <a:t> 	</a:t>
            </a:r>
            <a:r>
              <a:rPr lang="en-US" dirty="0" err="1"/>
              <a:t>Biomedizintechnik</a:t>
            </a:r>
            <a:r>
              <a:rPr lang="en-US" dirty="0"/>
              <a:t> </a:t>
            </a:r>
          </a:p>
          <a:p>
            <a:r>
              <a:rPr lang="en-US" dirty="0"/>
              <a:t>Deutsch 			</a:t>
            </a:r>
            <a:r>
              <a:rPr lang="en-US" dirty="0" err="1"/>
              <a:t>Politikwissenschaft</a:t>
            </a:r>
            <a:r>
              <a:rPr lang="en-US" dirty="0"/>
              <a:t> 		Philosophie 		Film </a:t>
            </a:r>
          </a:p>
          <a:p>
            <a:r>
              <a:rPr lang="en-US" dirty="0" err="1"/>
              <a:t>Biologie</a:t>
            </a:r>
            <a:r>
              <a:rPr lang="en-US" dirty="0"/>
              <a:t> 			</a:t>
            </a:r>
            <a:r>
              <a:rPr lang="en-US" dirty="0" err="1"/>
              <a:t>Informatik</a:t>
            </a:r>
            <a:r>
              <a:rPr lang="en-US" dirty="0"/>
              <a:t> 		</a:t>
            </a:r>
            <a:r>
              <a:rPr lang="en-US" dirty="0" err="1"/>
              <a:t>Vergleichende</a:t>
            </a:r>
            <a:r>
              <a:rPr lang="en-US" dirty="0"/>
              <a:t> </a:t>
            </a:r>
            <a:r>
              <a:rPr lang="en-US" dirty="0" err="1"/>
              <a:t>Literaturwissenschaft</a:t>
            </a:r>
            <a:r>
              <a:rPr lang="en-US" dirty="0"/>
              <a:t> </a:t>
            </a:r>
          </a:p>
          <a:p>
            <a:r>
              <a:rPr lang="en-US" dirty="0" err="1"/>
              <a:t>Altphilologie</a:t>
            </a:r>
            <a:r>
              <a:rPr lang="en-US" dirty="0"/>
              <a:t> 		</a:t>
            </a:r>
            <a:r>
              <a:rPr lang="en-US" dirty="0" err="1"/>
              <a:t>Archäologie</a:t>
            </a:r>
            <a:r>
              <a:rPr lang="en-US" dirty="0"/>
              <a:t> 		Religion 			</a:t>
            </a:r>
            <a:r>
              <a:rPr lang="en-US" dirty="0" err="1"/>
              <a:t>Geologie</a:t>
            </a:r>
            <a:r>
              <a:rPr lang="en-US" dirty="0"/>
              <a:t> </a:t>
            </a:r>
          </a:p>
          <a:p>
            <a:r>
              <a:rPr lang="en-US" dirty="0" err="1"/>
              <a:t>Psychologie</a:t>
            </a:r>
            <a:r>
              <a:rPr lang="en-US" dirty="0"/>
              <a:t> 		</a:t>
            </a:r>
            <a:r>
              <a:rPr lang="en-US" dirty="0" err="1"/>
              <a:t>Umweltstudien</a:t>
            </a:r>
            <a:r>
              <a:rPr lang="en-US" dirty="0"/>
              <a:t> 		</a:t>
            </a:r>
            <a:r>
              <a:rPr lang="en-US" dirty="0" err="1"/>
              <a:t>Musik</a:t>
            </a:r>
            <a:r>
              <a:rPr lang="en-US" dirty="0"/>
              <a:t> 			</a:t>
            </a:r>
            <a:r>
              <a:rPr lang="en-US" dirty="0" err="1"/>
              <a:t>Sprachwissenschaft</a:t>
            </a:r>
            <a:r>
              <a:rPr lang="en-US" dirty="0"/>
              <a:t>/</a:t>
            </a:r>
            <a:r>
              <a:rPr lang="en-US" dirty="0" err="1"/>
              <a:t>Linguistik</a:t>
            </a:r>
            <a:endParaRPr lang="en-US" dirty="0"/>
          </a:p>
          <a:p>
            <a:r>
              <a:rPr lang="en-US" dirty="0" err="1"/>
              <a:t>Internationale</a:t>
            </a:r>
            <a:r>
              <a:rPr lang="en-US" dirty="0"/>
              <a:t> </a:t>
            </a:r>
            <a:r>
              <a:rPr lang="en-US" dirty="0" err="1"/>
              <a:t>Beziehungen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2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7757-7000-4049-A8FC-216D86CF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05"/>
            <a:ext cx="1231220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Was </a:t>
            </a:r>
            <a:r>
              <a:rPr lang="en-US" sz="3600" dirty="0" err="1"/>
              <a:t>studieren</a:t>
            </a:r>
            <a:r>
              <a:rPr lang="en-US" sz="3600" dirty="0"/>
              <a:t> Sie? Was </a:t>
            </a:r>
            <a:r>
              <a:rPr lang="en-US" sz="3600" dirty="0" err="1"/>
              <a:t>studiert</a:t>
            </a:r>
            <a:r>
              <a:rPr lang="en-US" sz="3600" dirty="0"/>
              <a:t> </a:t>
            </a:r>
            <a:r>
              <a:rPr lang="en-US" sz="3600" dirty="0" err="1"/>
              <a:t>ein</a:t>
            </a:r>
            <a:r>
              <a:rPr lang="en-US" sz="3600" dirty="0"/>
              <a:t> </a:t>
            </a:r>
            <a:r>
              <a:rPr lang="en-US" sz="3600" dirty="0" err="1"/>
              <a:t>Familienmitglied</a:t>
            </a:r>
            <a:r>
              <a:rPr lang="en-US" sz="3600" dirty="0"/>
              <a:t> </a:t>
            </a:r>
            <a:r>
              <a:rPr lang="en-US" sz="3600" dirty="0" err="1"/>
              <a:t>oder</a:t>
            </a:r>
            <a:r>
              <a:rPr lang="en-US" sz="3600" dirty="0"/>
              <a:t> </a:t>
            </a:r>
            <a:r>
              <a:rPr lang="en-US" sz="3600" dirty="0" err="1"/>
              <a:t>ein</a:t>
            </a:r>
            <a:r>
              <a:rPr lang="en-US" sz="3600" dirty="0"/>
              <a:t>/e Freund/in?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B7EAE-AA66-7440-A41E-1473C5042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58" y="813502"/>
            <a:ext cx="5825917" cy="104373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138C15-11FD-0F45-99C2-5130A3895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32232"/>
              </p:ext>
            </p:extLst>
          </p:nvPr>
        </p:nvGraphicFramePr>
        <p:xfrm>
          <a:off x="618186" y="1857233"/>
          <a:ext cx="1123037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594">
                  <a:extLst>
                    <a:ext uri="{9D8B030D-6E8A-4147-A177-3AD203B41FA5}">
                      <a16:colId xmlns:a16="http://schemas.microsoft.com/office/drawing/2014/main" val="4200908157"/>
                    </a:ext>
                  </a:extLst>
                </a:gridCol>
                <a:gridCol w="2807594">
                  <a:extLst>
                    <a:ext uri="{9D8B030D-6E8A-4147-A177-3AD203B41FA5}">
                      <a16:colId xmlns:a16="http://schemas.microsoft.com/office/drawing/2014/main" val="852582481"/>
                    </a:ext>
                  </a:extLst>
                </a:gridCol>
                <a:gridCol w="2807594">
                  <a:extLst>
                    <a:ext uri="{9D8B030D-6E8A-4147-A177-3AD203B41FA5}">
                      <a16:colId xmlns:a16="http://schemas.microsoft.com/office/drawing/2014/main" val="3469816307"/>
                    </a:ext>
                  </a:extLst>
                </a:gridCol>
                <a:gridCol w="2807594">
                  <a:extLst>
                    <a:ext uri="{9D8B030D-6E8A-4147-A177-3AD203B41FA5}">
                      <a16:colId xmlns:a16="http://schemas.microsoft.com/office/drawing/2014/main" val="245989106"/>
                    </a:ext>
                  </a:extLst>
                </a:gridCol>
              </a:tblGrid>
              <a:tr h="549763">
                <a:tc>
                  <a:txBody>
                    <a:bodyPr/>
                    <a:lstStyle/>
                    <a:p>
                      <a:r>
                        <a:rPr lang="en-US" dirty="0" err="1"/>
                        <a:t>Geisteswissenschaften</a:t>
                      </a:r>
                      <a:endParaRPr lang="en-US" dirty="0"/>
                    </a:p>
                    <a:p>
                      <a:r>
                        <a:rPr lang="en-US" dirty="0"/>
                        <a:t>und </a:t>
                      </a:r>
                      <a:r>
                        <a:rPr lang="en-US" dirty="0" err="1"/>
                        <a:t>Sprachen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Naturwissenschaften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Sozialwissenschaften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Ingenieurwissenschaften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21162"/>
                  </a:ext>
                </a:extLst>
              </a:tr>
              <a:tr h="4083956">
                <a:tc>
                  <a:txBody>
                    <a:bodyPr/>
                    <a:lstStyle/>
                    <a:p>
                      <a:r>
                        <a:rPr lang="en-US" dirty="0"/>
                        <a:t>Deutsch</a:t>
                      </a:r>
                    </a:p>
                    <a:p>
                      <a:r>
                        <a:rPr lang="en-US" dirty="0" err="1"/>
                        <a:t>Englisch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 err="1"/>
                        <a:t>Russisch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 err="1"/>
                        <a:t>Französisch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 err="1"/>
                        <a:t>Spanisch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 err="1"/>
                        <a:t>Latein</a:t>
                      </a:r>
                      <a:endParaRPr lang="en-US" dirty="0"/>
                    </a:p>
                    <a:p>
                      <a:r>
                        <a:rPr lang="en-US" dirty="0" err="1"/>
                        <a:t>Chinesisch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 err="1"/>
                        <a:t>Vergleichende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Literaturwissenschaft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 err="1"/>
                        <a:t>Geschichte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 err="1"/>
                        <a:t>Kunstgeschichte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Philosophie</a:t>
                      </a:r>
                    </a:p>
                    <a:p>
                      <a:r>
                        <a:rPr lang="en-US" dirty="0"/>
                        <a:t>Religion</a:t>
                      </a:r>
                    </a:p>
                    <a:p>
                      <a:r>
                        <a:rPr lang="en-US" dirty="0" err="1"/>
                        <a:t>Sprachwissenschaft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Chemie</a:t>
                      </a:r>
                      <a:endParaRPr lang="en-US" dirty="0"/>
                    </a:p>
                    <a:p>
                      <a:r>
                        <a:rPr lang="en-US" dirty="0" err="1"/>
                        <a:t>Physik</a:t>
                      </a:r>
                      <a:endParaRPr lang="en-US" dirty="0"/>
                    </a:p>
                    <a:p>
                      <a:r>
                        <a:rPr lang="en-US" dirty="0" err="1"/>
                        <a:t>Biologie</a:t>
                      </a:r>
                      <a:endParaRPr lang="en-US" dirty="0"/>
                    </a:p>
                    <a:p>
                      <a:r>
                        <a:rPr lang="en-US" dirty="0" err="1"/>
                        <a:t>Geologie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 err="1"/>
                        <a:t>Umweltstudien</a:t>
                      </a:r>
                      <a:endParaRPr lang="en-US" dirty="0"/>
                    </a:p>
                    <a:p>
                      <a:r>
                        <a:rPr lang="en-US" dirty="0" err="1"/>
                        <a:t>Mathematik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Soziologie</a:t>
                      </a:r>
                      <a:endParaRPr lang="en-US" dirty="0"/>
                    </a:p>
                    <a:p>
                      <a:r>
                        <a:rPr lang="en-US" dirty="0"/>
                        <a:t>Anthropologie</a:t>
                      </a:r>
                    </a:p>
                    <a:p>
                      <a:r>
                        <a:rPr lang="en-US" dirty="0" err="1"/>
                        <a:t>Politikwissenschaft</a:t>
                      </a:r>
                      <a:endParaRPr lang="en-US" dirty="0"/>
                    </a:p>
                    <a:p>
                      <a:r>
                        <a:rPr lang="en-US" dirty="0" err="1"/>
                        <a:t>Psychologie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 err="1"/>
                        <a:t>Archäologie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 err="1"/>
                        <a:t>Betriebswirtschaftlehre</a:t>
                      </a:r>
                      <a:endParaRPr lang="en-US" dirty="0"/>
                    </a:p>
                    <a:p>
                      <a:r>
                        <a:rPr lang="en-US" dirty="0" err="1"/>
                        <a:t>Volkswirtschaftlehre</a:t>
                      </a:r>
                      <a:endParaRPr lang="en-US" dirty="0"/>
                    </a:p>
                    <a:p>
                      <a:r>
                        <a:rPr lang="en-US" dirty="0" err="1"/>
                        <a:t>Internationale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Beziehungen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Informatik</a:t>
                      </a:r>
                      <a:endParaRPr lang="en-US" dirty="0"/>
                    </a:p>
                    <a:p>
                      <a:r>
                        <a:rPr lang="en-US" dirty="0" err="1"/>
                        <a:t>Mathematik</a:t>
                      </a:r>
                      <a:endParaRPr lang="en-US" dirty="0"/>
                    </a:p>
                    <a:p>
                      <a:r>
                        <a:rPr lang="en-US" dirty="0" err="1"/>
                        <a:t>Maschinenbau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275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7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507</Words>
  <Application>Microsoft Macintosh PowerPoint</Application>
  <PresentationFormat>Widescreen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inherit</vt:lpstr>
      <vt:lpstr>montserrat</vt:lpstr>
      <vt:lpstr>Wingdings</vt:lpstr>
      <vt:lpstr>Office Theme</vt:lpstr>
      <vt:lpstr>PowerPoint Presentation</vt:lpstr>
      <vt:lpstr>PowerPoint Presentation</vt:lpstr>
      <vt:lpstr>Stehen Sie auf, wenn…</vt:lpstr>
      <vt:lpstr>Wie viele…?.</vt:lpstr>
      <vt:lpstr>Welche Familienmitglieder haben Sie? </vt:lpstr>
      <vt:lpstr>Studieren Familienmitglieder oder Freunde an Universitäten oder Volkshochschulen? </vt:lpstr>
      <vt:lpstr>PowerPoint Presentation</vt:lpstr>
      <vt:lpstr>PowerPoint Presentation</vt:lpstr>
      <vt:lpstr>Was studieren Sie? Was studiert ein Familienmitglied oder ein/e Freund/in?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Mackey</dc:creator>
  <cp:lastModifiedBy>Shane Mackey</cp:lastModifiedBy>
  <cp:revision>21</cp:revision>
  <dcterms:created xsi:type="dcterms:W3CDTF">2020-09-28T00:00:08Z</dcterms:created>
  <dcterms:modified xsi:type="dcterms:W3CDTF">2020-09-28T14:34:13Z</dcterms:modified>
</cp:coreProperties>
</file>