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aleway"/>
      <p:regular r:id="rId24"/>
      <p:bold r:id="rId25"/>
      <p:italic r:id="rId26"/>
      <p:boldItalic r:id="rId27"/>
    </p:embeddedFont>
    <p:embeddedFont>
      <p:font typeface="Proxima Nova"/>
      <p:regular r:id="rId28"/>
      <p:bold r:id="rId29"/>
      <p:italic r:id="rId30"/>
      <p:boldItalic r:id="rId31"/>
    </p:embeddedFont>
    <p:embeddedFont>
      <p:font typeface="Economica"/>
      <p:regular r:id="rId32"/>
      <p:bold r:id="rId33"/>
      <p:italic r:id="rId34"/>
      <p:boldItalic r:id="rId35"/>
    </p:embeddedFont>
    <p:embeddedFont>
      <p:font typeface="Corbel"/>
      <p:regular r:id="rId36"/>
      <p:bold r:id="rId37"/>
      <p:italic r:id="rId38"/>
      <p:boldItalic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5.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OpenSans-boldItalic.fntdata"/><Relationship Id="rId24" Type="http://schemas.openxmlformats.org/officeDocument/2006/relationships/font" Target="fonts/Raleway-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italic.fntdata"/><Relationship Id="rId25" Type="http://schemas.openxmlformats.org/officeDocument/2006/relationships/font" Target="fonts/Raleway-bold.fntdata"/><Relationship Id="rId28" Type="http://schemas.openxmlformats.org/officeDocument/2006/relationships/font" Target="fonts/ProximaNova-regular.fntdata"/><Relationship Id="rId27" Type="http://schemas.openxmlformats.org/officeDocument/2006/relationships/font" Target="fonts/Raleway-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boldItalic.fntdata"/><Relationship Id="rId30" Type="http://schemas.openxmlformats.org/officeDocument/2006/relationships/font" Target="fonts/ProximaNova-italic.fntdata"/><Relationship Id="rId11" Type="http://schemas.openxmlformats.org/officeDocument/2006/relationships/slide" Target="slides/slide6.xml"/><Relationship Id="rId33" Type="http://schemas.openxmlformats.org/officeDocument/2006/relationships/font" Target="fonts/Economica-bold.fntdata"/><Relationship Id="rId10" Type="http://schemas.openxmlformats.org/officeDocument/2006/relationships/slide" Target="slides/slide5.xml"/><Relationship Id="rId32" Type="http://schemas.openxmlformats.org/officeDocument/2006/relationships/font" Target="fonts/Economica-regular.fntdata"/><Relationship Id="rId13" Type="http://schemas.openxmlformats.org/officeDocument/2006/relationships/slide" Target="slides/slide8.xml"/><Relationship Id="rId35" Type="http://schemas.openxmlformats.org/officeDocument/2006/relationships/font" Target="fonts/Economica-boldItalic.fntdata"/><Relationship Id="rId12" Type="http://schemas.openxmlformats.org/officeDocument/2006/relationships/slide" Target="slides/slide7.xml"/><Relationship Id="rId34" Type="http://schemas.openxmlformats.org/officeDocument/2006/relationships/font" Target="fonts/Economica-italic.fntdata"/><Relationship Id="rId15" Type="http://schemas.openxmlformats.org/officeDocument/2006/relationships/slide" Target="slides/slide10.xml"/><Relationship Id="rId37" Type="http://schemas.openxmlformats.org/officeDocument/2006/relationships/font" Target="fonts/Corbel-bold.fntdata"/><Relationship Id="rId14" Type="http://schemas.openxmlformats.org/officeDocument/2006/relationships/slide" Target="slides/slide9.xml"/><Relationship Id="rId36" Type="http://schemas.openxmlformats.org/officeDocument/2006/relationships/font" Target="fonts/Corbel-regular.fntdata"/><Relationship Id="rId17" Type="http://schemas.openxmlformats.org/officeDocument/2006/relationships/slide" Target="slides/slide12.xml"/><Relationship Id="rId39" Type="http://schemas.openxmlformats.org/officeDocument/2006/relationships/font" Target="fonts/Corbel-boldItalic.fntdata"/><Relationship Id="rId16" Type="http://schemas.openxmlformats.org/officeDocument/2006/relationships/slide" Target="slides/slide11.xml"/><Relationship Id="rId38" Type="http://schemas.openxmlformats.org/officeDocument/2006/relationships/font" Target="fonts/Corbel-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9b56665109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9b56665109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9b56665109_0_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9b56665109_0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9b56665109_0_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9b56665109_0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9b56665109_0_6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9b56665109_0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9b56665109_0_7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9b56665109_0_7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9b56665109_0_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9b56665109_0_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9b56665109_0_8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9b56665109_0_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b56665109_0_8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9b56665109_0_8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9b56665109_0_9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9b56665109_0_9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b5666510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b5666510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9b56665109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9b56665109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9b56665109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9b56665109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9b56665109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9b56665109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9b56665109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9b56665109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9b56665109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9b56665109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b56665109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b56665109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b56665109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b56665109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1.jpg"/><Relationship Id="rId4" Type="http://schemas.openxmlformats.org/officeDocument/2006/relationships/hyperlink" Target="https://www.history.com/news/sexual-exploitation-was-the-norm-for-19th-century-ballerina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CBX8NOQw75w" TargetMode="External"/><Relationship Id="rId4" Type="http://schemas.openxmlformats.org/officeDocument/2006/relationships/image" Target="../media/image4.jpg"/><Relationship Id="rId5" Type="http://schemas.openxmlformats.org/officeDocument/2006/relationships/hyperlink" Target="http://www.youtube.com/watch?v=OPQXELElYxM" TargetMode="External"/><Relationship Id="rId6"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8.jpg"/><Relationship Id="rId5"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youtube.com/watch?v=u4aLIeg2Mik" TargetMode="Externa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youtube.com/watch?v=8GGjC72iCcs"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youtube.com/watch?v=0SKgGF4v8_c" TargetMode="External"/><Relationship Id="rId4" Type="http://schemas.openxmlformats.org/officeDocument/2006/relationships/image" Target="../media/image19.jpg"/><Relationship Id="rId5" Type="http://schemas.openxmlformats.org/officeDocument/2006/relationships/hyperlink" Target="http://www.youtube.com/watch?v=b9viv_A60Mk" TargetMode="External"/><Relationship Id="rId6" Type="http://schemas.openxmlformats.org/officeDocument/2006/relationships/image" Target="../media/image16.jpg"/><Relationship Id="rId7" Type="http://schemas.openxmlformats.org/officeDocument/2006/relationships/hyperlink" Target="http://www.youtube.com/watch?v=XfmSv0z205s" TargetMode="External"/><Relationship Id="rId8"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0.jpg"/><Relationship Id="rId4" Type="http://schemas.openxmlformats.org/officeDocument/2006/relationships/image" Target="../media/image13.jpg"/><Relationship Id="rId5"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hyperlink" Target="http://www.youtube.com/watch?v=QIvG03xnAto" TargetMode="External"/><Relationship Id="rId5"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www.youtube.com/watch?v=ySHiD3-zDi0" TargetMode="External"/><Relationship Id="rId4" Type="http://schemas.openxmlformats.org/officeDocument/2006/relationships/image" Target="../media/image7.jpg"/><Relationship Id="rId5" Type="http://schemas.openxmlformats.org/officeDocument/2006/relationships/hyperlink" Target="http://www.youtube.com/watch?v=-20nbawHrb4" TargetMode="External"/><Relationship Id="rId6" Type="http://schemas.openxmlformats.org/officeDocument/2006/relationships/image" Target="../media/image3.jpg"/><Relationship Id="rId7"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www.youtube.com/watch?v=LDYKDfM5A5s" TargetMode="Externa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Questions? </a:t>
            </a:r>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3000">
                <a:solidFill>
                  <a:srgbClr val="FFFFFF"/>
                </a:solidFill>
                <a:latin typeface="Corbel"/>
                <a:ea typeface="Corbel"/>
                <a:cs typeface="Corbel"/>
                <a:sym typeface="Corbel"/>
              </a:rPr>
              <a:t>Research Topic and Preliminary Bibliography</a:t>
            </a:r>
            <a:endParaRPr sz="3000">
              <a:solidFill>
                <a:srgbClr val="FFFFFF"/>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2"/>
          <p:cNvPicPr preferRelativeResize="0"/>
          <p:nvPr/>
        </p:nvPicPr>
        <p:blipFill>
          <a:blip r:embed="rId3">
            <a:alphaModFix/>
          </a:blip>
          <a:stretch>
            <a:fillRect/>
          </a:stretch>
        </p:blipFill>
        <p:spPr>
          <a:xfrm>
            <a:off x="1340525" y="743225"/>
            <a:ext cx="6210200" cy="3477700"/>
          </a:xfrm>
          <a:prstGeom prst="rect">
            <a:avLst/>
          </a:prstGeom>
          <a:noFill/>
          <a:ln>
            <a:noFill/>
          </a:ln>
        </p:spPr>
      </p:pic>
      <p:sp>
        <p:nvSpPr>
          <p:cNvPr id="120" name="Google Shape;120;p22"/>
          <p:cNvSpPr txBox="1"/>
          <p:nvPr/>
        </p:nvSpPr>
        <p:spPr>
          <a:xfrm>
            <a:off x="1254375" y="4220925"/>
            <a:ext cx="6461400" cy="7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u="sng">
                <a:solidFill>
                  <a:schemeClr val="hlink"/>
                </a:solidFill>
                <a:latin typeface="Raleway"/>
                <a:ea typeface="Raleway"/>
                <a:cs typeface="Raleway"/>
                <a:sym typeface="Raleway"/>
                <a:hlinkClick r:id="rId4"/>
              </a:rPr>
              <a:t>Sexual Exploitation Was the Norm for 19th Century Ballerinas</a:t>
            </a:r>
            <a:endParaRPr sz="2000">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None/>
            </a:pPr>
            <a:r>
              <a:rPr lang="en" sz="3000">
                <a:latin typeface="Raleway"/>
                <a:ea typeface="Raleway"/>
                <a:cs typeface="Raleway"/>
                <a:sym typeface="Raleway"/>
              </a:rPr>
              <a:t>Ballet Pantomime: Embodied History</a:t>
            </a:r>
            <a:endParaRPr sz="3000">
              <a:latin typeface="Raleway"/>
              <a:ea typeface="Raleway"/>
              <a:cs typeface="Raleway"/>
              <a:sym typeface="Raleway"/>
            </a:endParaRPr>
          </a:p>
        </p:txBody>
      </p:sp>
      <p:pic>
        <p:nvPicPr>
          <p:cNvPr descr="Discover the meaning behind the movement as Principal Dancers Viktorina Kapitonova and Patrick Yocum, led by Ballet Master Larissa Ponomarenko, demonstrate ballet pantomime.&#10;&#10;See ballet pantomime on stage in Giselle | Sep 19-29 | Citizens Bank Opera House | http://bit.ly/2GT8xB8&#10;&#10;Video by Element Productions" id="126" name="Google Shape;126;p23" title="INSIDE LOOK | Ballet Pantomime">
            <a:hlinkClick r:id="rId3"/>
          </p:cNvPr>
          <p:cNvPicPr preferRelativeResize="0"/>
          <p:nvPr/>
        </p:nvPicPr>
        <p:blipFill>
          <a:blip r:embed="rId4">
            <a:alphaModFix/>
          </a:blip>
          <a:stretch>
            <a:fillRect/>
          </a:stretch>
        </p:blipFill>
        <p:spPr>
          <a:xfrm>
            <a:off x="0" y="1147225"/>
            <a:ext cx="4572000" cy="3429000"/>
          </a:xfrm>
          <a:prstGeom prst="rect">
            <a:avLst/>
          </a:prstGeom>
          <a:noFill/>
          <a:ln>
            <a:noFill/>
          </a:ln>
        </p:spPr>
      </p:pic>
      <p:pic>
        <p:nvPicPr>
          <p:cNvPr descr="How does mime translate in ballet? The incomparable story ballet Giselle is a perfect way to delve into the beautiful tradition of ballet mime. Here’s how dancers can silently say everything from “I love you” to “Come here, and dance until you die.”" id="127" name="Google Shape;127;p23" title="Decoding Mime in Ballet">
            <a:hlinkClick r:id="rId5"/>
          </p:cNvPr>
          <p:cNvPicPr preferRelativeResize="0"/>
          <p:nvPr/>
        </p:nvPicPr>
        <p:blipFill>
          <a:blip r:embed="rId6">
            <a:alphaModFix/>
          </a:blip>
          <a:stretch>
            <a:fillRect/>
          </a:stretch>
        </p:blipFill>
        <p:spPr>
          <a:xfrm>
            <a:off x="4572000" y="1147225"/>
            <a:ext cx="45720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Imperial Ballet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510450" y="2057400"/>
            <a:ext cx="8123100" cy="2650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Corbel"/>
                <a:ea typeface="Corbel"/>
                <a:cs typeface="Corbel"/>
                <a:sym typeface="Corbel"/>
              </a:rPr>
              <a:t>What does Sally Banes suggest the imperial ballet reveals about Russia’s social, cultural, and political climate in this historical moment?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6"/>
          <p:cNvPicPr preferRelativeResize="0"/>
          <p:nvPr/>
        </p:nvPicPr>
        <p:blipFill>
          <a:blip r:embed="rId3">
            <a:alphaModFix/>
          </a:blip>
          <a:stretch>
            <a:fillRect/>
          </a:stretch>
        </p:blipFill>
        <p:spPr>
          <a:xfrm>
            <a:off x="2070800" y="152400"/>
            <a:ext cx="3698200" cy="2500700"/>
          </a:xfrm>
          <a:prstGeom prst="rect">
            <a:avLst/>
          </a:prstGeom>
          <a:noFill/>
          <a:ln>
            <a:noFill/>
          </a:ln>
        </p:spPr>
      </p:pic>
      <p:pic>
        <p:nvPicPr>
          <p:cNvPr id="143" name="Google Shape;143;p26"/>
          <p:cNvPicPr preferRelativeResize="0"/>
          <p:nvPr/>
        </p:nvPicPr>
        <p:blipFill>
          <a:blip r:embed="rId4">
            <a:alphaModFix/>
          </a:blip>
          <a:stretch>
            <a:fillRect/>
          </a:stretch>
        </p:blipFill>
        <p:spPr>
          <a:xfrm>
            <a:off x="5769000" y="152400"/>
            <a:ext cx="3374993" cy="4838700"/>
          </a:xfrm>
          <a:prstGeom prst="rect">
            <a:avLst/>
          </a:prstGeom>
          <a:noFill/>
          <a:ln>
            <a:noFill/>
          </a:ln>
        </p:spPr>
      </p:pic>
      <p:pic>
        <p:nvPicPr>
          <p:cNvPr id="144" name="Google Shape;144;p26"/>
          <p:cNvPicPr preferRelativeResize="0"/>
          <p:nvPr/>
        </p:nvPicPr>
        <p:blipFill>
          <a:blip r:embed="rId5">
            <a:alphaModFix/>
          </a:blip>
          <a:stretch>
            <a:fillRect/>
          </a:stretch>
        </p:blipFill>
        <p:spPr>
          <a:xfrm>
            <a:off x="2100963" y="2571750"/>
            <a:ext cx="3668037" cy="2419350"/>
          </a:xfrm>
          <a:prstGeom prst="rect">
            <a:avLst/>
          </a:prstGeom>
          <a:noFill/>
          <a:ln>
            <a:noFill/>
          </a:ln>
        </p:spPr>
      </p:pic>
      <p:sp>
        <p:nvSpPr>
          <p:cNvPr id="145" name="Google Shape;145;p26"/>
          <p:cNvSpPr txBox="1"/>
          <p:nvPr/>
        </p:nvSpPr>
        <p:spPr>
          <a:xfrm>
            <a:off x="102375" y="54850"/>
            <a:ext cx="1906800" cy="493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aleway"/>
                <a:ea typeface="Raleway"/>
                <a:cs typeface="Raleway"/>
                <a:sym typeface="Raleway"/>
              </a:rPr>
              <a:t>Imperial Ballet School </a:t>
            </a:r>
            <a:endParaRPr sz="1800">
              <a:latin typeface="Raleway"/>
              <a:ea typeface="Raleway"/>
              <a:cs typeface="Raleway"/>
              <a:sym typeface="Raleway"/>
            </a:endParaRPr>
          </a:p>
          <a:p>
            <a:pPr indent="0" lvl="0" marL="0" rtl="0" algn="l">
              <a:spcBef>
                <a:spcPts val="0"/>
              </a:spcBef>
              <a:spcAft>
                <a:spcPts val="0"/>
              </a:spcAft>
              <a:buNone/>
            </a:pPr>
            <a:r>
              <a:t/>
            </a:r>
            <a:endParaRPr sz="1800">
              <a:latin typeface="Raleway"/>
              <a:ea typeface="Raleway"/>
              <a:cs typeface="Raleway"/>
              <a:sym typeface="Raleway"/>
            </a:endParaRPr>
          </a:p>
          <a:p>
            <a:pPr indent="0" lvl="0" marL="0" rtl="0" algn="l">
              <a:spcBef>
                <a:spcPts val="0"/>
              </a:spcBef>
              <a:spcAft>
                <a:spcPts val="0"/>
              </a:spcAft>
              <a:buNone/>
            </a:pPr>
            <a:r>
              <a:rPr lang="en" sz="1800">
                <a:latin typeface="Corbel"/>
                <a:ea typeface="Corbel"/>
                <a:cs typeface="Corbel"/>
                <a:sym typeface="Corbel"/>
              </a:rPr>
              <a:t>Founded 1738</a:t>
            </a:r>
            <a:endParaRPr sz="1800">
              <a:latin typeface="Corbel"/>
              <a:ea typeface="Corbel"/>
              <a:cs typeface="Corbel"/>
              <a:sym typeface="Corbel"/>
            </a:endParaRPr>
          </a:p>
          <a:p>
            <a:pPr indent="0" lvl="0" marL="0" rtl="0" algn="l">
              <a:spcBef>
                <a:spcPts val="0"/>
              </a:spcBef>
              <a:spcAft>
                <a:spcPts val="0"/>
              </a:spcAft>
              <a:buNone/>
            </a:pPr>
            <a:r>
              <a:rPr lang="en" sz="1800">
                <a:latin typeface="Corbel"/>
                <a:ea typeface="Corbel"/>
                <a:cs typeface="Corbel"/>
                <a:sym typeface="Corbel"/>
              </a:rPr>
              <a:t>by decree from  Empress Anna in</a:t>
            </a:r>
            <a:endParaRPr sz="1800">
              <a:latin typeface="Corbel"/>
              <a:ea typeface="Corbel"/>
              <a:cs typeface="Corbel"/>
              <a:sym typeface="Corbel"/>
            </a:endParaRPr>
          </a:p>
          <a:p>
            <a:pPr indent="0" lvl="0" marL="0" rtl="0" algn="l">
              <a:spcBef>
                <a:spcPts val="0"/>
              </a:spcBef>
              <a:spcAft>
                <a:spcPts val="0"/>
              </a:spcAft>
              <a:buNone/>
            </a:pPr>
            <a:r>
              <a:rPr lang="en" sz="1800">
                <a:solidFill>
                  <a:schemeClr val="dk1"/>
                </a:solidFill>
                <a:latin typeface="Corbel"/>
                <a:ea typeface="Corbel"/>
                <a:cs typeface="Corbel"/>
                <a:sym typeface="Corbel"/>
              </a:rPr>
              <a:t>St. Petersburg</a:t>
            </a:r>
            <a:endParaRPr sz="1800">
              <a:solidFill>
                <a:schemeClr val="dk1"/>
              </a:solidFill>
              <a:latin typeface="Corbel"/>
              <a:ea typeface="Corbel"/>
              <a:cs typeface="Corbel"/>
              <a:sym typeface="Corbel"/>
            </a:endParaRPr>
          </a:p>
          <a:p>
            <a:pPr indent="0" lvl="0" marL="0" rtl="0" algn="l">
              <a:spcBef>
                <a:spcPts val="0"/>
              </a:spcBef>
              <a:spcAft>
                <a:spcPts val="0"/>
              </a:spcAft>
              <a:buNone/>
            </a:pPr>
            <a:r>
              <a:t/>
            </a:r>
            <a:endParaRPr sz="18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 sz="1800">
                <a:solidFill>
                  <a:schemeClr val="dk1"/>
                </a:solidFill>
                <a:latin typeface="Corbel"/>
                <a:ea typeface="Corbel"/>
                <a:cs typeface="Corbel"/>
                <a:sym typeface="Corbel"/>
              </a:rPr>
              <a:t>First directed by a</a:t>
            </a:r>
            <a:endParaRPr sz="1800">
              <a:solidFill>
                <a:schemeClr val="dk1"/>
              </a:solidFill>
              <a:latin typeface="Corbel"/>
              <a:ea typeface="Corbel"/>
              <a:cs typeface="Corbel"/>
              <a:sym typeface="Corbel"/>
            </a:endParaRPr>
          </a:p>
          <a:p>
            <a:pPr indent="0" lvl="0" marL="0" rtl="0" algn="l">
              <a:spcBef>
                <a:spcPts val="0"/>
              </a:spcBef>
              <a:spcAft>
                <a:spcPts val="0"/>
              </a:spcAft>
              <a:buNone/>
            </a:pPr>
            <a:r>
              <a:rPr lang="en" sz="1800">
                <a:latin typeface="Corbel"/>
                <a:ea typeface="Corbel"/>
                <a:cs typeface="Corbel"/>
                <a:sym typeface="Corbel"/>
              </a:rPr>
              <a:t>French ballet master, </a:t>
            </a:r>
            <a:r>
              <a:rPr lang="en" sz="1800">
                <a:solidFill>
                  <a:schemeClr val="dk1"/>
                </a:solidFill>
                <a:latin typeface="Corbel"/>
                <a:ea typeface="Corbel"/>
                <a:cs typeface="Corbel"/>
                <a:sym typeface="Corbel"/>
              </a:rPr>
              <a:t>and influenced </a:t>
            </a:r>
            <a:r>
              <a:rPr lang="en" sz="1800">
                <a:latin typeface="Corbel"/>
                <a:ea typeface="Corbel"/>
                <a:cs typeface="Corbel"/>
                <a:sym typeface="Corbel"/>
              </a:rPr>
              <a:t>by Italian, French,  and Danish masters who created ballets for the Imperial Ballet </a:t>
            </a:r>
            <a:endParaRPr sz="1800">
              <a:latin typeface="Corbel"/>
              <a:ea typeface="Corbel"/>
              <a:cs typeface="Corbel"/>
              <a:sym typeface="Corbel"/>
            </a:endParaRPr>
          </a:p>
          <a:p>
            <a:pPr indent="0" lvl="0" marL="0" rtl="0" algn="l">
              <a:spcBef>
                <a:spcPts val="0"/>
              </a:spcBef>
              <a:spcAft>
                <a:spcPts val="0"/>
              </a:spcAft>
              <a:buNone/>
            </a:pPr>
            <a:r>
              <a:t/>
            </a:r>
            <a:endParaRPr sz="1800">
              <a:latin typeface="Economica"/>
              <a:ea typeface="Economica"/>
              <a:cs typeface="Economica"/>
              <a:sym typeface="Economica"/>
            </a:endParaRPr>
          </a:p>
          <a:p>
            <a:pPr indent="0" lvl="0" marL="0" rtl="0" algn="l">
              <a:spcBef>
                <a:spcPts val="0"/>
              </a:spcBef>
              <a:spcAft>
                <a:spcPts val="0"/>
              </a:spcAft>
              <a:buNone/>
            </a:pPr>
            <a:r>
              <a:t/>
            </a:r>
            <a:endParaRPr sz="1800">
              <a:latin typeface="Economica"/>
              <a:ea typeface="Economica"/>
              <a:cs typeface="Economica"/>
              <a:sym typeface="Economica"/>
            </a:endParaRPr>
          </a:p>
          <a:p>
            <a:pPr indent="0" lvl="0" marL="0" rtl="0" algn="l">
              <a:spcBef>
                <a:spcPts val="0"/>
              </a:spcBef>
              <a:spcAft>
                <a:spcPts val="0"/>
              </a:spcAft>
              <a:buNone/>
            </a:pPr>
            <a:r>
              <a:t/>
            </a:r>
            <a:endParaRPr sz="1800">
              <a:latin typeface="Economica"/>
              <a:ea typeface="Economica"/>
              <a:cs typeface="Economica"/>
              <a:sym typeface="Economica"/>
            </a:endParaRPr>
          </a:p>
          <a:p>
            <a:pPr indent="0" lvl="0" marL="0" rtl="0" algn="l">
              <a:spcBef>
                <a:spcPts val="0"/>
              </a:spcBef>
              <a:spcAft>
                <a:spcPts val="0"/>
              </a:spcAft>
              <a:buNone/>
            </a:pPr>
            <a:r>
              <a:t/>
            </a:r>
            <a:endParaRPr sz="1800">
              <a:latin typeface="Economica"/>
              <a:ea typeface="Economica"/>
              <a:cs typeface="Economica"/>
              <a:sym typeface="Economic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3000">
                <a:latin typeface="Raleway"/>
                <a:ea typeface="Raleway"/>
                <a:cs typeface="Raleway"/>
                <a:sym typeface="Raleway"/>
              </a:rPr>
              <a:t>Marius Petipa &amp; </a:t>
            </a:r>
            <a:r>
              <a:rPr i="1" lang="en" sz="3000">
                <a:latin typeface="Raleway"/>
                <a:ea typeface="Raleway"/>
                <a:cs typeface="Raleway"/>
                <a:sym typeface="Raleway"/>
              </a:rPr>
              <a:t>The Sleeping Beauty</a:t>
            </a:r>
            <a:r>
              <a:rPr lang="en" sz="3000">
                <a:latin typeface="Raleway"/>
                <a:ea typeface="Raleway"/>
                <a:cs typeface="Raleway"/>
                <a:sym typeface="Raleway"/>
              </a:rPr>
              <a:t> (1890) </a:t>
            </a:r>
            <a:endParaRPr sz="3000">
              <a:latin typeface="Raleway"/>
              <a:ea typeface="Raleway"/>
              <a:cs typeface="Raleway"/>
              <a:sym typeface="Raleway"/>
            </a:endParaRPr>
          </a:p>
        </p:txBody>
      </p:sp>
      <p:pic>
        <p:nvPicPr>
          <p:cNvPr descr="Aurelie Dupont in the Paris Opera Ballet's production of Sleeping Beauty. Set to the beautiful score of Tchaikovsky and the choreography of Rudolf Nureyev." id="151" name="Google Shape;151;p27" title="Aurelie Dupont- Sleeping Beauty Ballet - Rose Adagio">
            <a:hlinkClick r:id="rId3"/>
          </p:cNvPr>
          <p:cNvPicPr preferRelativeResize="0"/>
          <p:nvPr/>
        </p:nvPicPr>
        <p:blipFill>
          <a:blip r:embed="rId4">
            <a:alphaModFix/>
          </a:blip>
          <a:stretch>
            <a:fillRect/>
          </a:stretch>
        </p:blipFill>
        <p:spPr>
          <a:xfrm>
            <a:off x="738575" y="1147225"/>
            <a:ext cx="4572000" cy="3429000"/>
          </a:xfrm>
          <a:prstGeom prst="rect">
            <a:avLst/>
          </a:prstGeom>
          <a:noFill/>
          <a:ln>
            <a:noFill/>
          </a:ln>
        </p:spPr>
      </p:pic>
      <p:sp>
        <p:nvSpPr>
          <p:cNvPr id="152" name="Google Shape;152;p27"/>
          <p:cNvSpPr txBox="1"/>
          <p:nvPr/>
        </p:nvSpPr>
        <p:spPr>
          <a:xfrm>
            <a:off x="5468150" y="1176825"/>
            <a:ext cx="3317400" cy="34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Corbel"/>
              <a:ea typeface="Corbel"/>
              <a:cs typeface="Corbel"/>
              <a:sym typeface="Corbel"/>
            </a:endParaRPr>
          </a:p>
          <a:p>
            <a:pPr indent="0" lvl="0" marL="0" rtl="0" algn="l">
              <a:spcBef>
                <a:spcPts val="0"/>
              </a:spcBef>
              <a:spcAft>
                <a:spcPts val="0"/>
              </a:spcAft>
              <a:buNone/>
            </a:pPr>
            <a:r>
              <a:rPr lang="en" sz="1800">
                <a:latin typeface="Corbel"/>
                <a:ea typeface="Corbel"/>
                <a:cs typeface="Corbel"/>
                <a:sym typeface="Corbel"/>
              </a:rPr>
              <a:t>“A compendium of several earlier styles of ballet, </a:t>
            </a:r>
            <a:r>
              <a:rPr i="1" lang="en" sz="1800">
                <a:latin typeface="Corbel"/>
                <a:ea typeface="Corbel"/>
                <a:cs typeface="Corbel"/>
                <a:sym typeface="Corbel"/>
              </a:rPr>
              <a:t>The Sleeping Beauty </a:t>
            </a:r>
            <a:r>
              <a:rPr lang="en" sz="1800">
                <a:latin typeface="Corbel"/>
                <a:ea typeface="Corbel"/>
                <a:cs typeface="Corbel"/>
                <a:sym typeface="Corbel"/>
              </a:rPr>
              <a:t>sets forth the canon of classical ballet vocabulary and choreographic structure. Through its plot and its setting, the ballet encapsulates the behavior and values of the courtly hierarchy that produced it.” (Banes 1998, 42) </a:t>
            </a:r>
            <a:endParaRPr sz="1800">
              <a:latin typeface="Corbel"/>
              <a:ea typeface="Corbel"/>
              <a:cs typeface="Corbel"/>
              <a:sym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aleway"/>
                <a:ea typeface="Raleway"/>
                <a:cs typeface="Raleway"/>
                <a:sym typeface="Raleway"/>
              </a:rPr>
              <a:t>Petipa, Lev Ivanov &amp; </a:t>
            </a:r>
            <a:r>
              <a:rPr i="1" lang="en" sz="3000">
                <a:latin typeface="Raleway"/>
                <a:ea typeface="Raleway"/>
                <a:cs typeface="Raleway"/>
                <a:sym typeface="Raleway"/>
              </a:rPr>
              <a:t>The Nutcracker </a:t>
            </a:r>
            <a:r>
              <a:rPr lang="en" sz="3000">
                <a:latin typeface="Raleway"/>
                <a:ea typeface="Raleway"/>
                <a:cs typeface="Raleway"/>
                <a:sym typeface="Raleway"/>
              </a:rPr>
              <a:t>(1892) </a:t>
            </a:r>
            <a:endParaRPr sz="3000">
              <a:latin typeface="Raleway"/>
              <a:ea typeface="Raleway"/>
              <a:cs typeface="Raleway"/>
              <a:sym typeface="Raleway"/>
            </a:endParaRPr>
          </a:p>
        </p:txBody>
      </p:sp>
      <p:pic>
        <p:nvPicPr>
          <p:cNvPr descr="2004 with Fidel Garcia of Dance Theatre of Harlem" id="158" name="Google Shape;158;p28" title="Nutcracker - Grand Pas with Alicia Graf Mack and Fidel Garcia">
            <a:hlinkClick r:id="rId3"/>
          </p:cNvPr>
          <p:cNvPicPr preferRelativeResize="0"/>
          <p:nvPr/>
        </p:nvPicPr>
        <p:blipFill>
          <a:blip r:embed="rId4">
            <a:alphaModFix/>
          </a:blip>
          <a:stretch>
            <a:fillRect/>
          </a:stretch>
        </p:blipFill>
        <p:spPr>
          <a:xfrm>
            <a:off x="267150" y="1147225"/>
            <a:ext cx="4572000" cy="3429000"/>
          </a:xfrm>
          <a:prstGeom prst="rect">
            <a:avLst/>
          </a:prstGeom>
          <a:noFill/>
          <a:ln>
            <a:noFill/>
          </a:ln>
        </p:spPr>
      </p:pic>
      <p:sp>
        <p:nvSpPr>
          <p:cNvPr id="159" name="Google Shape;159;p28"/>
          <p:cNvSpPr txBox="1"/>
          <p:nvPr/>
        </p:nvSpPr>
        <p:spPr>
          <a:xfrm>
            <a:off x="4960900" y="1217400"/>
            <a:ext cx="3368100" cy="300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sz="1800">
              <a:latin typeface="Corbel"/>
              <a:ea typeface="Corbel"/>
              <a:cs typeface="Corbel"/>
              <a:sym typeface="Corbel"/>
            </a:endParaRPr>
          </a:p>
          <a:p>
            <a:pPr indent="0" lvl="0" marL="0" rtl="0" algn="l">
              <a:spcBef>
                <a:spcPts val="0"/>
              </a:spcBef>
              <a:spcAft>
                <a:spcPts val="0"/>
              </a:spcAft>
              <a:buNone/>
            </a:pPr>
            <a:r>
              <a:rPr lang="en" sz="1800">
                <a:latin typeface="Corbel"/>
                <a:ea typeface="Corbel"/>
                <a:cs typeface="Corbel"/>
                <a:sym typeface="Corbel"/>
              </a:rPr>
              <a:t>“...more conventional representations of women and fragile and dependent on men, even while the ballets still present alternative versions of female authority.” (Banes 1998, 59) </a:t>
            </a:r>
            <a:endParaRPr sz="1800">
              <a:latin typeface="Corbel"/>
              <a:ea typeface="Corbel"/>
              <a:cs typeface="Corbel"/>
              <a:sym typeface="Corbe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3000">
                <a:latin typeface="Raleway"/>
                <a:ea typeface="Raleway"/>
                <a:cs typeface="Raleway"/>
                <a:sym typeface="Raleway"/>
              </a:rPr>
              <a:t>Petipa/Ivanov revival &amp; </a:t>
            </a:r>
            <a:r>
              <a:rPr i="1" lang="en" sz="3000">
                <a:latin typeface="Raleway"/>
                <a:ea typeface="Raleway"/>
                <a:cs typeface="Raleway"/>
                <a:sym typeface="Raleway"/>
              </a:rPr>
              <a:t>Swan Lake</a:t>
            </a:r>
            <a:r>
              <a:rPr lang="en" sz="3000">
                <a:latin typeface="Raleway"/>
                <a:ea typeface="Raleway"/>
                <a:cs typeface="Raleway"/>
                <a:sym typeface="Raleway"/>
              </a:rPr>
              <a:t> (1895)</a:t>
            </a:r>
            <a:endParaRPr sz="3000">
              <a:latin typeface="Raleway"/>
              <a:ea typeface="Raleway"/>
              <a:cs typeface="Raleway"/>
              <a:sym typeface="Raleway"/>
            </a:endParaRPr>
          </a:p>
        </p:txBody>
      </p:sp>
      <p:pic>
        <p:nvPicPr>
          <p:cNvPr descr="The beautiful Pas de Deux (aka Love Duet) in the second act of the Swan Lake ballet, by P.I. Tchaikovsky.&#10;&#10;This is an excerpt from the 2007 production by the Mariinsky Theatre.&#10;&#10;Ulyana Lopatkina (Ульяна Лопаткина) аs Odette/Odile.&#10;Danila Korsuntsev (Данила Корсунцев) as Siegfried.&#10;&#10;Valery Gergiev (Валерий Гергиев) conducts the Mariinsky Theatre Orchestra.&#10;&#10;IMBD: http://www.imdb.com/title/tt1565047/&#10;WIKIPEDIA: http://en.wikipedia.org/wiki/Swan_Lake&#10;AMAZON: http://www.amazon.com/dp/B000UVLJKO&#10;&#10;No copyright infringement intended. No revenue is obtained from this video. All credit due to respective authors of the original material." id="165" name="Google Shape;165;p29" title="Love Duet, Swan Lake (Act II) - [Mariinsky - Lopatkina &amp; Korsuntsev - Gergiev]">
            <a:hlinkClick r:id="rId3"/>
          </p:cNvPr>
          <p:cNvPicPr preferRelativeResize="0"/>
          <p:nvPr/>
        </p:nvPicPr>
        <p:blipFill>
          <a:blip r:embed="rId4">
            <a:alphaModFix/>
          </a:blip>
          <a:stretch>
            <a:fillRect/>
          </a:stretch>
        </p:blipFill>
        <p:spPr>
          <a:xfrm>
            <a:off x="-76750" y="1713963"/>
            <a:ext cx="3168700" cy="2376525"/>
          </a:xfrm>
          <a:prstGeom prst="rect">
            <a:avLst/>
          </a:prstGeom>
          <a:noFill/>
          <a:ln>
            <a:noFill/>
          </a:ln>
        </p:spPr>
      </p:pic>
      <p:pic>
        <p:nvPicPr>
          <p:cNvPr descr="From the Bolshoi Ballet: The famous 4 Little Swans pas de quatre from the Bolshoi Ballet's performance of Swan Lake, starring Svetlana Zakharova and Denis Rodkin.&#10;&#10;To watch the whole program, visit http://www.marqueearts.tv and start your free trial today!" id="166" name="Google Shape;166;p29" title="Swan Lake: 4 Little Swans [Bolshoi Ballet]">
            <a:hlinkClick r:id="rId5"/>
          </p:cNvPr>
          <p:cNvPicPr preferRelativeResize="0"/>
          <p:nvPr/>
        </p:nvPicPr>
        <p:blipFill>
          <a:blip r:embed="rId6">
            <a:alphaModFix/>
          </a:blip>
          <a:stretch>
            <a:fillRect/>
          </a:stretch>
        </p:blipFill>
        <p:spPr>
          <a:xfrm>
            <a:off x="3091950" y="1713963"/>
            <a:ext cx="3168700" cy="2376519"/>
          </a:xfrm>
          <a:prstGeom prst="rect">
            <a:avLst/>
          </a:prstGeom>
          <a:noFill/>
          <a:ln>
            <a:noFill/>
          </a:ln>
        </p:spPr>
      </p:pic>
      <p:pic>
        <p:nvPicPr>
          <p:cNvPr descr="Marianela Nuñez as Odile and Vadim Muntagirov as Prince Siegfried in the Act III Black Swan Pas de deux of Liam Scarlett's production of Marius Petipa and Lev Ivanov’s Swan Lake. &#10;&#10;Swan Lake was Tchaikovsky’s first score for ballet. Given its status today as arguably the best loved and most admired of all classical ballets, it is perhaps surprising that at its premiere in 1877 Swan Lake was poorly received. It is thanks to the 1895 production by Marius Petipa and Lev Ivanov that Swan Lake has become part of not only ballet consciousness but also wider popular culture. That success is secured not only by the sublime, symphonic sweep of Tchaikovsky’s score, but also by the striking choreographic contrasts between Petipa’s royal palace scenes and the lyric lakeside scenes created by Ivanov.&#10;&#10;Swan Lake has had a special role in the repertory of The Royal Ballet since 1934. Since then there has been a succession of productions, the most recent of which was overseen by Anthony Dowell. This Season the Company creates a new production with additional choreography by Artist in Residence Liam Scarlett. Scarlett, while remaining faithful to the Petipa-Ivanov text, will bring fresh eyes to the staging of this classic ballet, in collaboration with his long-term designer John Macfarlane.&#10;&#10;Find out more at roh.org.uk/swanlake" id="167" name="Google Shape;167;p29" title="Swan Lake - Coda from the Black Swan pas de deux in Act III (The Royal Ballet)">
            <a:hlinkClick r:id="rId7"/>
          </p:cNvPr>
          <p:cNvPicPr preferRelativeResize="0"/>
          <p:nvPr/>
        </p:nvPicPr>
        <p:blipFill>
          <a:blip r:embed="rId8">
            <a:alphaModFix/>
          </a:blip>
          <a:stretch>
            <a:fillRect/>
          </a:stretch>
        </p:blipFill>
        <p:spPr>
          <a:xfrm>
            <a:off x="5975300" y="1713963"/>
            <a:ext cx="3168700" cy="2376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next Wednesday:  </a:t>
            </a:r>
            <a:endParaRPr/>
          </a:p>
        </p:txBody>
      </p:sp>
      <p:sp>
        <p:nvSpPr>
          <p:cNvPr id="173" name="Google Shape;173;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t/>
            </a:r>
            <a:endParaRPr>
              <a:latin typeface="Corbel"/>
              <a:ea typeface="Corbel"/>
              <a:cs typeface="Corbel"/>
              <a:sym typeface="Corbel"/>
            </a:endParaRPr>
          </a:p>
          <a:p>
            <a:pPr indent="0" lvl="0" marL="0" marR="0" rtl="0" algn="l">
              <a:spcBef>
                <a:spcPts val="0"/>
              </a:spcBef>
              <a:spcAft>
                <a:spcPts val="0"/>
              </a:spcAft>
              <a:buNone/>
            </a:pPr>
            <a:r>
              <a:rPr lang="en">
                <a:latin typeface="Corbel"/>
                <a:ea typeface="Corbel"/>
                <a:cs typeface="Corbel"/>
                <a:sym typeface="Corbel"/>
              </a:rPr>
              <a:t>Duncan, Isadora. “The Dance of the Future.” </a:t>
            </a:r>
            <a:r>
              <a:rPr i="1" lang="en">
                <a:latin typeface="Corbel"/>
                <a:ea typeface="Corbel"/>
                <a:cs typeface="Corbel"/>
                <a:sym typeface="Corbel"/>
              </a:rPr>
              <a:t>Dance as a Theatre Art: Source Readings in Dance History </a:t>
            </a:r>
            <a:endParaRPr i="1">
              <a:latin typeface="Corbel"/>
              <a:ea typeface="Corbel"/>
              <a:cs typeface="Corbel"/>
              <a:sym typeface="Corbel"/>
            </a:endParaRPr>
          </a:p>
          <a:p>
            <a:pPr indent="0" lvl="0" marL="0" marR="0" rtl="0" algn="l">
              <a:spcBef>
                <a:spcPts val="0"/>
              </a:spcBef>
              <a:spcAft>
                <a:spcPts val="0"/>
              </a:spcAft>
              <a:buNone/>
            </a:pPr>
            <a:r>
              <a:rPr i="1" lang="en">
                <a:latin typeface="Corbel"/>
                <a:ea typeface="Corbel"/>
                <a:cs typeface="Corbel"/>
                <a:sym typeface="Corbel"/>
              </a:rPr>
              <a:t>from 1581 to the Present</a:t>
            </a:r>
            <a:r>
              <a:rPr lang="en">
                <a:latin typeface="Corbel"/>
                <a:ea typeface="Corbel"/>
                <a:cs typeface="Corbel"/>
                <a:sym typeface="Corbel"/>
              </a:rPr>
              <a:t>, edited by Selma Jean Cohen, Dance Horizons, 1992, pp. 123–129.</a:t>
            </a:r>
            <a:endParaRPr>
              <a:latin typeface="Corbel"/>
              <a:ea typeface="Corbel"/>
              <a:cs typeface="Corbel"/>
              <a:sym typeface="Corbel"/>
            </a:endParaRPr>
          </a:p>
          <a:p>
            <a:pPr indent="0" lvl="0" marL="0" marR="0" rtl="0" algn="l">
              <a:spcBef>
                <a:spcPts val="0"/>
              </a:spcBef>
              <a:spcAft>
                <a:spcPts val="0"/>
              </a:spcAft>
              <a:buNone/>
            </a:pPr>
            <a:r>
              <a:t/>
            </a:r>
            <a:endParaRPr>
              <a:latin typeface="Corbel"/>
              <a:ea typeface="Corbel"/>
              <a:cs typeface="Corbel"/>
              <a:sym typeface="Corbel"/>
            </a:endParaRPr>
          </a:p>
          <a:p>
            <a:pPr indent="0" lvl="0" marL="0" marR="0" rtl="0" algn="l">
              <a:spcBef>
                <a:spcPts val="0"/>
              </a:spcBef>
              <a:spcAft>
                <a:spcPts val="0"/>
              </a:spcAft>
              <a:buNone/>
            </a:pPr>
            <a:r>
              <a:rPr lang="en">
                <a:latin typeface="Corbel"/>
                <a:ea typeface="Corbel"/>
                <a:cs typeface="Corbel"/>
                <a:sym typeface="Corbel"/>
              </a:rPr>
              <a:t>View “What Do You Dance?”, Part I of </a:t>
            </a:r>
            <a:r>
              <a:rPr i="1" lang="en">
                <a:latin typeface="Corbel"/>
                <a:ea typeface="Corbel"/>
                <a:cs typeface="Corbel"/>
                <a:sym typeface="Corbel"/>
              </a:rPr>
              <a:t>Free to Dance</a:t>
            </a:r>
            <a:r>
              <a:rPr lang="en">
                <a:latin typeface="Corbel"/>
                <a:ea typeface="Corbel"/>
                <a:cs typeface="Corbel"/>
                <a:sym typeface="Corbel"/>
              </a:rPr>
              <a:t> documentary </a:t>
            </a:r>
            <a:endParaRPr>
              <a:latin typeface="Corbel"/>
              <a:ea typeface="Corbel"/>
              <a:cs typeface="Corbel"/>
              <a:sym typeface="Corbel"/>
            </a:endParaRPr>
          </a:p>
          <a:p>
            <a:pPr indent="0" lvl="0" marL="0" marR="0" rtl="0" algn="l">
              <a:spcBef>
                <a:spcPts val="0"/>
              </a:spcBef>
              <a:spcAft>
                <a:spcPts val="0"/>
              </a:spcAft>
              <a:buNone/>
            </a:pPr>
            <a:r>
              <a:t/>
            </a:r>
            <a:endParaRPr>
              <a:latin typeface="Corbel"/>
              <a:ea typeface="Corbel"/>
              <a:cs typeface="Corbel"/>
              <a:sym typeface="Corbel"/>
            </a:endParaRPr>
          </a:p>
          <a:p>
            <a:pPr indent="0" lvl="0" marL="0" marR="0" rtl="0" algn="l">
              <a:spcBef>
                <a:spcPts val="0"/>
              </a:spcBef>
              <a:spcAft>
                <a:spcPts val="0"/>
              </a:spcAft>
              <a:buNone/>
            </a:pPr>
            <a:r>
              <a:t/>
            </a:r>
            <a:endParaRPr>
              <a:latin typeface="Corbel"/>
              <a:ea typeface="Corbel"/>
              <a:cs typeface="Corbel"/>
              <a:sym typeface="Corbel"/>
            </a:endParaRPr>
          </a:p>
          <a:p>
            <a:pPr indent="0" lvl="0" marL="0" marR="0" rtl="0" algn="l">
              <a:spcBef>
                <a:spcPts val="0"/>
              </a:spcBef>
              <a:spcAft>
                <a:spcPts val="0"/>
              </a:spcAft>
              <a:buNone/>
            </a:pPr>
            <a:r>
              <a:t/>
            </a:r>
            <a:endParaRPr>
              <a:latin typeface="Corbel"/>
              <a:ea typeface="Corbel"/>
              <a:cs typeface="Corbel"/>
              <a:sym typeface="Corbel"/>
            </a:endParaRPr>
          </a:p>
          <a:p>
            <a:pPr indent="0" lvl="0" marL="0" marR="0" rtl="0" algn="l">
              <a:spcBef>
                <a:spcPts val="0"/>
              </a:spcBef>
              <a:spcAft>
                <a:spcPts val="0"/>
              </a:spcAft>
              <a:buNone/>
            </a:pPr>
            <a:r>
              <a:rPr lang="en"/>
              <a:t>→ Research Topic and Preliminary Bibliography due Wednesday, September 30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510450" y="2057400"/>
            <a:ext cx="8123100" cy="2800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latin typeface="Raleway"/>
                <a:ea typeface="Raleway"/>
                <a:cs typeface="Raleway"/>
                <a:sym typeface="Raleway"/>
              </a:rPr>
              <a:t>Sally Banes, </a:t>
            </a:r>
            <a:r>
              <a:rPr i="1" lang="en" sz="3500">
                <a:latin typeface="Raleway"/>
                <a:ea typeface="Raleway"/>
                <a:cs typeface="Raleway"/>
                <a:sym typeface="Raleway"/>
              </a:rPr>
              <a:t>Dancing Women </a:t>
            </a:r>
            <a:r>
              <a:rPr lang="en" sz="3500">
                <a:latin typeface="Raleway"/>
                <a:ea typeface="Raleway"/>
                <a:cs typeface="Raleway"/>
                <a:sym typeface="Raleway"/>
              </a:rPr>
              <a:t>(1998)</a:t>
            </a:r>
            <a:endParaRPr i="1" sz="3500">
              <a:latin typeface="Raleway"/>
              <a:ea typeface="Raleway"/>
              <a:cs typeface="Raleway"/>
              <a:sym typeface="Raleway"/>
            </a:endParaRPr>
          </a:p>
          <a:p>
            <a:pPr indent="0" lvl="0" marL="0" rtl="0" algn="l">
              <a:spcBef>
                <a:spcPts val="0"/>
              </a:spcBef>
              <a:spcAft>
                <a:spcPts val="0"/>
              </a:spcAft>
              <a:buNone/>
            </a:pPr>
            <a:r>
              <a:t/>
            </a:r>
            <a:endParaRPr i="1" sz="3500">
              <a:latin typeface="Raleway"/>
              <a:ea typeface="Raleway"/>
              <a:cs typeface="Raleway"/>
              <a:sym typeface="Raleway"/>
            </a:endParaRPr>
          </a:p>
          <a:p>
            <a:pPr indent="0" lvl="0" marL="0" rtl="0" algn="l">
              <a:spcBef>
                <a:spcPts val="0"/>
              </a:spcBef>
              <a:spcAft>
                <a:spcPts val="0"/>
              </a:spcAft>
              <a:buNone/>
            </a:pPr>
            <a:r>
              <a:rPr lang="en" sz="2000">
                <a:latin typeface="Raleway"/>
                <a:ea typeface="Raleway"/>
                <a:cs typeface="Raleway"/>
                <a:sym typeface="Raleway"/>
              </a:rPr>
              <a:t>-Focus on gender and society; situates different eras of ballet and modern dance within their specific socio-historical context </a:t>
            </a:r>
            <a:endParaRPr sz="2000">
              <a:latin typeface="Raleway"/>
              <a:ea typeface="Raleway"/>
              <a:cs typeface="Raleway"/>
              <a:sym typeface="Raleway"/>
            </a:endParaRPr>
          </a:p>
          <a:p>
            <a:pPr indent="0" lvl="0" marL="0" rtl="0" algn="l">
              <a:spcBef>
                <a:spcPts val="0"/>
              </a:spcBef>
              <a:spcAft>
                <a:spcPts val="0"/>
              </a:spcAft>
              <a:buNone/>
            </a:pPr>
            <a:r>
              <a:t/>
            </a:r>
            <a:endParaRPr sz="2000">
              <a:latin typeface="Raleway"/>
              <a:ea typeface="Raleway"/>
              <a:cs typeface="Raleway"/>
              <a:sym typeface="Raleway"/>
            </a:endParaRPr>
          </a:p>
          <a:p>
            <a:pPr indent="0" lvl="0" marL="0" rtl="0" algn="l">
              <a:spcBef>
                <a:spcPts val="0"/>
              </a:spcBef>
              <a:spcAft>
                <a:spcPts val="0"/>
              </a:spcAft>
              <a:buNone/>
            </a:pPr>
            <a:r>
              <a:rPr lang="en" sz="2000">
                <a:latin typeface="Raleway"/>
                <a:ea typeface="Raleway"/>
                <a:cs typeface="Raleway"/>
                <a:sym typeface="Raleway"/>
              </a:rPr>
              <a:t>-What does different approaches to ballet technique, choreographic form, and the plots and conflicts of narrative ballets reveal about the society in which they were created? </a:t>
            </a:r>
            <a:endParaRPr sz="2000">
              <a:latin typeface="Raleway"/>
              <a:ea typeface="Raleway"/>
              <a:cs typeface="Raleway"/>
              <a:sym typeface="Raleway"/>
            </a:endParaRPr>
          </a:p>
          <a:p>
            <a:pPr indent="0" lvl="0" marL="0" rtl="0" algn="l">
              <a:spcBef>
                <a:spcPts val="0"/>
              </a:spcBef>
              <a:spcAft>
                <a:spcPts val="0"/>
              </a:spcAft>
              <a:buNone/>
            </a:pPr>
            <a:r>
              <a:t/>
            </a:r>
            <a:endParaRPr sz="2100">
              <a:latin typeface="Corbel"/>
              <a:ea typeface="Corbel"/>
              <a:cs typeface="Corbel"/>
              <a:sym typeface="Corbel"/>
            </a:endParaRPr>
          </a:p>
          <a:p>
            <a:pPr indent="0" lvl="0" marL="0" rtl="0" algn="l">
              <a:spcBef>
                <a:spcPts val="0"/>
              </a:spcBef>
              <a:spcAft>
                <a:spcPts val="0"/>
              </a:spcAft>
              <a:buNone/>
            </a:pPr>
            <a:r>
              <a:t/>
            </a:r>
            <a:endParaRPr sz="2100">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Romantic Ballet</a:t>
            </a:r>
            <a:endParaRPr/>
          </a:p>
        </p:txBody>
      </p:sp>
      <p:sp>
        <p:nvSpPr>
          <p:cNvPr id="71" name="Google Shape;71;p15"/>
          <p:cNvSpPr txBox="1"/>
          <p:nvPr>
            <p:ph idx="1" type="subTitle"/>
          </p:nvPr>
        </p:nvSpPr>
        <p:spPr>
          <a:xfrm>
            <a:off x="3044700" y="3116570"/>
            <a:ext cx="3054600" cy="13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510450" y="642000"/>
            <a:ext cx="8123100" cy="432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Corbel"/>
                <a:ea typeface="Corbel"/>
                <a:cs typeface="Corbel"/>
                <a:sym typeface="Corbel"/>
              </a:rPr>
              <a:t>What does Sally Banes suggest the romantic ballet reveals about Western Europe’s (France) social, cultural, and political climate in this historical moment? </a:t>
            </a:r>
            <a:endParaRPr sz="3000">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218300" y="0"/>
            <a:ext cx="1958099" cy="2917100"/>
          </a:xfrm>
          <a:prstGeom prst="rect">
            <a:avLst/>
          </a:prstGeom>
          <a:noFill/>
          <a:ln>
            <a:noFill/>
          </a:ln>
        </p:spPr>
      </p:pic>
      <p:pic>
        <p:nvPicPr>
          <p:cNvPr id="82" name="Google Shape;82;p17"/>
          <p:cNvPicPr preferRelativeResize="0"/>
          <p:nvPr/>
        </p:nvPicPr>
        <p:blipFill>
          <a:blip r:embed="rId4">
            <a:alphaModFix/>
          </a:blip>
          <a:stretch>
            <a:fillRect/>
          </a:stretch>
        </p:blipFill>
        <p:spPr>
          <a:xfrm>
            <a:off x="4411152" y="152400"/>
            <a:ext cx="4258056" cy="4838700"/>
          </a:xfrm>
          <a:prstGeom prst="rect">
            <a:avLst/>
          </a:prstGeom>
          <a:noFill/>
          <a:ln>
            <a:noFill/>
          </a:ln>
        </p:spPr>
      </p:pic>
      <p:pic>
        <p:nvPicPr>
          <p:cNvPr id="83" name="Google Shape;83;p17"/>
          <p:cNvPicPr preferRelativeResize="0"/>
          <p:nvPr/>
        </p:nvPicPr>
        <p:blipFill>
          <a:blip r:embed="rId5">
            <a:alphaModFix/>
          </a:blip>
          <a:stretch>
            <a:fillRect/>
          </a:stretch>
        </p:blipFill>
        <p:spPr>
          <a:xfrm>
            <a:off x="2176400" y="0"/>
            <a:ext cx="2013760" cy="2917101"/>
          </a:xfrm>
          <a:prstGeom prst="rect">
            <a:avLst/>
          </a:prstGeom>
          <a:noFill/>
          <a:ln>
            <a:noFill/>
          </a:ln>
        </p:spPr>
      </p:pic>
      <p:sp>
        <p:nvSpPr>
          <p:cNvPr id="84" name="Google Shape;84;p17"/>
          <p:cNvSpPr txBox="1"/>
          <p:nvPr/>
        </p:nvSpPr>
        <p:spPr>
          <a:xfrm>
            <a:off x="2251250" y="191325"/>
            <a:ext cx="2014500" cy="58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85" name="Google Shape;85;p17"/>
          <p:cNvSpPr txBox="1"/>
          <p:nvPr/>
        </p:nvSpPr>
        <p:spPr>
          <a:xfrm>
            <a:off x="371525" y="3109125"/>
            <a:ext cx="3889500" cy="17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Corbel"/>
                <a:ea typeface="Corbel"/>
                <a:cs typeface="Corbel"/>
                <a:sym typeface="Corbel"/>
              </a:rPr>
              <a:t>As performers, women dominate the Romantic era, even </a:t>
            </a:r>
            <a:r>
              <a:rPr i="1" lang="en" sz="2000">
                <a:latin typeface="Corbel"/>
                <a:ea typeface="Corbel"/>
                <a:cs typeface="Corbel"/>
                <a:sym typeface="Corbel"/>
              </a:rPr>
              <a:t>en travesti</a:t>
            </a:r>
            <a:endParaRPr i="1" sz="2000">
              <a:latin typeface="Corbel"/>
              <a:ea typeface="Corbel"/>
              <a:cs typeface="Corbel"/>
              <a:sym typeface="Corbel"/>
            </a:endParaRPr>
          </a:p>
          <a:p>
            <a:pPr indent="0" lvl="0" marL="0" rtl="0" algn="l">
              <a:spcBef>
                <a:spcPts val="0"/>
              </a:spcBef>
              <a:spcAft>
                <a:spcPts val="0"/>
              </a:spcAft>
              <a:buNone/>
            </a:pPr>
            <a:r>
              <a:t/>
            </a:r>
            <a:endParaRPr i="1" sz="2000">
              <a:latin typeface="Corbel"/>
              <a:ea typeface="Corbel"/>
              <a:cs typeface="Corbel"/>
              <a:sym typeface="Corbel"/>
            </a:endParaRPr>
          </a:p>
          <a:p>
            <a:pPr indent="0" lvl="0" marL="0" rtl="0" algn="l">
              <a:spcBef>
                <a:spcPts val="0"/>
              </a:spcBef>
              <a:spcAft>
                <a:spcPts val="0"/>
              </a:spcAft>
              <a:buNone/>
            </a:pPr>
            <a:r>
              <a:rPr lang="en" sz="2000">
                <a:latin typeface="Corbel"/>
                <a:ea typeface="Corbel"/>
                <a:cs typeface="Corbel"/>
                <a:sym typeface="Corbel"/>
              </a:rPr>
              <a:t>Men dominate management, choreography, and criticism, but not the stage</a:t>
            </a:r>
            <a:endParaRPr sz="2000">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117350"/>
            <a:ext cx="8520600" cy="88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Raleway"/>
                <a:ea typeface="Raleway"/>
                <a:cs typeface="Raleway"/>
                <a:sym typeface="Raleway"/>
              </a:rPr>
              <a:t>Marie Taglioni &amp; </a:t>
            </a:r>
            <a:r>
              <a:rPr i="1" lang="en" sz="3600">
                <a:latin typeface="Raleway"/>
                <a:ea typeface="Raleway"/>
                <a:cs typeface="Raleway"/>
                <a:sym typeface="Raleway"/>
              </a:rPr>
              <a:t>La Sylphide</a:t>
            </a:r>
            <a:r>
              <a:rPr lang="en" sz="3600">
                <a:latin typeface="Raleway"/>
                <a:ea typeface="Raleway"/>
                <a:cs typeface="Raleway"/>
                <a:sym typeface="Raleway"/>
              </a:rPr>
              <a:t> (1832)</a:t>
            </a:r>
            <a:endParaRPr sz="3600">
              <a:latin typeface="Raleway"/>
              <a:ea typeface="Raleway"/>
              <a:cs typeface="Raleway"/>
              <a:sym typeface="Raleway"/>
            </a:endParaRPr>
          </a:p>
        </p:txBody>
      </p:sp>
      <p:pic>
        <p:nvPicPr>
          <p:cNvPr id="91" name="Google Shape;91;p18"/>
          <p:cNvPicPr preferRelativeResize="0"/>
          <p:nvPr/>
        </p:nvPicPr>
        <p:blipFill>
          <a:blip r:embed="rId3">
            <a:alphaModFix/>
          </a:blip>
          <a:stretch>
            <a:fillRect/>
          </a:stretch>
        </p:blipFill>
        <p:spPr>
          <a:xfrm>
            <a:off x="0" y="1168388"/>
            <a:ext cx="2713909" cy="3691474"/>
          </a:xfrm>
          <a:prstGeom prst="rect">
            <a:avLst/>
          </a:prstGeom>
          <a:noFill/>
          <a:ln>
            <a:noFill/>
          </a:ln>
        </p:spPr>
      </p:pic>
      <p:pic>
        <p:nvPicPr>
          <p:cNvPr descr="Choreography: August Bournonville&#10;Music: Herman Severin Løvenskiold" id="92" name="Google Shape;92;p18" title="La Sylphide Opening Scene - Lis Jeppesen &amp; Nikolaj Hubbe, Royal Danish Ballet">
            <a:hlinkClick r:id="rId4"/>
          </p:cNvPr>
          <p:cNvPicPr preferRelativeResize="0"/>
          <p:nvPr/>
        </p:nvPicPr>
        <p:blipFill>
          <a:blip r:embed="rId5">
            <a:alphaModFix/>
          </a:blip>
          <a:stretch>
            <a:fillRect/>
          </a:stretch>
        </p:blipFill>
        <p:spPr>
          <a:xfrm>
            <a:off x="4572009" y="1299625"/>
            <a:ext cx="4572000" cy="3429000"/>
          </a:xfrm>
          <a:prstGeom prst="rect">
            <a:avLst/>
          </a:prstGeom>
          <a:noFill/>
          <a:ln>
            <a:noFill/>
          </a:ln>
        </p:spPr>
      </p:pic>
      <p:sp>
        <p:nvSpPr>
          <p:cNvPr id="93" name="Google Shape;93;p18"/>
          <p:cNvSpPr txBox="1"/>
          <p:nvPr/>
        </p:nvSpPr>
        <p:spPr>
          <a:xfrm>
            <a:off x="2713900" y="904325"/>
            <a:ext cx="1858200" cy="40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orbel"/>
                <a:ea typeface="Corbel"/>
                <a:cs typeface="Corbel"/>
                <a:sym typeface="Corbel"/>
              </a:rPr>
              <a:t>“...a cautionary tale, admonishing men on pain of death to marry </a:t>
            </a:r>
            <a:r>
              <a:rPr i="1" lang="en" sz="1800">
                <a:latin typeface="Corbel"/>
                <a:ea typeface="Corbel"/>
                <a:cs typeface="Corbel"/>
                <a:sym typeface="Corbel"/>
              </a:rPr>
              <a:t>inside</a:t>
            </a:r>
            <a:r>
              <a:rPr lang="en" sz="1800">
                <a:latin typeface="Corbel"/>
                <a:ea typeface="Corbel"/>
                <a:cs typeface="Corbel"/>
                <a:sym typeface="Corbel"/>
              </a:rPr>
              <a:t> their own community and not be lured </a:t>
            </a:r>
            <a:r>
              <a:rPr i="1" lang="en" sz="1800">
                <a:latin typeface="Corbel"/>
                <a:ea typeface="Corbel"/>
                <a:cs typeface="Corbel"/>
                <a:sym typeface="Corbel"/>
              </a:rPr>
              <a:t>outside</a:t>
            </a:r>
            <a:r>
              <a:rPr lang="en" sz="1800">
                <a:latin typeface="Corbel"/>
                <a:ea typeface="Corbel"/>
                <a:cs typeface="Corbel"/>
                <a:sym typeface="Corbel"/>
              </a:rPr>
              <a:t> their own folk into a world portrayed as Other and inhuman.” (Banes 1998, 14) </a:t>
            </a:r>
            <a:endParaRPr sz="1800">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136075"/>
            <a:ext cx="8520600" cy="62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aleway"/>
                <a:ea typeface="Raleway"/>
                <a:cs typeface="Raleway"/>
                <a:sym typeface="Raleway"/>
              </a:rPr>
              <a:t>Carlotta Grisi, Theophile Gautier, &amp; </a:t>
            </a:r>
            <a:r>
              <a:rPr i="1" lang="en" sz="3000">
                <a:latin typeface="Raleway"/>
                <a:ea typeface="Raleway"/>
                <a:cs typeface="Raleway"/>
                <a:sym typeface="Raleway"/>
              </a:rPr>
              <a:t>Giselle</a:t>
            </a:r>
            <a:r>
              <a:rPr lang="en" sz="3000">
                <a:latin typeface="Raleway"/>
                <a:ea typeface="Raleway"/>
                <a:cs typeface="Raleway"/>
                <a:sym typeface="Raleway"/>
              </a:rPr>
              <a:t> (1841)</a:t>
            </a:r>
            <a:endParaRPr sz="3000">
              <a:latin typeface="Raleway"/>
              <a:ea typeface="Raleway"/>
              <a:cs typeface="Raleway"/>
              <a:sym typeface="Raleway"/>
            </a:endParaRPr>
          </a:p>
        </p:txBody>
      </p:sp>
      <p:pic>
        <p:nvPicPr>
          <p:cNvPr descr="Royal Ballet Principal Marianela Nuñez performs the Mad Scene in Peter Wright's production of Giselle. Find out more about this scene http://www.roh.org.uk/news/dance-highlight-giselles-mad-scene&#10;&#10;A Giselle Digital Guide is available to purchase from the ROH website, containing specially selected films, articles and exclusives to bring you closer to the production: http://www.roh.org.uk/publications/royal-opera-house-guide-to-giselle.&#10;&#10;Giselle is the quintessential Romantic ballet. It transformed the dance world when it was first performed in Paris in 1841 and remains at the centre of the classical repertory. &#10;The role of Giselle provides a dancer with many technical and dramatic challenges, from the character's early love to her poignant descent into madness and final gesture of forgiveness from beyond the grave. With its combination of memorable story and exquisite choreography, Giselle is the perfect way to discover classical ballet." id="99" name="Google Shape;99;p19" title="Marianela Nuñez performs the Mad Scene in Giselle (The Royal Ballet)">
            <a:hlinkClick r:id="rId3"/>
          </p:cNvPr>
          <p:cNvPicPr preferRelativeResize="0"/>
          <p:nvPr/>
        </p:nvPicPr>
        <p:blipFill>
          <a:blip r:embed="rId4">
            <a:alphaModFix/>
          </a:blip>
          <a:stretch>
            <a:fillRect/>
          </a:stretch>
        </p:blipFill>
        <p:spPr>
          <a:xfrm>
            <a:off x="0" y="809075"/>
            <a:ext cx="3399034" cy="2549275"/>
          </a:xfrm>
          <a:prstGeom prst="rect">
            <a:avLst/>
          </a:prstGeom>
          <a:noFill/>
          <a:ln>
            <a:noFill/>
          </a:ln>
        </p:spPr>
      </p:pic>
      <p:pic>
        <p:nvPicPr>
          <p:cNvPr descr="Hilarion: Kazuo Kimura &#10;Myrtha: Yukie Iwaki &#10;with the Tokyo Ballet &#10;at the World Ballet Festival in Tokyo, August 15, 2006 &#10; &#10;original choreography: Jean Coralli and Jules Perrot, Marius Petipa &#10;choreography: Leonid Lavrovsky &#10;additional choreography: Vladimir Vassiliev &#10;music: Adolphe Adam" id="100" name="Google Shape;100;p19" title="Giselle: Hilarion dances to his death">
            <a:hlinkClick r:id="rId5"/>
          </p:cNvPr>
          <p:cNvPicPr preferRelativeResize="0"/>
          <p:nvPr/>
        </p:nvPicPr>
        <p:blipFill>
          <a:blip r:embed="rId6">
            <a:alphaModFix/>
          </a:blip>
          <a:stretch>
            <a:fillRect/>
          </a:stretch>
        </p:blipFill>
        <p:spPr>
          <a:xfrm>
            <a:off x="5577800" y="809075"/>
            <a:ext cx="3566200" cy="2674624"/>
          </a:xfrm>
          <a:prstGeom prst="rect">
            <a:avLst/>
          </a:prstGeom>
          <a:noFill/>
          <a:ln>
            <a:noFill/>
          </a:ln>
        </p:spPr>
      </p:pic>
      <p:pic>
        <p:nvPicPr>
          <p:cNvPr id="101" name="Google Shape;101;p19"/>
          <p:cNvPicPr preferRelativeResize="0"/>
          <p:nvPr/>
        </p:nvPicPr>
        <p:blipFill>
          <a:blip r:embed="rId7">
            <a:alphaModFix/>
          </a:blip>
          <a:stretch>
            <a:fillRect/>
          </a:stretch>
        </p:blipFill>
        <p:spPr>
          <a:xfrm>
            <a:off x="3399025" y="809063"/>
            <a:ext cx="2178775" cy="3160850"/>
          </a:xfrm>
          <a:prstGeom prst="rect">
            <a:avLst/>
          </a:prstGeom>
          <a:noFill/>
          <a:ln>
            <a:noFill/>
          </a:ln>
        </p:spPr>
      </p:pic>
      <p:sp>
        <p:nvSpPr>
          <p:cNvPr id="102" name="Google Shape;102;p19"/>
          <p:cNvSpPr txBox="1"/>
          <p:nvPr/>
        </p:nvSpPr>
        <p:spPr>
          <a:xfrm>
            <a:off x="172475" y="3883625"/>
            <a:ext cx="8724600" cy="112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orbel"/>
                <a:ea typeface="Corbel"/>
                <a:cs typeface="Corbel"/>
                <a:sym typeface="Corbel"/>
              </a:rPr>
              <a:t>“...an allegory for the assertion of bourgeoise individuality and as a metaphor for political compromise during a specific period of French history-the era of the ‘citizen-king’ Louis-Philippe, a political regime consciously built on those centrist middle-class principles and rhetoric.” (Banes 1998, 24) </a:t>
            </a:r>
            <a:endParaRPr sz="1800">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457200" lvl="0" marL="2286000" rtl="0" algn="l">
              <a:spcBef>
                <a:spcPts val="0"/>
              </a:spcBef>
              <a:spcAft>
                <a:spcPts val="0"/>
              </a:spcAft>
              <a:buNone/>
            </a:pPr>
            <a:r>
              <a:rPr i="1" lang="en" sz="3000">
                <a:latin typeface="Raleway"/>
                <a:ea typeface="Raleway"/>
                <a:cs typeface="Raleway"/>
                <a:sym typeface="Raleway"/>
              </a:rPr>
              <a:t>Coppélia</a:t>
            </a:r>
            <a:r>
              <a:rPr lang="en" sz="3000">
                <a:latin typeface="Raleway"/>
                <a:ea typeface="Raleway"/>
                <a:cs typeface="Raleway"/>
                <a:sym typeface="Raleway"/>
              </a:rPr>
              <a:t> (1870)</a:t>
            </a:r>
            <a:endParaRPr sz="3000">
              <a:latin typeface="Raleway"/>
              <a:ea typeface="Raleway"/>
              <a:cs typeface="Raleway"/>
              <a:sym typeface="Raleway"/>
            </a:endParaRPr>
          </a:p>
        </p:txBody>
      </p:sp>
      <p:pic>
        <p:nvPicPr>
          <p:cNvPr descr="A classic returns to the Royal Ballet repertory with Ninette de Valois’ charming and funny Coppélia– a story of love, mischief and mechanical dolls. Marianela Nuñez, Swanilda, and Gary Avis, Dr Coppélius, perform the scene where Swanilda pretends to be Coppeélia. Find out more and book tickets here https://www.roh.org.uk/tickets-and-events/coppelia-by-ninette-de-valois-details.&#10;&#10;The intricate choreography is set to Delibes’ delightful score and shows off the technical precision and comedic timing of the whole Company. Osbert Lancaster’s designs bring a colourful storybook world to life in this Christmas treat for the whole family." id="108" name="Google Shape;108;p20" title="Coppélia Act II – Swanilda pretends to be Coppélia (Marianela Nuñez, Gary Avis; The Royal Ballet)">
            <a:hlinkClick r:id="rId3"/>
          </p:cNvPr>
          <p:cNvPicPr preferRelativeResize="0"/>
          <p:nvPr/>
        </p:nvPicPr>
        <p:blipFill>
          <a:blip r:embed="rId4">
            <a:alphaModFix/>
          </a:blip>
          <a:stretch>
            <a:fillRect/>
          </a:stretch>
        </p:blipFill>
        <p:spPr>
          <a:xfrm>
            <a:off x="369475" y="1289025"/>
            <a:ext cx="4572000" cy="3429000"/>
          </a:xfrm>
          <a:prstGeom prst="rect">
            <a:avLst/>
          </a:prstGeom>
          <a:noFill/>
          <a:ln>
            <a:noFill/>
          </a:ln>
        </p:spPr>
      </p:pic>
      <p:sp>
        <p:nvSpPr>
          <p:cNvPr id="109" name="Google Shape;109;p20"/>
          <p:cNvSpPr txBox="1"/>
          <p:nvPr/>
        </p:nvSpPr>
        <p:spPr>
          <a:xfrm>
            <a:off x="5092775" y="1308700"/>
            <a:ext cx="3570900" cy="34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sz="1800">
              <a:latin typeface="Corbel"/>
              <a:ea typeface="Corbel"/>
              <a:cs typeface="Corbel"/>
              <a:sym typeface="Corbel"/>
            </a:endParaRPr>
          </a:p>
          <a:p>
            <a:pPr indent="0" lvl="0" marL="0" rtl="0" algn="l">
              <a:spcBef>
                <a:spcPts val="0"/>
              </a:spcBef>
              <a:spcAft>
                <a:spcPts val="0"/>
              </a:spcAft>
              <a:buNone/>
            </a:pPr>
            <a:r>
              <a:rPr lang="en" sz="1800">
                <a:latin typeface="Corbel"/>
                <a:ea typeface="Corbel"/>
                <a:cs typeface="Corbel"/>
                <a:sym typeface="Corbel"/>
              </a:rPr>
              <a:t>“The innovative technical bravura of the ballerina now made representations of powerful ballet heroines possible.” (Banes 1998, 40)</a:t>
            </a:r>
            <a:endParaRPr sz="1800">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1"/>
          <p:cNvPicPr preferRelativeResize="0"/>
          <p:nvPr/>
        </p:nvPicPr>
        <p:blipFill>
          <a:blip r:embed="rId3">
            <a:alphaModFix/>
          </a:blip>
          <a:stretch>
            <a:fillRect/>
          </a:stretch>
        </p:blipFill>
        <p:spPr>
          <a:xfrm>
            <a:off x="1178800" y="152400"/>
            <a:ext cx="6786395"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