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aleway"/>
      <p:regular r:id="rId32"/>
      <p:bold r:id="rId33"/>
      <p:italic r:id="rId34"/>
      <p:boldItalic r:id="rId35"/>
    </p:embeddedFont>
    <p:embeddedFont>
      <p:font typeface="Proxima Nova"/>
      <p:regular r:id="rId36"/>
      <p:bold r:id="rId37"/>
      <p:italic r:id="rId38"/>
      <p:boldItalic r:id="rId39"/>
    </p:embeddedFont>
    <p:embeddedFont>
      <p:font typeface="Economica"/>
      <p:regular r:id="rId40"/>
      <p:bold r:id="rId41"/>
      <p:italic r:id="rId42"/>
      <p:boldItalic r:id="rId43"/>
    </p:embeddedFont>
    <p:embeddedFont>
      <p:font typeface="Corbel"/>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conomica-regular.fntdata"/><Relationship Id="rId42" Type="http://schemas.openxmlformats.org/officeDocument/2006/relationships/font" Target="fonts/Economica-italic.fntdata"/><Relationship Id="rId41" Type="http://schemas.openxmlformats.org/officeDocument/2006/relationships/font" Target="fonts/Economica-bold.fntdata"/><Relationship Id="rId44" Type="http://schemas.openxmlformats.org/officeDocument/2006/relationships/font" Target="fonts/Corbel-regular.fntdata"/><Relationship Id="rId43" Type="http://schemas.openxmlformats.org/officeDocument/2006/relationships/font" Target="fonts/Economica-boldItalic.fntdata"/><Relationship Id="rId46" Type="http://schemas.openxmlformats.org/officeDocument/2006/relationships/font" Target="fonts/Corbel-italic.fntdata"/><Relationship Id="rId45" Type="http://schemas.openxmlformats.org/officeDocument/2006/relationships/font" Target="fonts/Corbel-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regular.fntdata"/><Relationship Id="rId47" Type="http://schemas.openxmlformats.org/officeDocument/2006/relationships/font" Target="fonts/Corbel-boldItalic.fntdata"/><Relationship Id="rId49"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Raleway-bold.fntdata"/><Relationship Id="rId32" Type="http://schemas.openxmlformats.org/officeDocument/2006/relationships/font" Target="fonts/Raleway-regular.fntdata"/><Relationship Id="rId35" Type="http://schemas.openxmlformats.org/officeDocument/2006/relationships/font" Target="fonts/Raleway-boldItalic.fntdata"/><Relationship Id="rId34" Type="http://schemas.openxmlformats.org/officeDocument/2006/relationships/font" Target="fonts/Raleway-italic.fntdata"/><Relationship Id="rId37" Type="http://schemas.openxmlformats.org/officeDocument/2006/relationships/font" Target="fonts/ProximaNova-bold.fntdata"/><Relationship Id="rId36" Type="http://schemas.openxmlformats.org/officeDocument/2006/relationships/font" Target="fonts/ProximaNova-regular.fntdata"/><Relationship Id="rId39" Type="http://schemas.openxmlformats.org/officeDocument/2006/relationships/font" Target="fonts/ProximaNova-boldItalic.fntdata"/><Relationship Id="rId38" Type="http://schemas.openxmlformats.org/officeDocument/2006/relationships/font" Target="fonts/ProximaNova-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8b9e9a5e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8b9e9a5e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d7391f82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d7391f82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d7391f821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d7391f82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d2e45c46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d2e45c46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d2e45c46e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d2e45c46e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7d2e45c46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d2e45c46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b9e9a5e7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b9e9a5e7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616161"/>
                </a:solidFill>
                <a:latin typeface="Corbel"/>
                <a:ea typeface="Corbel"/>
                <a:cs typeface="Corbel"/>
                <a:sym typeface="Corbel"/>
              </a:rPr>
              <a:t>Ann Daly (2004) “The Natural Body”</a:t>
            </a:r>
            <a:endParaRPr sz="1200">
              <a:solidFill>
                <a:srgbClr val="616161"/>
              </a:solidFill>
              <a:latin typeface="Corbel"/>
              <a:ea typeface="Corbel"/>
              <a:cs typeface="Corbel"/>
              <a:sym typeface="Corbel"/>
            </a:endParaRPr>
          </a:p>
          <a:p>
            <a:pPr indent="0" lvl="0" marL="0" rtl="0" algn="l">
              <a:lnSpc>
                <a:spcPct val="115000"/>
              </a:lnSpc>
              <a:spcBef>
                <a:spcPts val="1600"/>
              </a:spcBef>
              <a:spcAft>
                <a:spcPts val="0"/>
              </a:spcAft>
              <a:buClr>
                <a:schemeClr val="dk1"/>
              </a:buClr>
              <a:buSzPts val="1100"/>
              <a:buFont typeface="Arial"/>
              <a:buNone/>
            </a:pPr>
            <a:r>
              <a:rPr lang="en" sz="1200">
                <a:solidFill>
                  <a:srgbClr val="616161"/>
                </a:solidFill>
                <a:latin typeface="Corbel"/>
                <a:ea typeface="Corbel"/>
                <a:cs typeface="Corbel"/>
                <a:sym typeface="Corbel"/>
              </a:rPr>
              <a:t>-Use of primary source material to support larger claims about the “roots” of Duncan’s trope of the “natural body”, as well as contextualize her ideas within the larger cultural and intellectual terrain of the late 1800s</a:t>
            </a:r>
            <a:endParaRPr sz="1200">
              <a:solidFill>
                <a:srgbClr val="616161"/>
              </a:solidFill>
              <a:latin typeface="Corbel"/>
              <a:ea typeface="Corbel"/>
              <a:cs typeface="Corbel"/>
              <a:sym typeface="Corbel"/>
            </a:endParaRPr>
          </a:p>
          <a:p>
            <a:pPr indent="0" lvl="0" marL="0" rtl="0" algn="l">
              <a:lnSpc>
                <a:spcPct val="115000"/>
              </a:lnSpc>
              <a:spcBef>
                <a:spcPts val="1600"/>
              </a:spcBef>
              <a:spcAft>
                <a:spcPts val="0"/>
              </a:spcAft>
              <a:buClr>
                <a:schemeClr val="dk1"/>
              </a:buClr>
              <a:buSzPts val="1100"/>
              <a:buFont typeface="Arial"/>
              <a:buNone/>
            </a:pPr>
            <a:r>
              <a:rPr lang="en" sz="1200">
                <a:solidFill>
                  <a:srgbClr val="616161"/>
                </a:solidFill>
                <a:latin typeface="Corbel"/>
                <a:ea typeface="Corbel"/>
                <a:cs typeface="Corbel"/>
                <a:sym typeface="Corbel"/>
              </a:rPr>
              <a:t>-Fascination with the ancient Greeks: Apollo symbolizing “formal purity and passionless perfection” and Dionysus symbolizing forces of nature </a:t>
            </a:r>
            <a:endParaRPr sz="1200">
              <a:solidFill>
                <a:srgbClr val="616161"/>
              </a:solidFill>
              <a:latin typeface="Corbel"/>
              <a:ea typeface="Corbel"/>
              <a:cs typeface="Corbel"/>
              <a:sym typeface="Corbel"/>
            </a:endParaRPr>
          </a:p>
          <a:p>
            <a:pPr indent="0" lvl="0" marL="0" rtl="0" algn="l">
              <a:lnSpc>
                <a:spcPct val="115000"/>
              </a:lnSpc>
              <a:spcBef>
                <a:spcPts val="1600"/>
              </a:spcBef>
              <a:spcAft>
                <a:spcPts val="0"/>
              </a:spcAft>
              <a:buClr>
                <a:schemeClr val="dk1"/>
              </a:buClr>
              <a:buSzPts val="1100"/>
              <a:buFont typeface="Arial"/>
              <a:buNone/>
            </a:pPr>
            <a:r>
              <a:rPr lang="en" sz="1200">
                <a:solidFill>
                  <a:srgbClr val="616161"/>
                </a:solidFill>
                <a:latin typeface="Corbel"/>
                <a:ea typeface="Corbel"/>
                <a:cs typeface="Corbel"/>
                <a:sym typeface="Corbel"/>
              </a:rPr>
              <a:t>-Evolution theory (science) and monanism: belief in body/spirit as one (pp.292)</a:t>
            </a:r>
            <a:endParaRPr sz="1200">
              <a:solidFill>
                <a:srgbClr val="616161"/>
              </a:solidFill>
              <a:latin typeface="Corbel"/>
              <a:ea typeface="Corbel"/>
              <a:cs typeface="Corbel"/>
              <a:sym typeface="Corbel"/>
            </a:endParaRPr>
          </a:p>
          <a:p>
            <a:pPr indent="0" lvl="0" marL="0" rtl="0" algn="l">
              <a:lnSpc>
                <a:spcPct val="115000"/>
              </a:lnSpc>
              <a:spcBef>
                <a:spcPts val="1600"/>
              </a:spcBef>
              <a:spcAft>
                <a:spcPts val="1600"/>
              </a:spcAft>
              <a:buClr>
                <a:schemeClr val="dk1"/>
              </a:buClr>
              <a:buSzPts val="1100"/>
              <a:buFont typeface="Arial"/>
              <a:buNone/>
            </a:pPr>
            <a:r>
              <a:rPr lang="en" sz="1200">
                <a:solidFill>
                  <a:srgbClr val="616161"/>
                </a:solidFill>
                <a:latin typeface="Corbel"/>
                <a:ea typeface="Corbel"/>
                <a:cs typeface="Corbel"/>
                <a:sym typeface="Corbel"/>
              </a:rPr>
              <a:t>-Elevated dance into “high art” through Hellenistic ideals about the nobility of the body and “classical” art association with nudity </a:t>
            </a:r>
            <a:endParaRPr sz="1200">
              <a:latin typeface="Corbel"/>
              <a:ea typeface="Corbel"/>
              <a:cs typeface="Corbel"/>
              <a:sym typeface="Corbe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d7391f82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9d7391f82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7d2e45c46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d2e45c46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7d2e45c46e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d2e45c46e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d7391f82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d7391f82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8b9e9a5e7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8b9e9a5e7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d2e45c46e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d2e45c46e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d2e45c46e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d2e45c46e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6e8129213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e8129213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d7391f82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d7391f82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8b9e9a5e7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8b9e9a5e7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9d7391f82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9d7391f82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9d7391f821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9d7391f821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d7391f82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d7391f82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d7391f82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d7391f82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9d7391f821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9d7391f821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d7391f82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d7391f82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d2e45c46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d2e45c46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d2e45c46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d2e45c46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d7391f82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d7391f82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4.jpg"/><Relationship Id="rId5" Type="http://schemas.openxmlformats.org/officeDocument/2006/relationships/hyperlink" Target="https://www.britannica.com/biography/Loie-Fuller" TargetMode="External"/><Relationship Id="rId6"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s61KGyYZSRo" TargetMode="External"/><Relationship Id="rId4" Type="http://schemas.openxmlformats.org/officeDocument/2006/relationships/image" Target="../media/image13.jpg"/><Relationship Id="rId5" Type="http://schemas.openxmlformats.org/officeDocument/2006/relationships/hyperlink" Target="http://www.youtube.com/watch?v=BZcbntA4bVY" TargetMode="External"/><Relationship Id="rId6"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britannica.com/biography/Isadora-Duncan" TargetMode="External"/><Relationship Id="rId4" Type="http://schemas.openxmlformats.org/officeDocument/2006/relationships/hyperlink" Target="http://www.youtube.com/watch?v=MEb6KIPrvRQ" TargetMode="External"/><Relationship Id="rId10" Type="http://schemas.openxmlformats.org/officeDocument/2006/relationships/image" Target="../media/image2.jpg"/><Relationship Id="rId9" Type="http://schemas.openxmlformats.org/officeDocument/2006/relationships/hyperlink" Target="http://www.youtube.com/watch?v=SPlN_gO5TOM" TargetMode="External"/><Relationship Id="rId5" Type="http://schemas.openxmlformats.org/officeDocument/2006/relationships/image" Target="../media/image16.jpg"/><Relationship Id="rId6" Type="http://schemas.openxmlformats.org/officeDocument/2006/relationships/image" Target="../media/image19.jpg"/><Relationship Id="rId7" Type="http://schemas.openxmlformats.org/officeDocument/2006/relationships/image" Target="../media/image5.jpg"/><Relationship Id="rId8"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britannica.com/biography/Ruth-St-Denis" TargetMode="External"/><Relationship Id="rId4" Type="http://schemas.openxmlformats.org/officeDocument/2006/relationships/image" Target="../media/image9.jpg"/><Relationship Id="rId5" Type="http://schemas.openxmlformats.org/officeDocument/2006/relationships/image" Target="../media/image15.jpg"/><Relationship Id="rId6" Type="http://schemas.openxmlformats.org/officeDocument/2006/relationships/hyperlink" Target="http://www.youtube.com/watch?v=wu2zdYlaews" TargetMode="External"/><Relationship Id="rId7"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42Hc6pvnI8A" TargetMode="External"/><Relationship Id="rId4" Type="http://schemas.openxmlformats.org/officeDocument/2006/relationships/image" Target="../media/image6.jpg"/><Relationship Id="rId5"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VYneGAmBvQ4" TargetMode="External"/><Relationship Id="rId4" Type="http://schemas.openxmlformats.org/officeDocument/2006/relationships/image" Target="../media/image12.jpg"/><Relationship Id="rId11" Type="http://schemas.openxmlformats.org/officeDocument/2006/relationships/hyperlink" Target="https://www.britannica.com/biography/Ted-Shawn" TargetMode="External"/><Relationship Id="rId10" Type="http://schemas.openxmlformats.org/officeDocument/2006/relationships/image" Target="../media/image21.jpg"/><Relationship Id="rId12" Type="http://schemas.openxmlformats.org/officeDocument/2006/relationships/image" Target="../media/image26.jpg"/><Relationship Id="rId9" Type="http://schemas.openxmlformats.org/officeDocument/2006/relationships/hyperlink" Target="http://www.youtube.com/watch?v=s-17xsoHYYA" TargetMode="External"/><Relationship Id="rId5" Type="http://schemas.openxmlformats.org/officeDocument/2006/relationships/hyperlink" Target="http://www.youtube.com/watch?v=M1jyD0QiTsQ" TargetMode="External"/><Relationship Id="rId6" Type="http://schemas.openxmlformats.org/officeDocument/2006/relationships/image" Target="../media/image10.jpg"/><Relationship Id="rId7" Type="http://schemas.openxmlformats.org/officeDocument/2006/relationships/hyperlink" Target="http://www.youtube.com/watch?v=sqWjm7BHEkI" TargetMode="External"/><Relationship Id="rId8" Type="http://schemas.openxmlformats.org/officeDocument/2006/relationships/image" Target="../media/image23.jpg"/></Relationships>
</file>

<file path=ppt/slides/_rels/slide21.xml.rels><?xml version="1.0" encoding="UTF-8" standalone="yes"?><Relationships xmlns="http://schemas.openxmlformats.org/package/2006/relationships"><Relationship Id="rId11" Type="http://schemas.openxmlformats.org/officeDocument/2006/relationships/hyperlink" Target="https://www.britannica.com/biography/Charles-Weidman" TargetMode="External"/><Relationship Id="rId10" Type="http://schemas.openxmlformats.org/officeDocument/2006/relationships/hyperlink" Target="https://www.britannica.com/biography/Doris-Humphrey" TargetMode="External"/><Relationship Id="rId13" Type="http://schemas.openxmlformats.org/officeDocument/2006/relationships/hyperlink" Target="https://www.britannica.com/biography/Emile-Jaques-Dalcroze" TargetMode="External"/><Relationship Id="rId12" Type="http://schemas.openxmlformats.org/officeDocument/2006/relationships/hyperlink" Target="https://www.britannica.com/biography/Rudolf-Laban"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BR2qnAnLxw0" TargetMode="External"/><Relationship Id="rId4" Type="http://schemas.openxmlformats.org/officeDocument/2006/relationships/image" Target="../media/image24.jpg"/><Relationship Id="rId9" Type="http://schemas.openxmlformats.org/officeDocument/2006/relationships/hyperlink" Target="https://www.britannica.com/biography/Martha-Graham" TargetMode="External"/><Relationship Id="rId15" Type="http://schemas.openxmlformats.org/officeDocument/2006/relationships/hyperlink" Target="https://www.merriam-webster.com/dictionary/repertoire" TargetMode="External"/><Relationship Id="rId14" Type="http://schemas.openxmlformats.org/officeDocument/2006/relationships/hyperlink" Target="https://www.britannica.com/place/New-York-City" TargetMode="External"/><Relationship Id="rId17" Type="http://schemas.openxmlformats.org/officeDocument/2006/relationships/hyperlink" Target="https://www.britannica.com/place/United-States" TargetMode="External"/><Relationship Id="rId16" Type="http://schemas.openxmlformats.org/officeDocument/2006/relationships/hyperlink" Target="https://www.britannica.com/topic/American-Indian" TargetMode="External"/><Relationship Id="rId5" Type="http://schemas.openxmlformats.org/officeDocument/2006/relationships/hyperlink" Target="https://www.britannica.com/topic/Denishawn-School-of-Dancing-and-Related-Arts" TargetMode="External"/><Relationship Id="rId6" Type="http://schemas.openxmlformats.org/officeDocument/2006/relationships/hyperlink" Target="https://www.britannica.com/art/dance" TargetMode="External"/><Relationship Id="rId7" Type="http://schemas.openxmlformats.org/officeDocument/2006/relationships/hyperlink" Target="https://www.britannica.com/biography/Ted-Shawn" TargetMode="External"/><Relationship Id="rId8" Type="http://schemas.openxmlformats.org/officeDocument/2006/relationships/hyperlink" Target="https://www.britannica.com/art/modern-danc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rem.routledge.com/articles/guy-edna-1907-1983" TargetMode="External"/><Relationship Id="rId4" Type="http://schemas.openxmlformats.org/officeDocument/2006/relationships/image" Target="../media/image22.jpg"/><Relationship Id="rId5"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isadoraduncanarchive.org/dancer/4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hyperlink" Target="https://movementresearch.org/publications/critical-correspondence/strong-and-wrong-on-ignorance-and-modes-of-white-spectatorship-in-dance-criticis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history.com/topics/immigration/immigration-united-states-timelin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1131050" y="1013125"/>
            <a:ext cx="7360500" cy="149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The Birth of “The Dance”</a:t>
            </a:r>
            <a:endParaRPr>
              <a:latin typeface="Raleway"/>
              <a:ea typeface="Raleway"/>
              <a:cs typeface="Raleway"/>
              <a:sym typeface="Raleway"/>
            </a:endParaRPr>
          </a:p>
        </p:txBody>
      </p:sp>
      <p:sp>
        <p:nvSpPr>
          <p:cNvPr id="60" name="Google Shape;60;p13"/>
          <p:cNvSpPr txBox="1"/>
          <p:nvPr>
            <p:ph idx="1" type="subTitle"/>
          </p:nvPr>
        </p:nvSpPr>
        <p:spPr>
          <a:xfrm>
            <a:off x="1300925" y="2584725"/>
            <a:ext cx="6511200" cy="1493700"/>
          </a:xfrm>
          <a:prstGeom prst="rect">
            <a:avLst/>
          </a:prstGeom>
        </p:spPr>
        <p:txBody>
          <a:bodyPr anchorCtr="0" anchor="t" bIns="91425" lIns="91425" spcFirstLastPara="1" rIns="91425" wrap="square" tIns="91425">
            <a:noAutofit/>
          </a:bodyPr>
          <a:lstStyle/>
          <a:p>
            <a:pPr indent="0" lvl="0" marL="0" rtl="0" algn="l">
              <a:lnSpc>
                <a:spcPct val="116727"/>
              </a:lnSpc>
              <a:spcBef>
                <a:spcPts val="600"/>
              </a:spcBef>
              <a:spcAft>
                <a:spcPts val="0"/>
              </a:spcAft>
              <a:buNone/>
            </a:pPr>
            <a:r>
              <a:t/>
            </a:r>
            <a:endParaRPr>
              <a:latin typeface="Corbel"/>
              <a:ea typeface="Corbel"/>
              <a:cs typeface="Corbel"/>
              <a:sym typeface="Corbel"/>
            </a:endParaRPr>
          </a:p>
          <a:p>
            <a:pPr indent="457200" lvl="0" marL="0" rtl="0" algn="l">
              <a:lnSpc>
                <a:spcPct val="116727"/>
              </a:lnSpc>
              <a:spcBef>
                <a:spcPts val="800"/>
              </a:spcBef>
              <a:spcAft>
                <a:spcPts val="0"/>
              </a:spcAft>
              <a:buNone/>
            </a:pPr>
            <a:r>
              <a:rPr lang="en">
                <a:latin typeface="Corbel"/>
                <a:ea typeface="Corbel"/>
                <a:cs typeface="Corbel"/>
                <a:sym typeface="Corbel"/>
              </a:rPr>
              <a:t>Foremothers, White Feminism, and Class</a:t>
            </a:r>
            <a:endParaRPr>
              <a:latin typeface="Corbel"/>
              <a:ea typeface="Corbel"/>
              <a:cs typeface="Corbel"/>
              <a:sym typeface="Corbel"/>
            </a:endParaRPr>
          </a:p>
          <a:p>
            <a:pPr indent="0" lvl="0" marL="0" rtl="0" algn="l">
              <a:spcBef>
                <a:spcPts val="8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555600"/>
            <a:ext cx="2808000" cy="1981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latin typeface="Raleway"/>
                <a:ea typeface="Raleway"/>
                <a:cs typeface="Raleway"/>
                <a:sym typeface="Raleway"/>
              </a:rPr>
              <a:t>Rejection of </a:t>
            </a:r>
            <a:r>
              <a:rPr b="1" lang="en" sz="2600">
                <a:latin typeface="Raleway"/>
                <a:ea typeface="Raleway"/>
                <a:cs typeface="Raleway"/>
                <a:sym typeface="Raleway"/>
              </a:rPr>
              <a:t>Ballet </a:t>
            </a:r>
            <a:endParaRPr b="1" sz="2600">
              <a:latin typeface="Raleway"/>
              <a:ea typeface="Raleway"/>
              <a:cs typeface="Raleway"/>
              <a:sym typeface="Raleway"/>
            </a:endParaRPr>
          </a:p>
          <a:p>
            <a:pPr indent="0" lvl="0" marL="0" rtl="0" algn="l">
              <a:spcBef>
                <a:spcPts val="0"/>
              </a:spcBef>
              <a:spcAft>
                <a:spcPts val="0"/>
              </a:spcAft>
              <a:buNone/>
            </a:pPr>
            <a:r>
              <a:rPr lang="en" sz="2600">
                <a:latin typeface="Raleway"/>
                <a:ea typeface="Raleway"/>
                <a:cs typeface="Raleway"/>
                <a:sym typeface="Raleway"/>
              </a:rPr>
              <a:t>and </a:t>
            </a:r>
            <a:endParaRPr sz="2600">
              <a:latin typeface="Raleway"/>
              <a:ea typeface="Raleway"/>
              <a:cs typeface="Raleway"/>
              <a:sym typeface="Raleway"/>
            </a:endParaRPr>
          </a:p>
          <a:p>
            <a:pPr indent="0" lvl="0" marL="0" rtl="0" algn="l">
              <a:spcBef>
                <a:spcPts val="0"/>
              </a:spcBef>
              <a:spcAft>
                <a:spcPts val="0"/>
              </a:spcAft>
              <a:buNone/>
            </a:pPr>
            <a:r>
              <a:rPr b="1" lang="en" sz="2600">
                <a:latin typeface="Raleway"/>
                <a:ea typeface="Raleway"/>
                <a:cs typeface="Raleway"/>
                <a:sym typeface="Raleway"/>
              </a:rPr>
              <a:t>Vernacular Dance</a:t>
            </a:r>
            <a:endParaRPr b="1" sz="2600">
              <a:latin typeface="Raleway"/>
              <a:ea typeface="Raleway"/>
              <a:cs typeface="Raleway"/>
              <a:sym typeface="Raleway"/>
            </a:endParaRPr>
          </a:p>
        </p:txBody>
      </p:sp>
      <p:pic>
        <p:nvPicPr>
          <p:cNvPr id="113" name="Google Shape;113;p22"/>
          <p:cNvPicPr preferRelativeResize="0"/>
          <p:nvPr/>
        </p:nvPicPr>
        <p:blipFill>
          <a:blip r:embed="rId3">
            <a:alphaModFix/>
          </a:blip>
          <a:stretch>
            <a:fillRect/>
          </a:stretch>
        </p:blipFill>
        <p:spPr>
          <a:xfrm>
            <a:off x="3424500" y="0"/>
            <a:ext cx="5719501" cy="4323138"/>
          </a:xfrm>
          <a:prstGeom prst="rect">
            <a:avLst/>
          </a:prstGeom>
          <a:noFill/>
          <a:ln>
            <a:noFill/>
          </a:ln>
        </p:spPr>
      </p:pic>
      <p:pic>
        <p:nvPicPr>
          <p:cNvPr id="114" name="Google Shape;114;p22"/>
          <p:cNvPicPr preferRelativeResize="0"/>
          <p:nvPr/>
        </p:nvPicPr>
        <p:blipFill>
          <a:blip r:embed="rId4">
            <a:alphaModFix/>
          </a:blip>
          <a:stretch>
            <a:fillRect/>
          </a:stretch>
        </p:blipFill>
        <p:spPr>
          <a:xfrm>
            <a:off x="0" y="3248200"/>
            <a:ext cx="7581900" cy="1981200"/>
          </a:xfrm>
          <a:prstGeom prst="rect">
            <a:avLst/>
          </a:prstGeom>
          <a:noFill/>
          <a:ln>
            <a:noFill/>
          </a:ln>
        </p:spPr>
      </p:pic>
      <p:sp>
        <p:nvSpPr>
          <p:cNvPr id="115" name="Google Shape;115;p22"/>
          <p:cNvSpPr txBox="1"/>
          <p:nvPr/>
        </p:nvSpPr>
        <p:spPr>
          <a:xfrm>
            <a:off x="5998800" y="4865100"/>
            <a:ext cx="31452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-Isadora Duncan, 1902</a:t>
            </a:r>
            <a:endParaRPr>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Foremothers of what will be termed “modern dance”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 	Loie Fuller (1862-1928)</a:t>
            </a:r>
            <a:endParaRPr>
              <a:latin typeface="Raleway"/>
              <a:ea typeface="Raleway"/>
              <a:cs typeface="Raleway"/>
              <a:sym typeface="Raleway"/>
            </a:endParaRPr>
          </a:p>
        </p:txBody>
      </p:sp>
      <p:pic>
        <p:nvPicPr>
          <p:cNvPr id="126" name="Google Shape;126;p24"/>
          <p:cNvPicPr preferRelativeResize="0"/>
          <p:nvPr/>
        </p:nvPicPr>
        <p:blipFill>
          <a:blip r:embed="rId3">
            <a:alphaModFix/>
          </a:blip>
          <a:stretch>
            <a:fillRect/>
          </a:stretch>
        </p:blipFill>
        <p:spPr>
          <a:xfrm>
            <a:off x="0" y="1346275"/>
            <a:ext cx="4043774" cy="3797227"/>
          </a:xfrm>
          <a:prstGeom prst="rect">
            <a:avLst/>
          </a:prstGeom>
          <a:noFill/>
          <a:ln>
            <a:noFill/>
          </a:ln>
        </p:spPr>
      </p:pic>
      <p:pic>
        <p:nvPicPr>
          <p:cNvPr id="127" name="Google Shape;127;p24"/>
          <p:cNvPicPr preferRelativeResize="0"/>
          <p:nvPr/>
        </p:nvPicPr>
        <p:blipFill>
          <a:blip r:embed="rId4">
            <a:alphaModFix/>
          </a:blip>
          <a:stretch>
            <a:fillRect/>
          </a:stretch>
        </p:blipFill>
        <p:spPr>
          <a:xfrm>
            <a:off x="6027050" y="0"/>
            <a:ext cx="3116950" cy="4216849"/>
          </a:xfrm>
          <a:prstGeom prst="rect">
            <a:avLst/>
          </a:prstGeom>
          <a:noFill/>
          <a:ln>
            <a:noFill/>
          </a:ln>
        </p:spPr>
      </p:pic>
      <p:sp>
        <p:nvSpPr>
          <p:cNvPr id="128" name="Google Shape;128;p24"/>
          <p:cNvSpPr txBox="1"/>
          <p:nvPr/>
        </p:nvSpPr>
        <p:spPr>
          <a:xfrm>
            <a:off x="4184375" y="4274575"/>
            <a:ext cx="4959600" cy="6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u="sng">
                <a:solidFill>
                  <a:schemeClr val="hlink"/>
                </a:solidFill>
                <a:latin typeface="Corbel"/>
                <a:ea typeface="Corbel"/>
                <a:cs typeface="Corbel"/>
                <a:sym typeface="Corbel"/>
                <a:hlinkClick r:id="rId5"/>
              </a:rPr>
              <a:t>https://www.britannica.com/biography/Loie-Fuller</a:t>
            </a:r>
            <a:endParaRPr sz="2000">
              <a:latin typeface="Corbel"/>
              <a:ea typeface="Corbel"/>
              <a:cs typeface="Corbel"/>
              <a:sym typeface="Corbel"/>
            </a:endParaRPr>
          </a:p>
        </p:txBody>
      </p:sp>
      <p:pic>
        <p:nvPicPr>
          <p:cNvPr id="129" name="Google Shape;129;p24"/>
          <p:cNvPicPr preferRelativeResize="0"/>
          <p:nvPr/>
        </p:nvPicPr>
        <p:blipFill>
          <a:blip r:embed="rId6">
            <a:alphaModFix/>
          </a:blip>
          <a:stretch>
            <a:fillRect/>
          </a:stretch>
        </p:blipFill>
        <p:spPr>
          <a:xfrm>
            <a:off x="3960113" y="1346275"/>
            <a:ext cx="2066925" cy="2857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Born Marie Louise Fuller in the Chicago suburb of Fullersburg, now Hinsdale, Illinois, Fuller began her theatrical career as a professional child actress and later choreographed and performed dances in burlesque (as a skirt dancer), vaudeville, and circus shows. An early free dance practitioner, Fuller developed her own natural movement and improvisation techniques. Fuller combined her choreography with silk costumes illuminated by multi-coloured lighting of her own design." id="134" name="Google Shape;134;p25" title="Loie Fuller the &quot;Serpentine&quot; Dance Girl">
            <a:hlinkClick r:id="rId3"/>
          </p:cNvPr>
          <p:cNvPicPr preferRelativeResize="0"/>
          <p:nvPr/>
        </p:nvPicPr>
        <p:blipFill>
          <a:blip r:embed="rId4">
            <a:alphaModFix/>
          </a:blip>
          <a:stretch>
            <a:fillRect/>
          </a:stretch>
        </p:blipFill>
        <p:spPr>
          <a:xfrm>
            <a:off x="0" y="746125"/>
            <a:ext cx="4572000" cy="3429000"/>
          </a:xfrm>
          <a:prstGeom prst="rect">
            <a:avLst/>
          </a:prstGeom>
          <a:noFill/>
          <a:ln>
            <a:noFill/>
          </a:ln>
        </p:spPr>
      </p:pic>
      <p:pic>
        <p:nvPicPr>
          <p:cNvPr descr="Almost every important movie pioneer seems to have chosen the Serpentine Dance as an interesting subject for one or more films: the Skladanowsky brothers (1895), Dickson for Edison Manifacturing Company (1895+1896+1897), Lumiere brothers (1896), Demeny (1897), Alice Guy (1899+1900+1902), Melies (1899), G.A. Smith (1902), De Chomon (1908) and many others. &#10;Unfortunately none of the surviving films seem to contain a performance by the original dancer / choreographer Loie Fuller (despite some of them carrying her name in the title or otherwise crediting her as the dancer).&#10;Loie Fuller was a pioneer of modern dance and of theatrical lightning effects. She developed this dance in 1891 and combined her choreography with silk costumes illuminated by multi-colored lighting of her own design. In several of the Serpentine Dance movies her special colored lighting effects have been translated into fascinating hand-colored effects. Fuller also had a successful Fire Dance of which elements are often incorporated in Serpentine Dance performances, which were also often referred to as Butterfly Dance." id="135" name="Google Shape;135;p25" title="1895-1908 Loie Fuller's Serpentine Dance (highlights from the greatest movie pioneers' films)">
            <a:hlinkClick r:id="rId5"/>
          </p:cNvPr>
          <p:cNvPicPr preferRelativeResize="0"/>
          <p:nvPr/>
        </p:nvPicPr>
        <p:blipFill>
          <a:blip r:embed="rId6">
            <a:alphaModFix/>
          </a:blip>
          <a:stretch>
            <a:fillRect/>
          </a:stretch>
        </p:blipFill>
        <p:spPr>
          <a:xfrm>
            <a:off x="4572000" y="746125"/>
            <a:ext cx="4572000" cy="3429000"/>
          </a:xfrm>
          <a:prstGeom prst="rect">
            <a:avLst/>
          </a:prstGeom>
          <a:noFill/>
          <a:ln>
            <a:noFill/>
          </a:ln>
        </p:spPr>
      </p:pic>
      <p:sp>
        <p:nvSpPr>
          <p:cNvPr id="136" name="Google Shape;136;p25"/>
          <p:cNvSpPr txBox="1"/>
          <p:nvPr/>
        </p:nvSpPr>
        <p:spPr>
          <a:xfrm>
            <a:off x="222250" y="4270375"/>
            <a:ext cx="8747100" cy="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Corbel"/>
                <a:ea typeface="Corbel"/>
                <a:cs typeface="Corbel"/>
                <a:sym typeface="Corbel"/>
              </a:rPr>
              <a:t>Misinformation on YouTube about Loie Fuller Footage</a:t>
            </a:r>
            <a:endParaRPr sz="2800">
              <a:latin typeface="Corbel"/>
              <a:ea typeface="Corbel"/>
              <a:cs typeface="Corbel"/>
              <a:sym typeface="Corbel"/>
            </a:endParaRPr>
          </a:p>
        </p:txBody>
      </p:sp>
      <p:sp>
        <p:nvSpPr>
          <p:cNvPr id="137" name="Google Shape;137;p25"/>
          <p:cNvSpPr txBox="1"/>
          <p:nvPr/>
        </p:nvSpPr>
        <p:spPr>
          <a:xfrm>
            <a:off x="285750" y="79375"/>
            <a:ext cx="8604300" cy="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Corbel"/>
                <a:ea typeface="Corbel"/>
                <a:cs typeface="Corbel"/>
                <a:sym typeface="Corbel"/>
              </a:rPr>
              <a:t>Always double-check your source material’s accuracy and authenticity</a:t>
            </a:r>
            <a:endParaRPr sz="2200">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0" y="0"/>
            <a:ext cx="6012900" cy="13380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sz="2700">
                <a:latin typeface="Raleway"/>
                <a:ea typeface="Raleway"/>
                <a:cs typeface="Raleway"/>
                <a:sym typeface="Raleway"/>
              </a:rPr>
              <a:t>Isadora Duncan (1877–1927)</a:t>
            </a:r>
            <a:endParaRPr sz="2700">
              <a:latin typeface="Raleway"/>
              <a:ea typeface="Raleway"/>
              <a:cs typeface="Raleway"/>
              <a:sym typeface="Raleway"/>
            </a:endParaRPr>
          </a:p>
          <a:p>
            <a:pPr indent="0" lvl="0" marL="0" rtl="0" algn="l">
              <a:spcBef>
                <a:spcPts val="0"/>
              </a:spcBef>
              <a:spcAft>
                <a:spcPts val="0"/>
              </a:spcAft>
              <a:buNone/>
            </a:pPr>
            <a:r>
              <a:rPr lang="en" sz="1800" u="sng">
                <a:solidFill>
                  <a:schemeClr val="hlink"/>
                </a:solidFill>
                <a:latin typeface="Corbel"/>
                <a:ea typeface="Corbel"/>
                <a:cs typeface="Corbel"/>
                <a:sym typeface="Corbel"/>
                <a:hlinkClick r:id="rId3"/>
              </a:rPr>
              <a:t>https://www.britannica.com/bography/Isadora-Duncan</a:t>
            </a:r>
            <a:r>
              <a:rPr lang="en" sz="1800">
                <a:latin typeface="Corbel"/>
                <a:ea typeface="Corbel"/>
                <a:cs typeface="Corbel"/>
                <a:sym typeface="Corbel"/>
              </a:rPr>
              <a:t> </a:t>
            </a:r>
            <a:endParaRPr sz="1800">
              <a:latin typeface="Corbel"/>
              <a:ea typeface="Corbel"/>
              <a:cs typeface="Corbel"/>
              <a:sym typeface="Corbel"/>
            </a:endParaRPr>
          </a:p>
        </p:txBody>
      </p:sp>
      <p:pic>
        <p:nvPicPr>
          <p:cNvPr descr="This is the only film that exists of Isadora Duncan’s dancing. &#10;&#10;It is a few seconds of footage of a recital given outdoors in an open space. A group and men and women sit and stand round the space.  They watch the performance and applaud at the end.&#10;&#10;There are three versions of the footage here. &#10;&#10;The first is the full version of the film.&#10;&#10;The second is just a section of the footage but clearer.  &#10;&#10;The third is in slow motion, which gives time to watch Isadora more closely.&#10;&#10;The music I’ve used here is a waltz by Johannes Brahms.&#10;&#10;Enjoy!" id="143" name="Google Shape;143;p26" title="Isadora Duncan (1877-1927) – Film of an Outdoor Recital">
            <a:hlinkClick r:id="rId4"/>
          </p:cNvPr>
          <p:cNvPicPr preferRelativeResize="0"/>
          <p:nvPr/>
        </p:nvPicPr>
        <p:blipFill>
          <a:blip r:embed="rId5">
            <a:alphaModFix/>
          </a:blip>
          <a:stretch>
            <a:fillRect/>
          </a:stretch>
        </p:blipFill>
        <p:spPr>
          <a:xfrm>
            <a:off x="6012850" y="162150"/>
            <a:ext cx="3131141" cy="2348350"/>
          </a:xfrm>
          <a:prstGeom prst="rect">
            <a:avLst/>
          </a:prstGeom>
          <a:noFill/>
          <a:ln>
            <a:noFill/>
          </a:ln>
        </p:spPr>
      </p:pic>
      <p:pic>
        <p:nvPicPr>
          <p:cNvPr id="144" name="Google Shape;144;p26"/>
          <p:cNvPicPr preferRelativeResize="0"/>
          <p:nvPr/>
        </p:nvPicPr>
        <p:blipFill>
          <a:blip r:embed="rId6">
            <a:alphaModFix/>
          </a:blip>
          <a:stretch>
            <a:fillRect/>
          </a:stretch>
        </p:blipFill>
        <p:spPr>
          <a:xfrm>
            <a:off x="-1" y="1147213"/>
            <a:ext cx="2914425" cy="3979174"/>
          </a:xfrm>
          <a:prstGeom prst="rect">
            <a:avLst/>
          </a:prstGeom>
          <a:noFill/>
          <a:ln>
            <a:noFill/>
          </a:ln>
        </p:spPr>
      </p:pic>
      <p:pic>
        <p:nvPicPr>
          <p:cNvPr id="145" name="Google Shape;145;p26"/>
          <p:cNvPicPr preferRelativeResize="0"/>
          <p:nvPr/>
        </p:nvPicPr>
        <p:blipFill>
          <a:blip r:embed="rId7">
            <a:alphaModFix/>
          </a:blip>
          <a:stretch>
            <a:fillRect/>
          </a:stretch>
        </p:blipFill>
        <p:spPr>
          <a:xfrm>
            <a:off x="2914425" y="1147222"/>
            <a:ext cx="3131149" cy="2256629"/>
          </a:xfrm>
          <a:prstGeom prst="rect">
            <a:avLst/>
          </a:prstGeom>
          <a:noFill/>
          <a:ln>
            <a:noFill/>
          </a:ln>
        </p:spPr>
      </p:pic>
      <p:pic>
        <p:nvPicPr>
          <p:cNvPr id="146" name="Google Shape;146;p26"/>
          <p:cNvPicPr preferRelativeResize="0"/>
          <p:nvPr/>
        </p:nvPicPr>
        <p:blipFill>
          <a:blip r:embed="rId8">
            <a:alphaModFix/>
          </a:blip>
          <a:stretch>
            <a:fillRect/>
          </a:stretch>
        </p:blipFill>
        <p:spPr>
          <a:xfrm>
            <a:off x="2914425" y="3403850"/>
            <a:ext cx="3098425" cy="1722525"/>
          </a:xfrm>
          <a:prstGeom prst="rect">
            <a:avLst/>
          </a:prstGeom>
          <a:noFill/>
          <a:ln>
            <a:noFill/>
          </a:ln>
        </p:spPr>
      </p:pic>
      <p:pic>
        <p:nvPicPr>
          <p:cNvPr descr="The first of a series of videos that will educate viewers about who Isadora Duncan was and the dances she choreographed.  The series will teach about Isadora Duncan's dance technique and demonstrate the themes about which she danced.  Isadora Duncan's choreography as danced by isadoraNOW will be used to demonstrate the technique and the inspiration behind Isadora Duncan's work.  As it evolves, the series will elaborate on Isadora Duncan's legacy in the modern dances of today and the work that isadoraNOW does to continue that legacy.  &#10;&#10;Narrated by isadoraNOW director and fifth generation Isadora Duncan dancer, Elyssa Dru Rosenberg.  &#10;&#10;For more information, visit: www.isadoranow.org&#10;&#10;All photographs of Isadora Duncan and music in this video are in the public domain." id="147" name="Google Shape;147;p26" title="Who was Isadora Duncan? Isadora Duncan Dances and Dance Technique">
            <a:hlinkClick r:id="rId9"/>
          </p:cNvPr>
          <p:cNvPicPr preferRelativeResize="0"/>
          <p:nvPr/>
        </p:nvPicPr>
        <p:blipFill>
          <a:blip r:embed="rId10">
            <a:alphaModFix/>
          </a:blip>
          <a:stretch>
            <a:fillRect/>
          </a:stretch>
        </p:blipFill>
        <p:spPr>
          <a:xfrm>
            <a:off x="6012850" y="2571750"/>
            <a:ext cx="3131150" cy="23483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510450" y="1667700"/>
            <a:ext cx="8123100" cy="278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Primary Source Engagement</a:t>
            </a:r>
            <a:endParaRPr>
              <a:latin typeface="Raleway"/>
              <a:ea typeface="Raleway"/>
              <a:cs typeface="Raleway"/>
              <a:sym typeface="Raleway"/>
            </a:endParaRPr>
          </a:p>
          <a:p>
            <a:pPr indent="0" lvl="0" marL="0" rtl="0" algn="l">
              <a:spcBef>
                <a:spcPts val="0"/>
              </a:spcBef>
              <a:spcAft>
                <a:spcPts val="0"/>
              </a:spcAft>
              <a:buNone/>
            </a:pPr>
            <a:r>
              <a:rPr lang="en">
                <a:latin typeface="Raleway"/>
                <a:ea typeface="Raleway"/>
                <a:cs typeface="Raleway"/>
                <a:sym typeface="Raleway"/>
              </a:rPr>
              <a:t> </a:t>
            </a:r>
            <a:endParaRPr>
              <a:latin typeface="Raleway"/>
              <a:ea typeface="Raleway"/>
              <a:cs typeface="Raleway"/>
              <a:sym typeface="Raleway"/>
            </a:endParaRPr>
          </a:p>
          <a:p>
            <a:pPr indent="0" lvl="0" marL="0" rtl="0" algn="l">
              <a:spcBef>
                <a:spcPts val="0"/>
              </a:spcBef>
              <a:spcAft>
                <a:spcPts val="0"/>
              </a:spcAft>
              <a:buNone/>
            </a:pPr>
            <a:r>
              <a:rPr lang="en" sz="3000">
                <a:latin typeface="Raleway"/>
                <a:ea typeface="Raleway"/>
                <a:cs typeface="Raleway"/>
                <a:sym typeface="Raleway"/>
              </a:rPr>
              <a:t>“The Dance of the Future” </a:t>
            </a:r>
            <a:endParaRPr sz="3000">
              <a:latin typeface="Raleway"/>
              <a:ea typeface="Raleway"/>
              <a:cs typeface="Raleway"/>
              <a:sym typeface="Raleway"/>
            </a:endParaRPr>
          </a:p>
          <a:p>
            <a:pPr indent="0" lvl="0" marL="0" rtl="0" algn="l">
              <a:spcBef>
                <a:spcPts val="0"/>
              </a:spcBef>
              <a:spcAft>
                <a:spcPts val="0"/>
              </a:spcAft>
              <a:buNone/>
            </a:pPr>
            <a:r>
              <a:rPr lang="en" sz="3000">
                <a:latin typeface="Raleway"/>
                <a:ea typeface="Raleway"/>
                <a:cs typeface="Raleway"/>
                <a:sym typeface="Raleway"/>
              </a:rPr>
              <a:t>by Isadora Duncan (1902)</a:t>
            </a:r>
            <a:endParaRPr sz="3000">
              <a:latin typeface="Raleway"/>
              <a:ea typeface="Raleway"/>
              <a:cs typeface="Raleway"/>
              <a:sym typeface="Raleway"/>
            </a:endParaRPr>
          </a:p>
          <a:p>
            <a:pPr indent="0" lvl="0" marL="0" rtl="0" algn="l">
              <a:spcBef>
                <a:spcPts val="0"/>
              </a:spcBef>
              <a:spcAft>
                <a:spcPts val="0"/>
              </a:spcAft>
              <a:buNone/>
            </a:pPr>
            <a:r>
              <a:t/>
            </a:r>
            <a:endParaRPr sz="3000">
              <a:latin typeface="Raleway"/>
              <a:ea typeface="Raleway"/>
              <a:cs typeface="Raleway"/>
              <a:sym typeface="Raleway"/>
            </a:endParaRPr>
          </a:p>
          <a:p>
            <a:pPr indent="0" lvl="0" marL="0" rtl="0" algn="l">
              <a:spcBef>
                <a:spcPts val="0"/>
              </a:spcBef>
              <a:spcAft>
                <a:spcPts val="0"/>
              </a:spcAft>
              <a:buNone/>
            </a:pPr>
            <a:r>
              <a:rPr lang="en" sz="3000">
                <a:latin typeface="Corbel"/>
                <a:ea typeface="Corbel"/>
                <a:cs typeface="Corbel"/>
                <a:sym typeface="Corbel"/>
              </a:rPr>
              <a:t>Discussion Board Post</a:t>
            </a:r>
            <a:endParaRPr sz="3000">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idx="1" type="body"/>
          </p:nvPr>
        </p:nvSpPr>
        <p:spPr>
          <a:xfrm>
            <a:off x="311700" y="256325"/>
            <a:ext cx="8520600" cy="431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50">
                <a:solidFill>
                  <a:srgbClr val="343A40"/>
                </a:solidFill>
                <a:highlight>
                  <a:srgbClr val="FFFFFF"/>
                </a:highlight>
                <a:latin typeface="Corbel"/>
                <a:ea typeface="Corbel"/>
                <a:cs typeface="Corbel"/>
                <a:sym typeface="Corbel"/>
              </a:rPr>
              <a:t>Analysis of Publishing Information:</a:t>
            </a:r>
            <a:endParaRPr b="1" sz="1650">
              <a:solidFill>
                <a:srgbClr val="343A40"/>
              </a:solidFill>
              <a:highlight>
                <a:srgbClr val="FFFFFF"/>
              </a:highlight>
              <a:latin typeface="Corbel"/>
              <a:ea typeface="Corbel"/>
              <a:cs typeface="Corbel"/>
              <a:sym typeface="Corbel"/>
            </a:endParaRPr>
          </a:p>
          <a:p>
            <a:pPr indent="0" lvl="0" marL="0" rtl="0" algn="l">
              <a:spcBef>
                <a:spcPts val="1600"/>
              </a:spcBef>
              <a:spcAft>
                <a:spcPts val="0"/>
              </a:spcAft>
              <a:buNone/>
            </a:pPr>
            <a:r>
              <a:rPr lang="en" sz="1650">
                <a:solidFill>
                  <a:srgbClr val="343A40"/>
                </a:solidFill>
                <a:highlight>
                  <a:srgbClr val="FFFFFF"/>
                </a:highlight>
                <a:latin typeface="Corbel"/>
                <a:ea typeface="Corbel"/>
                <a:cs typeface="Corbel"/>
                <a:sym typeface="Corbel"/>
              </a:rPr>
              <a:t>When and where was this item created? How do you know? Who published this and why?</a:t>
            </a:r>
            <a:endParaRPr sz="1650">
              <a:solidFill>
                <a:srgbClr val="343A40"/>
              </a:solidFill>
              <a:highlight>
                <a:srgbClr val="FFFFFF"/>
              </a:highlight>
              <a:latin typeface="Corbel"/>
              <a:ea typeface="Corbel"/>
              <a:cs typeface="Corbel"/>
              <a:sym typeface="Corbel"/>
            </a:endParaRPr>
          </a:p>
          <a:p>
            <a:pPr indent="0" lvl="0" marL="0" rtl="0" algn="l">
              <a:spcBef>
                <a:spcPts val="1600"/>
              </a:spcBef>
              <a:spcAft>
                <a:spcPts val="0"/>
              </a:spcAft>
              <a:buNone/>
            </a:pPr>
            <a:r>
              <a:rPr b="1" lang="en" sz="1650">
                <a:solidFill>
                  <a:srgbClr val="343A40"/>
                </a:solidFill>
                <a:highlight>
                  <a:srgbClr val="FFFFFF"/>
                </a:highlight>
                <a:latin typeface="Corbel"/>
                <a:ea typeface="Corbel"/>
                <a:cs typeface="Corbel"/>
                <a:sym typeface="Corbel"/>
              </a:rPr>
              <a:t>Analysis of Author/Reception:</a:t>
            </a:r>
            <a:endParaRPr b="1" sz="1650">
              <a:solidFill>
                <a:srgbClr val="343A40"/>
              </a:solidFill>
              <a:highlight>
                <a:srgbClr val="FFFFFF"/>
              </a:highlight>
              <a:latin typeface="Corbel"/>
              <a:ea typeface="Corbel"/>
              <a:cs typeface="Corbel"/>
              <a:sym typeface="Corbel"/>
            </a:endParaRPr>
          </a:p>
          <a:p>
            <a:pPr indent="0" lvl="0" marL="0" rtl="0" algn="l">
              <a:spcBef>
                <a:spcPts val="1600"/>
              </a:spcBef>
              <a:spcAft>
                <a:spcPts val="0"/>
              </a:spcAft>
              <a:buNone/>
            </a:pPr>
            <a:r>
              <a:rPr lang="en" sz="1650">
                <a:solidFill>
                  <a:srgbClr val="343A40"/>
                </a:solidFill>
                <a:highlight>
                  <a:srgbClr val="FFFFFF"/>
                </a:highlight>
                <a:latin typeface="Corbel"/>
                <a:ea typeface="Corbel"/>
                <a:cs typeface="Corbel"/>
                <a:sym typeface="Corbel"/>
              </a:rPr>
              <a:t>What does this source tell you about its creator? What does the writing style convey? For what audience or purpose do you think this essay was created? </a:t>
            </a:r>
            <a:endParaRPr sz="1650">
              <a:solidFill>
                <a:srgbClr val="343A40"/>
              </a:solidFill>
              <a:highlight>
                <a:srgbClr val="FFFFFF"/>
              </a:highlight>
              <a:latin typeface="Corbel"/>
              <a:ea typeface="Corbel"/>
              <a:cs typeface="Corbel"/>
              <a:sym typeface="Corbel"/>
            </a:endParaRPr>
          </a:p>
          <a:p>
            <a:pPr indent="0" lvl="0" marL="0" rtl="0" algn="l">
              <a:spcBef>
                <a:spcPts val="1600"/>
              </a:spcBef>
              <a:spcAft>
                <a:spcPts val="0"/>
              </a:spcAft>
              <a:buNone/>
            </a:pPr>
            <a:r>
              <a:rPr b="1" lang="en" sz="1650">
                <a:solidFill>
                  <a:srgbClr val="343A40"/>
                </a:solidFill>
                <a:highlight>
                  <a:srgbClr val="FFFFFF"/>
                </a:highlight>
                <a:latin typeface="Corbel"/>
                <a:ea typeface="Corbel"/>
                <a:cs typeface="Corbel"/>
                <a:sym typeface="Corbel"/>
              </a:rPr>
              <a:t>Analysis of Absence:</a:t>
            </a:r>
            <a:endParaRPr b="1" sz="1650">
              <a:solidFill>
                <a:srgbClr val="343A40"/>
              </a:solidFill>
              <a:highlight>
                <a:srgbClr val="FFFFFF"/>
              </a:highlight>
              <a:latin typeface="Corbel"/>
              <a:ea typeface="Corbel"/>
              <a:cs typeface="Corbel"/>
              <a:sym typeface="Corbel"/>
            </a:endParaRPr>
          </a:p>
          <a:p>
            <a:pPr indent="0" lvl="0" marL="0" rtl="0" algn="l">
              <a:spcBef>
                <a:spcPts val="1600"/>
              </a:spcBef>
              <a:spcAft>
                <a:spcPts val="0"/>
              </a:spcAft>
              <a:buNone/>
            </a:pPr>
            <a:r>
              <a:rPr lang="en" sz="1650">
                <a:solidFill>
                  <a:srgbClr val="343A40"/>
                </a:solidFill>
                <a:highlight>
                  <a:srgbClr val="FFFFFF"/>
                </a:highlight>
                <a:latin typeface="Corbel"/>
                <a:ea typeface="Corbel"/>
                <a:cs typeface="Corbel"/>
                <a:sym typeface="Corbel"/>
              </a:rPr>
              <a:t>What evidence in the writing helps you know why it was written? What information might be missing?  Is there anything that's confusing or unclear to you?</a:t>
            </a:r>
            <a:endParaRPr sz="1650">
              <a:solidFill>
                <a:srgbClr val="343A40"/>
              </a:solidFill>
              <a:highlight>
                <a:srgbClr val="FFFFFF"/>
              </a:highlight>
              <a:latin typeface="Corbel"/>
              <a:ea typeface="Corbel"/>
              <a:cs typeface="Corbel"/>
              <a:sym typeface="Corbel"/>
            </a:endParaRPr>
          </a:p>
          <a:p>
            <a:pPr indent="0" lvl="0" marL="0" rtl="0" algn="l">
              <a:spcBef>
                <a:spcPts val="1600"/>
              </a:spcBef>
              <a:spcAft>
                <a:spcPts val="0"/>
              </a:spcAft>
              <a:buNone/>
            </a:pPr>
            <a:r>
              <a:rPr b="1" lang="en" sz="1650">
                <a:solidFill>
                  <a:srgbClr val="343A40"/>
                </a:solidFill>
                <a:highlight>
                  <a:srgbClr val="FFFFFF"/>
                </a:highlight>
                <a:latin typeface="Corbel"/>
                <a:ea typeface="Corbel"/>
                <a:cs typeface="Corbel"/>
                <a:sym typeface="Corbel"/>
              </a:rPr>
              <a:t>Placing Primary Source Material in Context:</a:t>
            </a:r>
            <a:endParaRPr b="1" sz="1650">
              <a:solidFill>
                <a:srgbClr val="343A40"/>
              </a:solidFill>
              <a:highlight>
                <a:srgbClr val="FFFFFF"/>
              </a:highlight>
              <a:latin typeface="Corbel"/>
              <a:ea typeface="Corbel"/>
              <a:cs typeface="Corbel"/>
              <a:sym typeface="Corbel"/>
            </a:endParaRPr>
          </a:p>
          <a:p>
            <a:pPr indent="0" lvl="0" marL="0" rtl="0" algn="l">
              <a:spcBef>
                <a:spcPts val="1600"/>
              </a:spcBef>
              <a:spcAft>
                <a:spcPts val="0"/>
              </a:spcAft>
              <a:buNone/>
            </a:pPr>
            <a:r>
              <a:rPr lang="en" sz="1650">
                <a:solidFill>
                  <a:srgbClr val="343A40"/>
                </a:solidFill>
                <a:highlight>
                  <a:srgbClr val="FFFFFF"/>
                </a:highlight>
                <a:latin typeface="Corbel"/>
                <a:ea typeface="Corbel"/>
                <a:cs typeface="Corbel"/>
                <a:sym typeface="Corbel"/>
              </a:rPr>
              <a:t>What do you know about the time period and cultural moment from other secondary source material that enhances your understanding of this primary source text? </a:t>
            </a:r>
            <a:endParaRPr sz="1650">
              <a:solidFill>
                <a:srgbClr val="343A40"/>
              </a:solidFill>
              <a:highlight>
                <a:srgbClr val="FFFFFF"/>
              </a:highlight>
              <a:latin typeface="Corbel"/>
              <a:ea typeface="Corbel"/>
              <a:cs typeface="Corbel"/>
              <a:sym typeface="Corbel"/>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181800" y="129775"/>
            <a:ext cx="8520600" cy="1169100"/>
          </a:xfrm>
          <a:prstGeom prst="rect">
            <a:avLst/>
          </a:prstGeom>
        </p:spPr>
        <p:txBody>
          <a:bodyPr anchorCtr="0" anchor="t" bIns="91425" lIns="91425" spcFirstLastPara="1" rIns="91425" wrap="square" tIns="91425">
            <a:noAutofit/>
          </a:bodyPr>
          <a:lstStyle/>
          <a:p>
            <a:pPr indent="0" lvl="0" marL="2286000" rtl="0" algn="l">
              <a:lnSpc>
                <a:spcPct val="115000"/>
              </a:lnSpc>
              <a:spcBef>
                <a:spcPts val="0"/>
              </a:spcBef>
              <a:spcAft>
                <a:spcPts val="0"/>
              </a:spcAft>
              <a:buNone/>
            </a:pPr>
            <a:r>
              <a:rPr lang="en" sz="1700" u="sng">
                <a:solidFill>
                  <a:schemeClr val="accent5"/>
                </a:solidFill>
                <a:latin typeface="Corbel"/>
                <a:ea typeface="Corbel"/>
                <a:cs typeface="Corbel"/>
                <a:sym typeface="Corbel"/>
                <a:hlinkClick r:id="rId3">
                  <a:extLst>
                    <a:ext uri="{A12FA001-AC4F-418D-AE19-62706E023703}">
                      <ahyp:hlinkClr val="tx"/>
                    </a:ext>
                  </a:extLst>
                </a:hlinkClick>
              </a:rPr>
              <a:t>https://www.britannica.com/biography/Ruth-St-Denis</a:t>
            </a:r>
            <a:endParaRPr sz="1700">
              <a:latin typeface="Corbel"/>
              <a:ea typeface="Corbel"/>
              <a:cs typeface="Corbel"/>
              <a:sym typeface="Corbel"/>
            </a:endParaRPr>
          </a:p>
          <a:p>
            <a:pPr indent="457200" lvl="0" marL="2743200" rtl="0" algn="l">
              <a:spcBef>
                <a:spcPts val="1600"/>
              </a:spcBef>
              <a:spcAft>
                <a:spcPts val="0"/>
              </a:spcAft>
              <a:buNone/>
            </a:pPr>
            <a:r>
              <a:rPr lang="en">
                <a:latin typeface="Raleway"/>
                <a:ea typeface="Raleway"/>
                <a:cs typeface="Raleway"/>
                <a:sym typeface="Raleway"/>
              </a:rPr>
              <a:t> </a:t>
            </a:r>
            <a:r>
              <a:rPr lang="en">
                <a:latin typeface="Raleway"/>
                <a:ea typeface="Raleway"/>
                <a:cs typeface="Raleway"/>
                <a:sym typeface="Raleway"/>
              </a:rPr>
              <a:t>Ruth St. Denis </a:t>
            </a:r>
            <a:endParaRPr>
              <a:latin typeface="Raleway"/>
              <a:ea typeface="Raleway"/>
              <a:cs typeface="Raleway"/>
              <a:sym typeface="Raleway"/>
            </a:endParaRPr>
          </a:p>
        </p:txBody>
      </p:sp>
      <p:sp>
        <p:nvSpPr>
          <p:cNvPr id="163" name="Google Shape;163;p29"/>
          <p:cNvSpPr txBox="1"/>
          <p:nvPr>
            <p:ph idx="1" type="body"/>
          </p:nvPr>
        </p:nvSpPr>
        <p:spPr>
          <a:xfrm>
            <a:off x="3091300" y="1298875"/>
            <a:ext cx="3169200" cy="99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orbel"/>
                <a:ea typeface="Corbel"/>
                <a:cs typeface="Corbel"/>
                <a:sym typeface="Corbel"/>
              </a:rPr>
              <a:t>  	   (</a:t>
            </a:r>
            <a:r>
              <a:rPr lang="en" sz="3000">
                <a:latin typeface="Raleway"/>
                <a:ea typeface="Raleway"/>
                <a:cs typeface="Raleway"/>
                <a:sym typeface="Raleway"/>
              </a:rPr>
              <a:t>1879–1968</a:t>
            </a:r>
            <a:r>
              <a:rPr lang="en" sz="3000">
                <a:latin typeface="Corbel"/>
                <a:ea typeface="Corbel"/>
                <a:cs typeface="Corbel"/>
                <a:sym typeface="Corbel"/>
              </a:rPr>
              <a:t>)</a:t>
            </a:r>
            <a:endParaRPr sz="3000">
              <a:latin typeface="Corbel"/>
              <a:ea typeface="Corbel"/>
              <a:cs typeface="Corbel"/>
              <a:sym typeface="Corbel"/>
            </a:endParaRPr>
          </a:p>
          <a:p>
            <a:pPr indent="0" lvl="0" marL="0" rtl="0" algn="l">
              <a:spcBef>
                <a:spcPts val="1600"/>
              </a:spcBef>
              <a:spcAft>
                <a:spcPts val="1600"/>
              </a:spcAft>
              <a:buNone/>
            </a:pPr>
            <a:r>
              <a:t/>
            </a:r>
            <a:endParaRPr sz="3000">
              <a:latin typeface="Economica"/>
              <a:ea typeface="Economica"/>
              <a:cs typeface="Economica"/>
              <a:sym typeface="Economica"/>
            </a:endParaRPr>
          </a:p>
        </p:txBody>
      </p:sp>
      <p:pic>
        <p:nvPicPr>
          <p:cNvPr id="164" name="Google Shape;164;p29"/>
          <p:cNvPicPr preferRelativeResize="0"/>
          <p:nvPr/>
        </p:nvPicPr>
        <p:blipFill>
          <a:blip r:embed="rId4">
            <a:alphaModFix/>
          </a:blip>
          <a:stretch>
            <a:fillRect/>
          </a:stretch>
        </p:blipFill>
        <p:spPr>
          <a:xfrm>
            <a:off x="1" y="598225"/>
            <a:ext cx="3452775" cy="4375800"/>
          </a:xfrm>
          <a:prstGeom prst="rect">
            <a:avLst/>
          </a:prstGeom>
          <a:noFill/>
          <a:ln>
            <a:noFill/>
          </a:ln>
        </p:spPr>
      </p:pic>
      <p:pic>
        <p:nvPicPr>
          <p:cNvPr id="165" name="Google Shape;165;p29"/>
          <p:cNvPicPr preferRelativeResize="0"/>
          <p:nvPr/>
        </p:nvPicPr>
        <p:blipFill>
          <a:blip r:embed="rId5">
            <a:alphaModFix/>
          </a:blip>
          <a:stretch>
            <a:fillRect/>
          </a:stretch>
        </p:blipFill>
        <p:spPr>
          <a:xfrm>
            <a:off x="5993425" y="598225"/>
            <a:ext cx="3262397" cy="4375800"/>
          </a:xfrm>
          <a:prstGeom prst="rect">
            <a:avLst/>
          </a:prstGeom>
          <a:noFill/>
          <a:ln>
            <a:noFill/>
          </a:ln>
        </p:spPr>
      </p:pic>
      <p:pic>
        <p:nvPicPr>
          <p:cNvPr id="166" name="Google Shape;166;p29" title="Denishawn Humphrey">
            <a:hlinkClick r:id="rId6"/>
          </p:cNvPr>
          <p:cNvPicPr preferRelativeResize="0"/>
          <p:nvPr/>
        </p:nvPicPr>
        <p:blipFill>
          <a:blip r:embed="rId7">
            <a:alphaModFix/>
          </a:blip>
          <a:stretch>
            <a:fillRect/>
          </a:stretch>
        </p:blipFill>
        <p:spPr>
          <a:xfrm>
            <a:off x="2799200" y="2159000"/>
            <a:ext cx="3753400" cy="2889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Part 1 of a multi-media project celebrating the life and legacy of Ruth St. Denis. Originally compiled for presentation at the National Musuem of Dance in January 2006." id="171" name="Google Shape;171;p30" title="Ruth St. Denis Project 2006 Part 1 of 5">
            <a:hlinkClick r:id="rId3"/>
          </p:cNvPr>
          <p:cNvPicPr preferRelativeResize="0"/>
          <p:nvPr/>
        </p:nvPicPr>
        <p:blipFill>
          <a:blip r:embed="rId4">
            <a:alphaModFix/>
          </a:blip>
          <a:stretch>
            <a:fillRect/>
          </a:stretch>
        </p:blipFill>
        <p:spPr>
          <a:xfrm>
            <a:off x="4799350" y="0"/>
            <a:ext cx="4344650" cy="3258501"/>
          </a:xfrm>
          <a:prstGeom prst="rect">
            <a:avLst/>
          </a:prstGeom>
          <a:noFill/>
          <a:ln>
            <a:noFill/>
          </a:ln>
        </p:spPr>
      </p:pic>
      <p:pic>
        <p:nvPicPr>
          <p:cNvPr id="172" name="Google Shape;172;p30"/>
          <p:cNvPicPr preferRelativeResize="0"/>
          <p:nvPr/>
        </p:nvPicPr>
        <p:blipFill>
          <a:blip r:embed="rId5">
            <a:alphaModFix/>
          </a:blip>
          <a:stretch>
            <a:fillRect/>
          </a:stretch>
        </p:blipFill>
        <p:spPr>
          <a:xfrm>
            <a:off x="152400" y="152400"/>
            <a:ext cx="4267200" cy="2227222"/>
          </a:xfrm>
          <a:prstGeom prst="rect">
            <a:avLst/>
          </a:prstGeom>
          <a:noFill/>
          <a:ln>
            <a:noFill/>
          </a:ln>
        </p:spPr>
      </p:pic>
      <p:sp>
        <p:nvSpPr>
          <p:cNvPr id="173" name="Google Shape;173;p30"/>
          <p:cNvSpPr txBox="1"/>
          <p:nvPr/>
        </p:nvSpPr>
        <p:spPr>
          <a:xfrm>
            <a:off x="220800" y="2610725"/>
            <a:ext cx="4198800" cy="22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Corbel"/>
                <a:ea typeface="Corbel"/>
                <a:cs typeface="Corbel"/>
                <a:sym typeface="Corbel"/>
              </a:rPr>
              <a:t>How to write oneself into dance history: </a:t>
            </a:r>
            <a:endParaRPr b="1" sz="1800">
              <a:latin typeface="Corbel"/>
              <a:ea typeface="Corbel"/>
              <a:cs typeface="Corbel"/>
              <a:sym typeface="Corbel"/>
            </a:endParaRPr>
          </a:p>
          <a:p>
            <a:pPr indent="0" lvl="0" marL="0" rtl="0" algn="l">
              <a:spcBef>
                <a:spcPts val="0"/>
              </a:spcBef>
              <a:spcAft>
                <a:spcPts val="0"/>
              </a:spcAft>
              <a:buNone/>
            </a:pPr>
            <a:br>
              <a:rPr lang="en" sz="1500">
                <a:latin typeface="Corbel"/>
                <a:ea typeface="Corbel"/>
                <a:cs typeface="Corbel"/>
                <a:sym typeface="Corbel"/>
              </a:rPr>
            </a:br>
            <a:r>
              <a:rPr lang="en" sz="1500">
                <a:latin typeface="Corbel"/>
                <a:ea typeface="Corbel"/>
                <a:cs typeface="Corbel"/>
                <a:sym typeface="Corbel"/>
              </a:rPr>
              <a:t>-Publish self-aggrandizing memoirs</a:t>
            </a:r>
            <a:endParaRPr sz="1500">
              <a:latin typeface="Corbel"/>
              <a:ea typeface="Corbel"/>
              <a:cs typeface="Corbel"/>
              <a:sym typeface="Corbel"/>
            </a:endParaRPr>
          </a:p>
          <a:p>
            <a:pPr indent="0" lvl="0" marL="0" rtl="0" algn="l">
              <a:spcBef>
                <a:spcPts val="0"/>
              </a:spcBef>
              <a:spcAft>
                <a:spcPts val="0"/>
              </a:spcAft>
              <a:buNone/>
            </a:pPr>
            <a:r>
              <a:t/>
            </a:r>
            <a:endParaRPr sz="1500">
              <a:latin typeface="Corbel"/>
              <a:ea typeface="Corbel"/>
              <a:cs typeface="Corbel"/>
              <a:sym typeface="Corbel"/>
            </a:endParaRPr>
          </a:p>
          <a:p>
            <a:pPr indent="0" lvl="0" marL="0" rtl="0" algn="l">
              <a:spcBef>
                <a:spcPts val="0"/>
              </a:spcBef>
              <a:spcAft>
                <a:spcPts val="0"/>
              </a:spcAft>
              <a:buNone/>
            </a:pPr>
            <a:r>
              <a:rPr lang="en" sz="1500">
                <a:latin typeface="Corbel"/>
                <a:ea typeface="Corbel"/>
                <a:cs typeface="Corbel"/>
                <a:sym typeface="Corbel"/>
              </a:rPr>
              <a:t>-Publish treaties about aesthetics and composition</a:t>
            </a:r>
            <a:endParaRPr sz="1500">
              <a:latin typeface="Corbel"/>
              <a:ea typeface="Corbel"/>
              <a:cs typeface="Corbel"/>
              <a:sym typeface="Corbel"/>
            </a:endParaRPr>
          </a:p>
          <a:p>
            <a:pPr indent="0" lvl="0" marL="0" rtl="0" algn="l">
              <a:spcBef>
                <a:spcPts val="0"/>
              </a:spcBef>
              <a:spcAft>
                <a:spcPts val="0"/>
              </a:spcAft>
              <a:buNone/>
            </a:pPr>
            <a:r>
              <a:t/>
            </a:r>
            <a:endParaRPr sz="1500">
              <a:latin typeface="Corbel"/>
              <a:ea typeface="Corbel"/>
              <a:cs typeface="Corbel"/>
              <a:sym typeface="Corbel"/>
            </a:endParaRPr>
          </a:p>
          <a:p>
            <a:pPr indent="0" lvl="0" marL="0" rtl="0" algn="l">
              <a:spcBef>
                <a:spcPts val="0"/>
              </a:spcBef>
              <a:spcAft>
                <a:spcPts val="0"/>
              </a:spcAft>
              <a:buNone/>
            </a:pPr>
            <a:r>
              <a:rPr lang="en" sz="1500">
                <a:latin typeface="Corbel"/>
                <a:ea typeface="Corbel"/>
                <a:cs typeface="Corbel"/>
                <a:sym typeface="Corbel"/>
              </a:rPr>
              <a:t>-Develop training schools and dance curriculum</a:t>
            </a:r>
            <a:endParaRPr sz="1500">
              <a:latin typeface="Corbel"/>
              <a:ea typeface="Corbel"/>
              <a:cs typeface="Corbel"/>
              <a:sym typeface="Corbel"/>
            </a:endParaRPr>
          </a:p>
          <a:p>
            <a:pPr indent="0" lvl="0" marL="0" rtl="0" algn="l">
              <a:spcBef>
                <a:spcPts val="0"/>
              </a:spcBef>
              <a:spcAft>
                <a:spcPts val="0"/>
              </a:spcAft>
              <a:buNone/>
            </a:pPr>
            <a:r>
              <a:t/>
            </a:r>
            <a:endParaRPr sz="1500">
              <a:latin typeface="Corbel"/>
              <a:ea typeface="Corbel"/>
              <a:cs typeface="Corbel"/>
              <a:sym typeface="Corbel"/>
            </a:endParaRPr>
          </a:p>
          <a:p>
            <a:pPr indent="0" lvl="0" marL="0" rtl="0" algn="l">
              <a:spcBef>
                <a:spcPts val="0"/>
              </a:spcBef>
              <a:spcAft>
                <a:spcPts val="0"/>
              </a:spcAft>
              <a:buNone/>
            </a:pPr>
            <a:r>
              <a:rPr lang="en" sz="1500">
                <a:latin typeface="Corbel"/>
                <a:ea typeface="Corbel"/>
                <a:cs typeface="Corbel"/>
                <a:sym typeface="Corbel"/>
              </a:rPr>
              <a:t>-Tour nationally and internationally</a:t>
            </a:r>
            <a:endParaRPr sz="1500">
              <a:latin typeface="Corbel"/>
              <a:ea typeface="Corbel"/>
              <a:cs typeface="Corbel"/>
              <a:sym typeface="Corbel"/>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74" name="Google Shape;174;p30"/>
          <p:cNvSpPr txBox="1"/>
          <p:nvPr/>
        </p:nvSpPr>
        <p:spPr>
          <a:xfrm>
            <a:off x="4597975" y="3349625"/>
            <a:ext cx="4468200" cy="17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Corbel"/>
                <a:ea typeface="Corbel"/>
                <a:cs typeface="Corbel"/>
                <a:sym typeface="Corbel"/>
              </a:rPr>
              <a:t>How to become part of the public discourse: </a:t>
            </a:r>
            <a:endParaRPr b="1" sz="1700">
              <a:latin typeface="Corbel"/>
              <a:ea typeface="Corbel"/>
              <a:cs typeface="Corbel"/>
              <a:sym typeface="Corbel"/>
            </a:endParaRPr>
          </a:p>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-Get wealthy patrons and funders</a:t>
            </a:r>
            <a:endParaRPr>
              <a:latin typeface="Corbel"/>
              <a:ea typeface="Corbel"/>
              <a:cs typeface="Corbel"/>
              <a:sym typeface="Corbel"/>
            </a:endParaRPr>
          </a:p>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-Receive (positive) critical reviews in national press</a:t>
            </a:r>
            <a:endParaRPr>
              <a:latin typeface="Corbel"/>
              <a:ea typeface="Corbel"/>
              <a:cs typeface="Corbel"/>
              <a:sym typeface="Corbel"/>
            </a:endParaRPr>
          </a:p>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0"/>
              </a:spcBef>
              <a:spcAft>
                <a:spcPts val="0"/>
              </a:spcAft>
              <a:buNone/>
            </a:pPr>
            <a:r>
              <a:rPr lang="en">
                <a:latin typeface="Corbel"/>
                <a:ea typeface="Corbel"/>
                <a:cs typeface="Corbel"/>
                <a:sym typeface="Corbel"/>
              </a:rPr>
              <a:t>-Develop a consistent “star image” </a:t>
            </a:r>
            <a:endParaRPr>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300">
                <a:latin typeface="Raleway"/>
                <a:ea typeface="Raleway"/>
                <a:cs typeface="Raleway"/>
                <a:sym typeface="Raleway"/>
              </a:rPr>
              <a:t>Interest and Adoption of “Other” Cultural Materials</a:t>
            </a:r>
            <a:endParaRPr sz="3300">
              <a:latin typeface="Raleway"/>
              <a:ea typeface="Raleway"/>
              <a:cs typeface="Raleway"/>
              <a:sym typeface="Raleway"/>
            </a:endParaRPr>
          </a:p>
        </p:txBody>
      </p:sp>
      <p:sp>
        <p:nvSpPr>
          <p:cNvPr id="180" name="Google Shape;180;p3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t>Appreciation and Appropriation</a:t>
            </a:r>
            <a:endParaRPr/>
          </a:p>
        </p:txBody>
      </p:sp>
      <p:sp>
        <p:nvSpPr>
          <p:cNvPr id="181" name="Google Shape;181;p31"/>
          <p:cNvSpPr txBox="1"/>
          <p:nvPr>
            <p:ph idx="2" type="body"/>
          </p:nvPr>
        </p:nvSpPr>
        <p:spPr>
          <a:xfrm>
            <a:off x="7096850" y="724200"/>
            <a:ext cx="18255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latin typeface="Corbel"/>
                <a:ea typeface="Corbel"/>
                <a:cs typeface="Corbel"/>
                <a:sym typeface="Corbel"/>
              </a:rPr>
              <a:t>Hellenism</a:t>
            </a:r>
            <a:endParaRPr sz="2600">
              <a:latin typeface="Corbel"/>
              <a:ea typeface="Corbel"/>
              <a:cs typeface="Corbel"/>
              <a:sym typeface="Corbel"/>
            </a:endParaRPr>
          </a:p>
          <a:p>
            <a:pPr indent="0" lvl="0" marL="0" rtl="0" algn="l">
              <a:spcBef>
                <a:spcPts val="1600"/>
              </a:spcBef>
              <a:spcAft>
                <a:spcPts val="0"/>
              </a:spcAft>
              <a:buNone/>
            </a:pPr>
            <a:r>
              <a:rPr lang="en" sz="2600">
                <a:latin typeface="Corbel"/>
                <a:ea typeface="Corbel"/>
                <a:cs typeface="Corbel"/>
                <a:sym typeface="Corbel"/>
              </a:rPr>
              <a:t>Orientalism</a:t>
            </a:r>
            <a:endParaRPr sz="2600">
              <a:latin typeface="Corbel"/>
              <a:ea typeface="Corbel"/>
              <a:cs typeface="Corbel"/>
              <a:sym typeface="Corbel"/>
            </a:endParaRPr>
          </a:p>
          <a:p>
            <a:pPr indent="0" lvl="0" marL="0" rtl="0" algn="l">
              <a:spcBef>
                <a:spcPts val="1600"/>
              </a:spcBef>
              <a:spcAft>
                <a:spcPts val="1600"/>
              </a:spcAft>
              <a:buNone/>
            </a:pPr>
            <a:r>
              <a:rPr lang="en" sz="2600">
                <a:latin typeface="Corbel"/>
                <a:ea typeface="Corbel"/>
                <a:cs typeface="Corbel"/>
                <a:sym typeface="Corbel"/>
              </a:rPr>
              <a:t>Primitivism</a:t>
            </a:r>
            <a:endParaRPr sz="260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510450" y="2057400"/>
            <a:ext cx="8123100" cy="21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400">
                <a:latin typeface="Raleway"/>
                <a:ea typeface="Raleway"/>
                <a:cs typeface="Raleway"/>
                <a:sym typeface="Raleway"/>
              </a:rPr>
              <a:t>Research Methods and </a:t>
            </a:r>
            <a:r>
              <a:rPr lang="en" sz="3400">
                <a:latin typeface="Raleway"/>
                <a:ea typeface="Raleway"/>
                <a:cs typeface="Raleway"/>
                <a:sym typeface="Raleway"/>
              </a:rPr>
              <a:t>Historiography:</a:t>
            </a:r>
            <a:endParaRPr sz="3400">
              <a:latin typeface="Raleway"/>
              <a:ea typeface="Raleway"/>
              <a:cs typeface="Raleway"/>
              <a:sym typeface="Raleway"/>
            </a:endParaRPr>
          </a:p>
          <a:p>
            <a:pPr indent="457200" lvl="0" marL="457200" rtl="0" algn="l">
              <a:spcBef>
                <a:spcPts val="0"/>
              </a:spcBef>
              <a:spcAft>
                <a:spcPts val="0"/>
              </a:spcAft>
              <a:buNone/>
            </a:pPr>
            <a:r>
              <a:t/>
            </a:r>
            <a:endParaRPr sz="2100">
              <a:latin typeface="Corbel"/>
              <a:ea typeface="Corbel"/>
              <a:cs typeface="Corbel"/>
              <a:sym typeface="Corbel"/>
            </a:endParaRPr>
          </a:p>
          <a:p>
            <a:pPr indent="0" lvl="0" marL="457200" rtl="0" algn="l">
              <a:spcBef>
                <a:spcPts val="0"/>
              </a:spcBef>
              <a:spcAft>
                <a:spcPts val="0"/>
              </a:spcAft>
              <a:buNone/>
            </a:pPr>
            <a:r>
              <a:rPr lang="en" sz="2100">
                <a:latin typeface="Corbel"/>
                <a:ea typeface="Corbel"/>
                <a:cs typeface="Corbel"/>
                <a:sym typeface="Corbel"/>
              </a:rPr>
              <a:t>How Dance Histories are Created, Contested, and Revised</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t/>
            </a:r>
            <a:endParaRPr sz="2100">
              <a:latin typeface="Corbel"/>
              <a:ea typeface="Corbel"/>
              <a:cs typeface="Corbel"/>
              <a:sym typeface="Corbel"/>
            </a:endParaRPr>
          </a:p>
          <a:p>
            <a:pPr indent="0" lvl="0" marL="0" rtl="0" algn="l">
              <a:spcBef>
                <a:spcPts val="0"/>
              </a:spcBef>
              <a:spcAft>
                <a:spcPts val="0"/>
              </a:spcAft>
              <a:buNone/>
            </a:pPr>
            <a:r>
              <a:rPr lang="en" sz="2100">
                <a:latin typeface="Corbel"/>
                <a:ea typeface="Corbel"/>
                <a:cs typeface="Corbel"/>
                <a:sym typeface="Corbel"/>
              </a:rPr>
              <a:t>Who creates dance history? From what source material? What are the organizing models that structure any given narrative? What are the ideological biases that shape the ways histories are created?</a:t>
            </a:r>
            <a:endParaRPr sz="2100">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Go behind the scenes with Adam Weinert as he reconstructs our founder Ted Shawn’s epic “Dance of the Ages”. &#10;&#10;“Dance of the Ages” premiered on September 9, 1938 at Jacob’s Pillow. Ted Shawn considered it to be the “summit of his achievement as a choreographer, dancer, and educator.” Each section mirrors one of the four elements: fire, water, earth, and air. With no narrative, Shawn referred to this as pure dance. “Dance of the Ages” was also his first dance in “symphonic framework” to be presented as a full evening’s program. After its premiere, “Dance of the Ages” traveled to Montreal and became a cornerstone of The Men Dancers’ repertory in hundreds of cities until the company’s final performance in May 1940. &#10;&#10;Hudson-based performance artist Adam H. Weinert is critically acclaimed for reconstructing the the work of Ted Shawn with a distinguishable contemporary resonance. &#10;&#10;Video by Nel Shelby Productions/Amber Schmiesing" id="186" name="Google Shape;186;p32" title="Behind the scenes of Adam Weinert's reconstruction of Ted Shawn's &quot;Dance of the Ages&quot;">
            <a:hlinkClick r:id="rId3"/>
          </p:cNvPr>
          <p:cNvPicPr preferRelativeResize="0"/>
          <p:nvPr/>
        </p:nvPicPr>
        <p:blipFill>
          <a:blip r:embed="rId4">
            <a:alphaModFix/>
          </a:blip>
          <a:stretch>
            <a:fillRect/>
          </a:stretch>
        </p:blipFill>
        <p:spPr>
          <a:xfrm>
            <a:off x="6273858" y="2887425"/>
            <a:ext cx="2870142" cy="2152600"/>
          </a:xfrm>
          <a:prstGeom prst="rect">
            <a:avLst/>
          </a:prstGeom>
          <a:noFill/>
          <a:ln>
            <a:noFill/>
          </a:ln>
        </p:spPr>
      </p:pic>
      <p:pic>
        <p:nvPicPr>
          <p:cNvPr descr="The January/February/March, 2009 issue of Hinduism Today will bring the fascinating story of Ruth St. Denis, the revolutionary modern dancer who introduced to the West India-inspired choreographies. We thought you would like to see this small excerpt of a performance by her husband, Ted Shawn, entitled &quot;The Cosmic Dance of Shiva.&quot; Copyrighted to the documentary &quot;Denishawn&quot; by the New Jersey Center Dance Collective, here under fair use as a brief portion of the work." id="187" name="Google Shape;187;p32" title="Ted Shawn's  Cosmic Dance of Siva">
            <a:hlinkClick r:id="rId5"/>
          </p:cNvPr>
          <p:cNvPicPr preferRelativeResize="0"/>
          <p:nvPr/>
        </p:nvPicPr>
        <p:blipFill>
          <a:blip r:embed="rId6">
            <a:alphaModFix/>
          </a:blip>
          <a:stretch>
            <a:fillRect/>
          </a:stretch>
        </p:blipFill>
        <p:spPr>
          <a:xfrm>
            <a:off x="0" y="0"/>
            <a:ext cx="2870150" cy="2152625"/>
          </a:xfrm>
          <a:prstGeom prst="rect">
            <a:avLst/>
          </a:prstGeom>
          <a:noFill/>
          <a:ln>
            <a:noFill/>
          </a:ln>
        </p:spPr>
      </p:pic>
      <p:pic>
        <p:nvPicPr>
          <p:cNvPr descr="Desde la reciente Asociación de Profesionales de las Artes Escénicas, iremos colgando poco a poco videos y/o cosas que creamos de interes para cualquier artista de este ambito, asi mismo, damos las gracias a http:teatropodcast.blospot.com, por su reciente colaboración y su ayuda desinteresada, en fomentar el círculo de comunicación de los artista escénicos. Así mismo desde la asociación os invitamos a pasaros por el blog de uno de nuestros colaboradores http://teatropodcast.blogspot.com" id="188" name="Google Shape;188;p32" title="7. Kinetic Molpai (1935) by Ted Shawn.mkv">
            <a:hlinkClick r:id="rId7"/>
          </p:cNvPr>
          <p:cNvPicPr preferRelativeResize="0"/>
          <p:nvPr/>
        </p:nvPicPr>
        <p:blipFill>
          <a:blip r:embed="rId8">
            <a:alphaModFix/>
          </a:blip>
          <a:stretch>
            <a:fillRect/>
          </a:stretch>
        </p:blipFill>
        <p:spPr>
          <a:xfrm>
            <a:off x="6273850" y="0"/>
            <a:ext cx="2870150" cy="2152613"/>
          </a:xfrm>
          <a:prstGeom prst="rect">
            <a:avLst/>
          </a:prstGeom>
          <a:noFill/>
          <a:ln>
            <a:noFill/>
          </a:ln>
        </p:spPr>
      </p:pic>
      <p:pic>
        <p:nvPicPr>
          <p:cNvPr descr="Ted Shawn -- &quot;The Father of American Dance&quot; -- speaks of the ephemeral nature of his art in a clip from a 1963 interview conducted when he was 72 at the close of the 31st season of Jacob's Pillow." id="189" name="Google Shape;189;p32" title="Ted Shawn (interview clip)">
            <a:hlinkClick r:id="rId9"/>
          </p:cNvPr>
          <p:cNvPicPr preferRelativeResize="0"/>
          <p:nvPr/>
        </p:nvPicPr>
        <p:blipFill>
          <a:blip r:embed="rId10">
            <a:alphaModFix/>
          </a:blip>
          <a:stretch>
            <a:fillRect/>
          </a:stretch>
        </p:blipFill>
        <p:spPr>
          <a:xfrm>
            <a:off x="0" y="2835425"/>
            <a:ext cx="3013375" cy="2260025"/>
          </a:xfrm>
          <a:prstGeom prst="rect">
            <a:avLst/>
          </a:prstGeom>
          <a:noFill/>
          <a:ln>
            <a:noFill/>
          </a:ln>
        </p:spPr>
      </p:pic>
      <p:sp>
        <p:nvSpPr>
          <p:cNvPr id="190" name="Google Shape;190;p32"/>
          <p:cNvSpPr txBox="1"/>
          <p:nvPr/>
        </p:nvSpPr>
        <p:spPr>
          <a:xfrm>
            <a:off x="3168775" y="3028875"/>
            <a:ext cx="2943000" cy="15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Economica"/>
                <a:ea typeface="Economica"/>
                <a:cs typeface="Economica"/>
                <a:sym typeface="Economica"/>
              </a:rPr>
              <a:t>  </a:t>
            </a:r>
            <a:r>
              <a:rPr lang="en" sz="3200">
                <a:latin typeface="Raleway"/>
                <a:ea typeface="Raleway"/>
                <a:cs typeface="Raleway"/>
                <a:sym typeface="Raleway"/>
              </a:rPr>
              <a:t>Ted Shawn</a:t>
            </a:r>
            <a:endParaRPr sz="3200">
              <a:latin typeface="Raleway"/>
              <a:ea typeface="Raleway"/>
              <a:cs typeface="Raleway"/>
              <a:sym typeface="Raleway"/>
            </a:endParaRPr>
          </a:p>
          <a:p>
            <a:pPr indent="0" lvl="0" marL="0" rtl="0" algn="l">
              <a:spcBef>
                <a:spcPts val="0"/>
              </a:spcBef>
              <a:spcAft>
                <a:spcPts val="0"/>
              </a:spcAft>
              <a:buNone/>
            </a:pPr>
            <a:r>
              <a:rPr lang="en" sz="3200">
                <a:latin typeface="Raleway"/>
                <a:ea typeface="Raleway"/>
                <a:cs typeface="Raleway"/>
                <a:sym typeface="Raleway"/>
              </a:rPr>
              <a:t>   (1891-1972)</a:t>
            </a:r>
            <a:endParaRPr sz="3200">
              <a:latin typeface="Raleway"/>
              <a:ea typeface="Raleway"/>
              <a:cs typeface="Raleway"/>
              <a:sym typeface="Raleway"/>
            </a:endParaRPr>
          </a:p>
        </p:txBody>
      </p:sp>
      <p:sp>
        <p:nvSpPr>
          <p:cNvPr id="191" name="Google Shape;191;p32"/>
          <p:cNvSpPr txBox="1"/>
          <p:nvPr/>
        </p:nvSpPr>
        <p:spPr>
          <a:xfrm>
            <a:off x="3013375" y="4572000"/>
            <a:ext cx="3260400" cy="4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11"/>
              </a:rPr>
              <a:t>https://www.britannica.com/biography/Ted-Shawn</a:t>
            </a:r>
            <a:endParaRPr>
              <a:latin typeface="Open Sans"/>
              <a:ea typeface="Open Sans"/>
              <a:cs typeface="Open Sans"/>
              <a:sym typeface="Open Sans"/>
            </a:endParaRPr>
          </a:p>
        </p:txBody>
      </p:sp>
      <p:pic>
        <p:nvPicPr>
          <p:cNvPr id="192" name="Google Shape;192;p32"/>
          <p:cNvPicPr preferRelativeResize="0"/>
          <p:nvPr/>
        </p:nvPicPr>
        <p:blipFill>
          <a:blip r:embed="rId12">
            <a:alphaModFix/>
          </a:blip>
          <a:stretch>
            <a:fillRect/>
          </a:stretch>
        </p:blipFill>
        <p:spPr>
          <a:xfrm>
            <a:off x="3604673" y="0"/>
            <a:ext cx="2077875" cy="28924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311700" y="181850"/>
            <a:ext cx="8520600" cy="8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Denishawn Company and School   (1915–1931)</a:t>
            </a:r>
            <a:endParaRPr>
              <a:latin typeface="Raleway"/>
              <a:ea typeface="Raleway"/>
              <a:cs typeface="Raleway"/>
              <a:sym typeface="Raleway"/>
            </a:endParaRPr>
          </a:p>
        </p:txBody>
      </p:sp>
      <p:pic>
        <p:nvPicPr>
          <p:cNvPr descr="I know, this is a little bit different from my usual uploads/content but I just finished digitizing some of my old projector film rolls. So I thought I'd share them here with you guys. &#10;&#10;p.s. there is no sound because the audio is on different reels." id="198" name="Google Shape;198;p33" title="Denishawn dance film [Private Projector Film Collection]">
            <a:hlinkClick r:id="rId3"/>
          </p:cNvPr>
          <p:cNvPicPr preferRelativeResize="0"/>
          <p:nvPr/>
        </p:nvPicPr>
        <p:blipFill>
          <a:blip r:embed="rId4">
            <a:alphaModFix/>
          </a:blip>
          <a:stretch>
            <a:fillRect/>
          </a:stretch>
        </p:blipFill>
        <p:spPr>
          <a:xfrm>
            <a:off x="0" y="1059550"/>
            <a:ext cx="4688900" cy="3516675"/>
          </a:xfrm>
          <a:prstGeom prst="rect">
            <a:avLst/>
          </a:prstGeom>
          <a:noFill/>
          <a:ln>
            <a:noFill/>
          </a:ln>
        </p:spPr>
      </p:pic>
      <p:sp>
        <p:nvSpPr>
          <p:cNvPr id="199" name="Google Shape;199;p33"/>
          <p:cNvSpPr txBox="1"/>
          <p:nvPr/>
        </p:nvSpPr>
        <p:spPr>
          <a:xfrm>
            <a:off x="2961400" y="4649925"/>
            <a:ext cx="6182700" cy="3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https://www.britannica.com/topic/Denishawn-School-of-Dancing-and-Related-Arts</a:t>
            </a:r>
            <a:endParaRPr>
              <a:latin typeface="Open Sans"/>
              <a:ea typeface="Open Sans"/>
              <a:cs typeface="Open Sans"/>
              <a:sym typeface="Open Sans"/>
            </a:endParaRPr>
          </a:p>
        </p:txBody>
      </p:sp>
      <p:sp>
        <p:nvSpPr>
          <p:cNvPr id="200" name="Google Shape;200;p33"/>
          <p:cNvSpPr txBox="1"/>
          <p:nvPr/>
        </p:nvSpPr>
        <p:spPr>
          <a:xfrm>
            <a:off x="4688900" y="922200"/>
            <a:ext cx="4260000" cy="36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A1A1A"/>
                </a:solidFill>
                <a:highlight>
                  <a:srgbClr val="FFFFFF"/>
                </a:highlight>
                <a:latin typeface="Corbel"/>
                <a:ea typeface="Corbel"/>
                <a:cs typeface="Corbel"/>
                <a:sym typeface="Corbel"/>
              </a:rPr>
              <a:t>Denishawn School of Dancing and Related Arts</a:t>
            </a:r>
            <a:r>
              <a:rPr lang="en" sz="1200">
                <a:solidFill>
                  <a:srgbClr val="1A1A1A"/>
                </a:solidFill>
                <a:highlight>
                  <a:srgbClr val="FFFFFF"/>
                </a:highlight>
                <a:latin typeface="Corbel"/>
                <a:ea typeface="Corbel"/>
                <a:cs typeface="Corbel"/>
                <a:sym typeface="Corbel"/>
              </a:rPr>
              <a:t>, </a:t>
            </a:r>
            <a:r>
              <a:rPr lang="en" sz="1200">
                <a:solidFill>
                  <a:srgbClr val="14599D"/>
                </a:solidFill>
                <a:highlight>
                  <a:srgbClr val="FFFFFF"/>
                </a:highlight>
                <a:uFill>
                  <a:noFill/>
                </a:uFill>
                <a:latin typeface="Corbel"/>
                <a:ea typeface="Corbel"/>
                <a:cs typeface="Corbel"/>
                <a:sym typeface="Corbel"/>
                <a:hlinkClick r:id="rId6">
                  <a:extLst>
                    <a:ext uri="{A12FA001-AC4F-418D-AE19-62706E023703}">
                      <ahyp:hlinkClr val="tx"/>
                    </a:ext>
                  </a:extLst>
                </a:hlinkClick>
              </a:rPr>
              <a:t>dance</a:t>
            </a:r>
            <a:r>
              <a:rPr lang="en" sz="1200">
                <a:solidFill>
                  <a:srgbClr val="1A1A1A"/>
                </a:solidFill>
                <a:highlight>
                  <a:srgbClr val="FFFFFF"/>
                </a:highlight>
                <a:latin typeface="Corbel"/>
                <a:ea typeface="Corbel"/>
                <a:cs typeface="Corbel"/>
                <a:sym typeface="Corbel"/>
              </a:rPr>
              <a:t> school and company founded in 1915 by Ruth St. Denis and her husband, </a:t>
            </a:r>
            <a:r>
              <a:rPr lang="en" sz="1200">
                <a:solidFill>
                  <a:srgbClr val="14599D"/>
                </a:solidFill>
                <a:highlight>
                  <a:srgbClr val="FFFFFF"/>
                </a:highlight>
                <a:uFill>
                  <a:noFill/>
                </a:uFill>
                <a:latin typeface="Corbel"/>
                <a:ea typeface="Corbel"/>
                <a:cs typeface="Corbel"/>
                <a:sym typeface="Corbel"/>
                <a:hlinkClick r:id="rId7">
                  <a:extLst>
                    <a:ext uri="{A12FA001-AC4F-418D-AE19-62706E023703}">
                      <ahyp:hlinkClr val="tx"/>
                    </a:ext>
                  </a:extLst>
                </a:hlinkClick>
              </a:rPr>
              <a:t>Ted Shawn</a:t>
            </a:r>
            <a:r>
              <a:rPr lang="en" sz="1200">
                <a:solidFill>
                  <a:srgbClr val="1A1A1A"/>
                </a:solidFill>
                <a:highlight>
                  <a:srgbClr val="FFFFFF"/>
                </a:highlight>
                <a:latin typeface="Corbel"/>
                <a:ea typeface="Corbel"/>
                <a:cs typeface="Corbel"/>
                <a:sym typeface="Corbel"/>
              </a:rPr>
              <a:t>. Considered a fountainhead of American </a:t>
            </a:r>
            <a:r>
              <a:rPr lang="en" sz="1200">
                <a:solidFill>
                  <a:srgbClr val="14599D"/>
                </a:solidFill>
                <a:highlight>
                  <a:srgbClr val="FFFFFF"/>
                </a:highlight>
                <a:uFill>
                  <a:noFill/>
                </a:uFill>
                <a:latin typeface="Corbel"/>
                <a:ea typeface="Corbel"/>
                <a:cs typeface="Corbel"/>
                <a:sym typeface="Corbel"/>
                <a:hlinkClick r:id="rId8">
                  <a:extLst>
                    <a:ext uri="{A12FA001-AC4F-418D-AE19-62706E023703}">
                      <ahyp:hlinkClr val="tx"/>
                    </a:ext>
                  </a:extLst>
                </a:hlinkClick>
              </a:rPr>
              <a:t>modern dance</a:t>
            </a:r>
            <a:r>
              <a:rPr lang="en" sz="1200">
                <a:solidFill>
                  <a:srgbClr val="1A1A1A"/>
                </a:solidFill>
                <a:highlight>
                  <a:srgbClr val="FFFFFF"/>
                </a:highlight>
                <a:latin typeface="Corbel"/>
                <a:ea typeface="Corbel"/>
                <a:cs typeface="Corbel"/>
                <a:sym typeface="Corbel"/>
              </a:rPr>
              <a:t>, the Denishawn organization systematically promoted nonballetic dance movement and fostered such leading modern dancers as </a:t>
            </a:r>
            <a:r>
              <a:rPr lang="en" sz="1200">
                <a:solidFill>
                  <a:srgbClr val="14599D"/>
                </a:solidFill>
                <a:highlight>
                  <a:srgbClr val="FFFFFF"/>
                </a:highlight>
                <a:uFill>
                  <a:noFill/>
                </a:uFill>
                <a:latin typeface="Corbel"/>
                <a:ea typeface="Corbel"/>
                <a:cs typeface="Corbel"/>
                <a:sym typeface="Corbel"/>
                <a:hlinkClick r:id="rId9">
                  <a:extLst>
                    <a:ext uri="{A12FA001-AC4F-418D-AE19-62706E023703}">
                      <ahyp:hlinkClr val="tx"/>
                    </a:ext>
                  </a:extLst>
                </a:hlinkClick>
              </a:rPr>
              <a:t>Martha Graham</a:t>
            </a:r>
            <a:r>
              <a:rPr lang="en" sz="1200">
                <a:solidFill>
                  <a:srgbClr val="1A1A1A"/>
                </a:solidFill>
                <a:highlight>
                  <a:srgbClr val="FFFFFF"/>
                </a:highlight>
                <a:latin typeface="Corbel"/>
                <a:ea typeface="Corbel"/>
                <a:cs typeface="Corbel"/>
                <a:sym typeface="Corbel"/>
              </a:rPr>
              <a:t>, </a:t>
            </a:r>
            <a:r>
              <a:rPr lang="en" sz="1200">
                <a:solidFill>
                  <a:srgbClr val="14599D"/>
                </a:solidFill>
                <a:highlight>
                  <a:srgbClr val="FFFFFF"/>
                </a:highlight>
                <a:uFill>
                  <a:noFill/>
                </a:uFill>
                <a:latin typeface="Corbel"/>
                <a:ea typeface="Corbel"/>
                <a:cs typeface="Corbel"/>
                <a:sym typeface="Corbel"/>
                <a:hlinkClick r:id="rId10">
                  <a:extLst>
                    <a:ext uri="{A12FA001-AC4F-418D-AE19-62706E023703}">
                      <ahyp:hlinkClr val="tx"/>
                    </a:ext>
                  </a:extLst>
                </a:hlinkClick>
              </a:rPr>
              <a:t>Doris Humphrey</a:t>
            </a:r>
            <a:r>
              <a:rPr lang="en" sz="1200">
                <a:solidFill>
                  <a:srgbClr val="1A1A1A"/>
                </a:solidFill>
                <a:highlight>
                  <a:srgbClr val="FFFFFF"/>
                </a:highlight>
                <a:latin typeface="Corbel"/>
                <a:ea typeface="Corbel"/>
                <a:cs typeface="Corbel"/>
                <a:sym typeface="Corbel"/>
              </a:rPr>
              <a:t>, and </a:t>
            </a:r>
            <a:r>
              <a:rPr lang="en" sz="1200">
                <a:solidFill>
                  <a:srgbClr val="14599D"/>
                </a:solidFill>
                <a:highlight>
                  <a:srgbClr val="FFFFFF"/>
                </a:highlight>
                <a:uFill>
                  <a:noFill/>
                </a:uFill>
                <a:latin typeface="Corbel"/>
                <a:ea typeface="Corbel"/>
                <a:cs typeface="Corbel"/>
                <a:sym typeface="Corbel"/>
                <a:hlinkClick r:id="rId11">
                  <a:extLst>
                    <a:ext uri="{A12FA001-AC4F-418D-AE19-62706E023703}">
                      <ahyp:hlinkClr val="tx"/>
                    </a:ext>
                  </a:extLst>
                </a:hlinkClick>
              </a:rPr>
              <a:t>Charles Weidman</a:t>
            </a:r>
            <a:r>
              <a:rPr lang="en" sz="1200">
                <a:solidFill>
                  <a:srgbClr val="1A1A1A"/>
                </a:solidFill>
                <a:highlight>
                  <a:srgbClr val="FFFFFF"/>
                </a:highlight>
                <a:latin typeface="Corbel"/>
                <a:ea typeface="Corbel"/>
                <a:cs typeface="Corbel"/>
                <a:sym typeface="Corbel"/>
              </a:rPr>
              <a:t>. Because St. Denis and Shawn believed that all dance techniques were valid and instructive, the school offered classes in Oriental, Spanish, and primitive dance; the fundamentals of ballet; their own innovative techniques; and, later, the modern-dance techniques that had been developed in Europe by </a:t>
            </a:r>
            <a:r>
              <a:rPr lang="en" sz="1200">
                <a:solidFill>
                  <a:srgbClr val="14599D"/>
                </a:solidFill>
                <a:highlight>
                  <a:srgbClr val="FFFFFF"/>
                </a:highlight>
                <a:uFill>
                  <a:noFill/>
                </a:uFill>
                <a:latin typeface="Corbel"/>
                <a:ea typeface="Corbel"/>
                <a:cs typeface="Corbel"/>
                <a:sym typeface="Corbel"/>
                <a:hlinkClick r:id="rId12">
                  <a:extLst>
                    <a:ext uri="{A12FA001-AC4F-418D-AE19-62706E023703}">
                      <ahyp:hlinkClr val="tx"/>
                    </a:ext>
                  </a:extLst>
                </a:hlinkClick>
              </a:rPr>
              <a:t>Rudolf Laban</a:t>
            </a:r>
            <a:r>
              <a:rPr lang="en" sz="1200">
                <a:solidFill>
                  <a:srgbClr val="1A1A1A"/>
                </a:solidFill>
                <a:highlight>
                  <a:srgbClr val="FFFFFF"/>
                </a:highlight>
                <a:latin typeface="Corbel"/>
                <a:ea typeface="Corbel"/>
                <a:cs typeface="Corbel"/>
                <a:sym typeface="Corbel"/>
              </a:rPr>
              <a:t> and </a:t>
            </a:r>
            <a:r>
              <a:rPr lang="en" sz="1200">
                <a:solidFill>
                  <a:srgbClr val="14599D"/>
                </a:solidFill>
                <a:highlight>
                  <a:srgbClr val="FFFFFF"/>
                </a:highlight>
                <a:uFill>
                  <a:noFill/>
                </a:uFill>
                <a:latin typeface="Corbel"/>
                <a:ea typeface="Corbel"/>
                <a:cs typeface="Corbel"/>
                <a:sym typeface="Corbel"/>
                <a:hlinkClick r:id="rId13">
                  <a:extLst>
                    <a:ext uri="{A12FA001-AC4F-418D-AE19-62706E023703}">
                      <ahyp:hlinkClr val="tx"/>
                    </a:ext>
                  </a:extLst>
                </a:hlinkClick>
              </a:rPr>
              <a:t>Émile Jaques-Dalcroze</a:t>
            </a:r>
            <a:r>
              <a:rPr lang="en" sz="1200">
                <a:solidFill>
                  <a:srgbClr val="1A1A1A"/>
                </a:solidFill>
                <a:highlight>
                  <a:srgbClr val="FFFFFF"/>
                </a:highlight>
                <a:latin typeface="Corbel"/>
                <a:ea typeface="Corbel"/>
                <a:cs typeface="Corbel"/>
                <a:sym typeface="Corbel"/>
              </a:rPr>
              <a:t>. Branches of the school were established in </a:t>
            </a:r>
            <a:r>
              <a:rPr lang="en" sz="1200">
                <a:solidFill>
                  <a:srgbClr val="14599D"/>
                </a:solidFill>
                <a:highlight>
                  <a:srgbClr val="FFFFFF"/>
                </a:highlight>
                <a:uFill>
                  <a:noFill/>
                </a:uFill>
                <a:latin typeface="Corbel"/>
                <a:ea typeface="Corbel"/>
                <a:cs typeface="Corbel"/>
                <a:sym typeface="Corbel"/>
                <a:hlinkClick r:id="rId14">
                  <a:extLst>
                    <a:ext uri="{A12FA001-AC4F-418D-AE19-62706E023703}">
                      <ahyp:hlinkClr val="tx"/>
                    </a:ext>
                  </a:extLst>
                </a:hlinkClick>
              </a:rPr>
              <a:t>New York City</a:t>
            </a:r>
            <a:r>
              <a:rPr lang="en" sz="1200">
                <a:solidFill>
                  <a:srgbClr val="1A1A1A"/>
                </a:solidFill>
                <a:highlight>
                  <a:srgbClr val="FFFFFF"/>
                </a:highlight>
                <a:latin typeface="Corbel"/>
                <a:ea typeface="Corbel"/>
                <a:cs typeface="Corbel"/>
                <a:sym typeface="Corbel"/>
              </a:rPr>
              <a:t> and other American cities. The company’s </a:t>
            </a:r>
            <a:r>
              <a:rPr lang="en" sz="1200" u="sng">
                <a:solidFill>
                  <a:schemeClr val="dk1"/>
                </a:solidFill>
                <a:highlight>
                  <a:srgbClr val="FFFFFF"/>
                </a:highlight>
                <a:latin typeface="Corbel"/>
                <a:ea typeface="Corbel"/>
                <a:cs typeface="Corbel"/>
                <a:sym typeface="Corbel"/>
                <a:hlinkClick r:id="rId15">
                  <a:extLst>
                    <a:ext uri="{A12FA001-AC4F-418D-AE19-62706E023703}">
                      <ahyp:hlinkClr val="tx"/>
                    </a:ext>
                  </a:extLst>
                </a:hlinkClick>
              </a:rPr>
              <a:t>repertoire</a:t>
            </a:r>
            <a:r>
              <a:rPr lang="en" sz="1200">
                <a:solidFill>
                  <a:srgbClr val="1A1A1A"/>
                </a:solidFill>
                <a:highlight>
                  <a:srgbClr val="FFFFFF"/>
                </a:highlight>
                <a:latin typeface="Corbel"/>
                <a:ea typeface="Corbel"/>
                <a:cs typeface="Corbel"/>
                <a:sym typeface="Corbel"/>
              </a:rPr>
              <a:t>, choreographed by St. Denis and Shawn, ranged from unadorned solos to opulent productions with Japanese, Hindu, Middle Eastern, or </a:t>
            </a:r>
            <a:r>
              <a:rPr lang="en" sz="1200">
                <a:solidFill>
                  <a:srgbClr val="14599D"/>
                </a:solidFill>
                <a:highlight>
                  <a:srgbClr val="FFFFFF"/>
                </a:highlight>
                <a:uFill>
                  <a:noFill/>
                </a:uFill>
                <a:latin typeface="Corbel"/>
                <a:ea typeface="Corbel"/>
                <a:cs typeface="Corbel"/>
                <a:sym typeface="Corbel"/>
                <a:hlinkClick r:id="rId16">
                  <a:extLst>
                    <a:ext uri="{A12FA001-AC4F-418D-AE19-62706E023703}">
                      <ahyp:hlinkClr val="tx"/>
                    </a:ext>
                  </a:extLst>
                </a:hlinkClick>
              </a:rPr>
              <a:t>American Indian</a:t>
            </a:r>
            <a:r>
              <a:rPr lang="en" sz="1200">
                <a:solidFill>
                  <a:srgbClr val="1A1A1A"/>
                </a:solidFill>
                <a:highlight>
                  <a:srgbClr val="FFFFFF"/>
                </a:highlight>
                <a:latin typeface="Corbel"/>
                <a:ea typeface="Corbel"/>
                <a:cs typeface="Corbel"/>
                <a:sym typeface="Corbel"/>
              </a:rPr>
              <a:t> themes. The Denishawn dancers frequently toured the </a:t>
            </a:r>
            <a:r>
              <a:rPr lang="en" sz="1200">
                <a:solidFill>
                  <a:srgbClr val="14599D"/>
                </a:solidFill>
                <a:highlight>
                  <a:srgbClr val="FFFFFF"/>
                </a:highlight>
                <a:uFill>
                  <a:noFill/>
                </a:uFill>
                <a:latin typeface="Corbel"/>
                <a:ea typeface="Corbel"/>
                <a:cs typeface="Corbel"/>
                <a:sym typeface="Corbel"/>
                <a:hlinkClick r:id="rId17">
                  <a:extLst>
                    <a:ext uri="{A12FA001-AC4F-418D-AE19-62706E023703}">
                      <ahyp:hlinkClr val="tx"/>
                    </a:ext>
                  </a:extLst>
                </a:hlinkClick>
              </a:rPr>
              <a:t>United States</a:t>
            </a:r>
            <a:r>
              <a:rPr lang="en" sz="1200">
                <a:solidFill>
                  <a:srgbClr val="1A1A1A"/>
                </a:solidFill>
                <a:highlight>
                  <a:srgbClr val="FFFFFF"/>
                </a:highlight>
                <a:latin typeface="Corbel"/>
                <a:ea typeface="Corbel"/>
                <a:cs typeface="Corbel"/>
                <a:sym typeface="Corbel"/>
              </a:rPr>
              <a:t> and performed in the Orient (1925–26). The organization disbanded in 1931 after St. Denis and Shawn separated. (Britannica  1998)</a:t>
            </a:r>
            <a:endParaRPr sz="1200">
              <a:latin typeface="Corbel"/>
              <a:ea typeface="Corbel"/>
              <a:cs typeface="Corbel"/>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571500" y="181850"/>
            <a:ext cx="5598000" cy="7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Raleway"/>
                <a:ea typeface="Raleway"/>
                <a:cs typeface="Raleway"/>
                <a:sym typeface="Raleway"/>
              </a:rPr>
              <a:t>Free To Dance</a:t>
            </a:r>
            <a:r>
              <a:rPr lang="en">
                <a:latin typeface="Raleway"/>
                <a:ea typeface="Raleway"/>
                <a:cs typeface="Raleway"/>
                <a:sym typeface="Raleway"/>
              </a:rPr>
              <a:t> (</a:t>
            </a:r>
            <a:r>
              <a:rPr lang="en">
                <a:latin typeface="Raleway"/>
                <a:ea typeface="Raleway"/>
                <a:cs typeface="Raleway"/>
                <a:sym typeface="Raleway"/>
              </a:rPr>
              <a:t>PBS 2001)</a:t>
            </a:r>
            <a:endParaRPr>
              <a:latin typeface="Raleway"/>
              <a:ea typeface="Raleway"/>
              <a:cs typeface="Raleway"/>
              <a:sym typeface="Raleway"/>
            </a:endParaRPr>
          </a:p>
        </p:txBody>
      </p:sp>
      <p:sp>
        <p:nvSpPr>
          <p:cNvPr id="206" name="Google Shape;206;p34"/>
          <p:cNvSpPr txBox="1"/>
          <p:nvPr>
            <p:ph idx="1" type="body"/>
          </p:nvPr>
        </p:nvSpPr>
        <p:spPr>
          <a:xfrm>
            <a:off x="0" y="961250"/>
            <a:ext cx="6689100" cy="36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orbel"/>
                <a:ea typeface="Corbel"/>
                <a:cs typeface="Corbel"/>
                <a:sym typeface="Corbel"/>
              </a:rPr>
              <a:t>-Uses the “case study” of </a:t>
            </a:r>
            <a:r>
              <a:rPr b="1" lang="en" sz="1900">
                <a:latin typeface="Corbel"/>
                <a:ea typeface="Corbel"/>
                <a:cs typeface="Corbel"/>
                <a:sym typeface="Corbel"/>
              </a:rPr>
              <a:t>Edna Guy </a:t>
            </a:r>
            <a:r>
              <a:rPr lang="en" sz="1900">
                <a:latin typeface="Corbel"/>
                <a:ea typeface="Corbel"/>
                <a:cs typeface="Corbel"/>
                <a:sym typeface="Corbel"/>
              </a:rPr>
              <a:t>and her interest in and experience with American “aesthetic dance” to explore the racial politics of early modern dance. This is a critical intervention in how St.Denis and Denishawn were typically discussed by white/mainstream historians and dancers. </a:t>
            </a:r>
            <a:endParaRPr sz="1900">
              <a:latin typeface="Corbel"/>
              <a:ea typeface="Corbel"/>
              <a:cs typeface="Corbel"/>
              <a:sym typeface="Corbel"/>
            </a:endParaRPr>
          </a:p>
          <a:p>
            <a:pPr indent="0" lvl="0" marL="0" rtl="0" algn="l">
              <a:spcBef>
                <a:spcPts val="1600"/>
              </a:spcBef>
              <a:spcAft>
                <a:spcPts val="0"/>
              </a:spcAft>
              <a:buNone/>
            </a:pPr>
            <a:r>
              <a:rPr lang="en" sz="1900">
                <a:latin typeface="Corbel"/>
                <a:ea typeface="Corbel"/>
                <a:cs typeface="Corbel"/>
                <a:sym typeface="Corbel"/>
              </a:rPr>
              <a:t>-Documentary provides </a:t>
            </a:r>
            <a:r>
              <a:rPr b="1" lang="en" sz="1900">
                <a:latin typeface="Corbel"/>
                <a:ea typeface="Corbel"/>
                <a:cs typeface="Corbel"/>
                <a:sym typeface="Corbel"/>
              </a:rPr>
              <a:t>primary source evidence</a:t>
            </a:r>
            <a:r>
              <a:rPr lang="en" sz="1900">
                <a:latin typeface="Corbel"/>
                <a:ea typeface="Corbel"/>
                <a:cs typeface="Corbel"/>
                <a:sym typeface="Corbel"/>
              </a:rPr>
              <a:t> of the patronizing racism St.Denis personally expressed privately to   Guy and </a:t>
            </a:r>
            <a:r>
              <a:rPr b="1" lang="en" sz="1900">
                <a:latin typeface="Corbel"/>
                <a:ea typeface="Corbel"/>
                <a:cs typeface="Corbel"/>
                <a:sym typeface="Corbel"/>
              </a:rPr>
              <a:t>secondary source </a:t>
            </a:r>
            <a:r>
              <a:rPr b="1" lang="en" sz="1900">
                <a:latin typeface="Corbel"/>
                <a:ea typeface="Corbel"/>
                <a:cs typeface="Corbel"/>
                <a:sym typeface="Corbel"/>
              </a:rPr>
              <a:t>commentary</a:t>
            </a:r>
            <a:r>
              <a:rPr lang="en" sz="1900">
                <a:latin typeface="Corbel"/>
                <a:ea typeface="Corbel"/>
                <a:cs typeface="Corbel"/>
                <a:sym typeface="Corbel"/>
              </a:rPr>
              <a:t> by Black dance historians about the systemic and institutional barriers that kept Guy from joining Denishawn as a professional dancer, forcing Guy to join forces with other African American artists. </a:t>
            </a:r>
            <a:endParaRPr sz="1900">
              <a:latin typeface="Corbel"/>
              <a:ea typeface="Corbel"/>
              <a:cs typeface="Corbel"/>
              <a:sym typeface="Corbel"/>
            </a:endParaRPr>
          </a:p>
          <a:p>
            <a:pPr indent="0" lvl="0" marL="0" rtl="0" algn="l">
              <a:spcBef>
                <a:spcPts val="1600"/>
              </a:spcBef>
              <a:spcAft>
                <a:spcPts val="1600"/>
              </a:spcAft>
              <a:buNone/>
            </a:pPr>
            <a:r>
              <a:t/>
            </a:r>
            <a:endParaRPr>
              <a:latin typeface="Economica"/>
              <a:ea typeface="Economica"/>
              <a:cs typeface="Economica"/>
              <a:sym typeface="Economica"/>
            </a:endParaRPr>
          </a:p>
        </p:txBody>
      </p:sp>
      <p:sp>
        <p:nvSpPr>
          <p:cNvPr id="207" name="Google Shape;207;p34"/>
          <p:cNvSpPr txBox="1"/>
          <p:nvPr/>
        </p:nvSpPr>
        <p:spPr>
          <a:xfrm>
            <a:off x="6906225" y="4288600"/>
            <a:ext cx="2237700" cy="5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u="sng">
                <a:solidFill>
                  <a:schemeClr val="hlink"/>
                </a:solidFill>
                <a:latin typeface="Corbel"/>
                <a:ea typeface="Corbel"/>
                <a:cs typeface="Corbel"/>
                <a:sym typeface="Corbel"/>
                <a:hlinkClick r:id="rId3"/>
              </a:rPr>
              <a:t>Guy, Edna (1907–1983)</a:t>
            </a:r>
            <a:endParaRPr sz="2000">
              <a:latin typeface="Corbel"/>
              <a:ea typeface="Corbel"/>
              <a:cs typeface="Corbel"/>
              <a:sym typeface="Corbel"/>
            </a:endParaRPr>
          </a:p>
        </p:txBody>
      </p:sp>
      <p:pic>
        <p:nvPicPr>
          <p:cNvPr id="208" name="Google Shape;208;p34"/>
          <p:cNvPicPr preferRelativeResize="0"/>
          <p:nvPr/>
        </p:nvPicPr>
        <p:blipFill>
          <a:blip r:embed="rId4">
            <a:alphaModFix/>
          </a:blip>
          <a:stretch>
            <a:fillRect/>
          </a:stretch>
        </p:blipFill>
        <p:spPr>
          <a:xfrm>
            <a:off x="6516275" y="0"/>
            <a:ext cx="2627651" cy="1853151"/>
          </a:xfrm>
          <a:prstGeom prst="rect">
            <a:avLst/>
          </a:prstGeom>
          <a:noFill/>
          <a:ln>
            <a:noFill/>
          </a:ln>
        </p:spPr>
      </p:pic>
      <p:sp>
        <p:nvSpPr>
          <p:cNvPr id="209" name="Google Shape;209;p34"/>
          <p:cNvSpPr txBox="1"/>
          <p:nvPr/>
        </p:nvSpPr>
        <p:spPr>
          <a:xfrm>
            <a:off x="6559250" y="1935300"/>
            <a:ext cx="2584800" cy="1428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sz="1200">
              <a:solidFill>
                <a:srgbClr val="333333"/>
              </a:solidFill>
              <a:highlight>
                <a:srgbClr val="FFFFFF"/>
              </a:highlight>
            </a:endParaRPr>
          </a:p>
          <a:p>
            <a:pPr indent="0" lvl="0" marL="0" rtl="0" algn="l">
              <a:spcBef>
                <a:spcPts val="1500"/>
              </a:spcBef>
              <a:spcAft>
                <a:spcPts val="0"/>
              </a:spcAft>
              <a:buNone/>
            </a:pPr>
            <a:r>
              <a:t/>
            </a:r>
            <a:endParaRPr>
              <a:latin typeface="Open Sans"/>
              <a:ea typeface="Open Sans"/>
              <a:cs typeface="Open Sans"/>
              <a:sym typeface="Open Sans"/>
            </a:endParaRPr>
          </a:p>
        </p:txBody>
      </p:sp>
      <p:pic>
        <p:nvPicPr>
          <p:cNvPr id="210" name="Google Shape;210;p34"/>
          <p:cNvPicPr preferRelativeResize="0"/>
          <p:nvPr/>
        </p:nvPicPr>
        <p:blipFill>
          <a:blip r:embed="rId5">
            <a:alphaModFix/>
          </a:blip>
          <a:stretch>
            <a:fillRect/>
          </a:stretch>
        </p:blipFill>
        <p:spPr>
          <a:xfrm>
            <a:off x="6516250" y="1853150"/>
            <a:ext cx="2627699" cy="20423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Saturday’s Guest Workshop</a:t>
            </a:r>
            <a:endParaRPr/>
          </a:p>
        </p:txBody>
      </p:sp>
      <p:sp>
        <p:nvSpPr>
          <p:cNvPr id="216" name="Google Shape;216;p35"/>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Catherine Gallant, founder of Dances by Isadora</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https://www.isadoraduncanarchive.org/dancer/44/</a:t>
            </a:r>
            <a:r>
              <a:rPr lang="en"/>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Due Wednesday: 	</a:t>
            </a:r>
            <a:r>
              <a:rPr lang="en" sz="2800">
                <a:latin typeface="Corbel"/>
                <a:ea typeface="Corbel"/>
                <a:cs typeface="Corbel"/>
                <a:sym typeface="Corbel"/>
              </a:rPr>
              <a:t>*Assign Readings To Groups </a:t>
            </a:r>
            <a:endParaRPr sz="2800">
              <a:latin typeface="Corbel"/>
              <a:ea typeface="Corbel"/>
              <a:cs typeface="Corbel"/>
              <a:sym typeface="Corbel"/>
            </a:endParaRPr>
          </a:p>
        </p:txBody>
      </p:sp>
      <p:sp>
        <p:nvSpPr>
          <p:cNvPr id="222" name="Google Shape;222;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6727"/>
              </a:lnSpc>
              <a:spcBef>
                <a:spcPts val="600"/>
              </a:spcBef>
              <a:spcAft>
                <a:spcPts val="0"/>
              </a:spcAft>
              <a:buClr>
                <a:schemeClr val="dk1"/>
              </a:buClr>
              <a:buSzPts val="1100"/>
              <a:buFont typeface="Arial"/>
              <a:buNone/>
            </a:pPr>
            <a:r>
              <a:rPr lang="en" sz="2000">
                <a:latin typeface="Corbel"/>
                <a:ea typeface="Corbel"/>
                <a:cs typeface="Corbel"/>
                <a:sym typeface="Corbel"/>
              </a:rPr>
              <a:t>All listen to “The Life and Work of La Meri.” </a:t>
            </a:r>
            <a:r>
              <a:rPr i="1" lang="en" sz="2000">
                <a:latin typeface="Corbel"/>
                <a:ea typeface="Corbel"/>
                <a:cs typeface="Corbel"/>
                <a:sym typeface="Corbel"/>
              </a:rPr>
              <a:t>Pillow Voices: Dance Through Time.</a:t>
            </a:r>
            <a:r>
              <a:rPr lang="en" sz="2000">
                <a:latin typeface="Corbel"/>
                <a:ea typeface="Corbel"/>
                <a:cs typeface="Corbel"/>
                <a:sym typeface="Corbel"/>
              </a:rPr>
              <a:t> Podcast, 19:02. Jacob’s Pillow, March 21, 2020.</a:t>
            </a:r>
            <a:endParaRPr sz="2000">
              <a:latin typeface="Corbel"/>
              <a:ea typeface="Corbel"/>
              <a:cs typeface="Corbel"/>
              <a:sym typeface="Corbel"/>
            </a:endParaRPr>
          </a:p>
          <a:p>
            <a:pPr indent="0" lvl="0" marL="0" rtl="0" algn="l">
              <a:lnSpc>
                <a:spcPct val="116727"/>
              </a:lnSpc>
              <a:spcBef>
                <a:spcPts val="800"/>
              </a:spcBef>
              <a:spcAft>
                <a:spcPts val="0"/>
              </a:spcAft>
              <a:buClr>
                <a:schemeClr val="dk1"/>
              </a:buClr>
              <a:buSzPts val="1100"/>
              <a:buFont typeface="Arial"/>
              <a:buNone/>
            </a:pPr>
            <a:r>
              <a:rPr lang="en" sz="2000">
                <a:latin typeface="Corbel"/>
                <a:ea typeface="Corbel"/>
                <a:cs typeface="Corbel"/>
                <a:sym typeface="Corbel"/>
              </a:rPr>
              <a:t>*Srinivasan, Priya. “Archival Her-Stories: St. Denis and the Nachwalis of Coney Island.” </a:t>
            </a:r>
            <a:r>
              <a:rPr i="1" lang="en" sz="2000">
                <a:latin typeface="Corbel"/>
                <a:ea typeface="Corbel"/>
                <a:cs typeface="Corbel"/>
                <a:sym typeface="Corbel"/>
              </a:rPr>
              <a:t>Sweating Saris: Indian Dance as Transational Labor</a:t>
            </a:r>
            <a:r>
              <a:rPr lang="en" sz="2000">
                <a:latin typeface="Corbel"/>
                <a:ea typeface="Corbel"/>
                <a:cs typeface="Corbel"/>
                <a:sym typeface="Corbel"/>
              </a:rPr>
              <a:t>, by Srinivasan, Temple UP, 2012, pp. 67–82.</a:t>
            </a:r>
            <a:endParaRPr sz="2000">
              <a:latin typeface="Corbel"/>
              <a:ea typeface="Corbel"/>
              <a:cs typeface="Corbel"/>
              <a:sym typeface="Corbel"/>
            </a:endParaRPr>
          </a:p>
          <a:p>
            <a:pPr indent="0" lvl="0" marL="0" rtl="0" algn="l">
              <a:spcBef>
                <a:spcPts val="800"/>
              </a:spcBef>
              <a:spcAft>
                <a:spcPts val="1600"/>
              </a:spcAft>
              <a:buNone/>
            </a:pPr>
            <a:r>
              <a:rPr lang="en" sz="2000">
                <a:latin typeface="Corbel"/>
                <a:ea typeface="Corbel"/>
                <a:cs typeface="Corbel"/>
                <a:sym typeface="Corbel"/>
              </a:rPr>
              <a:t>*Shea Murphy, Jacqueline. “Authentic Themes: Modern Dancers and American Indians in the 1920s and 1930s.” </a:t>
            </a:r>
            <a:r>
              <a:rPr i="1" lang="en" sz="2000">
                <a:latin typeface="Corbel"/>
                <a:ea typeface="Corbel"/>
                <a:cs typeface="Corbel"/>
                <a:sym typeface="Corbel"/>
              </a:rPr>
              <a:t>The People Have Never Stopped Dancing: Native American Modern Dance Histories</a:t>
            </a:r>
            <a:r>
              <a:rPr lang="en" sz="2000">
                <a:latin typeface="Corbel"/>
                <a:ea typeface="Corbel"/>
                <a:cs typeface="Corbel"/>
                <a:sym typeface="Corbel"/>
              </a:rPr>
              <a:t>, by Jacqueline Shea Murphy, UP of Minnesota, 2007, pp. 111–147.</a:t>
            </a:r>
            <a:endParaRPr sz="2800">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7"/>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Dance Critics</a:t>
            </a:r>
            <a:endParaRPr/>
          </a:p>
        </p:txBody>
      </p:sp>
      <p:sp>
        <p:nvSpPr>
          <p:cNvPr id="228" name="Google Shape;228;p37"/>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John Martin, New York Times dance critics throughout the 1930s–1970s</a:t>
            </a:r>
            <a:endParaRPr/>
          </a:p>
        </p:txBody>
      </p:sp>
      <p:sp>
        <p:nvSpPr>
          <p:cNvPr id="229" name="Google Shape;229;p3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230" name="Google Shape;230;p37"/>
          <p:cNvPicPr preferRelativeResize="0"/>
          <p:nvPr/>
        </p:nvPicPr>
        <p:blipFill>
          <a:blip r:embed="rId3">
            <a:alphaModFix/>
          </a:blip>
          <a:stretch>
            <a:fillRect/>
          </a:stretch>
        </p:blipFill>
        <p:spPr>
          <a:xfrm>
            <a:off x="4704843" y="0"/>
            <a:ext cx="4120564"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ph type="title"/>
          </p:nvPr>
        </p:nvSpPr>
        <p:spPr>
          <a:xfrm>
            <a:off x="50" y="2766575"/>
            <a:ext cx="9144000" cy="2272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100">
                <a:solidFill>
                  <a:srgbClr val="121212"/>
                </a:solidFill>
                <a:latin typeface="Corbel"/>
                <a:ea typeface="Corbel"/>
                <a:cs typeface="Corbel"/>
                <a:sym typeface="Corbel"/>
              </a:rPr>
              <a:t>Historical “primary source” evidence: </a:t>
            </a:r>
            <a:endParaRPr b="1" sz="2100">
              <a:solidFill>
                <a:srgbClr val="121212"/>
              </a:solidFill>
              <a:latin typeface="Corbel"/>
              <a:ea typeface="Corbel"/>
              <a:cs typeface="Corbel"/>
              <a:sym typeface="Corbel"/>
            </a:endParaRPr>
          </a:p>
          <a:p>
            <a:pPr indent="0" lvl="0" marL="0" rtl="0" algn="l">
              <a:lnSpc>
                <a:spcPct val="115000"/>
              </a:lnSpc>
              <a:spcBef>
                <a:spcPts val="0"/>
              </a:spcBef>
              <a:spcAft>
                <a:spcPts val="0"/>
              </a:spcAft>
              <a:buNone/>
            </a:pPr>
            <a:r>
              <a:rPr lang="en" sz="2100">
                <a:solidFill>
                  <a:srgbClr val="121212"/>
                </a:solidFill>
                <a:latin typeface="Corbel"/>
                <a:ea typeface="Corbel"/>
                <a:cs typeface="Corbel"/>
                <a:sym typeface="Corbel"/>
              </a:rPr>
              <a:t>Martin, John. </a:t>
            </a:r>
            <a:r>
              <a:rPr i="1" lang="en" sz="2100">
                <a:solidFill>
                  <a:srgbClr val="121212"/>
                </a:solidFill>
                <a:latin typeface="Corbel"/>
                <a:ea typeface="Corbel"/>
                <a:cs typeface="Corbel"/>
                <a:sym typeface="Corbel"/>
              </a:rPr>
              <a:t>“</a:t>
            </a:r>
            <a:r>
              <a:rPr lang="en" sz="2100">
                <a:solidFill>
                  <a:srgbClr val="121212"/>
                </a:solidFill>
                <a:latin typeface="Corbel"/>
                <a:ea typeface="Corbel"/>
                <a:cs typeface="Corbel"/>
                <a:sym typeface="Corbel"/>
              </a:rPr>
              <a:t>DANCE RECITAL GIVEN BY NEGRO ARTISTS; Edna Guy and Group Prove Interesting in Primitive Ritual Dances.”</a:t>
            </a:r>
            <a:r>
              <a:rPr i="1" lang="en" sz="2100">
                <a:solidFill>
                  <a:srgbClr val="121212"/>
                </a:solidFill>
                <a:latin typeface="Corbel"/>
                <a:ea typeface="Corbel"/>
                <a:cs typeface="Corbel"/>
                <a:sym typeface="Corbel"/>
              </a:rPr>
              <a:t> New York Times, </a:t>
            </a:r>
            <a:r>
              <a:rPr lang="en" sz="2100">
                <a:solidFill>
                  <a:srgbClr val="333333"/>
                </a:solidFill>
                <a:latin typeface="Corbel"/>
                <a:ea typeface="Corbel"/>
                <a:cs typeface="Corbel"/>
                <a:sym typeface="Corbel"/>
              </a:rPr>
              <a:t>April 30, 1931. Accessed via ProQuest Historical Newspapers, July 4, 2020. </a:t>
            </a:r>
            <a:endParaRPr sz="2100">
              <a:solidFill>
                <a:srgbClr val="333333"/>
              </a:solidFill>
              <a:latin typeface="Corbel"/>
              <a:ea typeface="Corbel"/>
              <a:cs typeface="Corbel"/>
              <a:sym typeface="Corbel"/>
            </a:endParaRPr>
          </a:p>
          <a:p>
            <a:pPr indent="0" lvl="0" marL="0" rtl="0" algn="l">
              <a:lnSpc>
                <a:spcPct val="115000"/>
              </a:lnSpc>
              <a:spcBef>
                <a:spcPts val="0"/>
              </a:spcBef>
              <a:spcAft>
                <a:spcPts val="0"/>
              </a:spcAft>
              <a:buNone/>
            </a:pPr>
            <a:r>
              <a:t/>
            </a:r>
            <a:endParaRPr sz="2100">
              <a:solidFill>
                <a:srgbClr val="333333"/>
              </a:solidFill>
              <a:latin typeface="Corbel"/>
              <a:ea typeface="Corbel"/>
              <a:cs typeface="Corbel"/>
              <a:sym typeface="Corbel"/>
            </a:endParaRPr>
          </a:p>
          <a:p>
            <a:pPr indent="0" lvl="0" marL="0" rtl="0" algn="l">
              <a:lnSpc>
                <a:spcPct val="115000"/>
              </a:lnSpc>
              <a:spcBef>
                <a:spcPts val="0"/>
              </a:spcBef>
              <a:spcAft>
                <a:spcPts val="0"/>
              </a:spcAft>
              <a:buNone/>
            </a:pPr>
            <a:r>
              <a:rPr b="1" lang="en" sz="2100">
                <a:solidFill>
                  <a:srgbClr val="333333"/>
                </a:solidFill>
                <a:latin typeface="Corbel"/>
                <a:ea typeface="Corbel"/>
                <a:cs typeface="Corbel"/>
                <a:sym typeface="Corbel"/>
              </a:rPr>
              <a:t>Recent critiques of this problem: </a:t>
            </a:r>
            <a:endParaRPr b="1" sz="2100">
              <a:solidFill>
                <a:srgbClr val="333333"/>
              </a:solidFill>
              <a:latin typeface="Corbel"/>
              <a:ea typeface="Corbel"/>
              <a:cs typeface="Corbel"/>
              <a:sym typeface="Corbel"/>
            </a:endParaRPr>
          </a:p>
          <a:p>
            <a:pPr indent="0" lvl="0" marL="0" rtl="0" algn="l">
              <a:lnSpc>
                <a:spcPct val="115000"/>
              </a:lnSpc>
              <a:spcBef>
                <a:spcPts val="0"/>
              </a:spcBef>
              <a:spcAft>
                <a:spcPts val="0"/>
              </a:spcAft>
              <a:buNone/>
            </a:pPr>
            <a:r>
              <a:rPr lang="en" sz="2100">
                <a:solidFill>
                  <a:srgbClr val="333333"/>
                </a:solidFill>
                <a:latin typeface="Corbel"/>
                <a:ea typeface="Corbel"/>
                <a:cs typeface="Corbel"/>
                <a:sym typeface="Corbel"/>
              </a:rPr>
              <a:t>Wells, Charmain. 2017. “Wrong and Strong: On Ignorance and Modes of White Spectatorship in Dance Criticism.” </a:t>
            </a:r>
            <a:r>
              <a:rPr i="1" lang="en" sz="2100">
                <a:solidFill>
                  <a:srgbClr val="333333"/>
                </a:solidFill>
                <a:latin typeface="Corbel"/>
                <a:ea typeface="Corbel"/>
                <a:cs typeface="Corbel"/>
                <a:sym typeface="Corbel"/>
              </a:rPr>
              <a:t>Movement Research</a:t>
            </a:r>
            <a:r>
              <a:rPr lang="en" sz="2100">
                <a:solidFill>
                  <a:srgbClr val="333333"/>
                </a:solidFill>
                <a:latin typeface="Corbel"/>
                <a:ea typeface="Corbel"/>
                <a:cs typeface="Corbel"/>
                <a:sym typeface="Corbel"/>
              </a:rPr>
              <a:t>. </a:t>
            </a:r>
            <a:endParaRPr sz="2100">
              <a:solidFill>
                <a:srgbClr val="333333"/>
              </a:solidFill>
              <a:latin typeface="Corbel"/>
              <a:ea typeface="Corbel"/>
              <a:cs typeface="Corbel"/>
              <a:sym typeface="Corbel"/>
            </a:endParaRPr>
          </a:p>
          <a:p>
            <a:pPr indent="0" lvl="0" marL="0" rtl="0" algn="l">
              <a:lnSpc>
                <a:spcPct val="115000"/>
              </a:lnSpc>
              <a:spcBef>
                <a:spcPts val="0"/>
              </a:spcBef>
              <a:spcAft>
                <a:spcPts val="0"/>
              </a:spcAft>
              <a:buNone/>
            </a:pPr>
            <a:r>
              <a:rPr lang="en" sz="1100" u="sng">
                <a:solidFill>
                  <a:schemeClr val="hlink"/>
                </a:solidFill>
                <a:latin typeface="Corbel"/>
                <a:ea typeface="Corbel"/>
                <a:cs typeface="Corbel"/>
                <a:sym typeface="Corbel"/>
                <a:hlinkClick r:id="rId3"/>
              </a:rPr>
              <a:t>https://movementresearch.org/publications/critical-correspondence/strong-and-wrong-on-ignorance-and-modes-of-white-spectatorship-in-dance-criticism</a:t>
            </a:r>
            <a:endParaRPr sz="2100">
              <a:solidFill>
                <a:srgbClr val="333333"/>
              </a:solidFill>
              <a:highlight>
                <a:srgbClr val="FFFFFF"/>
              </a:highlight>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b="1" i="1" lang="en" sz="2800">
                <a:solidFill>
                  <a:srgbClr val="121212"/>
                </a:solidFill>
                <a:highlight>
                  <a:srgbClr val="FFFFFF"/>
                </a:highlight>
                <a:latin typeface="Corbel"/>
                <a:ea typeface="Corbel"/>
                <a:cs typeface="Corbel"/>
                <a:sym typeface="Corbel"/>
              </a:rPr>
              <a:t> </a:t>
            </a:r>
            <a:endParaRPr b="1" sz="1600">
              <a:solidFill>
                <a:srgbClr val="333333"/>
              </a:solidFill>
              <a:highlight>
                <a:srgbClr val="FFFFFF"/>
              </a:highlight>
              <a:latin typeface="Corbel"/>
              <a:ea typeface="Corbel"/>
              <a:cs typeface="Corbel"/>
              <a:sym typeface="Corbel"/>
            </a:endParaRPr>
          </a:p>
          <a:p>
            <a:pPr indent="0" lvl="0" marL="0" rtl="0" algn="l">
              <a:lnSpc>
                <a:spcPct val="115000"/>
              </a:lnSpc>
              <a:spcBef>
                <a:spcPts val="0"/>
              </a:spcBef>
              <a:spcAft>
                <a:spcPts val="1500"/>
              </a:spcAft>
              <a:buNone/>
            </a:pPr>
            <a:r>
              <a:t/>
            </a:r>
            <a:endParaRPr sz="5200">
              <a:latin typeface="Corbel"/>
              <a:ea typeface="Corbel"/>
              <a:cs typeface="Corbel"/>
              <a:sym typeface="Corbel"/>
            </a:endParaRPr>
          </a:p>
        </p:txBody>
      </p:sp>
      <p:sp>
        <p:nvSpPr>
          <p:cNvPr id="236" name="Google Shape;236;p38"/>
          <p:cNvSpPr txBox="1"/>
          <p:nvPr/>
        </p:nvSpPr>
        <p:spPr>
          <a:xfrm>
            <a:off x="285750" y="207825"/>
            <a:ext cx="8494500" cy="9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aleway"/>
                <a:ea typeface="Raleway"/>
                <a:cs typeface="Raleway"/>
                <a:sym typeface="Raleway"/>
              </a:rPr>
              <a:t>Press Reviews: White Critics and Racial Prejudice </a:t>
            </a:r>
            <a:endParaRPr sz="2900">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991475"/>
            <a:ext cx="8520600" cy="191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biography</a:t>
            </a:r>
            <a:endParaRPr/>
          </a:p>
        </p:txBody>
      </p:sp>
      <p:sp>
        <p:nvSpPr>
          <p:cNvPr id="71" name="Google Shape;71;p15"/>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History as told through individual life and career stories</a:t>
            </a:r>
            <a:endParaRPr/>
          </a:p>
          <a:p>
            <a:pPr indent="0" lvl="0" marL="0" rtl="0" algn="ctr">
              <a:spcBef>
                <a:spcPts val="1600"/>
              </a:spcBef>
              <a:spcAft>
                <a:spcPts val="1600"/>
              </a:spcAft>
              <a:buNone/>
            </a:pPr>
            <a:r>
              <a:rPr lang="en"/>
              <a:t>Allows histories organized around “family trees” or genealogies of influence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991475"/>
            <a:ext cx="8520600" cy="1917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10100">
                <a:latin typeface="Raleway"/>
                <a:ea typeface="Raleway"/>
                <a:cs typeface="Raleway"/>
                <a:sym typeface="Raleway"/>
              </a:rPr>
              <a:t>Free to Dance</a:t>
            </a:r>
            <a:endParaRPr b="0" sz="9800">
              <a:latin typeface="Raleway"/>
              <a:ea typeface="Raleway"/>
              <a:cs typeface="Raleway"/>
              <a:sym typeface="Raleway"/>
            </a:endParaRPr>
          </a:p>
        </p:txBody>
      </p:sp>
      <p:sp>
        <p:nvSpPr>
          <p:cNvPr id="77" name="Google Shape;77;p16"/>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orbel"/>
                <a:ea typeface="Corbel"/>
                <a:cs typeface="Corbel"/>
                <a:sym typeface="Corbel"/>
              </a:rPr>
              <a:t>Revisionary history of American modern dance </a:t>
            </a:r>
            <a:endParaRPr sz="2000">
              <a:latin typeface="Corbel"/>
              <a:ea typeface="Corbel"/>
              <a:cs typeface="Corbel"/>
              <a:sym typeface="Corbel"/>
            </a:endParaRPr>
          </a:p>
          <a:p>
            <a:pPr indent="0" lvl="0" marL="0" rtl="0" algn="ctr">
              <a:spcBef>
                <a:spcPts val="1600"/>
              </a:spcBef>
              <a:spcAft>
                <a:spcPts val="0"/>
              </a:spcAft>
              <a:buNone/>
            </a:pPr>
            <a:r>
              <a:rPr lang="en" sz="2000">
                <a:latin typeface="Corbel"/>
                <a:ea typeface="Corbel"/>
                <a:cs typeface="Corbel"/>
                <a:sym typeface="Corbel"/>
              </a:rPr>
              <a:t>Why was this approach necessary in the first place?</a:t>
            </a:r>
            <a:endParaRPr sz="2000">
              <a:latin typeface="Corbel"/>
              <a:ea typeface="Corbel"/>
              <a:cs typeface="Corbel"/>
              <a:sym typeface="Corbel"/>
            </a:endParaRPr>
          </a:p>
          <a:p>
            <a:pPr indent="0" lvl="0" marL="457200" rtl="0" algn="l">
              <a:spcBef>
                <a:spcPts val="1600"/>
              </a:spcBef>
              <a:spcAft>
                <a:spcPts val="1600"/>
              </a:spcAft>
              <a:buNone/>
            </a:pPr>
            <a:r>
              <a:rPr lang="en" sz="2000">
                <a:latin typeface="Corbel"/>
                <a:ea typeface="Corbel"/>
                <a:cs typeface="Corbel"/>
                <a:sym typeface="Corbel"/>
              </a:rPr>
              <a:t> Use of primary source material and secondary sources (talking heads)</a:t>
            </a:r>
            <a:endParaRPr sz="2000">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510450" y="1967125"/>
            <a:ext cx="8123100" cy="280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History of Black Dance in the U.S</a:t>
            </a:r>
            <a:endParaRPr>
              <a:latin typeface="Raleway"/>
              <a:ea typeface="Raleway"/>
              <a:cs typeface="Raleway"/>
              <a:sym typeface="Raleway"/>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sz="2900">
              <a:latin typeface="Corbel"/>
              <a:ea typeface="Corbel"/>
              <a:cs typeface="Corbel"/>
              <a:sym typeface="Corbel"/>
            </a:endParaRPr>
          </a:p>
          <a:p>
            <a:pPr indent="0" lvl="0" marL="0" rtl="0" algn="l">
              <a:spcBef>
                <a:spcPts val="0"/>
              </a:spcBef>
              <a:spcAft>
                <a:spcPts val="0"/>
              </a:spcAft>
              <a:buNone/>
            </a:pPr>
            <a:r>
              <a:rPr lang="en" sz="2900">
                <a:latin typeface="Corbel"/>
                <a:ea typeface="Corbel"/>
                <a:cs typeface="Corbel"/>
                <a:sym typeface="Corbel"/>
              </a:rPr>
              <a:t>Staging Africanist Aesthetics, African American culture, and Dancing Diaspora: </a:t>
            </a:r>
            <a:endParaRPr sz="2900">
              <a:latin typeface="Corbel"/>
              <a:ea typeface="Corbel"/>
              <a:cs typeface="Corbel"/>
              <a:sym typeface="Corbel"/>
            </a:endParaRPr>
          </a:p>
          <a:p>
            <a:pPr indent="0" lvl="0" marL="0" rtl="0" algn="l">
              <a:spcBef>
                <a:spcPts val="0"/>
              </a:spcBef>
              <a:spcAft>
                <a:spcPts val="0"/>
              </a:spcAft>
              <a:buNone/>
            </a:pPr>
            <a:r>
              <a:t/>
            </a:r>
            <a:endParaRPr sz="2900">
              <a:latin typeface="Corbel"/>
              <a:ea typeface="Corbel"/>
              <a:cs typeface="Corbel"/>
              <a:sym typeface="Corbel"/>
            </a:endParaRPr>
          </a:p>
          <a:p>
            <a:pPr indent="0" lvl="0" marL="0" rtl="0" algn="l">
              <a:spcBef>
                <a:spcPts val="0"/>
              </a:spcBef>
              <a:spcAft>
                <a:spcPts val="0"/>
              </a:spcAft>
              <a:buNone/>
            </a:pPr>
            <a:r>
              <a:rPr lang="en" sz="2900">
                <a:latin typeface="Corbel"/>
                <a:ea typeface="Corbel"/>
                <a:cs typeface="Corbel"/>
                <a:sym typeface="Corbel"/>
              </a:rPr>
              <a:t>Asadata Dafora, Katherine Dunham, Pearl Primus</a:t>
            </a:r>
            <a:endParaRPr sz="2900">
              <a:latin typeface="Corbel"/>
              <a:ea typeface="Corbel"/>
              <a:cs typeface="Corbel"/>
              <a:sym typeface="Corbel"/>
            </a:endParaRPr>
          </a:p>
          <a:p>
            <a:pPr indent="0" lvl="0" marL="0" rtl="0" algn="l">
              <a:spcBef>
                <a:spcPts val="0"/>
              </a:spcBef>
              <a:spcAft>
                <a:spcPts val="0"/>
              </a:spcAft>
              <a:buNone/>
            </a:pPr>
            <a:r>
              <a:t/>
            </a:r>
            <a:endParaRPr sz="2900">
              <a:latin typeface="Corbel"/>
              <a:ea typeface="Corbel"/>
              <a:cs typeface="Corbel"/>
              <a:sym typeface="Corbel"/>
            </a:endParaRPr>
          </a:p>
          <a:p>
            <a:pPr indent="457200" lvl="0" marL="2743200" rtl="0" algn="l">
              <a:spcBef>
                <a:spcPts val="0"/>
              </a:spcBef>
              <a:spcAft>
                <a:spcPts val="0"/>
              </a:spcAft>
              <a:buNone/>
            </a:pPr>
            <a:r>
              <a:rPr lang="en" sz="2900">
                <a:latin typeface="Corbel"/>
                <a:ea typeface="Corbel"/>
                <a:cs typeface="Corbel"/>
                <a:sym typeface="Corbel"/>
              </a:rPr>
              <a:t>(will pick up in several weeks)</a:t>
            </a:r>
            <a:endParaRPr sz="2900">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ctrTitle"/>
          </p:nvPr>
        </p:nvSpPr>
        <p:spPr>
          <a:xfrm>
            <a:off x="1131050" y="1013125"/>
            <a:ext cx="7360500" cy="149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The Birth of “The Dance”</a:t>
            </a:r>
            <a:endParaRPr>
              <a:latin typeface="Raleway"/>
              <a:ea typeface="Raleway"/>
              <a:cs typeface="Raleway"/>
              <a:sym typeface="Raleway"/>
            </a:endParaRPr>
          </a:p>
        </p:txBody>
      </p:sp>
      <p:sp>
        <p:nvSpPr>
          <p:cNvPr id="88" name="Google Shape;88;p18"/>
          <p:cNvSpPr txBox="1"/>
          <p:nvPr>
            <p:ph idx="1" type="subTitle"/>
          </p:nvPr>
        </p:nvSpPr>
        <p:spPr>
          <a:xfrm>
            <a:off x="1300925" y="2584725"/>
            <a:ext cx="6511200" cy="1493700"/>
          </a:xfrm>
          <a:prstGeom prst="rect">
            <a:avLst/>
          </a:prstGeom>
        </p:spPr>
        <p:txBody>
          <a:bodyPr anchorCtr="0" anchor="t" bIns="91425" lIns="91425" spcFirstLastPara="1" rIns="91425" wrap="square" tIns="91425">
            <a:noAutofit/>
          </a:bodyPr>
          <a:lstStyle/>
          <a:p>
            <a:pPr indent="0" lvl="0" marL="0" rtl="0" algn="l">
              <a:lnSpc>
                <a:spcPct val="116727"/>
              </a:lnSpc>
              <a:spcBef>
                <a:spcPts val="600"/>
              </a:spcBef>
              <a:spcAft>
                <a:spcPts val="0"/>
              </a:spcAft>
              <a:buNone/>
            </a:pPr>
            <a:r>
              <a:t/>
            </a:r>
            <a:endParaRPr>
              <a:latin typeface="Corbel"/>
              <a:ea typeface="Corbel"/>
              <a:cs typeface="Corbel"/>
              <a:sym typeface="Corbel"/>
            </a:endParaRPr>
          </a:p>
          <a:p>
            <a:pPr indent="457200" lvl="0" marL="0" rtl="0" algn="l">
              <a:lnSpc>
                <a:spcPct val="116727"/>
              </a:lnSpc>
              <a:spcBef>
                <a:spcPts val="800"/>
              </a:spcBef>
              <a:spcAft>
                <a:spcPts val="0"/>
              </a:spcAft>
              <a:buNone/>
            </a:pPr>
            <a:r>
              <a:rPr lang="en">
                <a:latin typeface="Corbel"/>
                <a:ea typeface="Corbel"/>
                <a:cs typeface="Corbel"/>
                <a:sym typeface="Corbel"/>
              </a:rPr>
              <a:t>Foremothers, White Feminism, and Class</a:t>
            </a:r>
            <a:endParaRPr>
              <a:latin typeface="Corbel"/>
              <a:ea typeface="Corbel"/>
              <a:cs typeface="Corbel"/>
              <a:sym typeface="Corbel"/>
            </a:endParaRPr>
          </a:p>
          <a:p>
            <a:pPr indent="0" lvl="0" marL="0" rtl="0" algn="l">
              <a:spcBef>
                <a:spcPts val="8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0" y="138700"/>
            <a:ext cx="9144000" cy="9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aleway"/>
                <a:ea typeface="Raleway"/>
                <a:cs typeface="Raleway"/>
                <a:sym typeface="Raleway"/>
              </a:rPr>
              <a:t>   </a:t>
            </a:r>
            <a:r>
              <a:rPr b="1" lang="en" sz="2400">
                <a:latin typeface="Raleway"/>
                <a:ea typeface="Raleway"/>
                <a:cs typeface="Raleway"/>
                <a:sym typeface="Raleway"/>
              </a:rPr>
              <a:t>Sociocultural and Political Contexts: U.S. and Europe</a:t>
            </a:r>
            <a:endParaRPr b="1" sz="2400">
              <a:latin typeface="Raleway"/>
              <a:ea typeface="Raleway"/>
              <a:cs typeface="Raleway"/>
              <a:sym typeface="Raleway"/>
            </a:endParaRPr>
          </a:p>
        </p:txBody>
      </p:sp>
      <p:sp>
        <p:nvSpPr>
          <p:cNvPr id="94" name="Google Shape;94;p19"/>
          <p:cNvSpPr txBox="1"/>
          <p:nvPr>
            <p:ph idx="1" type="body"/>
          </p:nvPr>
        </p:nvSpPr>
        <p:spPr>
          <a:xfrm>
            <a:off x="311700" y="821725"/>
            <a:ext cx="8520600" cy="374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Corbel"/>
                <a:ea typeface="Corbel"/>
                <a:cs typeface="Corbel"/>
                <a:sym typeface="Corbel"/>
              </a:rPr>
              <a:t>Post-Industrial Revolution, urbanization, immigration </a:t>
            </a:r>
            <a:endParaRPr sz="2000">
              <a:latin typeface="Corbel"/>
              <a:ea typeface="Corbel"/>
              <a:cs typeface="Corbel"/>
              <a:sym typeface="Corbel"/>
            </a:endParaRPr>
          </a:p>
          <a:p>
            <a:pPr indent="0" lvl="0" marL="0" rtl="0" algn="l">
              <a:spcBef>
                <a:spcPts val="1600"/>
              </a:spcBef>
              <a:spcAft>
                <a:spcPts val="0"/>
              </a:spcAft>
              <a:buNone/>
            </a:pPr>
            <a:r>
              <a:rPr lang="en" sz="2000">
                <a:highlight>
                  <a:srgbClr val="FFFFFF"/>
                </a:highlight>
                <a:latin typeface="Corbel"/>
                <a:ea typeface="Corbel"/>
                <a:cs typeface="Corbel"/>
                <a:sym typeface="Corbel"/>
              </a:rPr>
              <a:t>“Between 1880 and 1920, more than 20 million immigrants arrive. The majority are from Southern, Eastern and Central Europe, including 4 million Italians and 2 million Jews. Many of them settle in major U.S. cities and work in factories” </a:t>
            </a:r>
            <a:r>
              <a:rPr lang="en" sz="2000">
                <a:solidFill>
                  <a:srgbClr val="181818"/>
                </a:solidFill>
                <a:highlight>
                  <a:srgbClr val="FFFFFF"/>
                </a:highlight>
                <a:latin typeface="Corbel"/>
                <a:ea typeface="Corbel"/>
                <a:cs typeface="Corbel"/>
                <a:sym typeface="Corbel"/>
              </a:rPr>
              <a:t>(</a:t>
            </a:r>
            <a:r>
              <a:rPr lang="en" sz="2000" u="sng">
                <a:solidFill>
                  <a:schemeClr val="hlink"/>
                </a:solidFill>
                <a:latin typeface="Corbel"/>
                <a:ea typeface="Corbel"/>
                <a:cs typeface="Corbel"/>
                <a:sym typeface="Corbel"/>
                <a:hlinkClick r:id="rId3"/>
              </a:rPr>
              <a:t>https://www.history.com/topics/immigration/immigration-united-states-timeline</a:t>
            </a:r>
            <a:r>
              <a:rPr lang="en" sz="2000">
                <a:latin typeface="Corbel"/>
                <a:ea typeface="Corbel"/>
                <a:cs typeface="Corbel"/>
                <a:sym typeface="Corbel"/>
              </a:rPr>
              <a:t>);</a:t>
            </a:r>
            <a:r>
              <a:rPr lang="en" sz="2000">
                <a:latin typeface="Corbel"/>
                <a:ea typeface="Corbel"/>
                <a:cs typeface="Corbel"/>
                <a:sym typeface="Corbel"/>
              </a:rPr>
              <a:t> 1882 Chinese Exclusion Act followed by The Immigration Act of 1891 </a:t>
            </a:r>
            <a:endParaRPr sz="2000">
              <a:latin typeface="Corbel"/>
              <a:ea typeface="Corbel"/>
              <a:cs typeface="Corbel"/>
              <a:sym typeface="Corbel"/>
            </a:endParaRPr>
          </a:p>
          <a:p>
            <a:pPr indent="0" lvl="0" marL="0" rtl="0" algn="l">
              <a:spcBef>
                <a:spcPts val="1600"/>
              </a:spcBef>
              <a:spcAft>
                <a:spcPts val="0"/>
              </a:spcAft>
              <a:buNone/>
            </a:pPr>
            <a:r>
              <a:rPr lang="en" sz="2000">
                <a:latin typeface="Corbel"/>
                <a:ea typeface="Corbel"/>
                <a:cs typeface="Corbel"/>
                <a:sym typeface="Corbel"/>
              </a:rPr>
              <a:t>Technology Transforms and Connects : </a:t>
            </a:r>
            <a:r>
              <a:rPr lang="en" sz="2000">
                <a:latin typeface="Corbel"/>
                <a:ea typeface="Corbel"/>
                <a:cs typeface="Corbel"/>
                <a:sym typeface="Corbel"/>
              </a:rPr>
              <a:t>Electricity lighting large cities, transcontinental train travel, ocean liners</a:t>
            </a:r>
            <a:endParaRPr sz="2000">
              <a:latin typeface="Corbel"/>
              <a:ea typeface="Corbel"/>
              <a:cs typeface="Corbel"/>
              <a:sym typeface="Corbel"/>
            </a:endParaRPr>
          </a:p>
          <a:p>
            <a:pPr indent="0" lvl="0" marL="0" rtl="0" algn="l">
              <a:spcBef>
                <a:spcPts val="1600"/>
              </a:spcBef>
              <a:spcAft>
                <a:spcPts val="1600"/>
              </a:spcAft>
              <a:buNone/>
            </a:pPr>
            <a:r>
              <a:rPr lang="en" sz="2000">
                <a:latin typeface="Corbel"/>
                <a:ea typeface="Corbel"/>
                <a:cs typeface="Corbel"/>
                <a:sym typeface="Corbel"/>
              </a:rPr>
              <a:t>Feminism: Women’s Suffrage Movement and Dress Reforms</a:t>
            </a:r>
            <a:endParaRPr sz="20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0" y="181850"/>
            <a:ext cx="9144000" cy="64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Raleway"/>
                <a:ea typeface="Raleway"/>
                <a:cs typeface="Raleway"/>
                <a:sym typeface="Raleway"/>
              </a:rPr>
              <a:t>Broader Contexts: </a:t>
            </a:r>
            <a:r>
              <a:rPr b="1" lang="en" sz="2200">
                <a:latin typeface="Raleway"/>
                <a:ea typeface="Raleway"/>
                <a:cs typeface="Raleway"/>
                <a:sym typeface="Raleway"/>
              </a:rPr>
              <a:t>Performance, Physical</a:t>
            </a:r>
            <a:r>
              <a:rPr b="1" lang="en" sz="2200">
                <a:latin typeface="Raleway"/>
                <a:ea typeface="Raleway"/>
                <a:cs typeface="Raleway"/>
                <a:sym typeface="Raleway"/>
              </a:rPr>
              <a:t> Culture, and Spirituality </a:t>
            </a:r>
            <a:endParaRPr b="1" sz="2200">
              <a:latin typeface="Raleway"/>
              <a:ea typeface="Raleway"/>
              <a:cs typeface="Raleway"/>
              <a:sym typeface="Raleway"/>
            </a:endParaRPr>
          </a:p>
        </p:txBody>
      </p:sp>
      <p:sp>
        <p:nvSpPr>
          <p:cNvPr id="100" name="Google Shape;100;p20"/>
          <p:cNvSpPr txBox="1"/>
          <p:nvPr>
            <p:ph idx="1" type="body"/>
          </p:nvPr>
        </p:nvSpPr>
        <p:spPr>
          <a:xfrm>
            <a:off x="116900" y="922200"/>
            <a:ext cx="8910000" cy="3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rbel"/>
                <a:ea typeface="Corbel"/>
                <a:cs typeface="Corbel"/>
                <a:sym typeface="Corbel"/>
              </a:rPr>
              <a:t>Pageantry and tableaux vivants/”living pictures”</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World Fairs and pseudo-scientific displays of “cultures of the world” and discourses of civilization, progress, and “</a:t>
            </a:r>
            <a:r>
              <a:rPr b="1" lang="en">
                <a:latin typeface="Corbel"/>
                <a:ea typeface="Corbel"/>
                <a:cs typeface="Corbel"/>
                <a:sym typeface="Corbel"/>
              </a:rPr>
              <a:t>primitivism</a:t>
            </a:r>
            <a:r>
              <a:rPr lang="en">
                <a:latin typeface="Corbel"/>
                <a:ea typeface="Corbel"/>
                <a:cs typeface="Corbel"/>
                <a:sym typeface="Corbel"/>
              </a:rPr>
              <a:t>”; </a:t>
            </a:r>
            <a:r>
              <a:rPr lang="en">
                <a:latin typeface="Corbel"/>
                <a:ea typeface="Corbel"/>
                <a:cs typeface="Corbel"/>
                <a:sym typeface="Corbel"/>
              </a:rPr>
              <a:t>Hellenism and Orientalism </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Vaudeville, variety, and </a:t>
            </a:r>
            <a:r>
              <a:rPr lang="en">
                <a:latin typeface="Corbel"/>
                <a:ea typeface="Corbel"/>
                <a:cs typeface="Corbel"/>
                <a:sym typeface="Corbel"/>
              </a:rPr>
              <a:t>b</a:t>
            </a:r>
            <a:r>
              <a:rPr lang="en">
                <a:latin typeface="Corbel"/>
                <a:ea typeface="Corbel"/>
                <a:cs typeface="Corbel"/>
                <a:sym typeface="Corbel"/>
              </a:rPr>
              <a:t>urlesque versus “high art” and “legitimate theater”</a:t>
            </a:r>
            <a:endParaRPr>
              <a:latin typeface="Corbel"/>
              <a:ea typeface="Corbel"/>
              <a:cs typeface="Corbel"/>
              <a:sym typeface="Corbel"/>
            </a:endParaRPr>
          </a:p>
          <a:p>
            <a:pPr indent="0" lvl="0" marL="0" rtl="0" algn="l">
              <a:spcBef>
                <a:spcPts val="1600"/>
              </a:spcBef>
              <a:spcAft>
                <a:spcPts val="0"/>
              </a:spcAft>
              <a:buNone/>
            </a:pPr>
            <a:r>
              <a:rPr lang="en">
                <a:latin typeface="Corbel"/>
                <a:ea typeface="Corbel"/>
                <a:cs typeface="Corbel"/>
                <a:sym typeface="Corbel"/>
              </a:rPr>
              <a:t>Ragtime and other social and ballroom dances  </a:t>
            </a:r>
            <a:endParaRPr>
              <a:latin typeface="Corbel"/>
              <a:ea typeface="Corbel"/>
              <a:cs typeface="Corbel"/>
              <a:sym typeface="Corbel"/>
            </a:endParaRPr>
          </a:p>
          <a:p>
            <a:pPr indent="0" lvl="0" marL="0" rtl="0" algn="l">
              <a:spcBef>
                <a:spcPts val="1600"/>
              </a:spcBef>
              <a:spcAft>
                <a:spcPts val="0"/>
              </a:spcAft>
              <a:buClr>
                <a:schemeClr val="dk1"/>
              </a:buClr>
              <a:buSzPts val="1100"/>
              <a:buFont typeface="Arial"/>
              <a:buNone/>
            </a:pPr>
            <a:r>
              <a:rPr lang="en">
                <a:latin typeface="Corbel"/>
                <a:ea typeface="Corbel"/>
                <a:cs typeface="Corbel"/>
                <a:sym typeface="Corbel"/>
              </a:rPr>
              <a:t>Y</a:t>
            </a:r>
            <a:r>
              <a:rPr lang="en">
                <a:latin typeface="Corbel"/>
                <a:ea typeface="Corbel"/>
                <a:cs typeface="Corbel"/>
                <a:sym typeface="Corbel"/>
              </a:rPr>
              <a:t>oga, Spiritualism, Theosophy, Transcendentalism: </a:t>
            </a:r>
            <a:endParaRPr>
              <a:latin typeface="Corbel"/>
              <a:ea typeface="Corbel"/>
              <a:cs typeface="Corbel"/>
              <a:sym typeface="Corbel"/>
            </a:endParaRPr>
          </a:p>
          <a:p>
            <a:pPr indent="457200" lvl="0" marL="0" rtl="0" algn="l">
              <a:spcBef>
                <a:spcPts val="1600"/>
              </a:spcBef>
              <a:spcAft>
                <a:spcPts val="0"/>
              </a:spcAft>
              <a:buClr>
                <a:schemeClr val="dk1"/>
              </a:buClr>
              <a:buSzPts val="1100"/>
              <a:buFont typeface="Arial"/>
              <a:buNone/>
            </a:pPr>
            <a:r>
              <a:rPr lang="en">
                <a:latin typeface="Corbel"/>
                <a:ea typeface="Corbel"/>
                <a:cs typeface="Corbel"/>
                <a:sym typeface="Corbel"/>
              </a:rPr>
              <a:t>fascination with the natural and spiritual worlds, esp. Vedic philosophy</a:t>
            </a:r>
            <a:endParaRPr>
              <a:latin typeface="Corbel"/>
              <a:ea typeface="Corbel"/>
              <a:cs typeface="Corbel"/>
              <a:sym typeface="Corbel"/>
            </a:endParaRPr>
          </a:p>
          <a:p>
            <a:pPr indent="0" lvl="0" marL="0" rtl="0" algn="l">
              <a:spcBef>
                <a:spcPts val="1600"/>
              </a:spcBef>
              <a:spcAft>
                <a:spcPts val="1600"/>
              </a:spcAft>
              <a:buClr>
                <a:schemeClr val="dk1"/>
              </a:buClr>
              <a:buSzPts val="1100"/>
              <a:buFont typeface="Arial"/>
              <a:buNone/>
            </a:pPr>
            <a:r>
              <a:rPr lang="en">
                <a:latin typeface="Corbel"/>
                <a:ea typeface="Corbel"/>
                <a:cs typeface="Corbel"/>
                <a:sym typeface="Corbel"/>
              </a:rPr>
              <a:t>Delsarte and Dalcroze methods: somatic systems of self-cultivation and  “self-expression”</a:t>
            </a:r>
            <a:endParaRPr>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265500" y="752725"/>
            <a:ext cx="4045200" cy="159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Aesthetic Dancing</a:t>
            </a:r>
            <a:endParaRPr/>
          </a:p>
        </p:txBody>
      </p:sp>
      <p:sp>
        <p:nvSpPr>
          <p:cNvPr id="106" name="Google Shape;106;p2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White, middle and upper-class women searching for a </a:t>
            </a:r>
            <a:r>
              <a:rPr b="1" lang="en"/>
              <a:t>high art </a:t>
            </a:r>
            <a:r>
              <a:rPr lang="en"/>
              <a:t>form that they could be part of; made dancing and the human body spiritual and reflective of greater meaning (Foulkes, 2001)</a:t>
            </a:r>
            <a:endParaRPr/>
          </a:p>
        </p:txBody>
      </p:sp>
      <p:pic>
        <p:nvPicPr>
          <p:cNvPr id="107" name="Google Shape;107;p21"/>
          <p:cNvPicPr preferRelativeResize="0"/>
          <p:nvPr/>
        </p:nvPicPr>
        <p:blipFill>
          <a:blip r:embed="rId3">
            <a:alphaModFix/>
          </a:blip>
          <a:stretch>
            <a:fillRect/>
          </a:stretch>
        </p:blipFill>
        <p:spPr>
          <a:xfrm>
            <a:off x="5000806" y="0"/>
            <a:ext cx="3597089"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