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73" r:id="rId5"/>
    <p:sldId id="274" r:id="rId6"/>
    <p:sldId id="275" r:id="rId7"/>
    <p:sldId id="272" r:id="rId8"/>
    <p:sldId id="260" r:id="rId9"/>
    <p:sldId id="276" r:id="rId10"/>
    <p:sldId id="27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4679"/>
  </p:normalViewPr>
  <p:slideViewPr>
    <p:cSldViewPr snapToGrid="0" snapToObjects="1">
      <p:cViewPr varScale="1">
        <p:scale>
          <a:sx n="90" d="100"/>
          <a:sy n="90" d="100"/>
        </p:scale>
        <p:origin x="232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F9EC2-BC63-1645-A49F-BA4FC75A7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2A14FF-13FD-E14D-B503-882EC28283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50D1E-A638-0A4C-A63C-53C2DA4FB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8B13-C1F4-A947-BF51-795C1DB91EC2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2286D-E108-F84F-9DCB-EA71D718C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BA49F-30E4-C14D-98F1-DF6CE8D2D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6995C-B845-3F4F-90F1-0EEC15FC5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09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A44AC-A3D9-124D-942A-D7E755D23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E614FC-3179-094E-ABEB-6E174AB986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A4B6C-C8B2-FB40-9393-E7332364C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8B13-C1F4-A947-BF51-795C1DB91EC2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4610D-0EC3-124C-92CD-1CCFF60A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78085-EB5D-7D4D-8FF8-A3C81893D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6995C-B845-3F4F-90F1-0EEC15FC5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24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D557F7-368F-A646-BE2A-D3CCAE47EC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44E7C9-8109-994F-9BAC-7973A4DF16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B82FF-3C02-0F4C-857D-C0B304EDC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8B13-C1F4-A947-BF51-795C1DB91EC2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9208D-C4A5-3640-9248-51F77379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69450-EF21-A342-9A14-4A0E0FD94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6995C-B845-3F4F-90F1-0EEC15FC5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30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816D5-8740-CA48-9C13-6588D3F8E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6B80C-F6CE-D04C-BBEA-4D31331B2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184A8-BE22-8547-A23D-00DA40D7D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8B13-C1F4-A947-BF51-795C1DB91EC2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85681-ED25-0043-85D5-95EB8569B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1B5FB-48D4-F64F-9504-B6763CDDC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6995C-B845-3F4F-90F1-0EEC15FC5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77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59E99-4677-4E49-8D04-F42623596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E7B01E-66DE-D744-9558-80CD7354C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3B30C-1843-2A4F-82C8-E92D8B1AB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8B13-C1F4-A947-BF51-795C1DB91EC2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D5AD7-8EA4-3744-8B46-462866681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D8843-DA04-A94C-B83C-6955F4CEC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6995C-B845-3F4F-90F1-0EEC15FC5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47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30969-8E98-104E-9191-8441F1830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3F875-39A1-A349-9E07-73D2BBF39C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D3E801-5BC2-0543-8087-687B0CF12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AB77A-DFBC-CC4F-99AA-D7BD0CAA7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8B13-C1F4-A947-BF51-795C1DB91EC2}" type="datetimeFigureOut">
              <a:rPr lang="en-US" smtClean="0"/>
              <a:t>10/7/20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80BD86-82B7-6B41-871C-05F2C97DE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F8385B-4BA7-0645-B00F-B6573A154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6995C-B845-3F4F-90F1-0EEC15FC5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077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EC599-20DD-F045-BBC0-FB294734C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B4065-FF44-6D45-A74F-5F54B7338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9B37C4-B4A5-9347-98D8-399A3F573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882B96-2189-2B48-86CA-966475329B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D0E1A7-DEA7-A242-9571-2EEF93CDB4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4863A8-08D3-0D4C-B873-F1742163E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8B13-C1F4-A947-BF51-795C1DB91EC2}" type="datetimeFigureOut">
              <a:rPr lang="en-US" smtClean="0"/>
              <a:t>10/7/20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363E8E-2F9C-0C44-98ED-5B09AF7DE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7E2E1B-E1BF-0740-B3E8-48152085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6995C-B845-3F4F-90F1-0EEC15FC5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25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DC90D-676C-A54D-A0E2-E9714F426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E8CF5A-5A7D-7449-8C09-F627FCC05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8B13-C1F4-A947-BF51-795C1DB91EC2}" type="datetimeFigureOut">
              <a:rPr lang="en-US" smtClean="0"/>
              <a:t>10/7/20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F43B46-CED4-C545-81C3-713058908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EA392C-E0BD-D84C-8D0D-DF01CAE06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6995C-B845-3F4F-90F1-0EEC15FC5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49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066DDD-41AF-274C-BE2D-9AA9AA446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8B13-C1F4-A947-BF51-795C1DB91EC2}" type="datetimeFigureOut">
              <a:rPr lang="en-US" smtClean="0"/>
              <a:t>10/7/20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0C061A-0BB7-BF47-9427-E4FE14506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72B852-AD0C-5E4D-B0D2-4329EA875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6995C-B845-3F4F-90F1-0EEC15FC5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82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0DE13-ABBD-6D43-8491-15839BD94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170FE-D7D4-584D-86BA-8C6E8C326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6B8AA1-FF3E-4545-BEBE-082CB6835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59E8F1-5F7F-0643-BF5B-3698961D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8B13-C1F4-A947-BF51-795C1DB91EC2}" type="datetimeFigureOut">
              <a:rPr lang="en-US" smtClean="0"/>
              <a:t>10/7/20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D8ED3-2C20-4141-8DF2-117A60C5E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2237F-9AD5-BB44-9A2B-E704D10CD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6995C-B845-3F4F-90F1-0EEC15FC5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00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25174-310D-2141-BA87-B015C102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A3D57D-AD6F-DE42-B143-4FCCF7378A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731E35-DEF0-4147-AAE4-5EC6BA124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683370-D7C7-484E-8753-0A3E4D001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8B13-C1F4-A947-BF51-795C1DB91EC2}" type="datetimeFigureOut">
              <a:rPr lang="en-US" smtClean="0"/>
              <a:t>10/7/20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1EA6A-3FFC-9643-A24B-7766E1562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B5FB34-72AD-1642-9586-C20F4910B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6995C-B845-3F4F-90F1-0EEC15FC5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96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74370A-911A-DD4E-BEFD-33462D31A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0C1DA-1B37-4D47-A040-7C1FD170B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E5FF0-5121-8B4E-8099-6B574A2470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18B13-C1F4-A947-BF51-795C1DB91EC2}" type="datetimeFigureOut">
              <a:rPr lang="en-US" smtClean="0"/>
              <a:t>10/7/20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8D42E-11C4-444C-A6F1-C98E2F969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140D8-4884-AE47-ACC3-D9CAC5E90A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6995C-B845-3F4F-90F1-0EEC15FC5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13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2.tiff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tiff"/><Relationship Id="rId5" Type="http://schemas.openxmlformats.org/officeDocument/2006/relationships/image" Target="../media/image3.tiff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4.tiff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7A7C23-747F-7845-934D-609D978B9CE8}"/>
              </a:ext>
            </a:extLst>
          </p:cNvPr>
          <p:cNvSpPr txBox="1"/>
          <p:nvPr/>
        </p:nvSpPr>
        <p:spPr>
          <a:xfrm>
            <a:off x="473868" y="25360"/>
            <a:ext cx="11244263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8.10</a:t>
            </a:r>
          </a:p>
          <a:p>
            <a:pPr algn="ctr"/>
            <a:r>
              <a:rPr lang="de-DE" sz="2800" dirty="0"/>
              <a:t>Heute ist der achte Oktober</a:t>
            </a:r>
          </a:p>
          <a:p>
            <a:pPr algn="ctr"/>
            <a:r>
              <a:rPr lang="de-DE" sz="2800" dirty="0"/>
              <a:t>Wir haben Unterricht per Zoom am neunten Oktober.  </a:t>
            </a:r>
          </a:p>
          <a:p>
            <a:endParaRPr lang="de-DE" sz="2800" dirty="0"/>
          </a:p>
          <a:p>
            <a:r>
              <a:rPr lang="de-DE" sz="2800" dirty="0"/>
              <a:t>-Thematische Einführung </a:t>
            </a:r>
          </a:p>
          <a:p>
            <a:r>
              <a:rPr lang="de-DE" sz="2800" dirty="0"/>
              <a:t>-Populäre Aktivitäten in Deutschland </a:t>
            </a:r>
          </a:p>
          <a:p>
            <a:r>
              <a:rPr lang="de-DE" sz="2800" dirty="0"/>
              <a:t>-mit Sicherheit sprechen (Adverbien)</a:t>
            </a:r>
          </a:p>
          <a:p>
            <a:r>
              <a:rPr lang="de-DE" sz="2800" dirty="0"/>
              <a:t>-Pronomen ,,man” </a:t>
            </a:r>
          </a:p>
          <a:p>
            <a:r>
              <a:rPr lang="de-DE" sz="2800" dirty="0"/>
              <a:t>-Verben mit Stammwechsel </a:t>
            </a:r>
          </a:p>
          <a:p>
            <a:endParaRPr lang="de-DE" sz="2800" dirty="0"/>
          </a:p>
          <a:p>
            <a:endParaRPr lang="de-DE" sz="2800" dirty="0"/>
          </a:p>
          <a:p>
            <a:r>
              <a:rPr lang="de-DE" sz="2800" dirty="0"/>
              <a:t>Hausaufgaben: </a:t>
            </a:r>
          </a:p>
          <a:p>
            <a:r>
              <a:rPr lang="de-DE" sz="2800" dirty="0"/>
              <a:t>Reflexion Kapitel 3 (auf Englisch, am Montag fällig)</a:t>
            </a:r>
          </a:p>
          <a:p>
            <a:r>
              <a:rPr lang="de-DE" sz="2800" dirty="0"/>
              <a:t>Arbeitsblatt </a:t>
            </a:r>
          </a:p>
          <a:p>
            <a:r>
              <a:rPr lang="de-DE" sz="2800" dirty="0"/>
              <a:t>In </a:t>
            </a:r>
            <a:r>
              <a:rPr lang="de-DE" sz="2800" dirty="0" err="1"/>
              <a:t>MindTap</a:t>
            </a:r>
            <a:r>
              <a:rPr lang="de-DE" sz="2800" dirty="0"/>
              <a:t>: 1, 3, 9, 10, 11 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C290B87-0C95-4240-B6A9-5DCAE6FC53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11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991"/>
    </mc:Choice>
    <mc:Fallback>
      <p:transition spd="slow" advTm="87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2E013-0DEE-B145-AE2F-AB0A20EAE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612" y="246538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 err="1"/>
              <a:t>Tschüss</a:t>
            </a:r>
            <a:r>
              <a:rPr lang="en-US" sz="5400" dirty="0"/>
              <a:t>! </a:t>
            </a:r>
            <a:br>
              <a:rPr lang="en-US" sz="5400" dirty="0"/>
            </a:br>
            <a:r>
              <a:rPr lang="en-US" sz="5400" dirty="0"/>
              <a:t>Bis Morgen per Zoom!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0A146F3-429D-4D41-8F18-9C6D488B3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43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1"/>
    </mc:Choice>
    <mc:Fallback>
      <p:transition spd="slow" advTm="4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0103C-11D1-AF4D-935F-64FE3F7CB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173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Personen</a:t>
            </a:r>
            <a:r>
              <a:rPr lang="en-US" b="1" dirty="0"/>
              <a:t> (K.1-2) </a:t>
            </a:r>
            <a:r>
              <a:rPr lang="en-US" b="1" dirty="0">
                <a:sym typeface="Wingdings" pitchFamily="2" charset="2"/>
              </a:rPr>
              <a:t> </a:t>
            </a:r>
            <a:r>
              <a:rPr lang="en-US" b="1" dirty="0" err="1">
                <a:sym typeface="Wingdings" pitchFamily="2" charset="2"/>
              </a:rPr>
              <a:t>Städte</a:t>
            </a:r>
            <a:r>
              <a:rPr lang="en-US" b="1" dirty="0">
                <a:sym typeface="Wingdings" pitchFamily="2" charset="2"/>
              </a:rPr>
              <a:t> + </a:t>
            </a:r>
            <a:r>
              <a:rPr lang="en-US" b="1" dirty="0" err="1">
                <a:sym typeface="Wingdings" pitchFamily="2" charset="2"/>
              </a:rPr>
              <a:t>Aktivitäten</a:t>
            </a:r>
            <a:r>
              <a:rPr lang="en-US" b="1" dirty="0">
                <a:sym typeface="Wingdings" pitchFamily="2" charset="2"/>
              </a:rPr>
              <a:t> (K.3)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20F8E-5EE9-C144-966F-2E193F144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812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Fragen</a:t>
            </a:r>
            <a:r>
              <a:rPr lang="en-US" dirty="0"/>
              <a:t>: </a:t>
            </a:r>
          </a:p>
          <a:p>
            <a:r>
              <a:rPr lang="en-US" dirty="0"/>
              <a:t>Was </a:t>
            </a:r>
            <a:r>
              <a:rPr lang="en-US" dirty="0" err="1"/>
              <a:t>machen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da? Was </a:t>
            </a:r>
            <a:r>
              <a:rPr lang="en-US" dirty="0" err="1"/>
              <a:t>machen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? Wie </a:t>
            </a:r>
            <a:r>
              <a:rPr lang="en-US" dirty="0" err="1"/>
              <a:t>sind</a:t>
            </a:r>
            <a:r>
              <a:rPr lang="en-US" dirty="0"/>
              <a:t> die </a:t>
            </a:r>
            <a:r>
              <a:rPr lang="en-US" dirty="0" err="1"/>
              <a:t>Leute</a:t>
            </a:r>
            <a:r>
              <a:rPr lang="en-US" dirty="0"/>
              <a:t> da? Was </a:t>
            </a:r>
            <a:r>
              <a:rPr lang="en-US" dirty="0" err="1"/>
              <a:t>machen</a:t>
            </a:r>
            <a:r>
              <a:rPr lang="en-US" dirty="0"/>
              <a:t> Sie da? </a:t>
            </a:r>
          </a:p>
          <a:p>
            <a:pPr marL="0" indent="0">
              <a:buNone/>
            </a:pPr>
            <a:r>
              <a:rPr lang="en-US" dirty="0"/>
              <a:t>Grammatik: </a:t>
            </a:r>
          </a:p>
          <a:p>
            <a:r>
              <a:rPr lang="en-US" dirty="0"/>
              <a:t>3te Person</a:t>
            </a:r>
          </a:p>
          <a:p>
            <a:r>
              <a:rPr lang="en-US" dirty="0" err="1"/>
              <a:t>Über</a:t>
            </a:r>
            <a:r>
              <a:rPr lang="en-US" dirty="0"/>
              <a:t> </a:t>
            </a:r>
            <a:r>
              <a:rPr lang="en-US" dirty="0" err="1"/>
              <a:t>Aktivitäten</a:t>
            </a:r>
            <a:r>
              <a:rPr lang="en-US" dirty="0"/>
              <a:t> </a:t>
            </a:r>
            <a:r>
              <a:rPr lang="en-US" dirty="0" err="1"/>
              <a:t>sprechen</a:t>
            </a:r>
            <a:r>
              <a:rPr lang="en-US" dirty="0"/>
              <a:t>, Details </a:t>
            </a:r>
            <a:r>
              <a:rPr lang="en-US" dirty="0" err="1"/>
              <a:t>geben</a:t>
            </a:r>
            <a:r>
              <a:rPr lang="en-US" dirty="0"/>
              <a:t>  </a:t>
            </a:r>
          </a:p>
          <a:p>
            <a:pPr marL="0" indent="0">
              <a:buNone/>
            </a:pPr>
            <a:r>
              <a:rPr lang="en-US" dirty="0" err="1"/>
              <a:t>Thema</a:t>
            </a:r>
            <a:r>
              <a:rPr lang="en-US" dirty="0"/>
              <a:t>: </a:t>
            </a:r>
          </a:p>
          <a:p>
            <a:r>
              <a:rPr lang="en-US" dirty="0" err="1"/>
              <a:t>Landeskunde</a:t>
            </a:r>
            <a:r>
              <a:rPr lang="en-US" dirty="0"/>
              <a:t> – Heidelberg und Mannheim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0F66872-E76F-654B-A451-BFC43D4706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4733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285"/>
    </mc:Choice>
    <mc:Fallback>
      <p:transition spd="slow" advTm="108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C0D726-C00B-5245-8FCE-A58F358B9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3948"/>
            <a:ext cx="8827008" cy="56101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99671A-7626-6047-960A-F0E3E25F4752}"/>
              </a:ext>
            </a:extLst>
          </p:cNvPr>
          <p:cNvSpPr txBox="1"/>
          <p:nvPr/>
        </p:nvSpPr>
        <p:spPr>
          <a:xfrm>
            <a:off x="8644128" y="1377696"/>
            <a:ext cx="291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Nr. 2 auf dem </a:t>
            </a:r>
            <a:r>
              <a:rPr lang="en-US" b="1" dirty="0" err="1"/>
              <a:t>Arbeitsblatt</a:t>
            </a:r>
            <a:r>
              <a:rPr lang="en-US" dirty="0"/>
              <a:t>!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C46B9E3-DA83-2B4F-8472-47730C7C1E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1894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244"/>
    </mc:Choice>
    <mc:Fallback>
      <p:transition spd="slow" advTm="316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4E4ADA-F49D-5D43-9CAE-70D725F26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067" y="711200"/>
            <a:ext cx="4800600" cy="2717800"/>
          </a:xfrm>
          <a:prstGeom prst="rect">
            <a:avLst/>
          </a:prstGeom>
        </p:spPr>
      </p:pic>
      <p:sp>
        <p:nvSpPr>
          <p:cNvPr id="5" name="Left-Right Arrow 4">
            <a:extLst>
              <a:ext uri="{FF2B5EF4-FFF2-40B4-BE49-F238E27FC236}">
                <a16:creationId xmlns:a16="http://schemas.microsoft.com/office/drawing/2014/main" id="{D740125A-9CC1-5044-B603-17988745C2C8}"/>
              </a:ext>
            </a:extLst>
          </p:cNvPr>
          <p:cNvSpPr/>
          <p:nvPr/>
        </p:nvSpPr>
        <p:spPr>
          <a:xfrm>
            <a:off x="610172" y="3938968"/>
            <a:ext cx="10044112" cy="54292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77DAA1-21E4-4A47-B5F3-D34812C5CE95}"/>
              </a:ext>
            </a:extLst>
          </p:cNvPr>
          <p:cNvSpPr txBox="1"/>
          <p:nvPr/>
        </p:nvSpPr>
        <p:spPr>
          <a:xfrm>
            <a:off x="499872" y="4852416"/>
            <a:ext cx="270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 </a:t>
            </a:r>
            <a:r>
              <a:rPr lang="en-US" dirty="0" err="1"/>
              <a:t>macht</a:t>
            </a:r>
            <a:r>
              <a:rPr lang="en-US" dirty="0"/>
              <a:t> man </a:t>
            </a:r>
            <a:r>
              <a:rPr lang="en-US" dirty="0" err="1"/>
              <a:t>nicht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73385D-F578-D640-BBBE-7D16586A6B08}"/>
              </a:ext>
            </a:extLst>
          </p:cNvPr>
          <p:cNvSpPr txBox="1"/>
          <p:nvPr/>
        </p:nvSpPr>
        <p:spPr>
          <a:xfrm>
            <a:off x="9168384" y="4852416"/>
            <a:ext cx="246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Ja, das </a:t>
            </a:r>
            <a:r>
              <a:rPr lang="en-US" dirty="0" err="1"/>
              <a:t>macht</a:t>
            </a:r>
            <a:r>
              <a:rPr lang="en-US" dirty="0"/>
              <a:t> 100%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7D1CFC-A86F-3F43-9922-2DAD37D49216}"/>
              </a:ext>
            </a:extLst>
          </p:cNvPr>
          <p:cNvCxnSpPr/>
          <p:nvPr/>
        </p:nvCxnSpPr>
        <p:spPr>
          <a:xfrm>
            <a:off x="5376672" y="3718560"/>
            <a:ext cx="0" cy="1133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735FCA-3DDF-5D41-A9B2-02DE6EC3C3A0}"/>
              </a:ext>
            </a:extLst>
          </p:cNvPr>
          <p:cNvSpPr txBox="1"/>
          <p:nvPr/>
        </p:nvSpPr>
        <p:spPr>
          <a:xfrm>
            <a:off x="4602004" y="4880037"/>
            <a:ext cx="2060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mit</a:t>
            </a:r>
            <a:r>
              <a:rPr lang="en-US" dirty="0"/>
              <a:t> 50% </a:t>
            </a:r>
            <a:r>
              <a:rPr lang="en-US" dirty="0" err="1"/>
              <a:t>Sicherheit</a:t>
            </a:r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56B7BB-CC90-6E4B-A7E3-FC7AC57ED61B}"/>
              </a:ext>
            </a:extLst>
          </p:cNvPr>
          <p:cNvSpPr txBox="1"/>
          <p:nvPr/>
        </p:nvSpPr>
        <p:spPr>
          <a:xfrm>
            <a:off x="9070848" y="2954165"/>
            <a:ext cx="2414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bestimmt</a:t>
            </a:r>
            <a:r>
              <a:rPr lang="en-US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46CFA2-8874-1746-A9C8-AACAFFB00ADF}"/>
              </a:ext>
            </a:extLst>
          </p:cNvPr>
          <p:cNvSpPr txBox="1"/>
          <p:nvPr/>
        </p:nvSpPr>
        <p:spPr>
          <a:xfrm>
            <a:off x="8394192" y="3481966"/>
            <a:ext cx="1060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sicher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7259BD-EEB0-2D47-9B44-B54580C3D252}"/>
              </a:ext>
            </a:extLst>
          </p:cNvPr>
          <p:cNvSpPr txBox="1"/>
          <p:nvPr/>
        </p:nvSpPr>
        <p:spPr>
          <a:xfrm>
            <a:off x="6565393" y="3297781"/>
            <a:ext cx="1743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wahrscheinlich</a:t>
            </a:r>
            <a:endParaRPr lang="en-US" dirty="0"/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1C1E43-7451-E844-976C-A70A523A12FE}"/>
              </a:ext>
            </a:extLst>
          </p:cNvPr>
          <p:cNvSpPr txBox="1"/>
          <p:nvPr/>
        </p:nvSpPr>
        <p:spPr>
          <a:xfrm>
            <a:off x="6095524" y="3694135"/>
            <a:ext cx="113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wohl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645B2B-41CB-6043-A905-9F8C0D80E4B4}"/>
              </a:ext>
            </a:extLst>
          </p:cNvPr>
          <p:cNvSpPr txBox="1"/>
          <p:nvPr/>
        </p:nvSpPr>
        <p:spPr>
          <a:xfrm>
            <a:off x="3060192" y="5491947"/>
            <a:ext cx="5669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Sie </a:t>
            </a:r>
            <a:r>
              <a:rPr lang="en-US" sz="2400" b="1" dirty="0" err="1"/>
              <a:t>sehen</a:t>
            </a:r>
            <a:r>
              <a:rPr lang="en-US" sz="2400" b="1" dirty="0"/>
              <a:t> </a:t>
            </a:r>
            <a:r>
              <a:rPr lang="en-US" sz="2400" b="1" dirty="0" err="1"/>
              <a:t>bestimmt</a:t>
            </a:r>
            <a:r>
              <a:rPr lang="en-US" sz="2400" b="1" dirty="0"/>
              <a:t> fern</a:t>
            </a:r>
          </a:p>
          <a:p>
            <a:endParaRPr lang="en-US" sz="2400" b="1" dirty="0"/>
          </a:p>
          <a:p>
            <a:r>
              <a:rPr lang="en-US" sz="2400" b="1" dirty="0"/>
              <a:t>Sie </a:t>
            </a:r>
            <a:r>
              <a:rPr lang="en-US" sz="2400" b="1" dirty="0" err="1"/>
              <a:t>hören</a:t>
            </a:r>
            <a:r>
              <a:rPr lang="en-US" sz="2400" b="1" dirty="0"/>
              <a:t> </a:t>
            </a:r>
            <a:r>
              <a:rPr lang="en-US" sz="2400" b="1" dirty="0" err="1"/>
              <a:t>sicher</a:t>
            </a:r>
            <a:r>
              <a:rPr lang="en-US" sz="2400" b="1" dirty="0"/>
              <a:t> Radio.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397D0D2-A2C1-3944-9BCF-A242C59A0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162" y="178898"/>
            <a:ext cx="5084060" cy="284379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C64EF63-B483-2245-A6D2-C9AC8818BE85}"/>
              </a:ext>
            </a:extLst>
          </p:cNvPr>
          <p:cNvSpPr txBox="1"/>
          <p:nvPr/>
        </p:nvSpPr>
        <p:spPr>
          <a:xfrm>
            <a:off x="182880" y="0"/>
            <a:ext cx="5912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Adverbien</a:t>
            </a:r>
            <a:r>
              <a:rPr lang="en-US" sz="3600" dirty="0"/>
              <a:t>: die </a:t>
            </a:r>
            <a:r>
              <a:rPr lang="en-US" sz="3600" dirty="0" err="1"/>
              <a:t>Sicherheit</a:t>
            </a:r>
            <a:r>
              <a:rPr lang="en-US" sz="3600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E87CE6-B550-B04F-B8CE-114B4A291DAA}"/>
              </a:ext>
            </a:extLst>
          </p:cNvPr>
          <p:cNvSpPr txBox="1"/>
          <p:nvPr/>
        </p:nvSpPr>
        <p:spPr>
          <a:xfrm>
            <a:off x="7485888" y="5681472"/>
            <a:ext cx="424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Nr. 3 und 4 auf dem </a:t>
            </a:r>
            <a:r>
              <a:rPr lang="en-US" sz="2400" b="1" dirty="0" err="1"/>
              <a:t>Arbeitsblatt</a:t>
            </a:r>
            <a:endParaRPr lang="en-US" sz="2400" b="1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577A60C6-4B70-6E48-82D8-3ACBFE8A61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4749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733"/>
    </mc:Choice>
    <mc:Fallback>
      <p:transition spd="slow" advTm="176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0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17BE8-2EDD-1742-8DFC-67613723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023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Pronomen</a:t>
            </a:r>
            <a:r>
              <a:rPr lang="en-US" dirty="0"/>
              <a:t> ,,man”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A67D6C-5640-0B42-9D41-4852DF2FA3C9}"/>
              </a:ext>
            </a:extLst>
          </p:cNvPr>
          <p:cNvSpPr txBox="1"/>
          <p:nvPr/>
        </p:nvSpPr>
        <p:spPr>
          <a:xfrm>
            <a:off x="926591" y="1328928"/>
            <a:ext cx="10717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ighlight>
                  <a:srgbClr val="00FFFF"/>
                </a:highlight>
              </a:rPr>
              <a:t>Die </a:t>
            </a:r>
            <a:r>
              <a:rPr lang="en-US" sz="3200" dirty="0" err="1">
                <a:highlight>
                  <a:srgbClr val="00FFFF"/>
                </a:highlight>
              </a:rPr>
              <a:t>Personen</a:t>
            </a:r>
            <a:r>
              <a:rPr lang="en-US" sz="3200" dirty="0">
                <a:highlight>
                  <a:srgbClr val="00FFFF"/>
                </a:highlight>
              </a:rPr>
              <a:t> </a:t>
            </a:r>
            <a:r>
              <a:rPr lang="en-US" sz="3200" dirty="0" err="1"/>
              <a:t>hören</a:t>
            </a:r>
            <a:r>
              <a:rPr lang="en-US" sz="3200" dirty="0"/>
              <a:t> </a:t>
            </a:r>
            <a:r>
              <a:rPr lang="en-US" sz="3200" dirty="0" err="1"/>
              <a:t>bestimmt</a:t>
            </a:r>
            <a:r>
              <a:rPr lang="en-US" sz="3200" dirty="0"/>
              <a:t> Radio </a:t>
            </a:r>
            <a:r>
              <a:rPr lang="en-US" sz="3200" dirty="0" err="1"/>
              <a:t>einmal</a:t>
            </a:r>
            <a:r>
              <a:rPr lang="en-US" sz="3200" dirty="0"/>
              <a:t> pro </a:t>
            </a:r>
            <a:r>
              <a:rPr lang="en-US" sz="3200" dirty="0" err="1"/>
              <a:t>Woche</a:t>
            </a:r>
            <a:r>
              <a:rPr lang="en-US" sz="3200" dirty="0"/>
              <a:t>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AD84E5-5C70-BF47-A42E-D7A20C64CBF5}"/>
              </a:ext>
            </a:extLst>
          </p:cNvPr>
          <p:cNvSpPr txBox="1"/>
          <p:nvPr/>
        </p:nvSpPr>
        <p:spPr>
          <a:xfrm>
            <a:off x="1112328" y="3960770"/>
            <a:ext cx="9375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ighlight>
                  <a:srgbClr val="00FF00"/>
                </a:highlight>
              </a:rPr>
              <a:t>Man</a:t>
            </a:r>
            <a:r>
              <a:rPr lang="en-US" sz="3200" dirty="0"/>
              <a:t> </a:t>
            </a:r>
            <a:r>
              <a:rPr lang="en-US" sz="3200" dirty="0" err="1"/>
              <a:t>hört</a:t>
            </a:r>
            <a:r>
              <a:rPr lang="en-US" sz="3200" dirty="0"/>
              <a:t> </a:t>
            </a:r>
            <a:r>
              <a:rPr lang="en-US" sz="3200" dirty="0" err="1"/>
              <a:t>bestimmt</a:t>
            </a:r>
            <a:r>
              <a:rPr lang="en-US" sz="3200" dirty="0"/>
              <a:t> Radio </a:t>
            </a:r>
            <a:r>
              <a:rPr lang="en-US" sz="3200" dirty="0" err="1"/>
              <a:t>einmal</a:t>
            </a:r>
            <a:r>
              <a:rPr lang="en-US" sz="3200" dirty="0"/>
              <a:t> pro </a:t>
            </a:r>
            <a:r>
              <a:rPr lang="en-US" sz="3200" dirty="0" err="1"/>
              <a:t>Woche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78FBF7-87E5-3D46-BF42-FE2A34587BC5}"/>
              </a:ext>
            </a:extLst>
          </p:cNvPr>
          <p:cNvSpPr txBox="1"/>
          <p:nvPr/>
        </p:nvSpPr>
        <p:spPr>
          <a:xfrm>
            <a:off x="926592" y="2474024"/>
            <a:ext cx="10427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ighlight>
                  <a:srgbClr val="FFFF00"/>
                </a:highlight>
              </a:rPr>
              <a:t>Eine Person </a:t>
            </a:r>
            <a:r>
              <a:rPr lang="en-US" sz="3200" dirty="0" err="1"/>
              <a:t>hört</a:t>
            </a:r>
            <a:r>
              <a:rPr lang="en-US" sz="3200" dirty="0"/>
              <a:t> </a:t>
            </a:r>
            <a:r>
              <a:rPr lang="en-US" sz="3200" dirty="0" err="1"/>
              <a:t>bestimmt</a:t>
            </a:r>
            <a:r>
              <a:rPr lang="en-US" sz="3200" dirty="0"/>
              <a:t> Radio </a:t>
            </a:r>
            <a:r>
              <a:rPr lang="en-US" sz="3200" dirty="0" err="1"/>
              <a:t>einmal</a:t>
            </a:r>
            <a:r>
              <a:rPr lang="en-US" sz="3200" dirty="0"/>
              <a:t> pro </a:t>
            </a:r>
            <a:r>
              <a:rPr lang="en-US" sz="3200" dirty="0" err="1"/>
              <a:t>Woche</a:t>
            </a:r>
            <a:r>
              <a:rPr lang="en-US" sz="3200" dirty="0"/>
              <a:t>.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5F60728-495B-D046-B7BD-4E45DA2448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ED943C-E193-CB47-8BCB-7C7310EC58C2}"/>
              </a:ext>
            </a:extLst>
          </p:cNvPr>
          <p:cNvSpPr txBox="1"/>
          <p:nvPr/>
        </p:nvSpPr>
        <p:spPr>
          <a:xfrm>
            <a:off x="1914525" y="5014913"/>
            <a:ext cx="600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Nr. 5 auf dem </a:t>
            </a:r>
            <a:r>
              <a:rPr lang="en-US" sz="2800" b="1" dirty="0" err="1"/>
              <a:t>Arbeitsblatt</a:t>
            </a:r>
            <a:r>
              <a:rPr lang="en-US" sz="2800" b="1" dirty="0"/>
              <a:t>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36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060"/>
    </mc:Choice>
    <mc:Fallback>
      <p:transition spd="slow" advTm="88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ED8EB-6C90-2B40-A952-E03DF91F9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54063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Die </a:t>
            </a:r>
            <a:r>
              <a:rPr lang="en-US" sz="3600" dirty="0" err="1"/>
              <a:t>Personen</a:t>
            </a:r>
            <a:r>
              <a:rPr lang="en-US" sz="3600" dirty="0"/>
              <a:t> </a:t>
            </a:r>
            <a:r>
              <a:rPr lang="en-US" sz="3600" dirty="0" err="1">
                <a:highlight>
                  <a:srgbClr val="00FFFF"/>
                </a:highlight>
              </a:rPr>
              <a:t>sehen</a:t>
            </a:r>
            <a:r>
              <a:rPr lang="en-US" sz="3600" dirty="0">
                <a:highlight>
                  <a:srgbClr val="00FFFF"/>
                </a:highlight>
              </a:rPr>
              <a:t> </a:t>
            </a:r>
            <a:r>
              <a:rPr lang="en-US" sz="3600" dirty="0" err="1"/>
              <a:t>bestimmt</a:t>
            </a:r>
            <a:r>
              <a:rPr lang="en-US" sz="3600" dirty="0"/>
              <a:t> fern. 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Man </a:t>
            </a:r>
            <a:r>
              <a:rPr lang="en-US" sz="3600" dirty="0" err="1">
                <a:highlight>
                  <a:srgbClr val="00FFFF"/>
                </a:highlight>
              </a:rPr>
              <a:t>sieht</a:t>
            </a:r>
            <a:r>
              <a:rPr lang="en-US" sz="3600" dirty="0">
                <a:highlight>
                  <a:srgbClr val="00FFFF"/>
                </a:highlight>
              </a:rPr>
              <a:t> </a:t>
            </a:r>
            <a:r>
              <a:rPr lang="en-US" sz="3600" dirty="0" err="1"/>
              <a:t>bestimmt</a:t>
            </a:r>
            <a:r>
              <a:rPr lang="en-US" sz="3600" dirty="0"/>
              <a:t> fern. 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Nr. 6 auf dem </a:t>
            </a:r>
            <a:r>
              <a:rPr lang="en-US" sz="3600" dirty="0" err="1"/>
              <a:t>Arbeitsblatt</a:t>
            </a:r>
            <a:r>
              <a:rPr lang="en-US" sz="3600" dirty="0"/>
              <a:t>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0F04C1-7E5D-4D4E-92D7-C1F19EEE5C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9393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27"/>
    </mc:Choice>
    <mc:Fallback>
      <p:transition spd="slow" advTm="45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2315F-7AC9-7246-ABA0-33B92E7DC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err="1"/>
              <a:t>mach</a:t>
            </a:r>
            <a:r>
              <a:rPr lang="en-US" dirty="0" err="1"/>
              <a:t>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F7EA2-ACD1-B647-9050-365D26BD8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400" dirty="0"/>
              <a:t>Was </a:t>
            </a:r>
            <a:r>
              <a:rPr lang="en-US" sz="4400" dirty="0" err="1"/>
              <a:t>machen</a:t>
            </a:r>
            <a:r>
              <a:rPr lang="en-US" sz="4400" dirty="0"/>
              <a:t> Sie </a:t>
            </a:r>
            <a:r>
              <a:rPr lang="en-US" sz="4400" dirty="0" err="1"/>
              <a:t>gern</a:t>
            </a:r>
            <a:r>
              <a:rPr lang="en-US" sz="4400" dirty="0"/>
              <a:t>? Was </a:t>
            </a:r>
            <a:r>
              <a:rPr lang="en-US" sz="4400" dirty="0" err="1"/>
              <a:t>machen</a:t>
            </a:r>
            <a:r>
              <a:rPr lang="en-US" sz="4400" dirty="0"/>
              <a:t> die </a:t>
            </a:r>
            <a:r>
              <a:rPr lang="en-US" sz="4400" dirty="0" err="1"/>
              <a:t>Deutschen</a:t>
            </a:r>
            <a:r>
              <a:rPr lang="en-US" sz="4400" dirty="0"/>
              <a:t> </a:t>
            </a:r>
            <a:r>
              <a:rPr lang="en-US" sz="4400" dirty="0" err="1"/>
              <a:t>gern</a:t>
            </a:r>
            <a:r>
              <a:rPr lang="en-US" sz="4400" dirty="0"/>
              <a:t>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092C6C-9C0E-4948-AD1C-D0A4FA27AF59}"/>
              </a:ext>
            </a:extLst>
          </p:cNvPr>
          <p:cNvSpPr txBox="1"/>
          <p:nvPr/>
        </p:nvSpPr>
        <p:spPr>
          <a:xfrm>
            <a:off x="953946" y="1493134"/>
            <a:ext cx="93475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ich </a:t>
            </a:r>
            <a:r>
              <a:rPr lang="en-US" sz="2800" u="sng" dirty="0" err="1"/>
              <a:t>mach</a:t>
            </a:r>
            <a:r>
              <a:rPr lang="en-US" sz="2800" dirty="0" err="1">
                <a:highlight>
                  <a:srgbClr val="FFFF00"/>
                </a:highlight>
              </a:rPr>
              <a:t>e</a:t>
            </a:r>
            <a:r>
              <a:rPr lang="en-US" sz="2800" dirty="0"/>
              <a:t>					</a:t>
            </a:r>
            <a:r>
              <a:rPr lang="en-US" sz="2800" dirty="0" err="1"/>
              <a:t>wir</a:t>
            </a:r>
            <a:r>
              <a:rPr lang="en-US" sz="2800" dirty="0"/>
              <a:t> </a:t>
            </a:r>
            <a:r>
              <a:rPr lang="en-US" sz="2800" u="sng" dirty="0" err="1"/>
              <a:t>mach</a:t>
            </a:r>
            <a:r>
              <a:rPr lang="en-US" sz="2800" dirty="0" err="1">
                <a:highlight>
                  <a:srgbClr val="FFFF00"/>
                </a:highlight>
              </a:rPr>
              <a:t>en</a:t>
            </a:r>
            <a:endParaRPr lang="en-US" sz="2800" dirty="0">
              <a:highlight>
                <a:srgbClr val="FFFF00"/>
              </a:highlight>
            </a:endParaRPr>
          </a:p>
          <a:p>
            <a:r>
              <a:rPr lang="en-US" sz="2800" dirty="0"/>
              <a:t>du </a:t>
            </a:r>
            <a:r>
              <a:rPr lang="en-US" sz="2800" u="sng" dirty="0" err="1"/>
              <a:t>mach</a:t>
            </a:r>
            <a:r>
              <a:rPr lang="en-US" sz="2800" dirty="0" err="1">
                <a:highlight>
                  <a:srgbClr val="FFFF00"/>
                </a:highlight>
              </a:rPr>
              <a:t>st</a:t>
            </a:r>
            <a:r>
              <a:rPr lang="en-US" sz="2800" dirty="0"/>
              <a:t> 					</a:t>
            </a:r>
            <a:r>
              <a:rPr lang="en-US" sz="2800" dirty="0" err="1"/>
              <a:t>ihr</a:t>
            </a:r>
            <a:r>
              <a:rPr lang="en-US" sz="2800" dirty="0"/>
              <a:t> </a:t>
            </a:r>
            <a:r>
              <a:rPr lang="en-US" sz="2800" u="sng" dirty="0" err="1"/>
              <a:t>mach</a:t>
            </a:r>
            <a:r>
              <a:rPr lang="en-US" sz="2800" dirty="0" err="1">
                <a:highlight>
                  <a:srgbClr val="FFFF00"/>
                </a:highlight>
              </a:rPr>
              <a:t>t</a:t>
            </a:r>
            <a:endParaRPr lang="en-US" sz="2800" dirty="0">
              <a:highlight>
                <a:srgbClr val="FFFF00"/>
              </a:highlight>
            </a:endParaRPr>
          </a:p>
          <a:p>
            <a:r>
              <a:rPr lang="en-US" sz="2800" dirty="0" err="1"/>
              <a:t>er</a:t>
            </a:r>
            <a:r>
              <a:rPr lang="en-US" sz="2800" dirty="0"/>
              <a:t>/</a:t>
            </a:r>
            <a:r>
              <a:rPr lang="en-US" sz="2800" dirty="0" err="1"/>
              <a:t>sie</a:t>
            </a:r>
            <a:r>
              <a:rPr lang="en-US" sz="2800" dirty="0"/>
              <a:t>/es </a:t>
            </a:r>
            <a:r>
              <a:rPr lang="en-US" sz="2800" u="sng" dirty="0" err="1"/>
              <a:t>mach</a:t>
            </a:r>
            <a:r>
              <a:rPr lang="en-US" sz="2800" dirty="0" err="1">
                <a:highlight>
                  <a:srgbClr val="FFFF00"/>
                </a:highlight>
              </a:rPr>
              <a:t>t</a:t>
            </a:r>
            <a:r>
              <a:rPr lang="en-US" sz="2800" dirty="0"/>
              <a:t>				</a:t>
            </a:r>
            <a:r>
              <a:rPr lang="en-US" sz="2800" dirty="0" err="1"/>
              <a:t>sie</a:t>
            </a:r>
            <a:r>
              <a:rPr lang="en-US" sz="2800" dirty="0"/>
              <a:t> </a:t>
            </a:r>
            <a:r>
              <a:rPr lang="en-US" sz="2800" u="sng" dirty="0" err="1"/>
              <a:t>mach</a:t>
            </a:r>
            <a:r>
              <a:rPr lang="en-US" sz="2800" dirty="0" err="1">
                <a:highlight>
                  <a:srgbClr val="FFFF00"/>
                </a:highlight>
              </a:rPr>
              <a:t>en</a:t>
            </a:r>
            <a:endParaRPr lang="en-US" sz="2800" dirty="0">
              <a:highlight>
                <a:srgbClr val="FFFF00"/>
              </a:highlight>
            </a:endParaRPr>
          </a:p>
          <a:p>
            <a:r>
              <a:rPr lang="en-US" sz="2800" dirty="0"/>
              <a:t>				Sie </a:t>
            </a:r>
            <a:r>
              <a:rPr lang="en-US" sz="2800" u="sng" dirty="0" err="1"/>
              <a:t>mach</a:t>
            </a:r>
            <a:r>
              <a:rPr lang="en-US" sz="2800" dirty="0" err="1">
                <a:highlight>
                  <a:srgbClr val="FFFF00"/>
                </a:highlight>
              </a:rPr>
              <a:t>en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A5386D-C920-1749-B2CB-3A05C75FA0D9}"/>
              </a:ext>
            </a:extLst>
          </p:cNvPr>
          <p:cNvSpPr txBox="1"/>
          <p:nvPr/>
        </p:nvSpPr>
        <p:spPr>
          <a:xfrm>
            <a:off x="171450" y="36047"/>
            <a:ext cx="7743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Kein</a:t>
            </a:r>
            <a:r>
              <a:rPr lang="en-US" sz="3200" dirty="0"/>
              <a:t> </a:t>
            </a:r>
            <a:r>
              <a:rPr lang="en-US" sz="3200" dirty="0" err="1"/>
              <a:t>Stammwechsel</a:t>
            </a:r>
            <a:r>
              <a:rPr lang="en-US" sz="3200" dirty="0"/>
              <a:t> </a:t>
            </a:r>
            <a:r>
              <a:rPr lang="en-US" sz="3200" dirty="0" err="1"/>
              <a:t>für</a:t>
            </a:r>
            <a:r>
              <a:rPr lang="en-US" sz="3200" dirty="0"/>
              <a:t> </a:t>
            </a:r>
            <a:r>
              <a:rPr lang="en-US" sz="3200" dirty="0" err="1"/>
              <a:t>viele</a:t>
            </a:r>
            <a:r>
              <a:rPr lang="en-US" sz="3200" dirty="0"/>
              <a:t> </a:t>
            </a:r>
            <a:r>
              <a:rPr lang="en-US" sz="3200" dirty="0" err="1"/>
              <a:t>Verben</a:t>
            </a:r>
            <a:r>
              <a:rPr lang="en-US" sz="2800" dirty="0"/>
              <a:t>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E86FE9-A09F-A94D-8A8D-726AB9352125}"/>
              </a:ext>
            </a:extLst>
          </p:cNvPr>
          <p:cNvSpPr txBox="1"/>
          <p:nvPr/>
        </p:nvSpPr>
        <p:spPr>
          <a:xfrm>
            <a:off x="5124450" y="1285727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der </a:t>
            </a:r>
            <a:r>
              <a:rPr lang="en-US" dirty="0" err="1"/>
              <a:t>Stamm</a:t>
            </a:r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613CF77-B1A0-454E-8008-5C2EA46AFC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175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28"/>
    </mc:Choice>
    <mc:Fallback>
      <p:transition spd="slow" advTm="60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646B-DA7D-3E42-ADC1-B9BD05D87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-162938"/>
            <a:ext cx="10515600" cy="1325563"/>
          </a:xfrm>
        </p:spPr>
        <p:txBody>
          <a:bodyPr/>
          <a:lstStyle/>
          <a:p>
            <a:r>
              <a:rPr lang="en-US" b="1" dirty="0" err="1"/>
              <a:t>Verben</a:t>
            </a:r>
            <a:r>
              <a:rPr lang="en-US" b="1" dirty="0"/>
              <a:t> </a:t>
            </a:r>
            <a:r>
              <a:rPr lang="en-US" b="1" dirty="0" err="1"/>
              <a:t>mit</a:t>
            </a:r>
            <a:r>
              <a:rPr lang="en-US" b="1" dirty="0"/>
              <a:t> </a:t>
            </a:r>
            <a:r>
              <a:rPr lang="en-US" b="1" dirty="0" err="1"/>
              <a:t>Stammwechseln</a:t>
            </a:r>
            <a:r>
              <a:rPr lang="en-US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08153-87AD-DA4D-A09D-01418E6CC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411287"/>
            <a:ext cx="877728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err="1"/>
              <a:t>hab</a:t>
            </a:r>
            <a:r>
              <a:rPr lang="en-US" dirty="0" err="1"/>
              <a:t>en</a:t>
            </a:r>
            <a:r>
              <a:rPr lang="en-US" dirty="0"/>
              <a:t>							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ich </a:t>
            </a:r>
            <a:r>
              <a:rPr lang="en-US" u="sng" dirty="0" err="1"/>
              <a:t>hab</a:t>
            </a:r>
            <a:r>
              <a:rPr lang="en-US" dirty="0" err="1"/>
              <a:t>e</a:t>
            </a:r>
            <a:r>
              <a:rPr lang="en-US" dirty="0"/>
              <a:t> 			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u="sng" dirty="0" err="1"/>
              <a:t>hab</a:t>
            </a:r>
            <a:r>
              <a:rPr lang="en-US" dirty="0" err="1"/>
              <a:t>en</a:t>
            </a:r>
            <a:r>
              <a:rPr lang="en-US" dirty="0"/>
              <a:t>		</a:t>
            </a:r>
          </a:p>
          <a:p>
            <a:pPr marL="0" indent="0">
              <a:buNone/>
            </a:pPr>
            <a:r>
              <a:rPr lang="en-US" dirty="0"/>
              <a:t>du hast 			</a:t>
            </a:r>
            <a:r>
              <a:rPr lang="en-US" dirty="0" err="1"/>
              <a:t>ihr</a:t>
            </a:r>
            <a:r>
              <a:rPr lang="en-US" dirty="0"/>
              <a:t> </a:t>
            </a:r>
            <a:r>
              <a:rPr lang="en-US" u="sng" dirty="0" err="1"/>
              <a:t>hab</a:t>
            </a:r>
            <a:r>
              <a:rPr lang="en-US" dirty="0" err="1"/>
              <a:t>t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er</a:t>
            </a:r>
            <a:r>
              <a:rPr lang="en-US" dirty="0"/>
              <a:t>/</a:t>
            </a:r>
            <a:r>
              <a:rPr lang="en-US" dirty="0" err="1"/>
              <a:t>sie</a:t>
            </a:r>
            <a:r>
              <a:rPr lang="en-US" dirty="0"/>
              <a:t>/es/</a:t>
            </a:r>
            <a:r>
              <a:rPr lang="en-US" dirty="0" err="1"/>
              <a:t>xier</a:t>
            </a:r>
            <a:r>
              <a:rPr lang="en-US" dirty="0"/>
              <a:t> hat 		</a:t>
            </a:r>
            <a:r>
              <a:rPr lang="en-US" dirty="0" err="1"/>
              <a:t>sie</a:t>
            </a:r>
            <a:r>
              <a:rPr lang="en-US" dirty="0"/>
              <a:t> </a:t>
            </a:r>
            <a:r>
              <a:rPr lang="en-US" u="sng" dirty="0" err="1"/>
              <a:t>hab</a:t>
            </a:r>
            <a:r>
              <a:rPr lang="en-US" dirty="0" err="1"/>
              <a:t>en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		Sie </a:t>
            </a:r>
            <a:r>
              <a:rPr lang="en-US" u="sng" dirty="0" err="1"/>
              <a:t>hab</a:t>
            </a:r>
            <a:r>
              <a:rPr lang="en-US" dirty="0" err="1"/>
              <a:t>en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C665F5-0E25-7740-9B51-FC4A1E2D91B9}"/>
              </a:ext>
            </a:extLst>
          </p:cNvPr>
          <p:cNvSpPr txBox="1"/>
          <p:nvPr/>
        </p:nvSpPr>
        <p:spPr>
          <a:xfrm>
            <a:off x="1585913" y="4929188"/>
            <a:ext cx="7343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Nr. 7 auf dem </a:t>
            </a:r>
            <a:r>
              <a:rPr lang="en-US" sz="3200" b="1" dirty="0" err="1"/>
              <a:t>Arbeitsblatt</a:t>
            </a:r>
            <a:endParaRPr lang="en-US" sz="3200" b="1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B7A421B-9C13-F44B-84A6-326C5C4E0B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8049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57"/>
    </mc:Choice>
    <mc:Fallback>
      <p:transition spd="slow" advTm="42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CB15A8-BF94-2A41-B278-A436E6D99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812" y="619333"/>
            <a:ext cx="8175727" cy="2276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3955FD-C049-EB43-BF20-0CD991B28594}"/>
              </a:ext>
            </a:extLst>
          </p:cNvPr>
          <p:cNvSpPr txBox="1"/>
          <p:nvPr/>
        </p:nvSpPr>
        <p:spPr>
          <a:xfrm>
            <a:off x="531812" y="3052970"/>
            <a:ext cx="102123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ich </a:t>
            </a:r>
            <a:r>
              <a:rPr lang="en-US" sz="2400" dirty="0" err="1"/>
              <a:t>esse</a:t>
            </a:r>
            <a:r>
              <a:rPr lang="en-US" sz="2400" dirty="0"/>
              <a:t> 						</a:t>
            </a:r>
            <a:r>
              <a:rPr lang="en-US" sz="2400" dirty="0" err="1"/>
              <a:t>wir</a:t>
            </a:r>
            <a:r>
              <a:rPr lang="en-US" sz="2400" dirty="0"/>
              <a:t> </a:t>
            </a:r>
            <a:r>
              <a:rPr lang="en-US" sz="2400" dirty="0" err="1"/>
              <a:t>essen</a:t>
            </a:r>
            <a:endParaRPr lang="en-US" sz="2400" dirty="0"/>
          </a:p>
          <a:p>
            <a:r>
              <a:rPr lang="en-US" sz="2400" dirty="0"/>
              <a:t>du </a:t>
            </a:r>
            <a:r>
              <a:rPr lang="en-US" sz="2400" dirty="0" err="1">
                <a:highlight>
                  <a:srgbClr val="FF00FF"/>
                </a:highlight>
              </a:rPr>
              <a:t>isst</a:t>
            </a:r>
            <a:r>
              <a:rPr lang="en-US" sz="2400" dirty="0">
                <a:highlight>
                  <a:srgbClr val="FF00FF"/>
                </a:highlight>
              </a:rPr>
              <a:t> </a:t>
            </a:r>
            <a:r>
              <a:rPr lang="en-US" sz="2400" dirty="0"/>
              <a:t>							</a:t>
            </a:r>
            <a:r>
              <a:rPr lang="en-US" sz="2400" dirty="0" err="1"/>
              <a:t>ihr</a:t>
            </a:r>
            <a:r>
              <a:rPr lang="en-US" sz="2400" dirty="0"/>
              <a:t> </a:t>
            </a:r>
            <a:r>
              <a:rPr lang="en-US" sz="2400" dirty="0" err="1"/>
              <a:t>esst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Er</a:t>
            </a:r>
            <a:r>
              <a:rPr lang="en-US" sz="2400" dirty="0"/>
              <a:t>/</a:t>
            </a:r>
            <a:r>
              <a:rPr lang="en-US" sz="2400" dirty="0" err="1"/>
              <a:t>sie</a:t>
            </a:r>
            <a:r>
              <a:rPr lang="en-US" sz="2400" dirty="0"/>
              <a:t>/es/</a:t>
            </a:r>
            <a:r>
              <a:rPr lang="en-US" sz="2400" dirty="0" err="1"/>
              <a:t>xier</a:t>
            </a:r>
            <a:r>
              <a:rPr lang="en-US" sz="2400" dirty="0"/>
              <a:t> </a:t>
            </a:r>
            <a:r>
              <a:rPr lang="en-US" sz="2400" dirty="0" err="1">
                <a:highlight>
                  <a:srgbClr val="FF00FF"/>
                </a:highlight>
              </a:rPr>
              <a:t>isst</a:t>
            </a:r>
            <a:r>
              <a:rPr lang="en-US" sz="2400" dirty="0"/>
              <a:t> 					</a:t>
            </a:r>
            <a:r>
              <a:rPr lang="en-US" sz="2400" dirty="0" err="1"/>
              <a:t>sie</a:t>
            </a:r>
            <a:r>
              <a:rPr lang="en-US" sz="2400" dirty="0"/>
              <a:t> </a:t>
            </a:r>
            <a:r>
              <a:rPr lang="en-US" sz="2400" dirty="0" err="1"/>
              <a:t>essen</a:t>
            </a:r>
            <a:endParaRPr lang="en-US" sz="2400" dirty="0"/>
          </a:p>
          <a:p>
            <a:r>
              <a:rPr lang="en-US" sz="2400" dirty="0"/>
              <a:t>			Sie </a:t>
            </a:r>
            <a:r>
              <a:rPr lang="en-US" sz="2400" dirty="0" err="1"/>
              <a:t>essen</a:t>
            </a:r>
            <a:endParaRPr lang="en-US" sz="2400" dirty="0"/>
          </a:p>
          <a:p>
            <a:endParaRPr lang="en-US" dirty="0"/>
          </a:p>
          <a:p>
            <a:r>
              <a:rPr lang="en-US" dirty="0"/>
              <a:t>AUF S. 86 in </a:t>
            </a:r>
            <a:r>
              <a:rPr lang="en-US" dirty="0" err="1"/>
              <a:t>Vorsprung</a:t>
            </a:r>
            <a:r>
              <a:rPr lang="en-US" dirty="0"/>
              <a:t>!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C6D733-C6DE-824D-938D-BE169A91EC39}"/>
              </a:ext>
            </a:extLst>
          </p:cNvPr>
          <p:cNvSpPr txBox="1"/>
          <p:nvPr/>
        </p:nvSpPr>
        <p:spPr>
          <a:xfrm>
            <a:off x="531812" y="5172283"/>
            <a:ext cx="87439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Nr. 8, 9, 10, 11, und 12 auf dem </a:t>
            </a:r>
            <a:r>
              <a:rPr lang="en-US" sz="2800" dirty="0" err="1"/>
              <a:t>Arbeitsblatt</a:t>
            </a:r>
            <a:r>
              <a:rPr lang="en-US" sz="2800" dirty="0"/>
              <a:t>! </a:t>
            </a:r>
          </a:p>
          <a:p>
            <a:r>
              <a:rPr lang="en-US" sz="2800" dirty="0" err="1"/>
              <a:t>Für</a:t>
            </a:r>
            <a:r>
              <a:rPr lang="en-US" sz="2800" dirty="0"/>
              <a:t> Nr. 11 – </a:t>
            </a:r>
            <a:r>
              <a:rPr lang="en-US" sz="2800" dirty="0" err="1"/>
              <a:t>machen</a:t>
            </a:r>
            <a:r>
              <a:rPr lang="en-US" sz="2800" dirty="0"/>
              <a:t> Sie </a:t>
            </a:r>
            <a:r>
              <a:rPr lang="en-US" sz="2800" dirty="0" err="1"/>
              <a:t>zuerst</a:t>
            </a:r>
            <a:r>
              <a:rPr lang="en-US" sz="2800" dirty="0"/>
              <a:t> (first) </a:t>
            </a:r>
            <a:r>
              <a:rPr lang="en-US" sz="2800" dirty="0" err="1"/>
              <a:t>Wortdetektiv</a:t>
            </a:r>
            <a:r>
              <a:rPr lang="en-US" sz="2800" dirty="0"/>
              <a:t> in MindTap! 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9D3F72E-1E44-394D-8A81-EF8E89E8DF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7374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197"/>
    </mc:Choice>
    <mc:Fallback>
      <p:transition spd="slow" advTm="144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3|20.6|1.5|16.8|9.5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7|27.8|31.6|37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5.1|3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5.9|9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1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2|94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413</Words>
  <Application>Microsoft Macintosh PowerPoint</Application>
  <PresentationFormat>Widescreen</PresentationFormat>
  <Paragraphs>75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Personen (K.1-2)  Städte + Aktivitäten (K.3)</vt:lpstr>
      <vt:lpstr>PowerPoint Presentation</vt:lpstr>
      <vt:lpstr>PowerPoint Presentation</vt:lpstr>
      <vt:lpstr>Pronomen ,,man”</vt:lpstr>
      <vt:lpstr>PowerPoint Presentation</vt:lpstr>
      <vt:lpstr>machen</vt:lpstr>
      <vt:lpstr>Verben mit Stammwechseln </vt:lpstr>
      <vt:lpstr>PowerPoint Presentation</vt:lpstr>
      <vt:lpstr>Tschüss!  Bis Morgen per Zoom!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16</cp:revision>
  <dcterms:created xsi:type="dcterms:W3CDTF">2020-10-08T00:49:05Z</dcterms:created>
  <dcterms:modified xsi:type="dcterms:W3CDTF">2020-10-08T11:56:30Z</dcterms:modified>
</cp:coreProperties>
</file>