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4" r:id="rId28"/>
    <p:sldId id="295" r:id="rId29"/>
    <p:sldId id="296" r:id="rId30"/>
    <p:sldId id="299" r:id="rId31"/>
    <p:sldId id="300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Cahill" initials="NC" lastIdx="1" clrIdx="0">
    <p:extLst>
      <p:ext uri="{19B8F6BF-5375-455C-9EA6-DF929625EA0E}">
        <p15:presenceInfo xmlns:p15="http://schemas.microsoft.com/office/powerpoint/2012/main" userId="S::ncahill@bipartisanpolicy.org::7ad0fa36-3a46-4cd5-bf76-fd5e842c53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21F"/>
    <a:srgbClr val="4AA624"/>
    <a:srgbClr val="7FC872"/>
    <a:srgbClr val="A4DEA5"/>
    <a:srgbClr val="B3DBE1"/>
    <a:srgbClr val="C6E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6"/>
  </p:normalViewPr>
  <p:slideViewPr>
    <p:cSldViewPr snapToGrid="0" snapToObjects="1">
      <p:cViewPr varScale="1">
        <p:scale>
          <a:sx n="88" d="100"/>
          <a:sy n="8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7T20:10:04.17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_think_its_going_to_rain_(2824476698)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rlington_railway_st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imetrax/37615262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Restaura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akethelogobigger.blogspot.com/2010/08/adverve-44-that-movie-sucke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cheon_Football_Stadiu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singfooddreams.com/2016/06/beans-n-beans-korean-cafe-uptow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d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ybloglifeshighway.blogspot.com/2014/02/a-little-pencil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-automobile-vehicle-red-30644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89199&amp;picture=happy-mother-with-bab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15DC-A074-DC47-8F6E-372338F8F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Sitzung</a:t>
            </a:r>
            <a:r>
              <a:rPr lang="en-US" dirty="0"/>
              <a:t>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DB6BC-43BC-9849-97EF-797AF0427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anfangen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sie</a:t>
            </a:r>
            <a:r>
              <a:rPr lang="en-US" sz="4000" dirty="0"/>
              <a:t> sing.)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sie</a:t>
            </a:r>
            <a:r>
              <a:rPr lang="en-US" sz="4000" i="1" dirty="0"/>
              <a:t> </a:t>
            </a:r>
            <a:r>
              <a:rPr lang="en-US" sz="4000" i="1" dirty="0" err="1"/>
              <a:t>fängt</a:t>
            </a:r>
            <a:r>
              <a:rPr lang="en-US" sz="4000" i="1" dirty="0"/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39258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laufen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(Sie sing. formal)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Sie </a:t>
            </a:r>
            <a:r>
              <a:rPr lang="en-US" sz="4000" i="1" dirty="0" err="1"/>
              <a:t>laufen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4049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laufen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xier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xier</a:t>
            </a:r>
            <a:r>
              <a:rPr lang="en-US" sz="4000" i="1" dirty="0"/>
              <a:t> </a:t>
            </a:r>
            <a:r>
              <a:rPr lang="en-US" sz="4000" i="1" dirty="0" err="1"/>
              <a:t>läuft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899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laufen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ihr</a:t>
            </a:r>
            <a:r>
              <a:rPr lang="en-US" sz="4000" dirty="0"/>
              <a:t> pl.)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/>
              <a:t>ihr lauft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455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essen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wir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wir</a:t>
            </a:r>
            <a:r>
              <a:rPr lang="en-US" sz="4000" i="1" dirty="0"/>
              <a:t> </a:t>
            </a:r>
            <a:r>
              <a:rPr lang="en-US" sz="4000" i="1" dirty="0" err="1"/>
              <a:t>essen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209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essen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sie</a:t>
            </a:r>
            <a:r>
              <a:rPr lang="en-US" sz="4000" dirty="0"/>
              <a:t> sing.)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sie</a:t>
            </a:r>
            <a:r>
              <a:rPr lang="en-US" sz="4000" i="1" dirty="0"/>
              <a:t> </a:t>
            </a:r>
            <a:r>
              <a:rPr lang="en-US" sz="4000" i="1" dirty="0" err="1"/>
              <a:t>isst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9877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sprechen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sie</a:t>
            </a:r>
            <a:r>
              <a:rPr lang="en-US" sz="4000" dirty="0"/>
              <a:t> pl.)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sie</a:t>
            </a:r>
            <a:r>
              <a:rPr lang="en-US" sz="4000" i="1" dirty="0"/>
              <a:t> </a:t>
            </a:r>
            <a:r>
              <a:rPr lang="en-US" sz="4000" i="1" dirty="0" err="1"/>
              <a:t>sprechen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2268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sprechen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du </a:t>
            </a:r>
            <a:r>
              <a:rPr lang="en-US" sz="4000" i="1" dirty="0" err="1"/>
              <a:t>sprichst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518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lesen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(ich)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ich lese</a:t>
            </a:r>
          </a:p>
        </p:txBody>
      </p:sp>
    </p:spTree>
    <p:extLst>
      <p:ext uri="{BB962C8B-B14F-4D97-AF65-F5344CB8AC3E}">
        <p14:creationId xmlns:p14="http://schemas.microsoft.com/office/powerpoint/2010/main" val="1256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lesen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sie</a:t>
            </a:r>
            <a:r>
              <a:rPr lang="en-US" sz="4000" dirty="0"/>
              <a:t> sing.)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sie</a:t>
            </a:r>
            <a:r>
              <a:rPr lang="en-US" sz="4000" i="1" dirty="0"/>
              <a:t> </a:t>
            </a:r>
            <a:r>
              <a:rPr lang="en-US" sz="4000" i="1" dirty="0" err="1"/>
              <a:t>liest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289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CCBB-87E0-634B-B620-1AF8227E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Xier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0EB917-4288-A148-8A5C-84BCED091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18501"/>
              </p:ext>
            </p:extLst>
          </p:nvPr>
        </p:nvGraphicFramePr>
        <p:xfrm>
          <a:off x="2363173" y="2906418"/>
          <a:ext cx="7465654" cy="24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034">
                  <a:extLst>
                    <a:ext uri="{9D8B030D-6E8A-4147-A177-3AD203B41FA5}">
                      <a16:colId xmlns:a16="http://schemas.microsoft.com/office/drawing/2014/main" val="870935254"/>
                    </a:ext>
                  </a:extLst>
                </a:gridCol>
                <a:gridCol w="3236072">
                  <a:extLst>
                    <a:ext uri="{9D8B030D-6E8A-4147-A177-3AD203B41FA5}">
                      <a16:colId xmlns:a16="http://schemas.microsoft.com/office/drawing/2014/main" val="4276977365"/>
                    </a:ext>
                  </a:extLst>
                </a:gridCol>
                <a:gridCol w="2060548">
                  <a:extLst>
                    <a:ext uri="{9D8B030D-6E8A-4147-A177-3AD203B41FA5}">
                      <a16:colId xmlns:a16="http://schemas.microsoft.com/office/drawing/2014/main" val="1838935871"/>
                    </a:ext>
                  </a:extLst>
                </a:gridCol>
              </a:tblGrid>
              <a:tr h="8510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Nominativ</a:t>
                      </a:r>
                      <a:endParaRPr lang="en-US" sz="2800" dirty="0"/>
                    </a:p>
                  </a:txBody>
                  <a:tcPr>
                    <a:solidFill>
                      <a:srgbClr val="4092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Possessivpronom</a:t>
                      </a:r>
                      <a:endParaRPr lang="en-US" sz="2800" dirty="0"/>
                    </a:p>
                  </a:txBody>
                  <a:tcPr>
                    <a:solidFill>
                      <a:srgbClr val="4092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Akkusativ</a:t>
                      </a:r>
                      <a:endParaRPr lang="en-US" sz="2800" dirty="0"/>
                    </a:p>
                  </a:txBody>
                  <a:tcPr>
                    <a:solidFill>
                      <a:srgbClr val="409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9332"/>
                  </a:ext>
                </a:extLst>
              </a:tr>
              <a:tr h="493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er</a:t>
                      </a:r>
                      <a:endParaRPr lang="en-US" sz="2800" dirty="0"/>
                    </a:p>
                  </a:txBody>
                  <a:tcPr>
                    <a:solidFill>
                      <a:srgbClr val="7FC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sein</a:t>
                      </a:r>
                    </a:p>
                  </a:txBody>
                  <a:tcPr>
                    <a:solidFill>
                      <a:srgbClr val="7FC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ihn</a:t>
                      </a:r>
                      <a:endParaRPr lang="en-US" sz="2800" dirty="0"/>
                    </a:p>
                  </a:txBody>
                  <a:tcPr>
                    <a:solidFill>
                      <a:srgbClr val="7FC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8820"/>
                  </a:ext>
                </a:extLst>
              </a:tr>
              <a:tr h="493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sie</a:t>
                      </a:r>
                      <a:endParaRPr lang="en-US" sz="2800" dirty="0"/>
                    </a:p>
                  </a:txBody>
                  <a:tcPr>
                    <a:solidFill>
                      <a:srgbClr val="A4D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ihr</a:t>
                      </a:r>
                      <a:endParaRPr lang="en-US" sz="2800" dirty="0"/>
                    </a:p>
                  </a:txBody>
                  <a:tcPr>
                    <a:solidFill>
                      <a:srgbClr val="A4D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sie</a:t>
                      </a:r>
                      <a:endParaRPr lang="en-US" sz="2800" dirty="0"/>
                    </a:p>
                  </a:txBody>
                  <a:tcPr>
                    <a:solidFill>
                      <a:srgbClr val="A4D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22410"/>
                  </a:ext>
                </a:extLst>
              </a:tr>
              <a:tr h="493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xier</a:t>
                      </a:r>
                      <a:endParaRPr lang="en-US" sz="2800" dirty="0"/>
                    </a:p>
                  </a:txBody>
                  <a:tcPr>
                    <a:solidFill>
                      <a:srgbClr val="7FC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xies</a:t>
                      </a:r>
                      <a:endParaRPr lang="en-US" sz="2800" dirty="0"/>
                    </a:p>
                  </a:txBody>
                  <a:tcPr>
                    <a:solidFill>
                      <a:srgbClr val="7FC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xien</a:t>
                      </a:r>
                      <a:endParaRPr lang="en-US" sz="2800" dirty="0"/>
                    </a:p>
                  </a:txBody>
                  <a:tcPr>
                    <a:solidFill>
                      <a:srgbClr val="7FC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25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0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Es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wölkig</a:t>
            </a:r>
            <a:r>
              <a:rPr lang="en-US" sz="4000" dirty="0"/>
              <a:t>.</a:t>
            </a:r>
          </a:p>
        </p:txBody>
      </p:sp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CD930C2C-613E-FD4A-9A5F-12F2F609C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6392" y="3252156"/>
            <a:ext cx="4359215" cy="3269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C68BA-615E-7E40-AA93-E54377A0D2B5}"/>
              </a:ext>
            </a:extLst>
          </p:cNvPr>
          <p:cNvSpPr txBox="1"/>
          <p:nvPr/>
        </p:nvSpPr>
        <p:spPr>
          <a:xfrm>
            <a:off x="9184357" y="4016508"/>
            <a:ext cx="226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regnen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909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Du </a:t>
            </a:r>
            <a:r>
              <a:rPr lang="en-US" sz="4000" dirty="0" err="1"/>
              <a:t>bist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</a:t>
            </a:r>
            <a:r>
              <a:rPr lang="en-US" sz="4000" dirty="0" err="1"/>
              <a:t>Bahnhof</a:t>
            </a:r>
            <a:r>
              <a:rPr lang="en-US" sz="4000" dirty="0"/>
              <a:t>.</a:t>
            </a:r>
          </a:p>
        </p:txBody>
      </p:sp>
      <p:pic>
        <p:nvPicPr>
          <p:cNvPr id="5" name="Picture 4" descr="A train pulling into a station&#10;&#10;Description automatically generated">
            <a:extLst>
              <a:ext uri="{FF2B5EF4-FFF2-40B4-BE49-F238E27FC236}">
                <a16:creationId xmlns:a16="http://schemas.microsoft.com/office/drawing/2014/main" id="{A5EAA0D8-27D9-A843-80E1-B7E985F52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4750" y="3145646"/>
            <a:ext cx="4762500" cy="356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DE4F3-8944-1046-9CC8-5491598810C8}"/>
              </a:ext>
            </a:extLst>
          </p:cNvPr>
          <p:cNvSpPr txBox="1"/>
          <p:nvPr/>
        </p:nvSpPr>
        <p:spPr>
          <a:xfrm>
            <a:off x="9184357" y="4016508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einen</a:t>
            </a:r>
            <a:r>
              <a:rPr lang="en-US" sz="3600" dirty="0"/>
              <a:t> Zug </a:t>
            </a:r>
            <a:r>
              <a:rPr lang="en-US" sz="3600" dirty="0" err="1"/>
              <a:t>nehmen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60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Ihr</a:t>
            </a:r>
            <a:r>
              <a:rPr lang="en-US" sz="4000" dirty="0"/>
              <a:t> </a:t>
            </a:r>
            <a:r>
              <a:rPr lang="en-US" sz="4000" dirty="0" err="1"/>
              <a:t>seid</a:t>
            </a:r>
            <a:r>
              <a:rPr lang="en-US" sz="4000" dirty="0"/>
              <a:t> in der </a:t>
            </a:r>
            <a:r>
              <a:rPr lang="en-US" sz="4000" dirty="0" err="1"/>
              <a:t>Bibliothek</a:t>
            </a:r>
            <a:r>
              <a:rPr lang="en-US" sz="4000" dirty="0"/>
              <a:t>.</a:t>
            </a:r>
          </a:p>
        </p:txBody>
      </p:sp>
      <p:pic>
        <p:nvPicPr>
          <p:cNvPr id="6" name="Picture 5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1DD15B90-34E1-4D4C-B12D-BF29EDD95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2226" y="3180711"/>
            <a:ext cx="5367548" cy="3574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626AD-D547-434A-B327-E130F265EAC2}"/>
              </a:ext>
            </a:extLst>
          </p:cNvPr>
          <p:cNvSpPr txBox="1"/>
          <p:nvPr/>
        </p:nvSpPr>
        <p:spPr>
          <a:xfrm>
            <a:off x="9184357" y="4016508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ein</a:t>
            </a:r>
            <a:r>
              <a:rPr lang="en-US" sz="3600" dirty="0"/>
              <a:t> Buch </a:t>
            </a:r>
            <a:r>
              <a:rPr lang="en-US" sz="3600" dirty="0" err="1"/>
              <a:t>lesen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28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Sie </a:t>
            </a:r>
            <a:r>
              <a:rPr lang="en-US" sz="4000" dirty="0" err="1"/>
              <a:t>sind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Restaurant.</a:t>
            </a:r>
          </a:p>
        </p:txBody>
      </p:sp>
      <p:pic>
        <p:nvPicPr>
          <p:cNvPr id="5" name="Picture 4" descr="A dining room table&#10;&#10;Description automatically generated">
            <a:extLst>
              <a:ext uri="{FF2B5EF4-FFF2-40B4-BE49-F238E27FC236}">
                <a16:creationId xmlns:a16="http://schemas.microsoft.com/office/drawing/2014/main" id="{2869B73D-D117-734B-86F9-A80FD8922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556"/>
          <a:stretch/>
        </p:blipFill>
        <p:spPr>
          <a:xfrm>
            <a:off x="3320709" y="3174521"/>
            <a:ext cx="5550582" cy="331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7B9980-29D3-564D-AA4E-54C79E346F07}"/>
              </a:ext>
            </a:extLst>
          </p:cNvPr>
          <p:cNvSpPr txBox="1"/>
          <p:nvPr/>
        </p:nvSpPr>
        <p:spPr>
          <a:xfrm>
            <a:off x="9184357" y="4016508"/>
            <a:ext cx="226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essen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317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Er</a:t>
            </a:r>
            <a:r>
              <a:rPr lang="en-US" sz="4000" dirty="0"/>
              <a:t>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Kino.</a:t>
            </a:r>
          </a:p>
        </p:txBody>
      </p:sp>
      <p:pic>
        <p:nvPicPr>
          <p:cNvPr id="6" name="Picture 5" descr="A large auditorium&#10;&#10;Description automatically generated">
            <a:extLst>
              <a:ext uri="{FF2B5EF4-FFF2-40B4-BE49-F238E27FC236}">
                <a16:creationId xmlns:a16="http://schemas.microsoft.com/office/drawing/2014/main" id="{8652BBDF-DDA5-8643-AD49-D38672D75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64866" y="3251849"/>
            <a:ext cx="5062268" cy="3366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CB4A52-E159-9D4B-ACAF-79864B9D3E1B}"/>
              </a:ext>
            </a:extLst>
          </p:cNvPr>
          <p:cNvSpPr txBox="1"/>
          <p:nvPr/>
        </p:nvSpPr>
        <p:spPr>
          <a:xfrm>
            <a:off x="9184357" y="4016508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einen</a:t>
            </a:r>
            <a:r>
              <a:rPr lang="en-US" sz="3600" dirty="0"/>
              <a:t> Film </a:t>
            </a:r>
            <a:r>
              <a:rPr lang="en-US" sz="3600" dirty="0" err="1"/>
              <a:t>schauen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5127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Xier</a:t>
            </a:r>
            <a:r>
              <a:rPr lang="en-US" sz="4000" dirty="0"/>
              <a:t>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Stadion.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B4A52-E159-9D4B-ACAF-79864B9D3E1B}"/>
              </a:ext>
            </a:extLst>
          </p:cNvPr>
          <p:cNvSpPr txBox="1"/>
          <p:nvPr/>
        </p:nvSpPr>
        <p:spPr>
          <a:xfrm>
            <a:off x="9184357" y="4016508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Fußball</a:t>
            </a:r>
            <a:r>
              <a:rPr lang="en-US" sz="3600" dirty="0"/>
              <a:t> </a:t>
            </a:r>
            <a:r>
              <a:rPr lang="en-US" sz="3600" dirty="0" err="1"/>
              <a:t>spielen</a:t>
            </a:r>
            <a:r>
              <a:rPr lang="en-US" sz="3600" dirty="0"/>
              <a:t>)</a:t>
            </a:r>
          </a:p>
        </p:txBody>
      </p:sp>
      <p:pic>
        <p:nvPicPr>
          <p:cNvPr id="13" name="Picture 12" descr="A stadium full of people&#10;&#10;Description automatically generated">
            <a:extLst>
              <a:ext uri="{FF2B5EF4-FFF2-40B4-BE49-F238E27FC236}">
                <a16:creationId xmlns:a16="http://schemas.microsoft.com/office/drawing/2014/main" id="{5EF0B574-9BDC-124C-8B57-9CD4E3D2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4070" y="3174520"/>
            <a:ext cx="5163859" cy="34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3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 </a:t>
            </a:r>
            <a:r>
              <a:rPr lang="en-US" cap="none" dirty="0" err="1"/>
              <a:t>bestimmt</a:t>
            </a:r>
            <a:r>
              <a:rPr lang="en-US" cap="none" dirty="0"/>
              <a:t>, </a:t>
            </a:r>
            <a:r>
              <a:rPr lang="en-US" cap="none" dirty="0" err="1"/>
              <a:t>wohl</a:t>
            </a:r>
            <a:r>
              <a:rPr lang="en-US" cap="none" dirty="0"/>
              <a:t>, </a:t>
            </a:r>
            <a:r>
              <a:rPr lang="en-US" cap="none" dirty="0" err="1"/>
              <a:t>sicher</a:t>
            </a:r>
            <a:r>
              <a:rPr lang="en-US" cap="none" dirty="0"/>
              <a:t>, </a:t>
            </a:r>
            <a:r>
              <a:rPr lang="en-US" cap="none" dirty="0" err="1"/>
              <a:t>wahrscheinlich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5517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Sie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Café.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B4A52-E159-9D4B-ACAF-79864B9D3E1B}"/>
              </a:ext>
            </a:extLst>
          </p:cNvPr>
          <p:cNvSpPr txBox="1"/>
          <p:nvPr/>
        </p:nvSpPr>
        <p:spPr>
          <a:xfrm>
            <a:off x="9184357" y="4016508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(Tee </a:t>
            </a:r>
            <a:r>
              <a:rPr lang="en-US" sz="3600" dirty="0" err="1"/>
              <a:t>trinken</a:t>
            </a:r>
            <a:r>
              <a:rPr lang="en-US" sz="3600" dirty="0"/>
              <a:t>)</a:t>
            </a:r>
          </a:p>
        </p:txBody>
      </p:sp>
      <p:pic>
        <p:nvPicPr>
          <p:cNvPr id="5" name="Picture 4" descr="A dining room table&#10;&#10;Description automatically generated">
            <a:extLst>
              <a:ext uri="{FF2B5EF4-FFF2-40B4-BE49-F238E27FC236}">
                <a16:creationId xmlns:a16="http://schemas.microsoft.com/office/drawing/2014/main" id="{47C9BDC5-AE14-634D-8CE4-634E8B144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4784" y="3269382"/>
            <a:ext cx="5162431" cy="3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C50C-B356-4E43-9932-BAC02369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Possessivpronomen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3356-9670-0D4D-9241-03C5F9FE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55" y="5753818"/>
            <a:ext cx="8293090" cy="118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(Sie sing.) ______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sehr</a:t>
            </a:r>
            <a:r>
              <a:rPr lang="en-US" sz="4000" dirty="0"/>
              <a:t> Freundlich.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1D4B8-29BD-1F48-BF66-C52FA6CF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9506" y="2324818"/>
            <a:ext cx="23326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C50C-B356-4E43-9932-BAC02369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Possessivpronomen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3356-9670-0D4D-9241-03C5F9FE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55" y="5753818"/>
            <a:ext cx="8293090" cy="118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(ich) ______ </a:t>
            </a:r>
            <a:r>
              <a:rPr lang="en-US" sz="4000" dirty="0" err="1"/>
              <a:t>bäckt</a:t>
            </a:r>
            <a:r>
              <a:rPr lang="en-US" sz="4000" dirty="0"/>
              <a:t> </a:t>
            </a:r>
            <a:r>
              <a:rPr lang="en-US" sz="4000" dirty="0" err="1"/>
              <a:t>gern</a:t>
            </a:r>
            <a:r>
              <a:rPr lang="en-US" sz="4000" dirty="0"/>
              <a:t> </a:t>
            </a:r>
            <a:r>
              <a:rPr lang="en-US" sz="4000" dirty="0" err="1"/>
              <a:t>Kekse</a:t>
            </a:r>
            <a:r>
              <a:rPr lang="en-US" sz="4000" dirty="0"/>
              <a:t>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FF06B1-C621-D347-94D2-1DBA97AC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7038" y="2160363"/>
            <a:ext cx="1877923" cy="37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C50C-B356-4E43-9932-BAC02369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Possessivpronomen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3356-9670-0D4D-9241-03C5F9FE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55" y="5753818"/>
            <a:ext cx="8293090" cy="118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(du) ______ </a:t>
            </a:r>
            <a:r>
              <a:rPr lang="en-US" sz="4000" dirty="0" err="1"/>
              <a:t>ist</a:t>
            </a:r>
            <a:r>
              <a:rPr lang="en-US" sz="4000" dirty="0"/>
              <a:t> rot.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3A09E4-5FFF-6644-BF6B-4EF086C5D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05347" y="2430252"/>
            <a:ext cx="6181306" cy="30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nehmen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(ich)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ich </a:t>
            </a:r>
            <a:r>
              <a:rPr lang="en-US" sz="4000" i="1" dirty="0" err="1"/>
              <a:t>nehme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6102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C50C-B356-4E43-9932-BAC02369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Possessivpronomen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3356-9670-0D4D-9241-03C5F9FE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55" y="5753818"/>
            <a:ext cx="8868070" cy="118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ihr</a:t>
            </a:r>
            <a:r>
              <a:rPr lang="en-US" sz="4000" dirty="0"/>
              <a:t>) ______ </a:t>
            </a:r>
            <a:r>
              <a:rPr lang="en-US" sz="4000" dirty="0" err="1"/>
              <a:t>trinkt</a:t>
            </a:r>
            <a:r>
              <a:rPr lang="en-US" sz="4000" dirty="0"/>
              <a:t> </a:t>
            </a:r>
            <a:r>
              <a:rPr lang="en-US" sz="4000" dirty="0" err="1"/>
              <a:t>jeden</a:t>
            </a:r>
            <a:r>
              <a:rPr lang="en-US" sz="4000" dirty="0"/>
              <a:t> Morgen </a:t>
            </a:r>
            <a:r>
              <a:rPr lang="en-US" sz="4000" dirty="0" err="1"/>
              <a:t>Kaffee</a:t>
            </a:r>
            <a:r>
              <a:rPr lang="en-US" sz="4000" dirty="0"/>
              <a:t>.</a:t>
            </a:r>
          </a:p>
        </p:txBody>
      </p:sp>
      <p:pic>
        <p:nvPicPr>
          <p:cNvPr id="9" name="Picture 8" descr="A child holding a baby&#10;&#10;Description automatically generated">
            <a:extLst>
              <a:ext uri="{FF2B5EF4-FFF2-40B4-BE49-F238E27FC236}">
                <a16:creationId xmlns:a16="http://schemas.microsoft.com/office/drawing/2014/main" id="{8F29B65C-7937-8149-BEAA-D16B612C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4250" y="232481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95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C50C-B356-4E43-9932-BAC02369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Possessivpronomen</a:t>
            </a:r>
            <a:r>
              <a:rPr lang="en-US" cap="none" dirty="0"/>
              <a:t>: </a:t>
            </a:r>
            <a:r>
              <a:rPr lang="en-US" cap="none" dirty="0" err="1"/>
              <a:t>Fragen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3356-9670-0D4D-9241-03C5F9FE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965" y="2589703"/>
            <a:ext cx="8868070" cy="28386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 </a:t>
            </a:r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dein</a:t>
            </a:r>
            <a:r>
              <a:rPr lang="en-US" sz="4000" dirty="0"/>
              <a:t> </a:t>
            </a:r>
            <a:r>
              <a:rPr lang="en-US" sz="4000" dirty="0" err="1"/>
              <a:t>Lieblingsfach</a:t>
            </a:r>
            <a:r>
              <a:rPr lang="en-US" sz="4000" dirty="0"/>
              <a:t>?</a:t>
            </a:r>
          </a:p>
          <a:p>
            <a:pPr algn="ctr"/>
            <a:r>
              <a:rPr lang="en-US" sz="4000" dirty="0"/>
              <a:t>Wo </a:t>
            </a:r>
            <a:r>
              <a:rPr lang="en-US" sz="4000" dirty="0" err="1"/>
              <a:t>wohnt</a:t>
            </a:r>
            <a:r>
              <a:rPr lang="en-US" sz="4000" dirty="0"/>
              <a:t> </a:t>
            </a:r>
            <a:r>
              <a:rPr lang="en-US" sz="4000" dirty="0" err="1"/>
              <a:t>deine</a:t>
            </a:r>
            <a:r>
              <a:rPr lang="en-US" sz="4000" dirty="0"/>
              <a:t> </a:t>
            </a:r>
            <a:r>
              <a:rPr lang="en-US" sz="4000" dirty="0" err="1"/>
              <a:t>Familie</a:t>
            </a:r>
            <a:r>
              <a:rPr lang="en-US" sz="4000" dirty="0"/>
              <a:t>?</a:t>
            </a:r>
          </a:p>
          <a:p>
            <a:pPr algn="ctr"/>
            <a:r>
              <a:rPr lang="en-US" sz="4000" dirty="0" err="1"/>
              <a:t>Ist</a:t>
            </a:r>
            <a:r>
              <a:rPr lang="en-US" sz="4000" dirty="0"/>
              <a:t> </a:t>
            </a:r>
            <a:r>
              <a:rPr lang="en-US" sz="4000" dirty="0" err="1"/>
              <a:t>dein</a:t>
            </a:r>
            <a:r>
              <a:rPr lang="en-US" sz="4000" dirty="0"/>
              <a:t> Zimmer </a:t>
            </a:r>
            <a:r>
              <a:rPr lang="en-US" sz="4000" dirty="0" err="1"/>
              <a:t>immer</a:t>
            </a:r>
            <a:r>
              <a:rPr lang="en-US" sz="4000" dirty="0"/>
              <a:t> </a:t>
            </a:r>
            <a:r>
              <a:rPr lang="en-US" sz="4000" dirty="0" err="1"/>
              <a:t>zu</a:t>
            </a:r>
            <a:r>
              <a:rPr lang="en-US" sz="4000" dirty="0"/>
              <a:t> </a:t>
            </a:r>
            <a:r>
              <a:rPr lang="en-US" sz="4000" dirty="0" err="1"/>
              <a:t>heiß</a:t>
            </a:r>
            <a:r>
              <a:rPr lang="en-US" sz="4000" dirty="0"/>
              <a:t>?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294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Sie hat </a:t>
            </a:r>
            <a:r>
              <a:rPr lang="en-US" sz="4000" dirty="0" err="1"/>
              <a:t>einen</a:t>
            </a:r>
            <a:r>
              <a:rPr lang="en-US" sz="4000" dirty="0"/>
              <a:t> </a:t>
            </a:r>
            <a:r>
              <a:rPr lang="en-US" sz="4000" dirty="0" err="1"/>
              <a:t>Bruder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74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Ihr</a:t>
            </a:r>
            <a:r>
              <a:rPr lang="en-US" sz="4000" dirty="0"/>
              <a:t> </a:t>
            </a:r>
            <a:r>
              <a:rPr lang="en-US" sz="4000" dirty="0" err="1"/>
              <a:t>Bruder</a:t>
            </a:r>
            <a:r>
              <a:rPr lang="en-US" sz="4000" dirty="0"/>
              <a:t> </a:t>
            </a:r>
            <a:r>
              <a:rPr lang="en-US" sz="4000" dirty="0" err="1"/>
              <a:t>heißt</a:t>
            </a:r>
            <a:r>
              <a:rPr lang="en-US" sz="4000" dirty="0"/>
              <a:t> Tim.</a:t>
            </a:r>
          </a:p>
        </p:txBody>
      </p:sp>
    </p:spTree>
    <p:extLst>
      <p:ext uri="{BB962C8B-B14F-4D97-AF65-F5344CB8AC3E}">
        <p14:creationId xmlns:p14="http://schemas.microsoft.com/office/powerpoint/2010/main" val="1878684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Ich </a:t>
            </a:r>
            <a:r>
              <a:rPr lang="en-US" sz="4000" dirty="0" err="1"/>
              <a:t>fahre</a:t>
            </a:r>
            <a:r>
              <a:rPr lang="en-US" sz="4000" dirty="0"/>
              <a:t> </a:t>
            </a:r>
            <a:r>
              <a:rPr lang="en-US" sz="4000" dirty="0" err="1"/>
              <a:t>jeden</a:t>
            </a:r>
            <a:r>
              <a:rPr lang="en-US" sz="4000" dirty="0"/>
              <a:t> Tag </a:t>
            </a:r>
            <a:r>
              <a:rPr lang="en-US" sz="4000" dirty="0" err="1"/>
              <a:t>zur</a:t>
            </a:r>
            <a:r>
              <a:rPr lang="en-US" sz="4000" dirty="0"/>
              <a:t> </a:t>
            </a:r>
            <a:r>
              <a:rPr lang="en-US" sz="4000" dirty="0" err="1"/>
              <a:t>Bibliothek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388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Xier</a:t>
            </a:r>
            <a:r>
              <a:rPr lang="en-US" sz="4000" dirty="0"/>
              <a:t> hat </a:t>
            </a:r>
            <a:r>
              <a:rPr lang="en-US" sz="4000" dirty="0" err="1"/>
              <a:t>ein</a:t>
            </a:r>
            <a:r>
              <a:rPr lang="en-US" sz="4000" dirty="0"/>
              <a:t> Auto.</a:t>
            </a:r>
          </a:p>
        </p:txBody>
      </p:sp>
    </p:spTree>
    <p:extLst>
      <p:ext uri="{BB962C8B-B14F-4D97-AF65-F5344CB8AC3E}">
        <p14:creationId xmlns:p14="http://schemas.microsoft.com/office/powerpoint/2010/main" val="344586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Xier</a:t>
            </a:r>
            <a:r>
              <a:rPr lang="en-US" sz="4000" dirty="0"/>
              <a:t> hat </a:t>
            </a:r>
            <a:r>
              <a:rPr lang="en-US" sz="4000" dirty="0" err="1"/>
              <a:t>zwei</a:t>
            </a:r>
            <a:r>
              <a:rPr lang="en-US" sz="4000" dirty="0"/>
              <a:t> Autos.</a:t>
            </a:r>
          </a:p>
        </p:txBody>
      </p:sp>
    </p:spTree>
    <p:extLst>
      <p:ext uri="{BB962C8B-B14F-4D97-AF65-F5344CB8AC3E}">
        <p14:creationId xmlns:p14="http://schemas.microsoft.com/office/powerpoint/2010/main" val="1024821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Du </a:t>
            </a:r>
            <a:r>
              <a:rPr lang="en-US" sz="4000" dirty="0" err="1"/>
              <a:t>trinkst</a:t>
            </a:r>
            <a:r>
              <a:rPr lang="en-US" sz="4000" dirty="0"/>
              <a:t> </a:t>
            </a:r>
            <a:r>
              <a:rPr lang="en-US" sz="4000" dirty="0" err="1"/>
              <a:t>sehr</a:t>
            </a:r>
            <a:r>
              <a:rPr lang="en-US" sz="4000" dirty="0"/>
              <a:t> </a:t>
            </a:r>
            <a:r>
              <a:rPr lang="en-US" sz="4000" dirty="0" err="1"/>
              <a:t>viel</a:t>
            </a:r>
            <a:r>
              <a:rPr lang="en-US" sz="4000" dirty="0"/>
              <a:t> </a:t>
            </a:r>
            <a:r>
              <a:rPr lang="en-US" sz="4000" dirty="0" err="1"/>
              <a:t>Kaffee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536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Er</a:t>
            </a:r>
            <a:r>
              <a:rPr lang="en-US" sz="4000" dirty="0"/>
              <a:t> </a:t>
            </a:r>
            <a:r>
              <a:rPr lang="en-US" sz="4000" dirty="0" err="1"/>
              <a:t>liebt</a:t>
            </a:r>
            <a:r>
              <a:rPr lang="en-US" sz="4000" dirty="0"/>
              <a:t> seine </a:t>
            </a:r>
            <a:r>
              <a:rPr lang="en-US" sz="4000" dirty="0" err="1"/>
              <a:t>Schwester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453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Wir</a:t>
            </a:r>
            <a:r>
              <a:rPr lang="en-US" sz="4000" dirty="0"/>
              <a:t> </a:t>
            </a:r>
            <a:r>
              <a:rPr lang="en-US" sz="4000" dirty="0" err="1"/>
              <a:t>trinken</a:t>
            </a:r>
            <a:r>
              <a:rPr lang="en-US" sz="4000" dirty="0"/>
              <a:t> </a:t>
            </a:r>
            <a:r>
              <a:rPr lang="en-US" sz="4000" dirty="0" err="1"/>
              <a:t>gern</a:t>
            </a:r>
            <a:r>
              <a:rPr lang="en-US" sz="4000" dirty="0"/>
              <a:t> Bier.</a:t>
            </a:r>
          </a:p>
        </p:txBody>
      </p:sp>
    </p:spTree>
    <p:extLst>
      <p:ext uri="{BB962C8B-B14F-4D97-AF65-F5344CB8AC3E}">
        <p14:creationId xmlns:p14="http://schemas.microsoft.com/office/powerpoint/2010/main" val="6372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nehmen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er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er</a:t>
            </a:r>
            <a:r>
              <a:rPr lang="en-US" sz="4000" i="1" dirty="0"/>
              <a:t> </a:t>
            </a:r>
            <a:r>
              <a:rPr lang="en-US" sz="4000" i="1" dirty="0" err="1"/>
              <a:t>nimmt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7742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Ihr</a:t>
            </a:r>
            <a:r>
              <a:rPr lang="en-US" sz="4000" dirty="0"/>
              <a:t> </a:t>
            </a:r>
            <a:r>
              <a:rPr lang="en-US" sz="4000" dirty="0" err="1"/>
              <a:t>habt</a:t>
            </a:r>
            <a:r>
              <a:rPr lang="en-US" sz="4000" dirty="0"/>
              <a:t> </a:t>
            </a:r>
            <a:r>
              <a:rPr lang="en-US" sz="4000" dirty="0" err="1"/>
              <a:t>viel</a:t>
            </a:r>
            <a:r>
              <a:rPr lang="en-US" sz="4000" dirty="0"/>
              <a:t> Zeit.</a:t>
            </a:r>
          </a:p>
        </p:txBody>
      </p:sp>
    </p:spTree>
    <p:extLst>
      <p:ext uri="{BB962C8B-B14F-4D97-AF65-F5344CB8AC3E}">
        <p14:creationId xmlns:p14="http://schemas.microsoft.com/office/powerpoint/2010/main" val="4270610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E02-8BDC-5343-B0E2-322FDEB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Negation: </a:t>
            </a:r>
            <a:r>
              <a:rPr lang="en-US" cap="none" dirty="0" err="1"/>
              <a:t>nicht</a:t>
            </a:r>
            <a:r>
              <a:rPr lang="en-US" cap="none" dirty="0"/>
              <a:t> </a:t>
            </a:r>
            <a:r>
              <a:rPr lang="en-US" cap="none" dirty="0" err="1"/>
              <a:t>oder</a:t>
            </a:r>
            <a:r>
              <a:rPr lang="en-US" cap="none" dirty="0"/>
              <a:t> </a:t>
            </a:r>
            <a:r>
              <a:rPr lang="en-US" cap="none" dirty="0" err="1"/>
              <a:t>kein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C55B-FCFE-D34D-B62C-9179FB45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671316"/>
            <a:ext cx="7729728" cy="206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Ich </a:t>
            </a:r>
            <a:r>
              <a:rPr lang="en-US" sz="4000" dirty="0" err="1"/>
              <a:t>verstehe</a:t>
            </a:r>
            <a:r>
              <a:rPr lang="en-US" sz="4000" dirty="0"/>
              <a:t> den Text.</a:t>
            </a:r>
          </a:p>
        </p:txBody>
      </p:sp>
    </p:spTree>
    <p:extLst>
      <p:ext uri="{BB962C8B-B14F-4D97-AF65-F5344CB8AC3E}">
        <p14:creationId xmlns:p14="http://schemas.microsoft.com/office/powerpoint/2010/main" val="3922548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A330-A707-8149-9468-E223051A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Schönes</a:t>
            </a:r>
            <a:r>
              <a:rPr lang="en-US" cap="none" dirty="0"/>
              <a:t> </a:t>
            </a:r>
            <a:r>
              <a:rPr lang="en-US" cap="none" dirty="0" err="1"/>
              <a:t>Wochenende</a:t>
            </a:r>
            <a:r>
              <a:rPr lang="en-US" cap="none" dirty="0"/>
              <a:t>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CE7E-77E1-014D-96F9-AF3E2EE9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fahren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wir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wir</a:t>
            </a:r>
            <a:r>
              <a:rPr lang="en-US" sz="4000" i="1" dirty="0"/>
              <a:t> </a:t>
            </a:r>
            <a:r>
              <a:rPr lang="en-US" sz="4000" i="1" dirty="0" err="1"/>
              <a:t>fahren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7293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fahren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xier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xier</a:t>
            </a:r>
            <a:r>
              <a:rPr lang="en-US" sz="4000" i="1" dirty="0"/>
              <a:t> </a:t>
            </a:r>
            <a:r>
              <a:rPr lang="en-US" sz="4000" i="1" dirty="0" err="1"/>
              <a:t>fährt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456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tragen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sie</a:t>
            </a:r>
            <a:r>
              <a:rPr lang="en-US" sz="4000" dirty="0"/>
              <a:t> pl.)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sie</a:t>
            </a:r>
            <a:r>
              <a:rPr lang="en-US" sz="4000" i="1" dirty="0"/>
              <a:t> </a:t>
            </a:r>
            <a:r>
              <a:rPr lang="en-US" sz="4000" i="1" dirty="0" err="1"/>
              <a:t>tragen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129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tragen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ihr</a:t>
            </a:r>
            <a:r>
              <a:rPr lang="en-US" sz="4000" dirty="0"/>
              <a:t> pl.)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4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ihr</a:t>
            </a:r>
            <a:r>
              <a:rPr lang="en-US" sz="4000" i="1" dirty="0"/>
              <a:t> </a:t>
            </a:r>
            <a:r>
              <a:rPr lang="en-US" sz="4000" i="1" dirty="0" err="1"/>
              <a:t>tragt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2899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0-C630-AB4F-93DE-3CBD2C85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Verben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Stammwechsel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7594-2D12-8E4C-B3F8-7B35B2C4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62332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anfangen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(ich)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6046C-7C3A-F842-B5EB-5FDF5ACBEE31}"/>
              </a:ext>
            </a:extLst>
          </p:cNvPr>
          <p:cNvSpPr txBox="1"/>
          <p:nvPr/>
        </p:nvSpPr>
        <p:spPr>
          <a:xfrm>
            <a:off x="4885426" y="5125293"/>
            <a:ext cx="258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ich </a:t>
            </a:r>
            <a:r>
              <a:rPr lang="en-US" sz="4000" i="1" dirty="0" err="1"/>
              <a:t>fange</a:t>
            </a:r>
            <a:r>
              <a:rPr lang="en-US" sz="4000" i="1" dirty="0"/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3012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2625</TotalTime>
  <Words>481</Words>
  <Application>Microsoft Macintosh PowerPoint</Application>
  <PresentationFormat>Widescreen</PresentationFormat>
  <Paragraphs>136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Gill Sans MT</vt:lpstr>
      <vt:lpstr>Parcel</vt:lpstr>
      <vt:lpstr>TA Sitzung 4</vt:lpstr>
      <vt:lpstr>Xier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Verben mit Stammwechsel</vt:lpstr>
      <vt:lpstr>Assumptions: bestimmt, wohl, sicher, wahrscheinlich</vt:lpstr>
      <vt:lpstr>Assumptions: bestimmt, wohl, sicher, wahrscheinlich</vt:lpstr>
      <vt:lpstr>Assumptions: bestimmt, wohl, sicher, wahrscheinlich</vt:lpstr>
      <vt:lpstr>Assumptions: bestimmt, wohl, sicher, wahrscheinlich</vt:lpstr>
      <vt:lpstr>Assumptions: bestimmt, wohl, sicher, wahrscheinlich</vt:lpstr>
      <vt:lpstr>Assumptions: bestimmt, wohl, sicher, wahrscheinlich</vt:lpstr>
      <vt:lpstr>Assumptions: bestimmt, wohl, sicher, wahrscheinlich</vt:lpstr>
      <vt:lpstr>Possessivpronomen</vt:lpstr>
      <vt:lpstr>Possessivpronomen</vt:lpstr>
      <vt:lpstr>Possessivpronomen</vt:lpstr>
      <vt:lpstr>Possessivpronomen</vt:lpstr>
      <vt:lpstr>Possessivpronomen: Fragen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Negation: nicht oder kein?</vt:lpstr>
      <vt:lpstr>Schönes Wochenende!!!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Sitzung 4</dc:title>
  <dc:creator>Nora Cahill</dc:creator>
  <cp:lastModifiedBy>Nora Cahill</cp:lastModifiedBy>
  <cp:revision>23</cp:revision>
  <dcterms:created xsi:type="dcterms:W3CDTF">2020-10-07T23:19:38Z</dcterms:created>
  <dcterms:modified xsi:type="dcterms:W3CDTF">2020-10-09T19:05:20Z</dcterms:modified>
</cp:coreProperties>
</file>