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Raleway"/>
      <p:regular r:id="rId27"/>
      <p:bold r:id="rId28"/>
      <p:italic r:id="rId29"/>
      <p:boldItalic r:id="rId30"/>
    </p:embeddedFont>
    <p:embeddedFont>
      <p:font typeface="Proxima Nova"/>
      <p:regular r:id="rId31"/>
      <p:bold r:id="rId32"/>
      <p:italic r:id="rId33"/>
      <p:boldItalic r:id="rId34"/>
    </p:embeddedFont>
    <p:embeddedFont>
      <p:font typeface="Economica"/>
      <p:regular r:id="rId35"/>
      <p:bold r:id="rId36"/>
      <p:italic r:id="rId37"/>
      <p:boldItalic r:id="rId38"/>
    </p:embeddedFont>
    <p:embeddedFont>
      <p:font typeface="Corbel"/>
      <p:regular r:id="rId39"/>
      <p:bold r:id="rId40"/>
      <p:italic r:id="rId41"/>
      <p:boldItalic r:id="rId42"/>
    </p:embeddedFont>
    <p:embeddedFont>
      <p:font typeface="Open Sans"/>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orbel-bold.fntdata"/><Relationship Id="rId20" Type="http://schemas.openxmlformats.org/officeDocument/2006/relationships/slide" Target="slides/slide15.xml"/><Relationship Id="rId42" Type="http://schemas.openxmlformats.org/officeDocument/2006/relationships/font" Target="fonts/Corbel-boldItalic.fntdata"/><Relationship Id="rId41" Type="http://schemas.openxmlformats.org/officeDocument/2006/relationships/font" Target="fonts/Corbel-italic.fntdata"/><Relationship Id="rId22" Type="http://schemas.openxmlformats.org/officeDocument/2006/relationships/slide" Target="slides/slide17.xml"/><Relationship Id="rId44" Type="http://schemas.openxmlformats.org/officeDocument/2006/relationships/font" Target="fonts/OpenSans-bold.fntdata"/><Relationship Id="rId21" Type="http://schemas.openxmlformats.org/officeDocument/2006/relationships/slide" Target="slides/slide16.xml"/><Relationship Id="rId43" Type="http://schemas.openxmlformats.org/officeDocument/2006/relationships/font" Target="fonts/OpenSans-regular.fntdata"/><Relationship Id="rId24" Type="http://schemas.openxmlformats.org/officeDocument/2006/relationships/slide" Target="slides/slide19.xml"/><Relationship Id="rId46" Type="http://schemas.openxmlformats.org/officeDocument/2006/relationships/font" Target="fonts/OpenSans-boldItalic.fntdata"/><Relationship Id="rId23" Type="http://schemas.openxmlformats.org/officeDocument/2006/relationships/slide" Target="slides/slide18.xml"/><Relationship Id="rId45" Type="http://schemas.openxmlformats.org/officeDocument/2006/relationships/font" Target="fonts/OpenSans-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aleway-bold.fntdata"/><Relationship Id="rId27" Type="http://schemas.openxmlformats.org/officeDocument/2006/relationships/font" Target="fonts/Raleway-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aleway-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roximaNova-regular.fntdata"/><Relationship Id="rId30" Type="http://schemas.openxmlformats.org/officeDocument/2006/relationships/font" Target="fonts/Raleway-boldItalic.fntdata"/><Relationship Id="rId11" Type="http://schemas.openxmlformats.org/officeDocument/2006/relationships/slide" Target="slides/slide6.xml"/><Relationship Id="rId33" Type="http://schemas.openxmlformats.org/officeDocument/2006/relationships/font" Target="fonts/ProximaNova-italic.fntdata"/><Relationship Id="rId10" Type="http://schemas.openxmlformats.org/officeDocument/2006/relationships/slide" Target="slides/slide5.xml"/><Relationship Id="rId32" Type="http://schemas.openxmlformats.org/officeDocument/2006/relationships/font" Target="fonts/ProximaNova-bold.fntdata"/><Relationship Id="rId13" Type="http://schemas.openxmlformats.org/officeDocument/2006/relationships/slide" Target="slides/slide8.xml"/><Relationship Id="rId35" Type="http://schemas.openxmlformats.org/officeDocument/2006/relationships/font" Target="fonts/Economica-regular.fntdata"/><Relationship Id="rId12" Type="http://schemas.openxmlformats.org/officeDocument/2006/relationships/slide" Target="slides/slide7.xml"/><Relationship Id="rId34" Type="http://schemas.openxmlformats.org/officeDocument/2006/relationships/font" Target="fonts/ProximaNova-boldItalic.fntdata"/><Relationship Id="rId15" Type="http://schemas.openxmlformats.org/officeDocument/2006/relationships/slide" Target="slides/slide10.xml"/><Relationship Id="rId37" Type="http://schemas.openxmlformats.org/officeDocument/2006/relationships/font" Target="fonts/Economica-italic.fntdata"/><Relationship Id="rId14" Type="http://schemas.openxmlformats.org/officeDocument/2006/relationships/slide" Target="slides/slide9.xml"/><Relationship Id="rId36" Type="http://schemas.openxmlformats.org/officeDocument/2006/relationships/font" Target="fonts/Economica-bold.fntdata"/><Relationship Id="rId17" Type="http://schemas.openxmlformats.org/officeDocument/2006/relationships/slide" Target="slides/slide12.xml"/><Relationship Id="rId39" Type="http://schemas.openxmlformats.org/officeDocument/2006/relationships/font" Target="fonts/Corbel-regular.fntdata"/><Relationship Id="rId16" Type="http://schemas.openxmlformats.org/officeDocument/2006/relationships/slide" Target="slides/slide11.xml"/><Relationship Id="rId38" Type="http://schemas.openxmlformats.org/officeDocument/2006/relationships/font" Target="fonts/Economica-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7de4dfbc2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7de4dfbc2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7de4dfbc2e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7de4dfbc2e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8c062efd47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8c062efd47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7de4dfbc2e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7de4dfbc2e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6eeabf428f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6eeabf428f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8c0d1c7ba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8c0d1c7ba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8c062efd47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8c062efd47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a09f6ce392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a09f6ce392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8c062efd47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8c062efd47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8c062efd47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8c062efd47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6eeabf428f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6eeabf428f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8c062efd4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8c062efd4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7de4dfbc2e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7de4dfbc2e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8c062efd47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8c062efd47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7de4dfbc2e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7de4dfbc2e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7de4dfbc2e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7de4dfbc2e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8c062efd47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8c062efd47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7de4dfbc2e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7de4dfbc2e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7de4dfbc2e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7de4dfbc2e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7de4dfbc2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7de4dfbc2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f6488b22829e39f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f6488b22829e39f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hyperlink" Target="http://www.youtube.com/watch?v=AjkmX21VYeU" TargetMode="External"/><Relationship Id="rId4" Type="http://schemas.openxmlformats.org/officeDocument/2006/relationships/image" Target="../media/image35.jpg"/><Relationship Id="rId5" Type="http://schemas.openxmlformats.org/officeDocument/2006/relationships/hyperlink" Target="http://www.youtube.com/watch?v=Cr7ziMWqS0M" TargetMode="External"/><Relationship Id="rId6" Type="http://schemas.openxmlformats.org/officeDocument/2006/relationships/image" Target="../media/image2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hyperlink" Target="http://www.youtube.com/watch?v=_Chq1Ty0nyE" TargetMode="External"/><Relationship Id="rId4" Type="http://schemas.openxmlformats.org/officeDocument/2006/relationships/image" Target="../media/image21.jpg"/><Relationship Id="rId5" Type="http://schemas.openxmlformats.org/officeDocument/2006/relationships/hyperlink" Target="http://www.youtube.com/watch?v=4fGr9IBgtyU" TargetMode="External"/><Relationship Id="rId6" Type="http://schemas.openxmlformats.org/officeDocument/2006/relationships/image" Target="../media/image2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www.youtube.com/watch?v=pcD28ksz4pc" TargetMode="External"/><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www.youtube.com/watch?v=lNBKDH1I2ms" TargetMode="External"/><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www.youtube.com/watch?v=BiH3vA7q0jo" TargetMode="External"/><Relationship Id="rId4" Type="http://schemas.openxmlformats.org/officeDocument/2006/relationships/image" Target="../media/image31.jpg"/><Relationship Id="rId5" Type="http://schemas.openxmlformats.org/officeDocument/2006/relationships/image" Target="../media/image26.jpg"/><Relationship Id="rId6" Type="http://schemas.openxmlformats.org/officeDocument/2006/relationships/image" Target="../media/image27.jpg"/><Relationship Id="rId7" Type="http://schemas.openxmlformats.org/officeDocument/2006/relationships/image" Target="../media/image2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hyperlink" Target="http://www.youtube.com/watch?v=C_7ndqgwxcM" TargetMode="External"/><Relationship Id="rId4" Type="http://schemas.openxmlformats.org/officeDocument/2006/relationships/image" Target="../media/image3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hyperlink" Target="http://www.youtube.com/watch?v=NOTjyCM3Ou4" TargetMode="External"/><Relationship Id="rId4" Type="http://schemas.openxmlformats.org/officeDocument/2006/relationships/image" Target="../media/image29.jpg"/><Relationship Id="rId5" Type="http://schemas.openxmlformats.org/officeDocument/2006/relationships/hyperlink" Target="http://www.youtube.com/watch?v=Q22Zdh8w4q4" TargetMode="External"/><Relationship Id="rId6" Type="http://schemas.openxmlformats.org/officeDocument/2006/relationships/image" Target="../media/image3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hyperlink" Target="http://www.youtube.com/watch?v=RDGl6bcVqSM" TargetMode="External"/><Relationship Id="rId4" Type="http://schemas.openxmlformats.org/officeDocument/2006/relationships/image" Target="../media/image30.jpg"/><Relationship Id="rId5" Type="http://schemas.openxmlformats.org/officeDocument/2006/relationships/hyperlink" Target="http://www.youtube.com/watch?v=v5xtWTfZBrc" TargetMode="External"/><Relationship Id="rId6" Type="http://schemas.openxmlformats.org/officeDocument/2006/relationships/image" Target="../media/image3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britannica.com/topic/modernity" TargetMode="External"/><Relationship Id="rId4" Type="http://schemas.openxmlformats.org/officeDocument/2006/relationships/hyperlink" Target="https://www.britannica.com/art/Modernism-art" TargetMode="External"/><Relationship Id="rId5" Type="http://schemas.openxmlformats.org/officeDocument/2006/relationships/image" Target="../media/image3.jpg"/><Relationship Id="rId6" Type="http://schemas.openxmlformats.org/officeDocument/2006/relationships/image" Target="../media/image5.jpg"/><Relationship Id="rId7"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www.youtube.com/watch?v=lmsR8eR2-MI" TargetMode="Externa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11" Type="http://schemas.openxmlformats.org/officeDocument/2006/relationships/image" Target="../media/image15.jpg"/><Relationship Id="rId10" Type="http://schemas.openxmlformats.org/officeDocument/2006/relationships/image" Target="../media/image7.jpg"/><Relationship Id="rId13" Type="http://schemas.openxmlformats.org/officeDocument/2006/relationships/image" Target="../media/image6.jpg"/><Relationship Id="rId12" Type="http://schemas.openxmlformats.org/officeDocument/2006/relationships/hyperlink" Target="http://www.youtube.com/watch?v=8s__C1s-ohQ" TargetMode="External"/><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hyperlink" Target="https://www.britannica.com/biography/Michel-Fokine" TargetMode="External"/><Relationship Id="rId4" Type="http://schemas.openxmlformats.org/officeDocument/2006/relationships/hyperlink" Target="https://www.britannica.com/biography/Anna-Pavlova" TargetMode="External"/><Relationship Id="rId9" Type="http://schemas.openxmlformats.org/officeDocument/2006/relationships/hyperlink" Target="https://www.britannica.com/biography/Leonide-Massine" TargetMode="External"/><Relationship Id="rId15" Type="http://schemas.openxmlformats.org/officeDocument/2006/relationships/image" Target="../media/image10.jpg"/><Relationship Id="rId14" Type="http://schemas.openxmlformats.org/officeDocument/2006/relationships/hyperlink" Target="http://www.youtube.com/watch?v=AOMdUgeb5Vw" TargetMode="External"/><Relationship Id="rId17" Type="http://schemas.openxmlformats.org/officeDocument/2006/relationships/image" Target="../media/image16.jpg"/><Relationship Id="rId16" Type="http://schemas.openxmlformats.org/officeDocument/2006/relationships/image" Target="../media/image8.jpg"/><Relationship Id="rId5" Type="http://schemas.openxmlformats.org/officeDocument/2006/relationships/hyperlink" Target="https://www.britannica.com/biography/Serge-Pavlovich-Diaghilev" TargetMode="External"/><Relationship Id="rId6" Type="http://schemas.openxmlformats.org/officeDocument/2006/relationships/hyperlink" Target="https://www.britannica.com/biography/Vaslav-Nijinsky" TargetMode="External"/><Relationship Id="rId7" Type="http://schemas.openxmlformats.org/officeDocument/2006/relationships/hyperlink" Target="https://www.britannica.com/biography/Igor-Stravinsky" TargetMode="External"/><Relationship Id="rId8" Type="http://schemas.openxmlformats.org/officeDocument/2006/relationships/hyperlink" Target="https://www.britannica.com/biography/Bronislava-Nijinska"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britannica.com/biography/Leon-Bakst" TargetMode="External"/><Relationship Id="rId4" Type="http://schemas.openxmlformats.org/officeDocument/2006/relationships/image" Target="../media/image11.jpg"/><Relationship Id="rId5"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8.jpg"/><Relationship Id="rId4" Type="http://schemas.openxmlformats.org/officeDocument/2006/relationships/image" Target="../media/image17.jpg"/><Relationship Id="rId5" Type="http://schemas.openxmlformats.org/officeDocument/2006/relationships/image" Target="../media/image14.jpg"/><Relationship Id="rId6" Type="http://schemas.openxmlformats.org/officeDocument/2006/relationships/hyperlink" Target="https://www.loc.gov/exhibits/ballets-russes/exhibition-items.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www.youtube.com/watch?v=DBm8Kcr9FrQ" TargetMode="External"/><Relationship Id="rId4" Type="http://schemas.openxmlformats.org/officeDocument/2006/relationships/image" Target="../media/image20.jpg"/><Relationship Id="rId5" Type="http://schemas.openxmlformats.org/officeDocument/2006/relationships/hyperlink" Target="http://www.youtube.com/watch?v=YPbW2HpYGDs" TargetMode="External"/><Relationship Id="rId6"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hyperlink" Target="http://www.youtube.com/watch?v=o9IWpJt3wCY" TargetMode="External"/><Relationship Id="rId4" Type="http://schemas.openxmlformats.org/officeDocument/2006/relationships/image" Target="../media/image12.jpg"/><Relationship Id="rId5" Type="http://schemas.openxmlformats.org/officeDocument/2006/relationships/hyperlink" Target="http://www.youtube.com/watch?v=EC6MmmLKEmA" TargetMode="External"/><Relationship Id="rId6"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2749950" y="1444250"/>
            <a:ext cx="3349500" cy="1288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Modernism</a:t>
            </a:r>
            <a:endParaRPr/>
          </a:p>
        </p:txBody>
      </p:sp>
      <p:sp>
        <p:nvSpPr>
          <p:cNvPr id="60" name="Google Shape;60;p13"/>
          <p:cNvSpPr txBox="1"/>
          <p:nvPr>
            <p:ph idx="1" type="subTitle"/>
          </p:nvPr>
        </p:nvSpPr>
        <p:spPr>
          <a:xfrm>
            <a:off x="2646875" y="3115950"/>
            <a:ext cx="3675600" cy="70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Corbel"/>
                <a:ea typeface="Corbel"/>
                <a:cs typeface="Corbel"/>
                <a:sym typeface="Corbel"/>
              </a:rPr>
              <a:t>International Modernism in Ballet </a:t>
            </a:r>
            <a:endParaRPr sz="2600">
              <a:latin typeface="Corbel"/>
              <a:ea typeface="Corbel"/>
              <a:cs typeface="Corbel"/>
              <a:sym typeface="Corbe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descr="Rudolf Nureyev, Noëlla Pontois, Charles Jude and Serge Peretti in Fokine's Petrouchka. Staging by Nijinska and Golovine.Music by Stravinsky. Paris Opera Ballet 1976." id="130" name="Google Shape;130;p22" title="Nureyev &amp; Pontois in Petrouchka 1976">
            <a:hlinkClick r:id="rId3"/>
          </p:cNvPr>
          <p:cNvPicPr preferRelativeResize="0"/>
          <p:nvPr/>
        </p:nvPicPr>
        <p:blipFill>
          <a:blip r:embed="rId4">
            <a:alphaModFix/>
          </a:blip>
          <a:stretch>
            <a:fillRect/>
          </a:stretch>
        </p:blipFill>
        <p:spPr>
          <a:xfrm>
            <a:off x="0" y="0"/>
            <a:ext cx="4572000" cy="3429000"/>
          </a:xfrm>
          <a:prstGeom prst="rect">
            <a:avLst/>
          </a:prstGeom>
          <a:noFill/>
          <a:ln>
            <a:noFill/>
          </a:ln>
        </p:spPr>
      </p:pic>
      <p:sp>
        <p:nvSpPr>
          <p:cNvPr id="131" name="Google Shape;131;p22"/>
          <p:cNvSpPr txBox="1"/>
          <p:nvPr/>
        </p:nvSpPr>
        <p:spPr>
          <a:xfrm>
            <a:off x="227425" y="3656425"/>
            <a:ext cx="4198800" cy="78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3200">
                <a:latin typeface="Raleway"/>
                <a:ea typeface="Raleway"/>
                <a:cs typeface="Raleway"/>
                <a:sym typeface="Raleway"/>
              </a:rPr>
              <a:t>Petruschka</a:t>
            </a:r>
            <a:r>
              <a:rPr lang="en" sz="3200">
                <a:latin typeface="Raleway"/>
                <a:ea typeface="Raleway"/>
                <a:cs typeface="Raleway"/>
                <a:sym typeface="Raleway"/>
              </a:rPr>
              <a:t> (1911)</a:t>
            </a:r>
            <a:endParaRPr sz="3200">
              <a:latin typeface="Raleway"/>
              <a:ea typeface="Raleway"/>
              <a:cs typeface="Raleway"/>
              <a:sym typeface="Raleway"/>
            </a:endParaRPr>
          </a:p>
        </p:txBody>
      </p:sp>
      <p:pic>
        <p:nvPicPr>
          <p:cNvPr descr=" " id="132" name="Google Shape;132;p22" title="L'Apres-midi d'un Faune Ballet performed by the Joffrey Ballet">
            <a:hlinkClick r:id="rId5"/>
          </p:cNvPr>
          <p:cNvPicPr preferRelativeResize="0"/>
          <p:nvPr/>
        </p:nvPicPr>
        <p:blipFill>
          <a:blip r:embed="rId6">
            <a:alphaModFix/>
          </a:blip>
          <a:stretch>
            <a:fillRect/>
          </a:stretch>
        </p:blipFill>
        <p:spPr>
          <a:xfrm>
            <a:off x="4572000" y="0"/>
            <a:ext cx="4572000" cy="3429000"/>
          </a:xfrm>
          <a:prstGeom prst="rect">
            <a:avLst/>
          </a:prstGeom>
          <a:noFill/>
          <a:ln>
            <a:noFill/>
          </a:ln>
        </p:spPr>
      </p:pic>
      <p:sp>
        <p:nvSpPr>
          <p:cNvPr id="133" name="Google Shape;133;p22"/>
          <p:cNvSpPr txBox="1"/>
          <p:nvPr/>
        </p:nvSpPr>
        <p:spPr>
          <a:xfrm>
            <a:off x="4297925" y="3656425"/>
            <a:ext cx="4845900" cy="78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3200">
                <a:latin typeface="Raleway"/>
                <a:ea typeface="Raleway"/>
                <a:cs typeface="Raleway"/>
                <a:sym typeface="Raleway"/>
              </a:rPr>
              <a:t>L’Apres-midi d’un Faune</a:t>
            </a:r>
            <a:r>
              <a:rPr lang="en" sz="3200">
                <a:latin typeface="Raleway"/>
                <a:ea typeface="Raleway"/>
                <a:cs typeface="Raleway"/>
                <a:sym typeface="Raleway"/>
              </a:rPr>
              <a:t> (1912) </a:t>
            </a:r>
            <a:endParaRPr sz="3200">
              <a:latin typeface="Raleway"/>
              <a:ea typeface="Raleway"/>
              <a:cs typeface="Raleway"/>
              <a:sym typeface="Ralewa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descr="Ballet program &quot;Picasso and Dance&quot; by Europa Danse:&#10;http://www.le-traitdunion.com/index2.php?id_compagnie=14&#10;&#10;Diaghilev's &quot;Ballets Russes&quot;&#10;Ballet &quot;Parade&quot; - 1917&#10;&#10;Sets and costumes - Pablo Picasso&#10;Music - Erik Satie&#10;Scenario - Jean Cocteau&#10;Choreography - Leonide Massine&#10;Re - Suzanna della Pietra" id="138" name="Google Shape;138;p23" title="Picasso and Dance. Parade, 1917">
            <a:hlinkClick r:id="rId3"/>
          </p:cNvPr>
          <p:cNvPicPr preferRelativeResize="0"/>
          <p:nvPr/>
        </p:nvPicPr>
        <p:blipFill>
          <a:blip r:embed="rId4">
            <a:alphaModFix/>
          </a:blip>
          <a:stretch>
            <a:fillRect/>
          </a:stretch>
        </p:blipFill>
        <p:spPr>
          <a:xfrm>
            <a:off x="0" y="0"/>
            <a:ext cx="4572000" cy="3429000"/>
          </a:xfrm>
          <a:prstGeom prst="rect">
            <a:avLst/>
          </a:prstGeom>
          <a:noFill/>
          <a:ln>
            <a:noFill/>
          </a:ln>
        </p:spPr>
      </p:pic>
      <p:pic>
        <p:nvPicPr>
          <p:cNvPr descr="For me, these two fragments give a little sense of what the Ballets Russes Cubist work, ‘Parade’, was actually like.&#10;&#10;From one-act scenario by Jean Cocteau and with music from Erik Satie, the ballet premiered at the Théâtre du Châtelet in Paris on 18th May 1917.&#10;&#10;The costumes and sets were designed by Pablo Picasso and the choreography set by Léonide Massine, who danced the Chinese magician. The construction of this character is a stereotyping bordering on what these days we would see as racism, but this was the first quarter of the C20.&#10;&#10;I love that the springy rhythms of the music are so perfectly realised in choreography, and here so well executed by Gary Chryst, the Chinese magician in this performance.&#10;&#10;Enjoy!" id="139" name="Google Shape;139;p23" title="‘Parade’ (1917) – The Ballets Russes Cubist Work">
            <a:hlinkClick r:id="rId5"/>
          </p:cNvPr>
          <p:cNvPicPr preferRelativeResize="0"/>
          <p:nvPr/>
        </p:nvPicPr>
        <p:blipFill>
          <a:blip r:embed="rId6">
            <a:alphaModFix/>
          </a:blip>
          <a:stretch>
            <a:fillRect/>
          </a:stretch>
        </p:blipFill>
        <p:spPr>
          <a:xfrm>
            <a:off x="4572000" y="0"/>
            <a:ext cx="4572000" cy="3429000"/>
          </a:xfrm>
          <a:prstGeom prst="rect">
            <a:avLst/>
          </a:prstGeom>
          <a:noFill/>
          <a:ln>
            <a:noFill/>
          </a:ln>
        </p:spPr>
      </p:pic>
      <p:sp>
        <p:nvSpPr>
          <p:cNvPr id="140" name="Google Shape;140;p23"/>
          <p:cNvSpPr txBox="1"/>
          <p:nvPr/>
        </p:nvSpPr>
        <p:spPr>
          <a:xfrm>
            <a:off x="636600" y="3646025"/>
            <a:ext cx="7801200" cy="1076400"/>
          </a:xfrm>
          <a:prstGeom prst="rect">
            <a:avLst/>
          </a:prstGeom>
          <a:noFill/>
          <a:ln>
            <a:noFill/>
          </a:ln>
        </p:spPr>
        <p:txBody>
          <a:bodyPr anchorCtr="0" anchor="t" bIns="91425" lIns="91425" spcFirstLastPara="1" rIns="91425" wrap="square" tIns="91425">
            <a:noAutofit/>
          </a:bodyPr>
          <a:lstStyle/>
          <a:p>
            <a:pPr indent="0" lvl="0" marL="2286000" rtl="0" algn="l">
              <a:spcBef>
                <a:spcPts val="0"/>
              </a:spcBef>
              <a:spcAft>
                <a:spcPts val="0"/>
              </a:spcAft>
              <a:buNone/>
            </a:pPr>
            <a:r>
              <a:rPr i="1" lang="en" sz="4100">
                <a:latin typeface="Raleway"/>
                <a:ea typeface="Raleway"/>
                <a:cs typeface="Raleway"/>
                <a:sym typeface="Raleway"/>
              </a:rPr>
              <a:t>Parade</a:t>
            </a:r>
            <a:r>
              <a:rPr lang="en" sz="4100">
                <a:latin typeface="Raleway"/>
                <a:ea typeface="Raleway"/>
                <a:cs typeface="Raleway"/>
                <a:sym typeface="Raleway"/>
              </a:rPr>
              <a:t> (1917) </a:t>
            </a:r>
            <a:endParaRPr sz="4100">
              <a:latin typeface="Raleway"/>
              <a:ea typeface="Raleway"/>
              <a:cs typeface="Raleway"/>
              <a:sym typeface="Raleway"/>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4"/>
          <p:cNvSpPr txBox="1"/>
          <p:nvPr>
            <p:ph type="title"/>
          </p:nvPr>
        </p:nvSpPr>
        <p:spPr>
          <a:xfrm>
            <a:off x="311700" y="93525"/>
            <a:ext cx="8520600" cy="724800"/>
          </a:xfrm>
          <a:prstGeom prst="rect">
            <a:avLst/>
          </a:prstGeom>
        </p:spPr>
        <p:txBody>
          <a:bodyPr anchorCtr="0" anchor="t" bIns="91425" lIns="91425" spcFirstLastPara="1" rIns="91425" wrap="square" tIns="91425">
            <a:noAutofit/>
          </a:bodyPr>
          <a:lstStyle/>
          <a:p>
            <a:pPr indent="457200" lvl="0" marL="2286000" rtl="0" algn="l">
              <a:spcBef>
                <a:spcPts val="0"/>
              </a:spcBef>
              <a:spcAft>
                <a:spcPts val="0"/>
              </a:spcAft>
              <a:buNone/>
            </a:pPr>
            <a:r>
              <a:rPr i="1" lang="en">
                <a:latin typeface="Raleway"/>
                <a:ea typeface="Raleway"/>
                <a:cs typeface="Raleway"/>
                <a:sym typeface="Raleway"/>
              </a:rPr>
              <a:t>Nijinsky</a:t>
            </a:r>
            <a:r>
              <a:rPr lang="en">
                <a:latin typeface="Raleway"/>
                <a:ea typeface="Raleway"/>
                <a:cs typeface="Raleway"/>
                <a:sym typeface="Raleway"/>
              </a:rPr>
              <a:t> (1980)</a:t>
            </a:r>
            <a:endParaRPr>
              <a:latin typeface="Raleway"/>
              <a:ea typeface="Raleway"/>
              <a:cs typeface="Raleway"/>
              <a:sym typeface="Raleway"/>
            </a:endParaRPr>
          </a:p>
        </p:txBody>
      </p:sp>
      <p:pic>
        <p:nvPicPr>
          <p:cNvPr descr="The story of Vaslav Nijinsky, who is widely believed to be one of the greatest ballet dancers of all time. Based on Romola Nijinsky's &quot;Last Years Of Nijinski.&quot;" id="146" name="Google Shape;146;p24" title="Nijinsky - Trailer">
            <a:hlinkClick r:id="rId3"/>
          </p:cNvPr>
          <p:cNvPicPr preferRelativeResize="0"/>
          <p:nvPr/>
        </p:nvPicPr>
        <p:blipFill>
          <a:blip r:embed="rId4">
            <a:alphaModFix/>
          </a:blip>
          <a:stretch>
            <a:fillRect/>
          </a:stretch>
        </p:blipFill>
        <p:spPr>
          <a:xfrm>
            <a:off x="2138121" y="818313"/>
            <a:ext cx="4867766" cy="3650825"/>
          </a:xfrm>
          <a:prstGeom prst="rect">
            <a:avLst/>
          </a:prstGeom>
          <a:noFill/>
          <a:ln>
            <a:noFill/>
          </a:ln>
        </p:spPr>
      </p:pic>
      <p:sp>
        <p:nvSpPr>
          <p:cNvPr id="147" name="Google Shape;147;p24"/>
          <p:cNvSpPr txBox="1"/>
          <p:nvPr/>
        </p:nvSpPr>
        <p:spPr>
          <a:xfrm>
            <a:off x="713075" y="4523950"/>
            <a:ext cx="7844100" cy="39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Corbel"/>
                <a:ea typeface="Corbel"/>
                <a:cs typeface="Corbel"/>
                <a:sym typeface="Corbel"/>
              </a:rPr>
              <a:t> A fictional feature film, starring George de la Pena, and directed by Herbert Ross. </a:t>
            </a:r>
            <a:endParaRPr sz="1800">
              <a:latin typeface="Corbel"/>
              <a:ea typeface="Corbel"/>
              <a:cs typeface="Corbel"/>
              <a:sym typeface="Corbe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descr="Ballet &quot;Jeux (Juegos)&quot;, con música de ‎Claude Debussy.&#10;Escena completa subtitulada al español, de la película &quot;Nijinsky&quot; (1980), con George de La Peña como Vaslav Nijinsky." id="152" name="Google Shape;152;p25" title="Jeux - Nijinsky (1980) (Subtitulado al español)">
            <a:hlinkClick r:id="rId3"/>
          </p:cNvPr>
          <p:cNvPicPr preferRelativeResize="0"/>
          <p:nvPr/>
        </p:nvPicPr>
        <p:blipFill>
          <a:blip r:embed="rId4">
            <a:alphaModFix/>
          </a:blip>
          <a:stretch>
            <a:fillRect/>
          </a:stretch>
        </p:blipFill>
        <p:spPr>
          <a:xfrm>
            <a:off x="2286000" y="328025"/>
            <a:ext cx="4572000" cy="3429000"/>
          </a:xfrm>
          <a:prstGeom prst="rect">
            <a:avLst/>
          </a:prstGeom>
          <a:noFill/>
          <a:ln>
            <a:noFill/>
          </a:ln>
        </p:spPr>
      </p:pic>
      <p:sp>
        <p:nvSpPr>
          <p:cNvPr id="153" name="Google Shape;153;p25"/>
          <p:cNvSpPr txBox="1"/>
          <p:nvPr/>
        </p:nvSpPr>
        <p:spPr>
          <a:xfrm>
            <a:off x="994025" y="3918850"/>
            <a:ext cx="7986900" cy="947100"/>
          </a:xfrm>
          <a:prstGeom prst="rect">
            <a:avLst/>
          </a:prstGeom>
          <a:noFill/>
          <a:ln>
            <a:noFill/>
          </a:ln>
        </p:spPr>
        <p:txBody>
          <a:bodyPr anchorCtr="0" anchor="t" bIns="91425" lIns="91425" spcFirstLastPara="1" rIns="91425" wrap="square" tIns="91425">
            <a:noAutofit/>
          </a:bodyPr>
          <a:lstStyle/>
          <a:p>
            <a:pPr indent="0" lvl="0" marL="1371600" rtl="0" algn="l">
              <a:spcBef>
                <a:spcPts val="0"/>
              </a:spcBef>
              <a:spcAft>
                <a:spcPts val="0"/>
              </a:spcAft>
              <a:buNone/>
            </a:pPr>
            <a:r>
              <a:rPr lang="en" sz="1800">
                <a:latin typeface="Corbel"/>
                <a:ea typeface="Corbel"/>
                <a:cs typeface="Corbel"/>
                <a:sym typeface="Corbel"/>
              </a:rPr>
              <a:t>Depiction of “La Jeux” (1913) in </a:t>
            </a:r>
            <a:r>
              <a:rPr i="1" lang="en" sz="1800">
                <a:latin typeface="Corbel"/>
                <a:ea typeface="Corbel"/>
                <a:cs typeface="Corbel"/>
                <a:sym typeface="Corbel"/>
              </a:rPr>
              <a:t>Nijinksy</a:t>
            </a:r>
            <a:r>
              <a:rPr lang="en" sz="1800">
                <a:latin typeface="Corbel"/>
                <a:ea typeface="Corbel"/>
                <a:cs typeface="Corbel"/>
                <a:sym typeface="Corbel"/>
              </a:rPr>
              <a:t> (1980) </a:t>
            </a:r>
            <a:endParaRPr sz="1800">
              <a:latin typeface="Corbel"/>
              <a:ea typeface="Corbel"/>
              <a:cs typeface="Corbel"/>
              <a:sym typeface="Corbel"/>
            </a:endParaRPr>
          </a:p>
          <a:p>
            <a:pPr indent="0" lvl="0" marL="0" rtl="0" algn="l">
              <a:spcBef>
                <a:spcPts val="0"/>
              </a:spcBef>
              <a:spcAft>
                <a:spcPts val="0"/>
              </a:spcAft>
              <a:buNone/>
            </a:pPr>
            <a:r>
              <a:t/>
            </a:r>
            <a:endParaRPr sz="1800">
              <a:latin typeface="Corbel"/>
              <a:ea typeface="Corbel"/>
              <a:cs typeface="Corbel"/>
              <a:sym typeface="Corbel"/>
            </a:endParaRPr>
          </a:p>
          <a:p>
            <a:pPr indent="0" lvl="0" marL="0" rtl="0" algn="l">
              <a:spcBef>
                <a:spcPts val="0"/>
              </a:spcBef>
              <a:spcAft>
                <a:spcPts val="0"/>
              </a:spcAft>
              <a:buNone/>
            </a:pPr>
            <a:r>
              <a:rPr lang="en" sz="1800">
                <a:latin typeface="Corbel"/>
                <a:ea typeface="Corbel"/>
                <a:cs typeface="Corbel"/>
                <a:sym typeface="Corbel"/>
              </a:rPr>
              <a:t>Choreographed by Vaslav Nijinksy for the Ballet Russes. Music by Claude Debussy.  </a:t>
            </a:r>
            <a:endParaRPr sz="1800">
              <a:latin typeface="Corbel"/>
              <a:ea typeface="Corbel"/>
              <a:cs typeface="Corbel"/>
              <a:sym typeface="Corbe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6"/>
          <p:cNvSpPr txBox="1"/>
          <p:nvPr>
            <p:ph type="title"/>
          </p:nvPr>
        </p:nvSpPr>
        <p:spPr>
          <a:xfrm>
            <a:off x="510450" y="2057400"/>
            <a:ext cx="8123100" cy="778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Revisioning Past Choreographic Works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7"/>
          <p:cNvSpPr txBox="1"/>
          <p:nvPr>
            <p:ph type="title"/>
          </p:nvPr>
        </p:nvSpPr>
        <p:spPr>
          <a:xfrm>
            <a:off x="311700" y="140275"/>
            <a:ext cx="8520600" cy="736500"/>
          </a:xfrm>
          <a:prstGeom prst="rect">
            <a:avLst/>
          </a:prstGeom>
        </p:spPr>
        <p:txBody>
          <a:bodyPr anchorCtr="0" anchor="t" bIns="91425" lIns="91425" spcFirstLastPara="1" rIns="91425" wrap="square" tIns="91425">
            <a:noAutofit/>
          </a:bodyPr>
          <a:lstStyle/>
          <a:p>
            <a:pPr indent="457200" lvl="0" marL="914400" rtl="0" algn="l">
              <a:spcBef>
                <a:spcPts val="0"/>
              </a:spcBef>
              <a:spcAft>
                <a:spcPts val="0"/>
              </a:spcAft>
              <a:buNone/>
            </a:pPr>
            <a:r>
              <a:rPr lang="en"/>
              <a:t>Choreographic Reconstruction</a:t>
            </a:r>
            <a:endParaRPr/>
          </a:p>
        </p:txBody>
      </p:sp>
      <p:sp>
        <p:nvSpPr>
          <p:cNvPr id="164" name="Google Shape;164;p27"/>
          <p:cNvSpPr txBox="1"/>
          <p:nvPr>
            <p:ph idx="1" type="body"/>
          </p:nvPr>
        </p:nvSpPr>
        <p:spPr>
          <a:xfrm>
            <a:off x="311700" y="876775"/>
            <a:ext cx="8520600" cy="370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Corbel"/>
                <a:ea typeface="Corbel"/>
                <a:cs typeface="Corbel"/>
                <a:sym typeface="Corbel"/>
              </a:rPr>
              <a:t>Millicent Hodson’s essay “Searching for Nijinsky’s </a:t>
            </a:r>
            <a:r>
              <a:rPr b="1" i="1" lang="en" sz="2400">
                <a:latin typeface="Corbel"/>
                <a:ea typeface="Corbel"/>
                <a:cs typeface="Corbel"/>
                <a:sym typeface="Corbel"/>
              </a:rPr>
              <a:t>Sacre</a:t>
            </a:r>
            <a:r>
              <a:rPr b="1" lang="en" sz="2400">
                <a:latin typeface="Corbel"/>
                <a:ea typeface="Corbel"/>
                <a:cs typeface="Corbel"/>
                <a:sym typeface="Corbel"/>
              </a:rPr>
              <a:t>” (1979)</a:t>
            </a:r>
            <a:endParaRPr b="1" sz="2400">
              <a:latin typeface="Corbel"/>
              <a:ea typeface="Corbel"/>
              <a:cs typeface="Corbel"/>
              <a:sym typeface="Corbel"/>
            </a:endParaRPr>
          </a:p>
          <a:p>
            <a:pPr indent="0" lvl="0" marL="0" rtl="0" algn="l">
              <a:spcBef>
                <a:spcPts val="1600"/>
              </a:spcBef>
              <a:spcAft>
                <a:spcPts val="0"/>
              </a:spcAft>
              <a:buNone/>
            </a:pPr>
            <a:r>
              <a:t/>
            </a:r>
            <a:endParaRPr sz="2100">
              <a:latin typeface="Corbel"/>
              <a:ea typeface="Corbel"/>
              <a:cs typeface="Corbel"/>
              <a:sym typeface="Corbel"/>
            </a:endParaRPr>
          </a:p>
          <a:p>
            <a:pPr indent="0" lvl="0" marL="0" rtl="0" algn="l">
              <a:spcBef>
                <a:spcPts val="1600"/>
              </a:spcBef>
              <a:spcAft>
                <a:spcPts val="0"/>
              </a:spcAft>
              <a:buNone/>
            </a:pPr>
            <a:r>
              <a:rPr lang="en" sz="2100">
                <a:latin typeface="Corbel"/>
                <a:ea typeface="Corbel"/>
                <a:cs typeface="Corbel"/>
                <a:sym typeface="Corbel"/>
              </a:rPr>
              <a:t>-What were Hodson’s research methods? How did she gather material? </a:t>
            </a:r>
            <a:endParaRPr sz="2100">
              <a:latin typeface="Corbel"/>
              <a:ea typeface="Corbel"/>
              <a:cs typeface="Corbel"/>
              <a:sym typeface="Corbel"/>
            </a:endParaRPr>
          </a:p>
          <a:p>
            <a:pPr indent="0" lvl="0" marL="0" rtl="0" algn="l">
              <a:spcBef>
                <a:spcPts val="1600"/>
              </a:spcBef>
              <a:spcAft>
                <a:spcPts val="0"/>
              </a:spcAft>
              <a:buNone/>
            </a:pPr>
            <a:r>
              <a:rPr lang="en" sz="2100">
                <a:latin typeface="Corbel"/>
                <a:ea typeface="Corbel"/>
                <a:cs typeface="Corbel"/>
                <a:sym typeface="Corbel"/>
              </a:rPr>
              <a:t>-What materials and information helped Hodson get closer to a sense of the “lost dance” from 1913? </a:t>
            </a:r>
            <a:endParaRPr sz="2100">
              <a:latin typeface="Corbel"/>
              <a:ea typeface="Corbel"/>
              <a:cs typeface="Corbel"/>
              <a:sym typeface="Corbel"/>
            </a:endParaRPr>
          </a:p>
          <a:p>
            <a:pPr indent="0" lvl="0" marL="0" rtl="0" algn="l">
              <a:spcBef>
                <a:spcPts val="1600"/>
              </a:spcBef>
              <a:spcAft>
                <a:spcPts val="0"/>
              </a:spcAft>
              <a:buNone/>
            </a:pPr>
            <a:r>
              <a:t/>
            </a:r>
            <a:endParaRPr sz="2100">
              <a:latin typeface="Corbel"/>
              <a:ea typeface="Corbel"/>
              <a:cs typeface="Corbel"/>
              <a:sym typeface="Corbel"/>
            </a:endParaRPr>
          </a:p>
          <a:p>
            <a:pPr indent="0" lvl="0" marL="0" rtl="0" algn="l">
              <a:spcBef>
                <a:spcPts val="1600"/>
              </a:spcBef>
              <a:spcAft>
                <a:spcPts val="16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8"/>
          <p:cNvSpPr txBox="1"/>
          <p:nvPr>
            <p:ph type="title"/>
          </p:nvPr>
        </p:nvSpPr>
        <p:spPr>
          <a:xfrm>
            <a:off x="490250" y="526350"/>
            <a:ext cx="57975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343A40"/>
                </a:solidFill>
                <a:latin typeface="Corbel"/>
                <a:ea typeface="Corbel"/>
                <a:cs typeface="Corbel"/>
                <a:sym typeface="Corbel"/>
              </a:rPr>
              <a:t>Sources: </a:t>
            </a:r>
            <a:r>
              <a:rPr lang="en" sz="2000">
                <a:solidFill>
                  <a:srgbClr val="343A40"/>
                </a:solidFill>
                <a:latin typeface="Corbel"/>
                <a:ea typeface="Corbel"/>
                <a:cs typeface="Corbel"/>
                <a:sym typeface="Corbel"/>
              </a:rPr>
              <a:t>a 1913 photograph of Ballet Russes dancers in costume, Valentine Gross's hierographic sketches alongside the musical score, Marie Rambert's oral recollection of the dance's posture, Millicent Hodson's sketches of the postures and groupings, and an excerpt of Stravinsky's score). </a:t>
            </a:r>
            <a:endParaRPr sz="2000">
              <a:solidFill>
                <a:srgbClr val="343A40"/>
              </a:solidFill>
              <a:latin typeface="Corbel"/>
              <a:ea typeface="Corbel"/>
              <a:cs typeface="Corbel"/>
              <a:sym typeface="Corbel"/>
            </a:endParaRPr>
          </a:p>
          <a:p>
            <a:pPr indent="0" lvl="0" marL="0" rtl="0" algn="l">
              <a:spcBef>
                <a:spcPts val="0"/>
              </a:spcBef>
              <a:spcAft>
                <a:spcPts val="0"/>
              </a:spcAft>
              <a:buNone/>
            </a:pPr>
            <a:r>
              <a:t/>
            </a:r>
            <a:endParaRPr sz="2000">
              <a:solidFill>
                <a:srgbClr val="343A40"/>
              </a:solidFill>
              <a:latin typeface="Corbel"/>
              <a:ea typeface="Corbel"/>
              <a:cs typeface="Corbel"/>
              <a:sym typeface="Corbel"/>
            </a:endParaRPr>
          </a:p>
          <a:p>
            <a:pPr indent="0" lvl="0" marL="0" rtl="0" algn="l">
              <a:spcBef>
                <a:spcPts val="0"/>
              </a:spcBef>
              <a:spcAft>
                <a:spcPts val="0"/>
              </a:spcAft>
              <a:buNone/>
            </a:pPr>
            <a:r>
              <a:rPr b="1" lang="en" sz="2000">
                <a:solidFill>
                  <a:srgbClr val="343A40"/>
                </a:solidFill>
                <a:latin typeface="Corbel"/>
                <a:ea typeface="Corbel"/>
                <a:cs typeface="Corbel"/>
                <a:sym typeface="Corbel"/>
              </a:rPr>
              <a:t>Embody: </a:t>
            </a:r>
            <a:r>
              <a:rPr lang="en" sz="2000">
                <a:solidFill>
                  <a:srgbClr val="343A40"/>
                </a:solidFill>
                <a:latin typeface="Corbel"/>
                <a:ea typeface="Corbel"/>
                <a:cs typeface="Corbel"/>
                <a:sym typeface="Corbel"/>
              </a:rPr>
              <a:t>whatever these sources inspire you to feel/think/express about the physical and energetic essence of Nijinsky's "lost ballet" </a:t>
            </a:r>
            <a:r>
              <a:rPr i="1" lang="en" sz="2000">
                <a:solidFill>
                  <a:srgbClr val="343A40"/>
                </a:solidFill>
                <a:latin typeface="Corbel"/>
                <a:ea typeface="Corbel"/>
                <a:cs typeface="Corbel"/>
                <a:sym typeface="Corbel"/>
              </a:rPr>
              <a:t>Sacre du Printemps. </a:t>
            </a:r>
            <a:endParaRPr i="1" sz="2000">
              <a:solidFill>
                <a:srgbClr val="343A40"/>
              </a:solidFill>
              <a:latin typeface="Corbel"/>
              <a:ea typeface="Corbel"/>
              <a:cs typeface="Corbel"/>
              <a:sym typeface="Corbel"/>
            </a:endParaRPr>
          </a:p>
          <a:p>
            <a:pPr indent="0" lvl="0" marL="0" rtl="0" algn="l">
              <a:spcBef>
                <a:spcPts val="0"/>
              </a:spcBef>
              <a:spcAft>
                <a:spcPts val="0"/>
              </a:spcAft>
              <a:buNone/>
            </a:pPr>
            <a:r>
              <a:t/>
            </a:r>
            <a:endParaRPr sz="2000">
              <a:solidFill>
                <a:srgbClr val="343A40"/>
              </a:solidFill>
              <a:latin typeface="Corbel"/>
              <a:ea typeface="Corbel"/>
              <a:cs typeface="Corbel"/>
              <a:sym typeface="Corbel"/>
            </a:endParaRPr>
          </a:p>
          <a:p>
            <a:pPr indent="0" lvl="0" marL="0" rtl="0" algn="l">
              <a:spcBef>
                <a:spcPts val="0"/>
              </a:spcBef>
              <a:spcAft>
                <a:spcPts val="0"/>
              </a:spcAft>
              <a:buNone/>
            </a:pPr>
            <a:r>
              <a:rPr b="1" lang="en" sz="2000">
                <a:solidFill>
                  <a:srgbClr val="343A40"/>
                </a:solidFill>
                <a:latin typeface="Corbel"/>
                <a:ea typeface="Corbel"/>
                <a:cs typeface="Corbel"/>
                <a:sym typeface="Corbel"/>
              </a:rPr>
              <a:t>Share: </a:t>
            </a:r>
            <a:r>
              <a:rPr lang="en" sz="2000">
                <a:solidFill>
                  <a:srgbClr val="343A40"/>
                </a:solidFill>
                <a:latin typeface="Corbel"/>
                <a:ea typeface="Corbel"/>
                <a:cs typeface="Corbel"/>
                <a:sym typeface="Corbel"/>
              </a:rPr>
              <a:t>reflections on postural reconstruction as a research strategy anything you might have learned about the "original" dance from this process. </a:t>
            </a:r>
            <a:endParaRPr sz="2000">
              <a:latin typeface="Corbel"/>
              <a:ea typeface="Corbel"/>
              <a:cs typeface="Corbel"/>
              <a:sym typeface="Corbe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9"/>
          <p:cNvSpPr txBox="1"/>
          <p:nvPr>
            <p:ph type="title"/>
          </p:nvPr>
        </p:nvSpPr>
        <p:spPr>
          <a:xfrm>
            <a:off x="311700" y="70150"/>
            <a:ext cx="8520600" cy="701400"/>
          </a:xfrm>
          <a:prstGeom prst="rect">
            <a:avLst/>
          </a:prstGeom>
        </p:spPr>
        <p:txBody>
          <a:bodyPr anchorCtr="0" anchor="t" bIns="91425" lIns="91425" spcFirstLastPara="1" rIns="91425" wrap="square" tIns="91425">
            <a:noAutofit/>
          </a:bodyPr>
          <a:lstStyle/>
          <a:p>
            <a:pPr indent="457200" lvl="0" marL="457200" rtl="0" algn="l">
              <a:spcBef>
                <a:spcPts val="0"/>
              </a:spcBef>
              <a:spcAft>
                <a:spcPts val="0"/>
              </a:spcAft>
              <a:buNone/>
            </a:pPr>
            <a:r>
              <a:rPr lang="en"/>
              <a:t>Choreographic Reconstruction: Sources</a:t>
            </a:r>
            <a:endParaRPr/>
          </a:p>
        </p:txBody>
      </p:sp>
      <p:sp>
        <p:nvSpPr>
          <p:cNvPr id="175" name="Google Shape;175;p29"/>
          <p:cNvSpPr txBox="1"/>
          <p:nvPr>
            <p:ph idx="1" type="body"/>
          </p:nvPr>
        </p:nvSpPr>
        <p:spPr>
          <a:xfrm>
            <a:off x="147250" y="725775"/>
            <a:ext cx="8846100" cy="128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latin typeface="Corbel"/>
                <a:ea typeface="Corbel"/>
                <a:cs typeface="Corbel"/>
                <a:sym typeface="Corbel"/>
              </a:rPr>
              <a:t>“The foundation of the choreography was the turned-in position. And bent. And questioning. And fists- not strong, not showing strength, just not opened yet… [...] That was one of the poses and you had to </a:t>
            </a:r>
            <a:r>
              <a:rPr i="1" lang="en" sz="1400">
                <a:solidFill>
                  <a:srgbClr val="000000"/>
                </a:solidFill>
                <a:latin typeface="Corbel"/>
                <a:ea typeface="Corbel"/>
                <a:cs typeface="Corbel"/>
                <a:sym typeface="Corbel"/>
              </a:rPr>
              <a:t>dance</a:t>
            </a:r>
            <a:r>
              <a:rPr lang="en" sz="1400">
                <a:solidFill>
                  <a:srgbClr val="000000"/>
                </a:solidFill>
                <a:latin typeface="Corbel"/>
                <a:ea typeface="Corbel"/>
                <a:cs typeface="Corbel"/>
                <a:sym typeface="Corbel"/>
              </a:rPr>
              <a:t> in that pose. When you had to jump with the feet in like this [demonstrating], turning in, the position was difficult to keep, and it came from terribly difficult rhythms which you had to remember. (Rambert quoted in Hodson [1979] 2004, 21)</a:t>
            </a:r>
            <a:endParaRPr sz="1400">
              <a:solidFill>
                <a:srgbClr val="000000"/>
              </a:solidFill>
              <a:latin typeface="Corbel"/>
              <a:ea typeface="Corbel"/>
              <a:cs typeface="Corbel"/>
              <a:sym typeface="Corbel"/>
            </a:endParaRPr>
          </a:p>
          <a:p>
            <a:pPr indent="0" lvl="0" marL="0" rtl="0" algn="l">
              <a:spcBef>
                <a:spcPts val="1600"/>
              </a:spcBef>
              <a:spcAft>
                <a:spcPts val="0"/>
              </a:spcAft>
              <a:buNone/>
            </a:pPr>
            <a:r>
              <a:t/>
            </a:r>
            <a:endParaRPr>
              <a:latin typeface="Corbel"/>
              <a:ea typeface="Corbel"/>
              <a:cs typeface="Corbel"/>
              <a:sym typeface="Corbel"/>
            </a:endParaRPr>
          </a:p>
          <a:p>
            <a:pPr indent="0" lvl="0" marL="0" rtl="0" algn="l">
              <a:spcBef>
                <a:spcPts val="1600"/>
              </a:spcBef>
              <a:spcAft>
                <a:spcPts val="0"/>
              </a:spcAft>
              <a:buNone/>
            </a:pPr>
            <a:r>
              <a:t/>
            </a:r>
            <a:endParaRPr>
              <a:latin typeface="Corbel"/>
              <a:ea typeface="Corbel"/>
              <a:cs typeface="Corbel"/>
              <a:sym typeface="Corbel"/>
            </a:endParaRPr>
          </a:p>
          <a:p>
            <a:pPr indent="0" lvl="0" marL="0" rtl="0" algn="l">
              <a:spcBef>
                <a:spcPts val="1600"/>
              </a:spcBef>
              <a:spcAft>
                <a:spcPts val="1600"/>
              </a:spcAft>
              <a:buClr>
                <a:schemeClr val="dk1"/>
              </a:buClr>
              <a:buSzPts val="1100"/>
              <a:buFont typeface="Arial"/>
              <a:buNone/>
            </a:pPr>
            <a:r>
              <a:t/>
            </a:r>
            <a:endParaRPr>
              <a:latin typeface="Corbel"/>
              <a:ea typeface="Corbel"/>
              <a:cs typeface="Corbel"/>
              <a:sym typeface="Corbel"/>
            </a:endParaRPr>
          </a:p>
        </p:txBody>
      </p:sp>
      <p:pic>
        <p:nvPicPr>
          <p:cNvPr descr="Title :Igor Stravinsky ,The Rite of Spring - Sacrificial Dance &#10; &#10;From Wikipedia,The Rite of Spring, commonly referred to by its original French title, Le Sacre du Printemps (Russian: Весна священная, Vesna svjaščennaja) is a ballet with music by the Russian composer Igor Stravinsky, original choreography by Vaslav Nijinsky, and original set design and costumes by archaeologist and painter Nicholas Roerich, all under impressario Serge Diaghilev. The music is widely acknowledged as one of the greatest, most influential, and reproduced compositions in history. It is iconic for 20th century classical or avant garde European music, with innovative complex rhythmic structures, timbres, and use of dissonance. The scandal of a riot at its 1913 premier, caused by its innovative technique and content, made it one of the most internationally well known and controversial works in performance historyThe music for Le Sacre du Printemps is regarded as one of the pinnacles of human intellectual achievement. Composer and conductor Leonard Bernstein, in his Six Talks at Harvard, said of one passage, That page is sixty years old, but its never been topped for sophisticated handling of primitive rhythms, and of the work as a whole,  its also got the best dissonances anyone ever thought up, and the best asymmetries and polytonalities and polyrhythms and whatever else you care to name.The Rite of Spring is a series of episodes depicting a wild pagan spring ritual: &quot;... the wise elders are seated in a circle and are observing the dance before death of the girl whom they are offering as a sacrifice to the god of Spring in order to gain his benevolence,&quot; said Stravinsky, of the imagery that prompted the genesis of the work. Though the music is capable of standing alone, and was a great success in the concert hall, in conception it is inextricably tied to the action on stage. The Rite is divided into two parts with the following scenes (there are many different English translations of the original titles; the ones given are Stravinsky's preferred wording[citation needed] followed by the original French in parenthesis." id="176" name="Google Shape;176;p29" title="Stravinsky - The Rite of Spring - Sacrificial Dance">
            <a:hlinkClick r:id="rId3"/>
          </p:cNvPr>
          <p:cNvPicPr preferRelativeResize="0"/>
          <p:nvPr/>
        </p:nvPicPr>
        <p:blipFill>
          <a:blip r:embed="rId4">
            <a:alphaModFix/>
          </a:blip>
          <a:stretch>
            <a:fillRect/>
          </a:stretch>
        </p:blipFill>
        <p:spPr>
          <a:xfrm>
            <a:off x="7573250" y="1733683"/>
            <a:ext cx="1117450" cy="838079"/>
          </a:xfrm>
          <a:prstGeom prst="rect">
            <a:avLst/>
          </a:prstGeom>
          <a:noFill/>
          <a:ln>
            <a:noFill/>
          </a:ln>
        </p:spPr>
      </p:pic>
      <p:pic>
        <p:nvPicPr>
          <p:cNvPr id="177" name="Google Shape;177;p29"/>
          <p:cNvPicPr preferRelativeResize="0"/>
          <p:nvPr/>
        </p:nvPicPr>
        <p:blipFill>
          <a:blip r:embed="rId5">
            <a:alphaModFix/>
          </a:blip>
          <a:stretch>
            <a:fillRect/>
          </a:stretch>
        </p:blipFill>
        <p:spPr>
          <a:xfrm>
            <a:off x="6666675" y="2571750"/>
            <a:ext cx="2529850" cy="2431450"/>
          </a:xfrm>
          <a:prstGeom prst="rect">
            <a:avLst/>
          </a:prstGeom>
          <a:noFill/>
          <a:ln>
            <a:noFill/>
          </a:ln>
        </p:spPr>
      </p:pic>
      <p:pic>
        <p:nvPicPr>
          <p:cNvPr id="178" name="Google Shape;178;p29"/>
          <p:cNvPicPr preferRelativeResize="0"/>
          <p:nvPr/>
        </p:nvPicPr>
        <p:blipFill>
          <a:blip r:embed="rId6">
            <a:alphaModFix/>
          </a:blip>
          <a:stretch>
            <a:fillRect/>
          </a:stretch>
        </p:blipFill>
        <p:spPr>
          <a:xfrm>
            <a:off x="0" y="2008975"/>
            <a:ext cx="2103546" cy="3032100"/>
          </a:xfrm>
          <a:prstGeom prst="rect">
            <a:avLst/>
          </a:prstGeom>
          <a:noFill/>
          <a:ln>
            <a:noFill/>
          </a:ln>
        </p:spPr>
      </p:pic>
      <p:pic>
        <p:nvPicPr>
          <p:cNvPr id="179" name="Google Shape;179;p29"/>
          <p:cNvPicPr preferRelativeResize="0"/>
          <p:nvPr/>
        </p:nvPicPr>
        <p:blipFill>
          <a:blip r:embed="rId7">
            <a:alphaModFix/>
          </a:blip>
          <a:stretch>
            <a:fillRect/>
          </a:stretch>
        </p:blipFill>
        <p:spPr>
          <a:xfrm>
            <a:off x="1997691" y="2077300"/>
            <a:ext cx="4668984" cy="29259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0"/>
          <p:cNvSpPr txBox="1"/>
          <p:nvPr>
            <p:ph idx="1" type="body"/>
          </p:nvPr>
        </p:nvSpPr>
        <p:spPr>
          <a:xfrm>
            <a:off x="0" y="3485025"/>
            <a:ext cx="9099300" cy="975000"/>
          </a:xfrm>
          <a:prstGeom prst="rect">
            <a:avLst/>
          </a:prstGeom>
        </p:spPr>
        <p:txBody>
          <a:bodyPr anchorCtr="0" anchor="t" bIns="91425" lIns="91425" spcFirstLastPara="1" rIns="91425" wrap="square" tIns="91425">
            <a:noAutofit/>
          </a:bodyPr>
          <a:lstStyle/>
          <a:p>
            <a:pPr indent="457200" lvl="0" marL="1371600" rtl="0" algn="l">
              <a:spcBef>
                <a:spcPts val="0"/>
              </a:spcBef>
              <a:spcAft>
                <a:spcPts val="0"/>
              </a:spcAft>
              <a:buNone/>
            </a:pPr>
            <a:r>
              <a:rPr i="1" lang="en" sz="4100">
                <a:latin typeface="Raleway"/>
                <a:ea typeface="Raleway"/>
                <a:cs typeface="Raleway"/>
                <a:sym typeface="Raleway"/>
              </a:rPr>
              <a:t>Sacre du Printemps </a:t>
            </a:r>
            <a:r>
              <a:rPr lang="en" sz="4100">
                <a:latin typeface="Raleway"/>
                <a:ea typeface="Raleway"/>
                <a:cs typeface="Raleway"/>
                <a:sym typeface="Raleway"/>
              </a:rPr>
              <a:t>(1913)</a:t>
            </a:r>
            <a:endParaRPr sz="4100">
              <a:latin typeface="Raleway"/>
              <a:ea typeface="Raleway"/>
              <a:cs typeface="Raleway"/>
              <a:sym typeface="Raleway"/>
            </a:endParaRPr>
          </a:p>
          <a:p>
            <a:pPr indent="457200" lvl="0" marL="0" rtl="0" algn="l">
              <a:spcBef>
                <a:spcPts val="1600"/>
              </a:spcBef>
              <a:spcAft>
                <a:spcPts val="0"/>
              </a:spcAft>
              <a:buNone/>
            </a:pPr>
            <a:r>
              <a:rPr lang="en" sz="2100">
                <a:latin typeface="Corbel"/>
                <a:ea typeface="Corbel"/>
                <a:cs typeface="Corbel"/>
                <a:sym typeface="Corbel"/>
              </a:rPr>
              <a:t>Choreographic reconstruction by Millicent Hodson and Joffrey Ballet (1987)</a:t>
            </a:r>
            <a:endParaRPr sz="2100">
              <a:latin typeface="Corbel"/>
              <a:ea typeface="Corbel"/>
              <a:cs typeface="Corbel"/>
              <a:sym typeface="Corbel"/>
            </a:endParaRPr>
          </a:p>
          <a:p>
            <a:pPr indent="0" lvl="0" marL="0" rtl="0" algn="l">
              <a:spcBef>
                <a:spcPts val="1600"/>
              </a:spcBef>
              <a:spcAft>
                <a:spcPts val="0"/>
              </a:spcAft>
              <a:buNone/>
            </a:pPr>
            <a:r>
              <a:rPr lang="en" sz="4100">
                <a:latin typeface="Economica"/>
                <a:ea typeface="Economica"/>
                <a:cs typeface="Economica"/>
                <a:sym typeface="Economica"/>
              </a:rPr>
              <a:t> </a:t>
            </a:r>
            <a:endParaRPr sz="4100">
              <a:latin typeface="Economica"/>
              <a:ea typeface="Economica"/>
              <a:cs typeface="Economica"/>
              <a:sym typeface="Economica"/>
            </a:endParaRPr>
          </a:p>
          <a:p>
            <a:pPr indent="0" lvl="0" marL="0" rtl="0" algn="ctr">
              <a:spcBef>
                <a:spcPts val="1600"/>
              </a:spcBef>
              <a:spcAft>
                <a:spcPts val="1600"/>
              </a:spcAft>
              <a:buNone/>
            </a:pPr>
            <a:r>
              <a:t/>
            </a:r>
            <a:endParaRPr sz="4100">
              <a:latin typeface="Economica"/>
              <a:ea typeface="Economica"/>
              <a:cs typeface="Economica"/>
              <a:sym typeface="Economica"/>
            </a:endParaRPr>
          </a:p>
        </p:txBody>
      </p:sp>
      <p:pic>
        <p:nvPicPr>
          <p:cNvPr descr="Part 3 of 3, the Danse Sacrale.  The &quot;Chosen One&quot;, here played by Beatriz Rodriguez, dances herself to death so that the tribe will survive another year.  Rodriguez was the first to dance this part as it was originally choreographed by Vaslav Nijinsky to Igor Stravinsky's masterpiece since 1913.  This choreography was almost lost forever, but thanks to the efforts of Millicent Hodson, Kenneth Archer and Robert Joffrey this history making, groundbreaking piece of work that stunned the world will continue to do just that. Much more at &#10;www.igorandmore.blogspot.com" id="185" name="Google Shape;185;p30" title="Joffrey Ballet 1987 Rite of Spring (3 of 3)">
            <a:hlinkClick r:id="rId3"/>
          </p:cNvPr>
          <p:cNvPicPr preferRelativeResize="0"/>
          <p:nvPr/>
        </p:nvPicPr>
        <p:blipFill>
          <a:blip r:embed="rId4">
            <a:alphaModFix/>
          </a:blip>
          <a:stretch>
            <a:fillRect/>
          </a:stretch>
        </p:blipFill>
        <p:spPr>
          <a:xfrm>
            <a:off x="2386850" y="56025"/>
            <a:ext cx="4572000" cy="3429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descr="Pina Bausch" id="190" name="Google Shape;190;p31" title="Stravinsky- Rite of Spring    &quot;Opening&quot;">
            <a:hlinkClick r:id="rId3"/>
          </p:cNvPr>
          <p:cNvPicPr preferRelativeResize="0"/>
          <p:nvPr/>
        </p:nvPicPr>
        <p:blipFill>
          <a:blip r:embed="rId4">
            <a:alphaModFix/>
          </a:blip>
          <a:stretch>
            <a:fillRect/>
          </a:stretch>
        </p:blipFill>
        <p:spPr>
          <a:xfrm>
            <a:off x="0" y="0"/>
            <a:ext cx="4572000" cy="3429000"/>
          </a:xfrm>
          <a:prstGeom prst="rect">
            <a:avLst/>
          </a:prstGeom>
          <a:noFill/>
          <a:ln>
            <a:noFill/>
          </a:ln>
        </p:spPr>
      </p:pic>
      <p:sp>
        <p:nvSpPr>
          <p:cNvPr id="191" name="Google Shape;191;p31"/>
          <p:cNvSpPr txBox="1"/>
          <p:nvPr/>
        </p:nvSpPr>
        <p:spPr>
          <a:xfrm>
            <a:off x="335200" y="3339350"/>
            <a:ext cx="8495400" cy="1272300"/>
          </a:xfrm>
          <a:prstGeom prst="rect">
            <a:avLst/>
          </a:prstGeom>
          <a:noFill/>
          <a:ln>
            <a:noFill/>
          </a:ln>
        </p:spPr>
        <p:txBody>
          <a:bodyPr anchorCtr="0" anchor="t" bIns="91425" lIns="91425" spcFirstLastPara="1" rIns="91425" wrap="square" tIns="91425">
            <a:noAutofit/>
          </a:bodyPr>
          <a:lstStyle/>
          <a:p>
            <a:pPr indent="0" lvl="0" marL="914400" rtl="0" algn="l">
              <a:spcBef>
                <a:spcPts val="0"/>
              </a:spcBef>
              <a:spcAft>
                <a:spcPts val="0"/>
              </a:spcAft>
              <a:buNone/>
            </a:pPr>
            <a:r>
              <a:rPr lang="en" sz="3400">
                <a:latin typeface="Raleway"/>
                <a:ea typeface="Raleway"/>
                <a:cs typeface="Raleway"/>
                <a:sym typeface="Raleway"/>
              </a:rPr>
              <a:t>Pina Bausch’s </a:t>
            </a:r>
            <a:r>
              <a:rPr i="1" lang="en" sz="3400">
                <a:latin typeface="Raleway"/>
                <a:ea typeface="Raleway"/>
                <a:cs typeface="Raleway"/>
                <a:sym typeface="Raleway"/>
              </a:rPr>
              <a:t>Rite of Spring</a:t>
            </a:r>
            <a:r>
              <a:rPr lang="en" sz="3400">
                <a:latin typeface="Raleway"/>
                <a:ea typeface="Raleway"/>
                <a:cs typeface="Raleway"/>
                <a:sym typeface="Raleway"/>
              </a:rPr>
              <a:t> (1975)</a:t>
            </a:r>
            <a:endParaRPr sz="3400">
              <a:latin typeface="Raleway"/>
              <a:ea typeface="Raleway"/>
              <a:cs typeface="Raleway"/>
              <a:sym typeface="Raleway"/>
            </a:endParaRPr>
          </a:p>
          <a:p>
            <a:pPr indent="457200" lvl="0" marL="914400" rtl="0" algn="l">
              <a:spcBef>
                <a:spcPts val="0"/>
              </a:spcBef>
              <a:spcAft>
                <a:spcPts val="0"/>
              </a:spcAft>
              <a:buNone/>
            </a:pPr>
            <a:r>
              <a:t/>
            </a:r>
            <a:endParaRPr sz="4100">
              <a:latin typeface="Economica"/>
              <a:ea typeface="Economica"/>
              <a:cs typeface="Economica"/>
              <a:sym typeface="Economica"/>
            </a:endParaRPr>
          </a:p>
          <a:p>
            <a:pPr indent="457200" lvl="0" marL="0" rtl="0" algn="l">
              <a:spcBef>
                <a:spcPts val="0"/>
              </a:spcBef>
              <a:spcAft>
                <a:spcPts val="0"/>
              </a:spcAft>
              <a:buNone/>
            </a:pPr>
            <a:r>
              <a:rPr lang="en">
                <a:latin typeface="Open Sans"/>
                <a:ea typeface="Open Sans"/>
                <a:cs typeface="Open Sans"/>
                <a:sym typeface="Open Sans"/>
              </a:rPr>
              <a:t>Respectively performed by </a:t>
            </a:r>
            <a:r>
              <a:rPr b="1" lang="en">
                <a:latin typeface="Open Sans"/>
                <a:ea typeface="Open Sans"/>
                <a:cs typeface="Open Sans"/>
                <a:sym typeface="Open Sans"/>
              </a:rPr>
              <a:t>Tanztheater Wuppertal</a:t>
            </a:r>
            <a:r>
              <a:rPr lang="en">
                <a:latin typeface="Open Sans"/>
                <a:ea typeface="Open Sans"/>
                <a:cs typeface="Open Sans"/>
                <a:sym typeface="Open Sans"/>
              </a:rPr>
              <a:t> (Germany) and </a:t>
            </a:r>
            <a:r>
              <a:rPr b="1" lang="en">
                <a:latin typeface="Open Sans"/>
                <a:ea typeface="Open Sans"/>
                <a:cs typeface="Open Sans"/>
                <a:sym typeface="Open Sans"/>
              </a:rPr>
              <a:t>Ecole de Sables</a:t>
            </a:r>
            <a:r>
              <a:rPr lang="en">
                <a:latin typeface="Open Sans"/>
                <a:ea typeface="Open Sans"/>
                <a:cs typeface="Open Sans"/>
                <a:sym typeface="Open Sans"/>
              </a:rPr>
              <a:t> (Senegal) </a:t>
            </a:r>
            <a:endParaRPr>
              <a:latin typeface="Open Sans"/>
              <a:ea typeface="Open Sans"/>
              <a:cs typeface="Open Sans"/>
              <a:sym typeface="Open Sans"/>
            </a:endParaRPr>
          </a:p>
        </p:txBody>
      </p:sp>
      <p:pic>
        <p:nvPicPr>
          <p:cNvPr descr="A short excerpt of Dancing at Dusk – A moment with Pina Bausch’s The Rite of Spring.  &#10;&#10;Available on Vimeo on Demand from 12:00 pm BST on 1 July 2020 until 12:00 pm BST on 31 July 2020. &#10;&#10;https://sadl.rs/DancingAtDusk &#10;&#10;In this stunning film, Pina Bausch’s iconic choreography The Rite of Spring is danced in an extraordinary setting, on the beach in Toubab Dialaw, Senegal.  &#10;&#10;Filmed as the world descended into lockdown it captures the last rehearsal of a specially assembled company of 38 dancers from 14 African countries, and documents a unique moment in their preparations for an international tour. A rare opportunity to watch one of the world’s greatest dance works.  &#10;&#10;Presented by Sadler’s Wells, Pina Bausch Foundation and École des Sables. &#10;&#10;Subscribe: http://www.youtube.com/subscription_center?add_user=sadlerswells &#10;Website: http://www.sadlerswells.com &#10;Twitter: http://twitter.com/sadlers_wells &#10;Facebook: http://www.facebook.com/SadlersWells &#10;Blog: http://blog.sadlerswells.com/ &#10;Instagram: http://instagram.com/sadlers_wells/" id="192" name="Google Shape;192;p31" title="Dancing at Dusk – A moment with Pina Bausch’s The Rite of Spring (Excerpt)">
            <a:hlinkClick r:id="rId5"/>
          </p:cNvPr>
          <p:cNvPicPr preferRelativeResize="0"/>
          <p:nvPr/>
        </p:nvPicPr>
        <p:blipFill>
          <a:blip r:embed="rId6">
            <a:alphaModFix/>
          </a:blip>
          <a:stretch>
            <a:fillRect/>
          </a:stretch>
        </p:blipFill>
        <p:spPr>
          <a:xfrm>
            <a:off x="4572000" y="0"/>
            <a:ext cx="4572000" cy="3429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490250" y="526350"/>
            <a:ext cx="57975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pic>
        <p:nvPicPr>
          <p:cNvPr id="66" name="Google Shape;66;p14"/>
          <p:cNvPicPr preferRelativeResize="0"/>
          <p:nvPr/>
        </p:nvPicPr>
        <p:blipFill>
          <a:blip r:embed="rId3">
            <a:alphaModFix/>
          </a:blip>
          <a:stretch>
            <a:fillRect/>
          </a:stretch>
        </p:blipFill>
        <p:spPr>
          <a:xfrm>
            <a:off x="3398000" y="513050"/>
            <a:ext cx="5746000" cy="3965000"/>
          </a:xfrm>
          <a:prstGeom prst="rect">
            <a:avLst/>
          </a:prstGeom>
          <a:noFill/>
          <a:ln>
            <a:noFill/>
          </a:ln>
        </p:spPr>
      </p:pic>
      <p:sp>
        <p:nvSpPr>
          <p:cNvPr id="67" name="Google Shape;67;p14"/>
          <p:cNvSpPr txBox="1"/>
          <p:nvPr/>
        </p:nvSpPr>
        <p:spPr>
          <a:xfrm>
            <a:off x="0" y="96325"/>
            <a:ext cx="3398100" cy="444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200">
                <a:latin typeface="Raleway"/>
                <a:ea typeface="Raleway"/>
                <a:cs typeface="Raleway"/>
                <a:sym typeface="Raleway"/>
              </a:rPr>
              <a:t>Imperial to Modern </a:t>
            </a:r>
            <a:endParaRPr sz="3200">
              <a:latin typeface="Raleway"/>
              <a:ea typeface="Raleway"/>
              <a:cs typeface="Raleway"/>
              <a:sym typeface="Raleway"/>
            </a:endParaRPr>
          </a:p>
          <a:p>
            <a:pPr indent="0" lvl="0" marL="0" rtl="0" algn="l">
              <a:spcBef>
                <a:spcPts val="0"/>
              </a:spcBef>
              <a:spcAft>
                <a:spcPts val="0"/>
              </a:spcAft>
              <a:buNone/>
            </a:pPr>
            <a:r>
              <a:t/>
            </a:r>
            <a:endParaRPr b="1" sz="1700">
              <a:latin typeface="Corbel"/>
              <a:ea typeface="Corbel"/>
              <a:cs typeface="Corbel"/>
              <a:sym typeface="Corbel"/>
            </a:endParaRPr>
          </a:p>
          <a:p>
            <a:pPr indent="0" lvl="0" marL="0" rtl="0" algn="l">
              <a:spcBef>
                <a:spcPts val="0"/>
              </a:spcBef>
              <a:spcAft>
                <a:spcPts val="0"/>
              </a:spcAft>
              <a:buNone/>
            </a:pPr>
            <a:r>
              <a:rPr lang="en" sz="1700">
                <a:latin typeface="Corbel"/>
                <a:ea typeface="Corbel"/>
                <a:cs typeface="Corbel"/>
                <a:sym typeface="Corbel"/>
              </a:rPr>
              <a:t>The Marinsky Ballet performing </a:t>
            </a:r>
            <a:r>
              <a:rPr i="1" lang="en" sz="1700">
                <a:latin typeface="Corbel"/>
                <a:ea typeface="Corbel"/>
                <a:cs typeface="Corbel"/>
                <a:sym typeface="Corbel"/>
              </a:rPr>
              <a:t>The Sleeping Beauty</a:t>
            </a:r>
            <a:r>
              <a:rPr lang="en" sz="1700">
                <a:latin typeface="Corbel"/>
                <a:ea typeface="Corbel"/>
                <a:cs typeface="Corbel"/>
                <a:sym typeface="Corbel"/>
              </a:rPr>
              <a:t> in 1890 →</a:t>
            </a:r>
            <a:endParaRPr sz="1700">
              <a:latin typeface="Corbel"/>
              <a:ea typeface="Corbel"/>
              <a:cs typeface="Corbel"/>
              <a:sym typeface="Corbel"/>
            </a:endParaRPr>
          </a:p>
          <a:p>
            <a:pPr indent="0" lvl="0" marL="0" rtl="0" algn="l">
              <a:spcBef>
                <a:spcPts val="0"/>
              </a:spcBef>
              <a:spcAft>
                <a:spcPts val="0"/>
              </a:spcAft>
              <a:buNone/>
            </a:pPr>
            <a:r>
              <a:t/>
            </a:r>
            <a:endParaRPr sz="1700">
              <a:latin typeface="Corbel"/>
              <a:ea typeface="Corbel"/>
              <a:cs typeface="Corbel"/>
              <a:sym typeface="Corbel"/>
            </a:endParaRPr>
          </a:p>
          <a:p>
            <a:pPr indent="0" lvl="0" marL="0" rtl="0" algn="l">
              <a:spcBef>
                <a:spcPts val="0"/>
              </a:spcBef>
              <a:spcAft>
                <a:spcPts val="0"/>
              </a:spcAft>
              <a:buNone/>
            </a:pPr>
            <a:r>
              <a:rPr lang="en" sz="1700">
                <a:latin typeface="Corbel"/>
                <a:ea typeface="Corbel"/>
                <a:cs typeface="Corbel"/>
                <a:sym typeface="Corbel"/>
              </a:rPr>
              <a:t>Political/ideological shifts in Russia: </a:t>
            </a:r>
            <a:endParaRPr sz="1700">
              <a:latin typeface="Corbel"/>
              <a:ea typeface="Corbel"/>
              <a:cs typeface="Corbel"/>
              <a:sym typeface="Corbel"/>
            </a:endParaRPr>
          </a:p>
          <a:p>
            <a:pPr indent="0" lvl="0" marL="0" rtl="0" algn="l">
              <a:spcBef>
                <a:spcPts val="0"/>
              </a:spcBef>
              <a:spcAft>
                <a:spcPts val="0"/>
              </a:spcAft>
              <a:buNone/>
            </a:pPr>
            <a:r>
              <a:rPr lang="en" sz="1700">
                <a:latin typeface="Corbel"/>
                <a:ea typeface="Corbel"/>
                <a:cs typeface="Corbel"/>
                <a:sym typeface="Corbel"/>
              </a:rPr>
              <a:t>	</a:t>
            </a:r>
            <a:endParaRPr sz="1700">
              <a:latin typeface="Corbel"/>
              <a:ea typeface="Corbel"/>
              <a:cs typeface="Corbel"/>
              <a:sym typeface="Corbel"/>
            </a:endParaRPr>
          </a:p>
          <a:p>
            <a:pPr indent="0" lvl="0" marL="457200" rtl="0" algn="l">
              <a:spcBef>
                <a:spcPts val="0"/>
              </a:spcBef>
              <a:spcAft>
                <a:spcPts val="0"/>
              </a:spcAft>
              <a:buNone/>
            </a:pPr>
            <a:r>
              <a:rPr lang="en" sz="1700">
                <a:latin typeface="Corbel"/>
                <a:ea typeface="Corbel"/>
                <a:cs typeface="Corbel"/>
                <a:sym typeface="Corbel"/>
              </a:rPr>
              <a:t>-shift away from feudalism and serfdom	 </a:t>
            </a:r>
            <a:endParaRPr sz="1700">
              <a:latin typeface="Corbel"/>
              <a:ea typeface="Corbel"/>
              <a:cs typeface="Corbel"/>
              <a:sym typeface="Corbel"/>
            </a:endParaRPr>
          </a:p>
          <a:p>
            <a:pPr indent="0" lvl="0" marL="457200" rtl="0" algn="l">
              <a:spcBef>
                <a:spcPts val="0"/>
              </a:spcBef>
              <a:spcAft>
                <a:spcPts val="0"/>
              </a:spcAft>
              <a:buNone/>
            </a:pPr>
            <a:r>
              <a:rPr lang="en" sz="1700">
                <a:latin typeface="Corbel"/>
                <a:ea typeface="Corbel"/>
                <a:cs typeface="Corbel"/>
                <a:sym typeface="Corbel"/>
              </a:rPr>
              <a:t>-anti-tsarist activism and		 socialist revolution</a:t>
            </a:r>
            <a:endParaRPr sz="1700">
              <a:latin typeface="Corbel"/>
              <a:ea typeface="Corbel"/>
              <a:cs typeface="Corbel"/>
              <a:sym typeface="Corbel"/>
            </a:endParaRPr>
          </a:p>
          <a:p>
            <a:pPr indent="0" lvl="0" marL="457200" rtl="0" algn="l">
              <a:spcBef>
                <a:spcPts val="0"/>
              </a:spcBef>
              <a:spcAft>
                <a:spcPts val="0"/>
              </a:spcAft>
              <a:buNone/>
            </a:pPr>
            <a:r>
              <a:rPr lang="en" sz="1700">
                <a:latin typeface="Corbel"/>
                <a:ea typeface="Corbel"/>
                <a:cs typeface="Corbel"/>
                <a:sym typeface="Corbel"/>
              </a:rPr>
              <a:t>-interest in ancient Slavic 	culture and arts</a:t>
            </a:r>
            <a:endParaRPr sz="1700">
              <a:latin typeface="Corbel"/>
              <a:ea typeface="Corbel"/>
              <a:cs typeface="Corbel"/>
              <a:sym typeface="Corbel"/>
            </a:endParaRPr>
          </a:p>
          <a:p>
            <a:pPr indent="0" lvl="0" marL="457200" rtl="0" algn="l">
              <a:spcBef>
                <a:spcPts val="0"/>
              </a:spcBef>
              <a:spcAft>
                <a:spcPts val="0"/>
              </a:spcAft>
              <a:buNone/>
            </a:pPr>
            <a:r>
              <a:rPr lang="en" sz="1700">
                <a:latin typeface="Corbel"/>
                <a:ea typeface="Corbel"/>
                <a:cs typeface="Corbel"/>
                <a:sym typeface="Corbel"/>
              </a:rPr>
              <a:t>-weakening of empire, need for French funding </a:t>
            </a:r>
            <a:endParaRPr sz="1700">
              <a:latin typeface="Corbel"/>
              <a:ea typeface="Corbel"/>
              <a:cs typeface="Corbel"/>
              <a:sym typeface="Corbel"/>
            </a:endParaRPr>
          </a:p>
          <a:p>
            <a:pPr indent="0" lvl="0" marL="0" rtl="0" algn="l">
              <a:spcBef>
                <a:spcPts val="0"/>
              </a:spcBef>
              <a:spcAft>
                <a:spcPts val="0"/>
              </a:spcAft>
              <a:buNone/>
            </a:pPr>
            <a:r>
              <a:rPr lang="en" sz="1700">
                <a:latin typeface="Corbel"/>
                <a:ea typeface="Corbel"/>
                <a:cs typeface="Corbel"/>
                <a:sym typeface="Corbel"/>
              </a:rPr>
              <a:t> </a:t>
            </a:r>
            <a:endParaRPr sz="1700">
              <a:latin typeface="Corbel"/>
              <a:ea typeface="Corbel"/>
              <a:cs typeface="Corbel"/>
              <a:sym typeface="Corbe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pic>
        <p:nvPicPr>
          <p:cNvPr descr="Music: Igor Stravinsky&#10;Choreography: Bronislava Nijinska&#10;Design: Natalia Gontcharova&#10;&#10;Bride: Anna Sysoeva&#10;Bridegroom: Sergei Popov&#10;&#10;danced by the Mariinsky Theater Ballet&#10;Orchestra: Mariinsky Theater&#10;Director: Valery Gergiev &#10;&#10;from the White Night Festival 2008" id="197" name="Google Shape;197;p32" title="Les Noces (Mariinsky Ballet) 1/2">
            <a:hlinkClick r:id="rId3"/>
          </p:cNvPr>
          <p:cNvPicPr preferRelativeResize="0"/>
          <p:nvPr/>
        </p:nvPicPr>
        <p:blipFill>
          <a:blip r:embed="rId4">
            <a:alphaModFix/>
          </a:blip>
          <a:stretch>
            <a:fillRect/>
          </a:stretch>
        </p:blipFill>
        <p:spPr>
          <a:xfrm>
            <a:off x="0" y="0"/>
            <a:ext cx="4775200" cy="3581400"/>
          </a:xfrm>
          <a:prstGeom prst="rect">
            <a:avLst/>
          </a:prstGeom>
          <a:noFill/>
          <a:ln>
            <a:noFill/>
          </a:ln>
        </p:spPr>
      </p:pic>
      <p:pic>
        <p:nvPicPr>
          <p:cNvPr descr="Composer: Igor Stravinsky&#10;Directed by: Hans Hulscher&#10;Choreography by: Jiří Kylián&#10;Soloists: Joke Zijlstra, Gerald Gibbs&#10;Orchestra/Chorus/Bellet: Nederlands Dans Theater&#10;&#10;In his composition Les Noces (Svadebka), Stravinsky pictures the ceremony of a traditional Russian country wedding. The music, with its fast pace and intricate rhythmic structures, presents the composer's greatest choreographic challenge and Jiři Kylián finds the theme an intriguing one: &quot;Marriage is very strange, but also beautiful. In Russia, especially, it used to be rather mysterious as well, above all for the bride.&quot; This performance was recorded in studio.&#10;&#10;One of Kylián's early works a must for all Kylián fans set to Stravinsky's composition &quot;Les Noces&quot;!" id="198" name="Google Shape;198;p32" title="SVADEBKA | Igor Stravinsky | Nederlands Dans Theater: Jiři Kylián | ARTHAUS MUSIK">
            <a:hlinkClick r:id="rId5"/>
          </p:cNvPr>
          <p:cNvPicPr preferRelativeResize="0"/>
          <p:nvPr/>
        </p:nvPicPr>
        <p:blipFill>
          <a:blip r:embed="rId6">
            <a:alphaModFix/>
          </a:blip>
          <a:stretch>
            <a:fillRect/>
          </a:stretch>
        </p:blipFill>
        <p:spPr>
          <a:xfrm>
            <a:off x="4572000" y="0"/>
            <a:ext cx="4775200" cy="3581400"/>
          </a:xfrm>
          <a:prstGeom prst="rect">
            <a:avLst/>
          </a:prstGeom>
          <a:noFill/>
          <a:ln>
            <a:noFill/>
          </a:ln>
        </p:spPr>
      </p:pic>
      <p:sp>
        <p:nvSpPr>
          <p:cNvPr id="199" name="Google Shape;199;p32"/>
          <p:cNvSpPr txBox="1"/>
          <p:nvPr/>
        </p:nvSpPr>
        <p:spPr>
          <a:xfrm>
            <a:off x="124375" y="3741400"/>
            <a:ext cx="8883300" cy="982500"/>
          </a:xfrm>
          <a:prstGeom prst="rect">
            <a:avLst/>
          </a:prstGeom>
          <a:noFill/>
          <a:ln>
            <a:noFill/>
          </a:ln>
        </p:spPr>
        <p:txBody>
          <a:bodyPr anchorCtr="0" anchor="t" bIns="91425" lIns="91425" spcFirstLastPara="1" rIns="91425" wrap="square" tIns="91425">
            <a:noAutofit/>
          </a:bodyPr>
          <a:lstStyle/>
          <a:p>
            <a:pPr indent="457200" lvl="0" marL="2286000" rtl="0" algn="l">
              <a:spcBef>
                <a:spcPts val="0"/>
              </a:spcBef>
              <a:spcAft>
                <a:spcPts val="0"/>
              </a:spcAft>
              <a:buNone/>
            </a:pPr>
            <a:r>
              <a:rPr i="1" lang="en" sz="4000">
                <a:latin typeface="Raleway"/>
                <a:ea typeface="Raleway"/>
                <a:cs typeface="Raleway"/>
                <a:sym typeface="Raleway"/>
              </a:rPr>
              <a:t>Los Noces </a:t>
            </a:r>
            <a:r>
              <a:rPr lang="en" sz="4000">
                <a:latin typeface="Raleway"/>
                <a:ea typeface="Raleway"/>
                <a:cs typeface="Raleway"/>
                <a:sym typeface="Raleway"/>
              </a:rPr>
              <a:t>(1920) </a:t>
            </a:r>
            <a:endParaRPr sz="4000">
              <a:latin typeface="Raleway"/>
              <a:ea typeface="Raleway"/>
              <a:cs typeface="Raleway"/>
              <a:sym typeface="Raleway"/>
            </a:endParaRPr>
          </a:p>
          <a:p>
            <a:pPr indent="457200" lvl="0" marL="0" rtl="0" algn="l">
              <a:spcBef>
                <a:spcPts val="0"/>
              </a:spcBef>
              <a:spcAft>
                <a:spcPts val="0"/>
              </a:spcAft>
              <a:buNone/>
            </a:pPr>
            <a:r>
              <a:rPr lang="en" sz="1600">
                <a:latin typeface="Corbel"/>
                <a:ea typeface="Corbel"/>
                <a:cs typeface="Corbel"/>
                <a:sym typeface="Corbel"/>
              </a:rPr>
              <a:t>Originally choreographed by Nijinska; above, a faithful restaging and Jiri Kylian’s 1983 </a:t>
            </a:r>
            <a:r>
              <a:rPr i="1" lang="en" sz="1700">
                <a:solidFill>
                  <a:srgbClr val="222222"/>
                </a:solidFill>
                <a:highlight>
                  <a:srgbClr val="FFFFFF"/>
                </a:highlight>
                <a:latin typeface="Corbel"/>
                <a:ea typeface="Corbel"/>
                <a:cs typeface="Corbel"/>
                <a:sym typeface="Corbel"/>
              </a:rPr>
              <a:t>Svadebka</a:t>
            </a:r>
            <a:endParaRPr i="1" sz="1700">
              <a:solidFill>
                <a:srgbClr val="222222"/>
              </a:solidFill>
              <a:highlight>
                <a:srgbClr val="FFFFFF"/>
              </a:highlight>
              <a:latin typeface="Corbel"/>
              <a:ea typeface="Corbel"/>
              <a:cs typeface="Corbel"/>
              <a:sym typeface="Corbel"/>
            </a:endParaRPr>
          </a:p>
          <a:p>
            <a:pPr indent="0" lvl="0" marL="0" rtl="0" algn="l">
              <a:spcBef>
                <a:spcPts val="0"/>
              </a:spcBef>
              <a:spcAft>
                <a:spcPts val="0"/>
              </a:spcAft>
              <a:buNone/>
            </a:pPr>
            <a:r>
              <a:rPr lang="en" sz="1600">
                <a:latin typeface="Corbel"/>
                <a:ea typeface="Corbel"/>
                <a:cs typeface="Corbel"/>
                <a:sym typeface="Corbel"/>
              </a:rPr>
              <a:t> 	Respectively performed by the Marinsky Ballet in 2008 and Nederlands Dans Theater in the 1990s</a:t>
            </a:r>
            <a:r>
              <a:rPr lang="en" sz="2900">
                <a:latin typeface="Corbel"/>
                <a:ea typeface="Corbel"/>
                <a:cs typeface="Corbel"/>
                <a:sym typeface="Corbel"/>
              </a:rPr>
              <a:t> </a:t>
            </a:r>
            <a:endParaRPr sz="2900">
              <a:latin typeface="Corbel"/>
              <a:ea typeface="Corbel"/>
              <a:cs typeface="Corbel"/>
              <a:sym typeface="Corbe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Wednesday: </a:t>
            </a:r>
            <a:endParaRPr/>
          </a:p>
        </p:txBody>
      </p:sp>
      <p:sp>
        <p:nvSpPr>
          <p:cNvPr id="205" name="Google Shape;205;p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300">
                <a:highlight>
                  <a:srgbClr val="FFFF00"/>
                </a:highlight>
                <a:latin typeface="Corbel"/>
                <a:ea typeface="Corbel"/>
                <a:cs typeface="Corbel"/>
                <a:sym typeface="Corbel"/>
              </a:rPr>
              <a:t>Discussion/Forum Post Cancelled</a:t>
            </a:r>
            <a:endParaRPr b="1" sz="2300">
              <a:highlight>
                <a:srgbClr val="FFFF00"/>
              </a:highlight>
              <a:latin typeface="Corbel"/>
              <a:ea typeface="Corbel"/>
              <a:cs typeface="Corbel"/>
              <a:sym typeface="Corbel"/>
            </a:endParaRPr>
          </a:p>
          <a:p>
            <a:pPr indent="0" lvl="0" marL="0" rtl="0" algn="l">
              <a:spcBef>
                <a:spcPts val="1600"/>
              </a:spcBef>
              <a:spcAft>
                <a:spcPts val="0"/>
              </a:spcAft>
              <a:buNone/>
            </a:pPr>
            <a:r>
              <a:rPr lang="en" sz="2300">
                <a:latin typeface="Corbel"/>
                <a:ea typeface="Corbel"/>
                <a:cs typeface="Corbel"/>
                <a:sym typeface="Corbel"/>
              </a:rPr>
              <a:t>→ Context Collage and Abstract* due Wednesday, October 14</a:t>
            </a:r>
            <a:endParaRPr sz="2300">
              <a:latin typeface="Corbel"/>
              <a:ea typeface="Corbel"/>
              <a:cs typeface="Corbel"/>
              <a:sym typeface="Corbel"/>
            </a:endParaRPr>
          </a:p>
          <a:p>
            <a:pPr indent="0" lvl="0" marL="0" rtl="0" algn="l">
              <a:spcBef>
                <a:spcPts val="1600"/>
              </a:spcBef>
              <a:spcAft>
                <a:spcPts val="0"/>
              </a:spcAft>
              <a:buNone/>
            </a:pPr>
            <a:r>
              <a:rPr lang="en" sz="2300">
                <a:latin typeface="Corbel"/>
                <a:ea typeface="Corbel"/>
                <a:cs typeface="Corbel"/>
                <a:sym typeface="Corbel"/>
              </a:rPr>
              <a:t>Read: </a:t>
            </a:r>
            <a:endParaRPr sz="2300">
              <a:latin typeface="Corbel"/>
              <a:ea typeface="Corbel"/>
              <a:cs typeface="Corbel"/>
              <a:sym typeface="Corbel"/>
            </a:endParaRPr>
          </a:p>
          <a:p>
            <a:pPr indent="0" lvl="0" marL="0" rtl="0" algn="l">
              <a:spcBef>
                <a:spcPts val="1600"/>
              </a:spcBef>
              <a:spcAft>
                <a:spcPts val="0"/>
              </a:spcAft>
              <a:buNone/>
            </a:pPr>
            <a:r>
              <a:rPr lang="en">
                <a:latin typeface="Corbel"/>
                <a:ea typeface="Corbel"/>
                <a:cs typeface="Corbel"/>
                <a:sym typeface="Corbel"/>
              </a:rPr>
              <a:t>Wigman, Mary. 1933. “The Philosophy of Modern Dance”.</a:t>
            </a:r>
            <a:endParaRPr>
              <a:latin typeface="Corbel"/>
              <a:ea typeface="Corbel"/>
              <a:cs typeface="Corbel"/>
              <a:sym typeface="Corbel"/>
            </a:endParaRPr>
          </a:p>
          <a:p>
            <a:pPr indent="0" lvl="0" marL="0" rtl="0" algn="l">
              <a:spcBef>
                <a:spcPts val="1600"/>
              </a:spcBef>
              <a:spcAft>
                <a:spcPts val="1600"/>
              </a:spcAft>
              <a:buNone/>
            </a:pPr>
            <a:r>
              <a:rPr lang="en">
                <a:latin typeface="Corbel"/>
                <a:ea typeface="Corbel"/>
                <a:cs typeface="Corbel"/>
                <a:sym typeface="Corbel"/>
              </a:rPr>
              <a:t>Manning, Susan, and Melissa Benson. “Interrupted Continuities: Modern Dance in Germany.”  </a:t>
            </a:r>
            <a:endParaRPr sz="2600">
              <a:latin typeface="Corbel"/>
              <a:ea typeface="Corbel"/>
              <a:cs typeface="Corbel"/>
              <a:sym typeface="Corbe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124550" y="305825"/>
            <a:ext cx="8707800" cy="60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Raleway"/>
                <a:ea typeface="Raleway"/>
                <a:cs typeface="Raleway"/>
                <a:sym typeface="Raleway"/>
              </a:rPr>
              <a:t>“A Break with the Past”</a:t>
            </a:r>
            <a:endParaRPr sz="3600">
              <a:latin typeface="Raleway"/>
              <a:ea typeface="Raleway"/>
              <a:cs typeface="Raleway"/>
              <a:sym typeface="Raleway"/>
            </a:endParaRPr>
          </a:p>
        </p:txBody>
      </p:sp>
      <p:sp>
        <p:nvSpPr>
          <p:cNvPr id="73" name="Google Shape;73;p15"/>
          <p:cNvSpPr txBox="1"/>
          <p:nvPr>
            <p:ph idx="1" type="body"/>
          </p:nvPr>
        </p:nvSpPr>
        <p:spPr>
          <a:xfrm>
            <a:off x="311700" y="1338200"/>
            <a:ext cx="8520600" cy="356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u="sng">
                <a:solidFill>
                  <a:schemeClr val="hlink"/>
                </a:solidFill>
                <a:latin typeface="Corbel"/>
                <a:ea typeface="Corbel"/>
                <a:cs typeface="Corbel"/>
                <a:sym typeface="Corbel"/>
                <a:hlinkClick r:id="rId3"/>
              </a:rPr>
              <a:t>Modernity | culture</a:t>
            </a:r>
            <a:endParaRPr sz="2900">
              <a:latin typeface="Corbel"/>
              <a:ea typeface="Corbel"/>
              <a:cs typeface="Corbel"/>
              <a:sym typeface="Corbel"/>
            </a:endParaRPr>
          </a:p>
          <a:p>
            <a:pPr indent="0" lvl="0" marL="0" rtl="0" algn="l">
              <a:spcBef>
                <a:spcPts val="1600"/>
              </a:spcBef>
              <a:spcAft>
                <a:spcPts val="0"/>
              </a:spcAft>
              <a:buNone/>
            </a:pPr>
            <a:r>
              <a:t/>
            </a:r>
            <a:endParaRPr sz="2900">
              <a:latin typeface="Corbel"/>
              <a:ea typeface="Corbel"/>
              <a:cs typeface="Corbel"/>
              <a:sym typeface="Corbel"/>
            </a:endParaRPr>
          </a:p>
          <a:p>
            <a:pPr indent="0" lvl="0" marL="0" rtl="0" algn="l">
              <a:spcBef>
                <a:spcPts val="1600"/>
              </a:spcBef>
              <a:spcAft>
                <a:spcPts val="0"/>
              </a:spcAft>
              <a:buNone/>
            </a:pPr>
            <a:r>
              <a:rPr lang="en" sz="2200" u="sng">
                <a:solidFill>
                  <a:schemeClr val="hlink"/>
                </a:solidFill>
                <a:latin typeface="Corbel"/>
                <a:ea typeface="Corbel"/>
                <a:cs typeface="Corbel"/>
                <a:sym typeface="Corbel"/>
                <a:hlinkClick r:id="rId4"/>
              </a:rPr>
              <a:t>Modernism | Definition, History, &amp; Examples</a:t>
            </a:r>
            <a:endParaRPr sz="2900">
              <a:latin typeface="Corbel"/>
              <a:ea typeface="Corbel"/>
              <a:cs typeface="Corbel"/>
              <a:sym typeface="Corbel"/>
            </a:endParaRPr>
          </a:p>
          <a:p>
            <a:pPr indent="0" lvl="0" marL="0" rtl="0" algn="l">
              <a:spcBef>
                <a:spcPts val="1600"/>
              </a:spcBef>
              <a:spcAft>
                <a:spcPts val="0"/>
              </a:spcAft>
              <a:buNone/>
            </a:pPr>
            <a:r>
              <a:t/>
            </a:r>
            <a:endParaRPr sz="2900">
              <a:latin typeface="Corbel"/>
              <a:ea typeface="Corbel"/>
              <a:cs typeface="Corbel"/>
              <a:sym typeface="Corbel"/>
            </a:endParaRPr>
          </a:p>
          <a:p>
            <a:pPr indent="0" lvl="0" marL="0" rtl="0" algn="l">
              <a:lnSpc>
                <a:spcPct val="100000"/>
              </a:lnSpc>
              <a:spcBef>
                <a:spcPts val="1600"/>
              </a:spcBef>
              <a:spcAft>
                <a:spcPts val="0"/>
              </a:spcAft>
              <a:buNone/>
            </a:pPr>
            <a:r>
              <a:rPr lang="en" sz="2200">
                <a:solidFill>
                  <a:srgbClr val="000000"/>
                </a:solidFill>
                <a:latin typeface="Corbel"/>
                <a:ea typeface="Corbel"/>
                <a:cs typeface="Corbel"/>
                <a:sym typeface="Corbel"/>
              </a:rPr>
              <a:t>”Impresario” and “avant garde” </a:t>
            </a:r>
            <a:endParaRPr sz="2200">
              <a:latin typeface="Corbel"/>
              <a:ea typeface="Corbel"/>
              <a:cs typeface="Corbel"/>
              <a:sym typeface="Corbel"/>
            </a:endParaRPr>
          </a:p>
          <a:p>
            <a:pPr indent="0" lvl="0" marL="0" rtl="0" algn="l">
              <a:spcBef>
                <a:spcPts val="0"/>
              </a:spcBef>
              <a:spcAft>
                <a:spcPts val="1600"/>
              </a:spcAft>
              <a:buNone/>
            </a:pPr>
            <a:r>
              <a:t/>
            </a:r>
            <a:endParaRPr/>
          </a:p>
        </p:txBody>
      </p:sp>
      <p:pic>
        <p:nvPicPr>
          <p:cNvPr id="74" name="Google Shape;74;p15"/>
          <p:cNvPicPr preferRelativeResize="0"/>
          <p:nvPr/>
        </p:nvPicPr>
        <p:blipFill>
          <a:blip r:embed="rId5">
            <a:alphaModFix/>
          </a:blip>
          <a:stretch>
            <a:fillRect/>
          </a:stretch>
        </p:blipFill>
        <p:spPr>
          <a:xfrm>
            <a:off x="5895201" y="2419377"/>
            <a:ext cx="3296500" cy="2634675"/>
          </a:xfrm>
          <a:prstGeom prst="rect">
            <a:avLst/>
          </a:prstGeom>
          <a:noFill/>
          <a:ln>
            <a:noFill/>
          </a:ln>
        </p:spPr>
      </p:pic>
      <p:pic>
        <p:nvPicPr>
          <p:cNvPr id="75" name="Google Shape;75;p15"/>
          <p:cNvPicPr preferRelativeResize="0"/>
          <p:nvPr/>
        </p:nvPicPr>
        <p:blipFill>
          <a:blip r:embed="rId6">
            <a:alphaModFix/>
          </a:blip>
          <a:stretch>
            <a:fillRect/>
          </a:stretch>
        </p:blipFill>
        <p:spPr>
          <a:xfrm>
            <a:off x="7307669" y="0"/>
            <a:ext cx="1836330" cy="2419376"/>
          </a:xfrm>
          <a:prstGeom prst="rect">
            <a:avLst/>
          </a:prstGeom>
          <a:noFill/>
          <a:ln>
            <a:noFill/>
          </a:ln>
        </p:spPr>
      </p:pic>
      <p:pic>
        <p:nvPicPr>
          <p:cNvPr id="76" name="Google Shape;76;p15"/>
          <p:cNvPicPr preferRelativeResize="0"/>
          <p:nvPr/>
        </p:nvPicPr>
        <p:blipFill>
          <a:blip r:embed="rId7">
            <a:alphaModFix/>
          </a:blip>
          <a:stretch>
            <a:fillRect/>
          </a:stretch>
        </p:blipFill>
        <p:spPr>
          <a:xfrm>
            <a:off x="3455500" y="-20200"/>
            <a:ext cx="5605503" cy="2459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pic>
        <p:nvPicPr>
          <p:cNvPr descr="Diaghilev and the Ballets Russes, narrated by Tilda Swinton (2013, 60 min.)&#10;Narrated by Tilda Swinton, this film was made in conjunction with the exhibition Diaghilev and the Ballets Russes, 1909–1929: When Art Danced with Music. The impresario Serge Diaghilev was the creator and driving force of the Ballets Russes. He persuaded, cajoled, and charmed the greatest talents of the early twentieth century to join his company. Artists (Pablo Picasso and Henri Matisse), composers (Igor Stravinsky and Erik Satie), choreographers (Michel Fokine and George Balanchine), and dancers (Vaslav Nijinsky and Anna Pavlova) all collaborated to realize Diaghilev’s dream of a seamless fusion of the arts. The spectacular productions of the Ballets Russes dazzled audiences and revolutionized modern dance.  This documentary includes footage of revivals of Ballets Russes performances by the Ballet Russe de Monte Carlo, the Paris Opera Ballet, the Joffrey Ballet, and the New York City Ballet. Also featured are sets and costumes from Diaghilev’s innovative productions, as well as interviews with dancers, musicians, and scholars. This film was made possible by the HRH Foundation." id="81" name="Google Shape;81;p16" title="Diaghilev and the Ballets Russes">
            <a:hlinkClick r:id="rId3"/>
          </p:cNvPr>
          <p:cNvPicPr preferRelativeResize="0"/>
          <p:nvPr/>
        </p:nvPicPr>
        <p:blipFill>
          <a:blip r:embed="rId4">
            <a:alphaModFix/>
          </a:blip>
          <a:stretch>
            <a:fillRect/>
          </a:stretch>
        </p:blipFill>
        <p:spPr>
          <a:xfrm>
            <a:off x="0" y="986350"/>
            <a:ext cx="5398900" cy="4049175"/>
          </a:xfrm>
          <a:prstGeom prst="rect">
            <a:avLst/>
          </a:prstGeom>
          <a:noFill/>
          <a:ln>
            <a:noFill/>
          </a:ln>
        </p:spPr>
      </p:pic>
      <p:sp>
        <p:nvSpPr>
          <p:cNvPr id="82" name="Google Shape;82;p16"/>
          <p:cNvSpPr txBox="1"/>
          <p:nvPr/>
        </p:nvSpPr>
        <p:spPr>
          <a:xfrm>
            <a:off x="5398900" y="872050"/>
            <a:ext cx="3745200" cy="416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300">
                <a:latin typeface="Corbel"/>
                <a:ea typeface="Corbel"/>
                <a:cs typeface="Corbel"/>
                <a:sym typeface="Corbel"/>
              </a:rPr>
              <a:t>A production of the National Museum of Art, Washington, D.C. </a:t>
            </a:r>
            <a:endParaRPr sz="1800">
              <a:latin typeface="Corbel"/>
              <a:ea typeface="Corbel"/>
              <a:cs typeface="Corbel"/>
              <a:sym typeface="Corbel"/>
            </a:endParaRPr>
          </a:p>
          <a:p>
            <a:pPr indent="0" lvl="0" marL="0" rtl="0" algn="l">
              <a:spcBef>
                <a:spcPts val="0"/>
              </a:spcBef>
              <a:spcAft>
                <a:spcPts val="0"/>
              </a:spcAft>
              <a:buNone/>
            </a:pPr>
            <a:r>
              <a:t/>
            </a:r>
            <a:endParaRPr sz="1800">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en" sz="1800">
                <a:solidFill>
                  <a:schemeClr val="dk1"/>
                </a:solidFill>
                <a:latin typeface="Corbel"/>
                <a:ea typeface="Corbel"/>
                <a:cs typeface="Corbel"/>
                <a:sym typeface="Corbel"/>
              </a:rPr>
              <a:t>-International contexts: </a:t>
            </a:r>
            <a:endParaRPr sz="18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en" sz="1800">
                <a:solidFill>
                  <a:schemeClr val="dk1"/>
                </a:solidFill>
                <a:latin typeface="Corbel"/>
                <a:ea typeface="Corbel"/>
                <a:cs typeface="Corbel"/>
                <a:sym typeface="Corbel"/>
              </a:rPr>
              <a:t>	Russian Revolution</a:t>
            </a:r>
            <a:endParaRPr sz="1800">
              <a:solidFill>
                <a:schemeClr val="dk1"/>
              </a:solidFill>
              <a:latin typeface="Corbel"/>
              <a:ea typeface="Corbel"/>
              <a:cs typeface="Corbel"/>
              <a:sym typeface="Corbel"/>
            </a:endParaRPr>
          </a:p>
          <a:p>
            <a:pPr indent="457200" lvl="0" marL="0" rtl="0" algn="l">
              <a:spcBef>
                <a:spcPts val="0"/>
              </a:spcBef>
              <a:spcAft>
                <a:spcPts val="0"/>
              </a:spcAft>
              <a:buNone/>
            </a:pPr>
            <a:r>
              <a:rPr lang="en" sz="1800">
                <a:solidFill>
                  <a:schemeClr val="dk1"/>
                </a:solidFill>
                <a:latin typeface="Corbel"/>
                <a:ea typeface="Corbel"/>
                <a:cs typeface="Corbel"/>
                <a:sym typeface="Corbel"/>
              </a:rPr>
              <a:t>The Great War (World War I) </a:t>
            </a:r>
            <a:endParaRPr sz="1800">
              <a:solidFill>
                <a:schemeClr val="dk1"/>
              </a:solidFill>
              <a:latin typeface="Corbel"/>
              <a:ea typeface="Corbel"/>
              <a:cs typeface="Corbel"/>
              <a:sym typeface="Corbel"/>
            </a:endParaRPr>
          </a:p>
          <a:p>
            <a:pPr indent="457200" lvl="0" marL="0" rtl="0" algn="l">
              <a:spcBef>
                <a:spcPts val="0"/>
              </a:spcBef>
              <a:spcAft>
                <a:spcPts val="0"/>
              </a:spcAft>
              <a:buNone/>
            </a:pPr>
            <a:r>
              <a:t/>
            </a:r>
            <a:endParaRPr sz="1800">
              <a:solidFill>
                <a:schemeClr val="dk1"/>
              </a:solidFill>
              <a:latin typeface="Corbel"/>
              <a:ea typeface="Corbel"/>
              <a:cs typeface="Corbel"/>
              <a:sym typeface="Corbel"/>
            </a:endParaRPr>
          </a:p>
          <a:p>
            <a:pPr indent="0" lvl="0" marL="0" rtl="0" algn="l">
              <a:spcBef>
                <a:spcPts val="0"/>
              </a:spcBef>
              <a:spcAft>
                <a:spcPts val="0"/>
              </a:spcAft>
              <a:buNone/>
            </a:pPr>
            <a:r>
              <a:rPr lang="en" sz="1800">
                <a:latin typeface="Corbel"/>
                <a:ea typeface="Corbel"/>
                <a:cs typeface="Corbel"/>
                <a:sym typeface="Corbel"/>
              </a:rPr>
              <a:t>-Focus on interdisciplinarity and visual elements of the Ballet Russes </a:t>
            </a:r>
            <a:endParaRPr sz="1800">
              <a:latin typeface="Corbel"/>
              <a:ea typeface="Corbel"/>
              <a:cs typeface="Corbel"/>
              <a:sym typeface="Corbel"/>
            </a:endParaRPr>
          </a:p>
          <a:p>
            <a:pPr indent="0" lvl="0" marL="0" rtl="0" algn="l">
              <a:spcBef>
                <a:spcPts val="0"/>
              </a:spcBef>
              <a:spcAft>
                <a:spcPts val="0"/>
              </a:spcAft>
              <a:buNone/>
            </a:pPr>
            <a:r>
              <a:t/>
            </a:r>
            <a:endParaRPr sz="1800">
              <a:latin typeface="Corbel"/>
              <a:ea typeface="Corbel"/>
              <a:cs typeface="Corbel"/>
              <a:sym typeface="Corbel"/>
            </a:endParaRPr>
          </a:p>
          <a:p>
            <a:pPr indent="0" lvl="0" marL="0" rtl="0" algn="l">
              <a:spcBef>
                <a:spcPts val="0"/>
              </a:spcBef>
              <a:spcAft>
                <a:spcPts val="0"/>
              </a:spcAft>
              <a:buNone/>
            </a:pPr>
            <a:r>
              <a:rPr lang="en" sz="1800">
                <a:latin typeface="Corbel"/>
                <a:ea typeface="Corbel"/>
                <a:cs typeface="Corbel"/>
                <a:sym typeface="Corbel"/>
              </a:rPr>
              <a:t>-Emphasis on the Ballet Russes’ influence on Western ballet in the twentieth century </a:t>
            </a:r>
            <a:endParaRPr sz="1800">
              <a:latin typeface="Corbel"/>
              <a:ea typeface="Corbel"/>
              <a:cs typeface="Corbel"/>
              <a:sym typeface="Corbel"/>
            </a:endParaRPr>
          </a:p>
          <a:p>
            <a:pPr indent="457200" lvl="0" marL="0" rtl="0" algn="l">
              <a:spcBef>
                <a:spcPts val="0"/>
              </a:spcBef>
              <a:spcAft>
                <a:spcPts val="0"/>
              </a:spcAft>
              <a:buNone/>
            </a:pPr>
            <a:r>
              <a:t/>
            </a:r>
            <a:endParaRPr sz="1800">
              <a:latin typeface="Corbel"/>
              <a:ea typeface="Corbel"/>
              <a:cs typeface="Corbel"/>
              <a:sym typeface="Corbel"/>
            </a:endParaRPr>
          </a:p>
          <a:p>
            <a:pPr indent="457200" lvl="0" marL="0" rtl="0" algn="l">
              <a:spcBef>
                <a:spcPts val="0"/>
              </a:spcBef>
              <a:spcAft>
                <a:spcPts val="0"/>
              </a:spcAft>
              <a:buNone/>
            </a:pPr>
            <a:r>
              <a:t/>
            </a:r>
            <a:endParaRPr sz="1800">
              <a:latin typeface="Corbel"/>
              <a:ea typeface="Corbel"/>
              <a:cs typeface="Corbel"/>
              <a:sym typeface="Corbel"/>
            </a:endParaRPr>
          </a:p>
          <a:p>
            <a:pPr indent="457200" lvl="0" marL="0" rtl="0" algn="l">
              <a:spcBef>
                <a:spcPts val="0"/>
              </a:spcBef>
              <a:spcAft>
                <a:spcPts val="0"/>
              </a:spcAft>
              <a:buNone/>
            </a:pPr>
            <a:r>
              <a:t/>
            </a:r>
            <a:endParaRPr>
              <a:latin typeface="Corbel"/>
              <a:ea typeface="Corbel"/>
              <a:cs typeface="Corbel"/>
              <a:sym typeface="Corbel"/>
            </a:endParaRPr>
          </a:p>
        </p:txBody>
      </p:sp>
      <p:sp>
        <p:nvSpPr>
          <p:cNvPr id="83" name="Google Shape;83;p16"/>
          <p:cNvSpPr txBox="1"/>
          <p:nvPr/>
        </p:nvSpPr>
        <p:spPr>
          <a:xfrm>
            <a:off x="373725" y="161950"/>
            <a:ext cx="8209800" cy="71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sz="3600">
                <a:solidFill>
                  <a:schemeClr val="dk1"/>
                </a:solidFill>
                <a:latin typeface="Raleway"/>
                <a:ea typeface="Raleway"/>
                <a:cs typeface="Raleway"/>
                <a:sym typeface="Raleway"/>
              </a:rPr>
              <a:t>Diaghilev and the Ballet Russes</a:t>
            </a:r>
            <a:r>
              <a:rPr lang="en" sz="3600">
                <a:solidFill>
                  <a:schemeClr val="dk1"/>
                </a:solidFill>
                <a:latin typeface="Raleway"/>
                <a:ea typeface="Raleway"/>
                <a:cs typeface="Raleway"/>
                <a:sym typeface="Raleway"/>
              </a:rPr>
              <a:t> (2013)</a:t>
            </a:r>
            <a:endParaRPr sz="3600">
              <a:solidFill>
                <a:schemeClr val="dk1"/>
              </a:solidFill>
              <a:latin typeface="Raleway"/>
              <a:ea typeface="Raleway"/>
              <a:cs typeface="Raleway"/>
              <a:sym typeface="Raleway"/>
            </a:endParaRPr>
          </a:p>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type="title"/>
          </p:nvPr>
        </p:nvSpPr>
        <p:spPr>
          <a:xfrm>
            <a:off x="224025" y="165125"/>
            <a:ext cx="5394300" cy="4859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latin typeface="Corbel"/>
                <a:ea typeface="Corbel"/>
                <a:cs typeface="Corbel"/>
                <a:sym typeface="Corbel"/>
              </a:rPr>
              <a:t>Michel Fokine</a:t>
            </a:r>
            <a:endParaRPr sz="1800">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en" sz="1100" u="sng">
                <a:solidFill>
                  <a:schemeClr val="accent5"/>
                </a:solidFill>
                <a:latin typeface="Arial"/>
                <a:ea typeface="Arial"/>
                <a:cs typeface="Arial"/>
                <a:sym typeface="Arial"/>
                <a:hlinkClick r:id="rId3">
                  <a:extLst>
                    <a:ext uri="{A12FA001-AC4F-418D-AE19-62706E023703}">
                      <ahyp:hlinkClr val="tx"/>
                    </a:ext>
                  </a:extLst>
                </a:hlinkClick>
              </a:rPr>
              <a:t>https://www.britannica.com/biography/Michel-Fokine</a:t>
            </a:r>
            <a:endParaRPr sz="2100">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t/>
            </a:r>
            <a:endParaRPr sz="2100">
              <a:latin typeface="Corbel"/>
              <a:ea typeface="Corbel"/>
              <a:cs typeface="Corbel"/>
              <a:sym typeface="Corbel"/>
            </a:endParaRPr>
          </a:p>
          <a:p>
            <a:pPr indent="0" lvl="0" marL="0" rtl="0" algn="l">
              <a:spcBef>
                <a:spcPts val="0"/>
              </a:spcBef>
              <a:spcAft>
                <a:spcPts val="0"/>
              </a:spcAft>
              <a:buNone/>
            </a:pPr>
            <a:r>
              <a:rPr lang="en" sz="1800">
                <a:latin typeface="Corbel"/>
                <a:ea typeface="Corbel"/>
                <a:cs typeface="Corbel"/>
                <a:sym typeface="Corbel"/>
              </a:rPr>
              <a:t>Anna Pavlova </a:t>
            </a:r>
            <a:endParaRPr sz="1800">
              <a:latin typeface="Corbel"/>
              <a:ea typeface="Corbel"/>
              <a:cs typeface="Corbel"/>
              <a:sym typeface="Corbel"/>
            </a:endParaRPr>
          </a:p>
          <a:p>
            <a:pPr indent="0" lvl="0" marL="0" rtl="0" algn="l">
              <a:spcBef>
                <a:spcPts val="0"/>
              </a:spcBef>
              <a:spcAft>
                <a:spcPts val="0"/>
              </a:spcAft>
              <a:buNone/>
            </a:pPr>
            <a:r>
              <a:rPr lang="en" sz="1200" u="sng">
                <a:solidFill>
                  <a:schemeClr val="hlink"/>
                </a:solidFill>
                <a:latin typeface="Arial"/>
                <a:ea typeface="Arial"/>
                <a:cs typeface="Arial"/>
                <a:sym typeface="Arial"/>
                <a:hlinkClick r:id="rId4"/>
              </a:rPr>
              <a:t>https://www.britannica.com/biography/Anna-Pavlova</a:t>
            </a:r>
            <a:r>
              <a:rPr lang="en" sz="1200">
                <a:latin typeface="Arial"/>
                <a:ea typeface="Arial"/>
                <a:cs typeface="Arial"/>
                <a:sym typeface="Arial"/>
              </a:rPr>
              <a:t> </a:t>
            </a:r>
            <a:endParaRPr sz="1200">
              <a:latin typeface="Arial"/>
              <a:ea typeface="Arial"/>
              <a:cs typeface="Arial"/>
              <a:sym typeface="Arial"/>
            </a:endParaRPr>
          </a:p>
          <a:p>
            <a:pPr indent="0" lvl="0" marL="0" rtl="0" algn="l">
              <a:spcBef>
                <a:spcPts val="0"/>
              </a:spcBef>
              <a:spcAft>
                <a:spcPts val="0"/>
              </a:spcAft>
              <a:buNone/>
            </a:pPr>
            <a:r>
              <a:t/>
            </a:r>
            <a:endParaRPr sz="1200">
              <a:latin typeface="Arial"/>
              <a:ea typeface="Arial"/>
              <a:cs typeface="Arial"/>
              <a:sym typeface="Arial"/>
            </a:endParaRPr>
          </a:p>
          <a:p>
            <a:pPr indent="0" lvl="0" marL="0" rtl="0" algn="l">
              <a:spcBef>
                <a:spcPts val="0"/>
              </a:spcBef>
              <a:spcAft>
                <a:spcPts val="0"/>
              </a:spcAft>
              <a:buNone/>
            </a:pPr>
            <a:r>
              <a:rPr lang="en" sz="1800">
                <a:latin typeface="Corbel"/>
                <a:ea typeface="Corbel"/>
                <a:cs typeface="Corbel"/>
                <a:sym typeface="Corbel"/>
              </a:rPr>
              <a:t>Serge Diaghilev </a:t>
            </a:r>
            <a:endParaRPr sz="1800">
              <a:latin typeface="Corbel"/>
              <a:ea typeface="Corbel"/>
              <a:cs typeface="Corbel"/>
              <a:sym typeface="Corbel"/>
            </a:endParaRPr>
          </a:p>
          <a:p>
            <a:pPr indent="0" lvl="0" marL="0" rtl="0" algn="l">
              <a:spcBef>
                <a:spcPts val="0"/>
              </a:spcBef>
              <a:spcAft>
                <a:spcPts val="0"/>
              </a:spcAft>
              <a:buNone/>
            </a:pPr>
            <a:r>
              <a:rPr lang="en" sz="1100" u="sng">
                <a:solidFill>
                  <a:schemeClr val="hlink"/>
                </a:solidFill>
                <a:latin typeface="Arial"/>
                <a:ea typeface="Arial"/>
                <a:cs typeface="Arial"/>
                <a:sym typeface="Arial"/>
                <a:hlinkClick r:id="rId5"/>
              </a:rPr>
              <a:t>Serge Diaghilev | Russian ballet impresario</a:t>
            </a:r>
            <a:endParaRPr sz="2100">
              <a:latin typeface="Corbel"/>
              <a:ea typeface="Corbel"/>
              <a:cs typeface="Corbel"/>
              <a:sym typeface="Corbel"/>
            </a:endParaRPr>
          </a:p>
          <a:p>
            <a:pPr indent="0" lvl="0" marL="0" rtl="0" algn="l">
              <a:spcBef>
                <a:spcPts val="0"/>
              </a:spcBef>
              <a:spcAft>
                <a:spcPts val="0"/>
              </a:spcAft>
              <a:buNone/>
            </a:pPr>
            <a:r>
              <a:t/>
            </a:r>
            <a:endParaRPr sz="2100">
              <a:latin typeface="Corbel"/>
              <a:ea typeface="Corbel"/>
              <a:cs typeface="Corbel"/>
              <a:sym typeface="Corbel"/>
            </a:endParaRPr>
          </a:p>
          <a:p>
            <a:pPr indent="0" lvl="0" marL="0" rtl="0" algn="l">
              <a:spcBef>
                <a:spcPts val="0"/>
              </a:spcBef>
              <a:spcAft>
                <a:spcPts val="0"/>
              </a:spcAft>
              <a:buNone/>
            </a:pPr>
            <a:r>
              <a:rPr lang="en" sz="1800">
                <a:latin typeface="Corbel"/>
                <a:ea typeface="Corbel"/>
                <a:cs typeface="Corbel"/>
                <a:sym typeface="Corbel"/>
              </a:rPr>
              <a:t>Vaslav Nijinsky </a:t>
            </a:r>
            <a:endParaRPr sz="1800">
              <a:latin typeface="Corbel"/>
              <a:ea typeface="Corbel"/>
              <a:cs typeface="Corbel"/>
              <a:sym typeface="Corbel"/>
            </a:endParaRPr>
          </a:p>
          <a:p>
            <a:pPr indent="0" lvl="0" marL="0" rtl="0" algn="l">
              <a:spcBef>
                <a:spcPts val="0"/>
              </a:spcBef>
              <a:spcAft>
                <a:spcPts val="0"/>
              </a:spcAft>
              <a:buNone/>
            </a:pPr>
            <a:r>
              <a:rPr lang="en" sz="1100" u="sng">
                <a:solidFill>
                  <a:schemeClr val="hlink"/>
                </a:solidFill>
                <a:latin typeface="Arial"/>
                <a:ea typeface="Arial"/>
                <a:cs typeface="Arial"/>
                <a:sym typeface="Arial"/>
                <a:hlinkClick r:id="rId6"/>
              </a:rPr>
              <a:t>Vaslav Nijinsky | Russian dancer</a:t>
            </a:r>
            <a:endParaRPr sz="2100">
              <a:latin typeface="Corbel"/>
              <a:ea typeface="Corbel"/>
              <a:cs typeface="Corbel"/>
              <a:sym typeface="Corbel"/>
            </a:endParaRPr>
          </a:p>
          <a:p>
            <a:pPr indent="0" lvl="0" marL="0" rtl="0" algn="l">
              <a:spcBef>
                <a:spcPts val="0"/>
              </a:spcBef>
              <a:spcAft>
                <a:spcPts val="0"/>
              </a:spcAft>
              <a:buNone/>
            </a:pPr>
            <a:r>
              <a:t/>
            </a:r>
            <a:endParaRPr sz="2100">
              <a:latin typeface="Corbel"/>
              <a:ea typeface="Corbel"/>
              <a:cs typeface="Corbel"/>
              <a:sym typeface="Corbel"/>
            </a:endParaRPr>
          </a:p>
          <a:p>
            <a:pPr indent="0" lvl="0" marL="0" rtl="0" algn="l">
              <a:spcBef>
                <a:spcPts val="0"/>
              </a:spcBef>
              <a:spcAft>
                <a:spcPts val="0"/>
              </a:spcAft>
              <a:buNone/>
            </a:pPr>
            <a:r>
              <a:rPr lang="en" sz="1800">
                <a:latin typeface="Corbel"/>
                <a:ea typeface="Corbel"/>
                <a:cs typeface="Corbel"/>
                <a:sym typeface="Corbel"/>
              </a:rPr>
              <a:t>Igor Stravinsky </a:t>
            </a:r>
            <a:endParaRPr sz="1800">
              <a:latin typeface="Corbel"/>
              <a:ea typeface="Corbel"/>
              <a:cs typeface="Corbel"/>
              <a:sym typeface="Corbel"/>
            </a:endParaRPr>
          </a:p>
          <a:p>
            <a:pPr indent="0" lvl="0" marL="0" rtl="0" algn="l">
              <a:spcBef>
                <a:spcPts val="0"/>
              </a:spcBef>
              <a:spcAft>
                <a:spcPts val="0"/>
              </a:spcAft>
              <a:buNone/>
            </a:pPr>
            <a:r>
              <a:rPr lang="en" sz="1100" u="sng">
                <a:solidFill>
                  <a:schemeClr val="hlink"/>
                </a:solidFill>
                <a:latin typeface="Arial"/>
                <a:ea typeface="Arial"/>
                <a:cs typeface="Arial"/>
                <a:sym typeface="Arial"/>
                <a:hlinkClick r:id="rId7"/>
              </a:rPr>
              <a:t>Igor Stravinsky | Biography, Music, &amp; Facts</a:t>
            </a:r>
            <a:endParaRPr sz="2100">
              <a:latin typeface="Corbel"/>
              <a:ea typeface="Corbel"/>
              <a:cs typeface="Corbel"/>
              <a:sym typeface="Corbel"/>
            </a:endParaRPr>
          </a:p>
          <a:p>
            <a:pPr indent="0" lvl="0" marL="0" rtl="0" algn="l">
              <a:spcBef>
                <a:spcPts val="0"/>
              </a:spcBef>
              <a:spcAft>
                <a:spcPts val="0"/>
              </a:spcAft>
              <a:buNone/>
            </a:pPr>
            <a:r>
              <a:t/>
            </a:r>
            <a:endParaRPr sz="2100">
              <a:latin typeface="Corbel"/>
              <a:ea typeface="Corbel"/>
              <a:cs typeface="Corbel"/>
              <a:sym typeface="Corbel"/>
            </a:endParaRPr>
          </a:p>
          <a:p>
            <a:pPr indent="0" lvl="0" marL="0" rtl="0" algn="l">
              <a:spcBef>
                <a:spcPts val="0"/>
              </a:spcBef>
              <a:spcAft>
                <a:spcPts val="0"/>
              </a:spcAft>
              <a:buNone/>
            </a:pPr>
            <a:r>
              <a:rPr lang="en" sz="1800">
                <a:latin typeface="Corbel"/>
                <a:ea typeface="Corbel"/>
                <a:cs typeface="Corbel"/>
                <a:sym typeface="Corbel"/>
              </a:rPr>
              <a:t>Bronislava Nijinska</a:t>
            </a:r>
            <a:endParaRPr sz="1800">
              <a:latin typeface="Corbel"/>
              <a:ea typeface="Corbel"/>
              <a:cs typeface="Corbel"/>
              <a:sym typeface="Corbel"/>
            </a:endParaRPr>
          </a:p>
          <a:p>
            <a:pPr indent="0" lvl="0" marL="0" rtl="0" algn="l">
              <a:spcBef>
                <a:spcPts val="0"/>
              </a:spcBef>
              <a:spcAft>
                <a:spcPts val="0"/>
              </a:spcAft>
              <a:buNone/>
            </a:pPr>
            <a:r>
              <a:rPr lang="en" sz="1100" u="sng">
                <a:solidFill>
                  <a:schemeClr val="hlink"/>
                </a:solidFill>
                <a:latin typeface="Arial"/>
                <a:ea typeface="Arial"/>
                <a:cs typeface="Arial"/>
                <a:sym typeface="Arial"/>
                <a:hlinkClick r:id="rId8"/>
              </a:rPr>
              <a:t>Bronislava Nijinska | American dancer, choreographer, and teacher</a:t>
            </a:r>
            <a:endParaRPr sz="2100">
              <a:latin typeface="Corbel"/>
              <a:ea typeface="Corbel"/>
              <a:cs typeface="Corbel"/>
              <a:sym typeface="Corbel"/>
            </a:endParaRPr>
          </a:p>
          <a:p>
            <a:pPr indent="0" lvl="0" marL="0" rtl="0" algn="l">
              <a:spcBef>
                <a:spcPts val="0"/>
              </a:spcBef>
              <a:spcAft>
                <a:spcPts val="0"/>
              </a:spcAft>
              <a:buNone/>
            </a:pPr>
            <a:r>
              <a:t/>
            </a:r>
            <a:endParaRPr sz="2100">
              <a:latin typeface="Corbel"/>
              <a:ea typeface="Corbel"/>
              <a:cs typeface="Corbel"/>
              <a:sym typeface="Corbel"/>
            </a:endParaRPr>
          </a:p>
          <a:p>
            <a:pPr indent="0" lvl="0" marL="0" rtl="0" algn="l">
              <a:spcBef>
                <a:spcPts val="0"/>
              </a:spcBef>
              <a:spcAft>
                <a:spcPts val="0"/>
              </a:spcAft>
              <a:buNone/>
            </a:pPr>
            <a:r>
              <a:rPr lang="en" sz="1800">
                <a:solidFill>
                  <a:srgbClr val="1A1A1A"/>
                </a:solidFill>
                <a:latin typeface="Corbel"/>
                <a:ea typeface="Corbel"/>
                <a:cs typeface="Corbel"/>
                <a:sym typeface="Corbel"/>
              </a:rPr>
              <a:t>Léonide Massine</a:t>
            </a:r>
            <a:endParaRPr sz="1800">
              <a:solidFill>
                <a:srgbClr val="1A1A1A"/>
              </a:solidFill>
              <a:latin typeface="Corbel"/>
              <a:ea typeface="Corbel"/>
              <a:cs typeface="Corbel"/>
              <a:sym typeface="Corbel"/>
            </a:endParaRPr>
          </a:p>
          <a:p>
            <a:pPr indent="0" lvl="0" marL="0" rtl="0" algn="l">
              <a:spcBef>
                <a:spcPts val="0"/>
              </a:spcBef>
              <a:spcAft>
                <a:spcPts val="0"/>
              </a:spcAft>
              <a:buNone/>
            </a:pPr>
            <a:r>
              <a:rPr lang="en" sz="1100" u="sng">
                <a:solidFill>
                  <a:schemeClr val="hlink"/>
                </a:solidFill>
                <a:latin typeface="Arial"/>
                <a:ea typeface="Arial"/>
                <a:cs typeface="Arial"/>
                <a:sym typeface="Arial"/>
                <a:hlinkClick r:id="rId9"/>
              </a:rPr>
              <a:t>https://www.britannica.com/biography/Leonide-Massine</a:t>
            </a:r>
            <a:endParaRPr sz="2100">
              <a:solidFill>
                <a:srgbClr val="1A1A1A"/>
              </a:solidFill>
              <a:highlight>
                <a:srgbClr val="FFFFFF"/>
              </a:highlight>
              <a:latin typeface="Corbel"/>
              <a:ea typeface="Corbel"/>
              <a:cs typeface="Corbel"/>
              <a:sym typeface="Corbel"/>
            </a:endParaRPr>
          </a:p>
        </p:txBody>
      </p:sp>
      <p:pic>
        <p:nvPicPr>
          <p:cNvPr id="89" name="Google Shape;89;p17"/>
          <p:cNvPicPr preferRelativeResize="0"/>
          <p:nvPr/>
        </p:nvPicPr>
        <p:blipFill>
          <a:blip r:embed="rId10">
            <a:alphaModFix/>
          </a:blip>
          <a:stretch>
            <a:fillRect/>
          </a:stretch>
        </p:blipFill>
        <p:spPr>
          <a:xfrm>
            <a:off x="3768900" y="1375225"/>
            <a:ext cx="1711975" cy="2531050"/>
          </a:xfrm>
          <a:prstGeom prst="rect">
            <a:avLst/>
          </a:prstGeom>
          <a:noFill/>
          <a:ln>
            <a:noFill/>
          </a:ln>
        </p:spPr>
      </p:pic>
      <p:pic>
        <p:nvPicPr>
          <p:cNvPr id="90" name="Google Shape;90;p17"/>
          <p:cNvPicPr preferRelativeResize="0"/>
          <p:nvPr/>
        </p:nvPicPr>
        <p:blipFill>
          <a:blip r:embed="rId11">
            <a:alphaModFix/>
          </a:blip>
          <a:stretch>
            <a:fillRect/>
          </a:stretch>
        </p:blipFill>
        <p:spPr>
          <a:xfrm>
            <a:off x="6756150" y="0"/>
            <a:ext cx="2387848" cy="3298875"/>
          </a:xfrm>
          <a:prstGeom prst="rect">
            <a:avLst/>
          </a:prstGeom>
          <a:noFill/>
          <a:ln>
            <a:noFill/>
          </a:ln>
        </p:spPr>
      </p:pic>
      <p:pic>
        <p:nvPicPr>
          <p:cNvPr descr="Ballet &quot;The Dying Swan&quot; by Mikhail Fokine created to Anna Pavlova in 1905 with the music by Saint-Saens (&quot;Le Cygne&quot;)&#10;&#10;Performed by Anna Pavlova in 1925 (silent movie in high speed)&#10;&#10;Video tempo corrected by Artur Cimirro&#10;&#10;Piano: &#10;Artur CImirro plays Saint-Saens/Siloti - &quot;Le Cygne&quot;&#10;&#10;please visit: www.arturcimirro.com.br" id="91" name="Google Shape;91;p17" title="Dying Swan - Anna Pavlova (corrected tempo) - piano: Artur Cimirro">
            <a:hlinkClick r:id="rId12"/>
          </p:cNvPr>
          <p:cNvPicPr preferRelativeResize="0"/>
          <p:nvPr/>
        </p:nvPicPr>
        <p:blipFill>
          <a:blip r:embed="rId13">
            <a:alphaModFix/>
          </a:blip>
          <a:stretch>
            <a:fillRect/>
          </a:stretch>
        </p:blipFill>
        <p:spPr>
          <a:xfrm>
            <a:off x="4950025" y="0"/>
            <a:ext cx="1838650" cy="1378981"/>
          </a:xfrm>
          <a:prstGeom prst="rect">
            <a:avLst/>
          </a:prstGeom>
          <a:noFill/>
          <a:ln>
            <a:noFill/>
          </a:ln>
        </p:spPr>
      </p:pic>
      <p:pic>
        <p:nvPicPr>
          <p:cNvPr descr="Trailer of the movie THE OBSESSIVE BALLET LIFE OF LEONIDE MASSINE &#10;Shot with canon 5D-7D and zeiss lenses .&#10;&#10;Director: Asteris Kutulas&#10;DOP/A camera :Mike Geranios&#10;Gaffer: Vasilis Demetriades" id="92" name="Google Shape;92;p17" title="THE OBSESSIVE BALLET LIFE OF LEONIDE MASSINE">
            <a:hlinkClick r:id="rId14"/>
          </p:cNvPr>
          <p:cNvPicPr preferRelativeResize="0"/>
          <p:nvPr/>
        </p:nvPicPr>
        <p:blipFill>
          <a:blip r:embed="rId15">
            <a:alphaModFix/>
          </a:blip>
          <a:stretch>
            <a:fillRect/>
          </a:stretch>
        </p:blipFill>
        <p:spPr>
          <a:xfrm>
            <a:off x="4718800" y="3298876"/>
            <a:ext cx="2301100" cy="1725825"/>
          </a:xfrm>
          <a:prstGeom prst="rect">
            <a:avLst/>
          </a:prstGeom>
          <a:noFill/>
          <a:ln>
            <a:noFill/>
          </a:ln>
        </p:spPr>
      </p:pic>
      <p:pic>
        <p:nvPicPr>
          <p:cNvPr id="93" name="Google Shape;93;p17"/>
          <p:cNvPicPr preferRelativeResize="0"/>
          <p:nvPr/>
        </p:nvPicPr>
        <p:blipFill>
          <a:blip r:embed="rId16">
            <a:alphaModFix/>
          </a:blip>
          <a:stretch>
            <a:fillRect/>
          </a:stretch>
        </p:blipFill>
        <p:spPr>
          <a:xfrm>
            <a:off x="5480875" y="1375225"/>
            <a:ext cx="1275272" cy="1923650"/>
          </a:xfrm>
          <a:prstGeom prst="rect">
            <a:avLst/>
          </a:prstGeom>
          <a:noFill/>
          <a:ln>
            <a:noFill/>
          </a:ln>
        </p:spPr>
      </p:pic>
      <p:pic>
        <p:nvPicPr>
          <p:cNvPr id="94" name="Google Shape;94;p17"/>
          <p:cNvPicPr preferRelativeResize="0"/>
          <p:nvPr/>
        </p:nvPicPr>
        <p:blipFill>
          <a:blip r:embed="rId17">
            <a:alphaModFix/>
          </a:blip>
          <a:stretch>
            <a:fillRect/>
          </a:stretch>
        </p:blipFill>
        <p:spPr>
          <a:xfrm>
            <a:off x="7019900" y="3298875"/>
            <a:ext cx="2124101" cy="17258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txBox="1"/>
          <p:nvPr>
            <p:ph idx="1" type="body"/>
          </p:nvPr>
        </p:nvSpPr>
        <p:spPr>
          <a:xfrm>
            <a:off x="311700" y="4425675"/>
            <a:ext cx="8520600" cy="472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400">
                <a:latin typeface="Corbel"/>
                <a:ea typeface="Corbel"/>
                <a:cs typeface="Corbel"/>
                <a:sym typeface="Corbel"/>
              </a:rPr>
              <a:t>Leon Bakst  (1866– 1924) </a:t>
            </a:r>
            <a:r>
              <a:rPr lang="en" sz="1700" u="sng">
                <a:solidFill>
                  <a:schemeClr val="hlink"/>
                </a:solidFill>
                <a:latin typeface="Corbel"/>
                <a:ea typeface="Corbel"/>
                <a:cs typeface="Corbel"/>
                <a:sym typeface="Corbel"/>
                <a:hlinkClick r:id="rId3"/>
              </a:rPr>
              <a:t>https://www.britannica.com/biography/Leon-Bakst</a:t>
            </a:r>
            <a:endParaRPr sz="2400">
              <a:latin typeface="Corbel"/>
              <a:ea typeface="Corbel"/>
              <a:cs typeface="Corbel"/>
              <a:sym typeface="Corbel"/>
            </a:endParaRPr>
          </a:p>
        </p:txBody>
      </p:sp>
      <p:pic>
        <p:nvPicPr>
          <p:cNvPr id="100" name="Google Shape;100;p18"/>
          <p:cNvPicPr preferRelativeResize="0"/>
          <p:nvPr/>
        </p:nvPicPr>
        <p:blipFill>
          <a:blip r:embed="rId4">
            <a:alphaModFix/>
          </a:blip>
          <a:stretch>
            <a:fillRect/>
          </a:stretch>
        </p:blipFill>
        <p:spPr>
          <a:xfrm>
            <a:off x="0" y="215075"/>
            <a:ext cx="6315900" cy="4210600"/>
          </a:xfrm>
          <a:prstGeom prst="rect">
            <a:avLst/>
          </a:prstGeom>
          <a:noFill/>
          <a:ln>
            <a:noFill/>
          </a:ln>
        </p:spPr>
      </p:pic>
      <p:pic>
        <p:nvPicPr>
          <p:cNvPr id="101" name="Google Shape;101;p18"/>
          <p:cNvPicPr preferRelativeResize="0"/>
          <p:nvPr/>
        </p:nvPicPr>
        <p:blipFill>
          <a:blip r:embed="rId5">
            <a:alphaModFix/>
          </a:blip>
          <a:stretch>
            <a:fillRect/>
          </a:stretch>
        </p:blipFill>
        <p:spPr>
          <a:xfrm>
            <a:off x="6020175" y="189025"/>
            <a:ext cx="3123813" cy="4262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19"/>
          <p:cNvPicPr preferRelativeResize="0"/>
          <p:nvPr/>
        </p:nvPicPr>
        <p:blipFill>
          <a:blip r:embed="rId3">
            <a:alphaModFix/>
          </a:blip>
          <a:stretch>
            <a:fillRect/>
          </a:stretch>
        </p:blipFill>
        <p:spPr>
          <a:xfrm>
            <a:off x="0" y="0"/>
            <a:ext cx="3445154" cy="4838700"/>
          </a:xfrm>
          <a:prstGeom prst="rect">
            <a:avLst/>
          </a:prstGeom>
          <a:noFill/>
          <a:ln>
            <a:noFill/>
          </a:ln>
        </p:spPr>
      </p:pic>
      <p:sp>
        <p:nvSpPr>
          <p:cNvPr id="107" name="Google Shape;107;p19"/>
          <p:cNvSpPr txBox="1"/>
          <p:nvPr/>
        </p:nvSpPr>
        <p:spPr>
          <a:xfrm>
            <a:off x="102850" y="4772450"/>
            <a:ext cx="3429000" cy="76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50">
                <a:solidFill>
                  <a:srgbClr val="444444"/>
                </a:solidFill>
                <a:highlight>
                  <a:srgbClr val="F9F9F9"/>
                </a:highlight>
                <a:latin typeface="Open Sans"/>
                <a:ea typeface="Open Sans"/>
                <a:cs typeface="Open Sans"/>
                <a:sym typeface="Open Sans"/>
              </a:rPr>
              <a:t>Russian ballerina Lubov Tchernicheva in </a:t>
            </a:r>
            <a:r>
              <a:rPr i="1" lang="en" sz="750">
                <a:solidFill>
                  <a:srgbClr val="444444"/>
                </a:solidFill>
                <a:highlight>
                  <a:srgbClr val="F9F9F9"/>
                </a:highlight>
                <a:latin typeface="Open Sans"/>
                <a:ea typeface="Open Sans"/>
                <a:cs typeface="Open Sans"/>
                <a:sym typeface="Open Sans"/>
              </a:rPr>
              <a:t>Cleopatra,</a:t>
            </a:r>
            <a:r>
              <a:rPr lang="en" sz="750">
                <a:solidFill>
                  <a:srgbClr val="444444"/>
                </a:solidFill>
                <a:highlight>
                  <a:srgbClr val="F9F9F9"/>
                </a:highlight>
                <a:latin typeface="Open Sans"/>
                <a:ea typeface="Open Sans"/>
                <a:cs typeface="Open Sans"/>
                <a:sym typeface="Open Sans"/>
              </a:rPr>
              <a:t> 1920. © E.O. Hoppé Estate Collection/Curatorial Assistance Inc.</a:t>
            </a:r>
            <a:endParaRPr>
              <a:latin typeface="Open Sans"/>
              <a:ea typeface="Open Sans"/>
              <a:cs typeface="Open Sans"/>
              <a:sym typeface="Open Sans"/>
            </a:endParaRPr>
          </a:p>
        </p:txBody>
      </p:sp>
      <p:pic>
        <p:nvPicPr>
          <p:cNvPr id="108" name="Google Shape;108;p19"/>
          <p:cNvPicPr preferRelativeResize="0"/>
          <p:nvPr/>
        </p:nvPicPr>
        <p:blipFill>
          <a:blip r:embed="rId4">
            <a:alphaModFix/>
          </a:blip>
          <a:stretch>
            <a:fillRect/>
          </a:stretch>
        </p:blipFill>
        <p:spPr>
          <a:xfrm>
            <a:off x="3445150" y="0"/>
            <a:ext cx="3223528" cy="4838700"/>
          </a:xfrm>
          <a:prstGeom prst="rect">
            <a:avLst/>
          </a:prstGeom>
          <a:noFill/>
          <a:ln>
            <a:noFill/>
          </a:ln>
        </p:spPr>
      </p:pic>
      <p:pic>
        <p:nvPicPr>
          <p:cNvPr id="109" name="Google Shape;109;p19"/>
          <p:cNvPicPr preferRelativeResize="0"/>
          <p:nvPr/>
        </p:nvPicPr>
        <p:blipFill>
          <a:blip r:embed="rId5">
            <a:alphaModFix/>
          </a:blip>
          <a:stretch>
            <a:fillRect/>
          </a:stretch>
        </p:blipFill>
        <p:spPr>
          <a:xfrm>
            <a:off x="6668675" y="0"/>
            <a:ext cx="2475325" cy="3813535"/>
          </a:xfrm>
          <a:prstGeom prst="rect">
            <a:avLst/>
          </a:prstGeom>
          <a:noFill/>
          <a:ln>
            <a:noFill/>
          </a:ln>
        </p:spPr>
      </p:pic>
      <p:sp>
        <p:nvSpPr>
          <p:cNvPr id="110" name="Google Shape;110;p19"/>
          <p:cNvSpPr txBox="1"/>
          <p:nvPr/>
        </p:nvSpPr>
        <p:spPr>
          <a:xfrm>
            <a:off x="6668750" y="3810875"/>
            <a:ext cx="2421900" cy="114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u="sng">
                <a:solidFill>
                  <a:schemeClr val="hlink"/>
                </a:solidFill>
                <a:hlinkClick r:id="rId6"/>
              </a:rPr>
              <a:t>https://www.loc.gov/exhibits/ballets-russes/exhibition-items.html</a:t>
            </a:r>
            <a:endParaRPr>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descr="Manuel Legris and Claude de Vulpian in Michel Fokine's &quot;Le spectre de la rose&quot;." id="115" name="Google Shape;115;p20" title="Le spectre de la rose - Manuel Legris and Claude de Vulpian">
            <a:hlinkClick r:id="rId3"/>
          </p:cNvPr>
          <p:cNvPicPr preferRelativeResize="0"/>
          <p:nvPr/>
        </p:nvPicPr>
        <p:blipFill>
          <a:blip r:embed="rId4">
            <a:alphaModFix/>
          </a:blip>
          <a:stretch>
            <a:fillRect/>
          </a:stretch>
        </p:blipFill>
        <p:spPr>
          <a:xfrm>
            <a:off x="4572000" y="0"/>
            <a:ext cx="4572000" cy="3429000"/>
          </a:xfrm>
          <a:prstGeom prst="rect">
            <a:avLst/>
          </a:prstGeom>
          <a:noFill/>
          <a:ln>
            <a:noFill/>
          </a:ln>
        </p:spPr>
      </p:pic>
      <p:sp>
        <p:nvSpPr>
          <p:cNvPr id="116" name="Google Shape;116;p20"/>
          <p:cNvSpPr txBox="1"/>
          <p:nvPr/>
        </p:nvSpPr>
        <p:spPr>
          <a:xfrm>
            <a:off x="244925" y="3621450"/>
            <a:ext cx="4093800" cy="68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3400">
                <a:latin typeface="Raleway"/>
                <a:ea typeface="Raleway"/>
                <a:cs typeface="Raleway"/>
                <a:sym typeface="Raleway"/>
              </a:rPr>
              <a:t>Les Sylphides</a:t>
            </a:r>
            <a:r>
              <a:rPr lang="en" sz="3400">
                <a:latin typeface="Raleway"/>
                <a:ea typeface="Raleway"/>
                <a:cs typeface="Raleway"/>
                <a:sym typeface="Raleway"/>
              </a:rPr>
              <a:t> (1909) </a:t>
            </a:r>
            <a:endParaRPr sz="3400">
              <a:latin typeface="Raleway"/>
              <a:ea typeface="Raleway"/>
              <a:cs typeface="Raleway"/>
              <a:sym typeface="Raleway"/>
            </a:endParaRPr>
          </a:p>
        </p:txBody>
      </p:sp>
      <p:sp>
        <p:nvSpPr>
          <p:cNvPr id="117" name="Google Shape;117;p20"/>
          <p:cNvSpPr txBox="1"/>
          <p:nvPr/>
        </p:nvSpPr>
        <p:spPr>
          <a:xfrm>
            <a:off x="4688625" y="3638950"/>
            <a:ext cx="4251300" cy="78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3400">
                <a:latin typeface="Raleway"/>
                <a:ea typeface="Raleway"/>
                <a:cs typeface="Raleway"/>
                <a:sym typeface="Raleway"/>
              </a:rPr>
              <a:t>La spectre de la rose </a:t>
            </a:r>
            <a:r>
              <a:rPr lang="en" sz="3400">
                <a:latin typeface="Raleway"/>
                <a:ea typeface="Raleway"/>
                <a:cs typeface="Raleway"/>
                <a:sym typeface="Raleway"/>
              </a:rPr>
              <a:t>(1911)</a:t>
            </a:r>
            <a:endParaRPr sz="3400">
              <a:latin typeface="Raleway"/>
              <a:ea typeface="Raleway"/>
              <a:cs typeface="Raleway"/>
              <a:sym typeface="Raleway"/>
            </a:endParaRPr>
          </a:p>
        </p:txBody>
      </p:sp>
      <p:pic>
        <p:nvPicPr>
          <p:cNvPr descr="Include Chopin Waltz op nº 64 nº 2&#10;&#10;&quot;Les Sylphides in which Mikhail BArishnikov is the poet surrounded by he drifting chorus of sylphs&quot; &#10;&#10;Mikhail Barishnikov&#10;Cynthia HArvey&#10;Marianna Tcherkassky&#10;Cheryl Yeager&#10;Music: Frederic Chopin" id="118" name="Google Shape;118;p20" title="Les Sylphides  with Mikhail Barishnikov -  American Ballet Theatre">
            <a:hlinkClick r:id="rId5"/>
          </p:cNvPr>
          <p:cNvPicPr preferRelativeResize="0"/>
          <p:nvPr/>
        </p:nvPicPr>
        <p:blipFill>
          <a:blip r:embed="rId6">
            <a:alphaModFix/>
          </a:blip>
          <a:stretch>
            <a:fillRect/>
          </a:stretch>
        </p:blipFill>
        <p:spPr>
          <a:xfrm>
            <a:off x="-50800" y="0"/>
            <a:ext cx="4572000" cy="3429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descr="diana vishneva in firebird pas de deux" id="123" name="Google Shape;123;p21" title="diana vishneva in firebird pas de deux">
            <a:hlinkClick r:id="rId3"/>
          </p:cNvPr>
          <p:cNvPicPr preferRelativeResize="0"/>
          <p:nvPr/>
        </p:nvPicPr>
        <p:blipFill>
          <a:blip r:embed="rId4">
            <a:alphaModFix/>
          </a:blip>
          <a:stretch>
            <a:fillRect/>
          </a:stretch>
        </p:blipFill>
        <p:spPr>
          <a:xfrm>
            <a:off x="4572000" y="38100"/>
            <a:ext cx="4572000" cy="3429000"/>
          </a:xfrm>
          <a:prstGeom prst="rect">
            <a:avLst/>
          </a:prstGeom>
          <a:noFill/>
          <a:ln>
            <a:noFill/>
          </a:ln>
        </p:spPr>
      </p:pic>
      <p:pic>
        <p:nvPicPr>
          <p:cNvPr descr="Ekaterina Kondaurova and Ilya Kuznetsov in Firebird pas de deux." id="124" name="Google Shape;124;p21" title="Firebird - Ekaterina Kondaurova">
            <a:hlinkClick r:id="rId5"/>
          </p:cNvPr>
          <p:cNvPicPr preferRelativeResize="0"/>
          <p:nvPr/>
        </p:nvPicPr>
        <p:blipFill>
          <a:blip r:embed="rId6">
            <a:alphaModFix/>
          </a:blip>
          <a:stretch>
            <a:fillRect/>
          </a:stretch>
        </p:blipFill>
        <p:spPr>
          <a:xfrm>
            <a:off x="0" y="38100"/>
            <a:ext cx="4572000" cy="3429000"/>
          </a:xfrm>
          <a:prstGeom prst="rect">
            <a:avLst/>
          </a:prstGeom>
          <a:noFill/>
          <a:ln>
            <a:noFill/>
          </a:ln>
        </p:spPr>
      </p:pic>
      <p:sp>
        <p:nvSpPr>
          <p:cNvPr id="125" name="Google Shape;125;p21"/>
          <p:cNvSpPr txBox="1"/>
          <p:nvPr/>
        </p:nvSpPr>
        <p:spPr>
          <a:xfrm>
            <a:off x="462325" y="3687150"/>
            <a:ext cx="8345100" cy="1098000"/>
          </a:xfrm>
          <a:prstGeom prst="rect">
            <a:avLst/>
          </a:prstGeom>
          <a:noFill/>
          <a:ln>
            <a:noFill/>
          </a:ln>
        </p:spPr>
        <p:txBody>
          <a:bodyPr anchorCtr="0" anchor="t" bIns="91425" lIns="91425" spcFirstLastPara="1" rIns="91425" wrap="square" tIns="91425">
            <a:noAutofit/>
          </a:bodyPr>
          <a:lstStyle/>
          <a:p>
            <a:pPr indent="457200" lvl="0" marL="2286000" rtl="0" algn="l">
              <a:spcBef>
                <a:spcPts val="0"/>
              </a:spcBef>
              <a:spcAft>
                <a:spcPts val="0"/>
              </a:spcAft>
              <a:buNone/>
            </a:pPr>
            <a:r>
              <a:rPr i="1" lang="en" sz="4100">
                <a:latin typeface="Raleway"/>
                <a:ea typeface="Raleway"/>
                <a:cs typeface="Raleway"/>
                <a:sym typeface="Raleway"/>
              </a:rPr>
              <a:t>Firebird</a:t>
            </a:r>
            <a:r>
              <a:rPr lang="en" sz="4100">
                <a:latin typeface="Raleway"/>
                <a:ea typeface="Raleway"/>
                <a:cs typeface="Raleway"/>
                <a:sym typeface="Raleway"/>
              </a:rPr>
              <a:t> (1910)</a:t>
            </a:r>
            <a:endParaRPr sz="4100">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