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27" r:id="rId1"/>
  </p:sldMasterIdLst>
  <p:notesMasterIdLst>
    <p:notesMasterId r:id="rId42"/>
  </p:notesMasterIdLst>
  <p:sldIdLst>
    <p:sldId id="653" r:id="rId2"/>
    <p:sldId id="869" r:id="rId3"/>
    <p:sldId id="881" r:id="rId4"/>
    <p:sldId id="730" r:id="rId5"/>
    <p:sldId id="863" r:id="rId6"/>
    <p:sldId id="870" r:id="rId7"/>
    <p:sldId id="864" r:id="rId8"/>
    <p:sldId id="871" r:id="rId9"/>
    <p:sldId id="880" r:id="rId10"/>
    <p:sldId id="865" r:id="rId11"/>
    <p:sldId id="866" r:id="rId12"/>
    <p:sldId id="885" r:id="rId13"/>
    <p:sldId id="875" r:id="rId14"/>
    <p:sldId id="873" r:id="rId15"/>
    <p:sldId id="874" r:id="rId16"/>
    <p:sldId id="888" r:id="rId17"/>
    <p:sldId id="889" r:id="rId18"/>
    <p:sldId id="867" r:id="rId19"/>
    <p:sldId id="884" r:id="rId20"/>
    <p:sldId id="886" r:id="rId21"/>
    <p:sldId id="887" r:id="rId22"/>
    <p:sldId id="868" r:id="rId23"/>
    <p:sldId id="876" r:id="rId24"/>
    <p:sldId id="829" r:id="rId25"/>
    <p:sldId id="877" r:id="rId26"/>
    <p:sldId id="882" r:id="rId27"/>
    <p:sldId id="822" r:id="rId28"/>
    <p:sldId id="820" r:id="rId29"/>
    <p:sldId id="821" r:id="rId30"/>
    <p:sldId id="826" r:id="rId31"/>
    <p:sldId id="823" r:id="rId32"/>
    <p:sldId id="825" r:id="rId33"/>
    <p:sldId id="859" r:id="rId34"/>
    <p:sldId id="827" r:id="rId35"/>
    <p:sldId id="805" r:id="rId36"/>
    <p:sldId id="846" r:id="rId37"/>
    <p:sldId id="847" r:id="rId38"/>
    <p:sldId id="848" r:id="rId39"/>
    <p:sldId id="879" r:id="rId40"/>
    <p:sldId id="883" r:id="rId4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orbel" panose="020B0503020204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orbel" panose="020B0503020204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orbel" panose="020B0503020204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orbel" panose="020B0503020204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orbel" panose="020B0503020204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orbel" panose="020B0503020204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orbel" panose="020B0503020204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orbel" panose="020B0503020204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orbel" panose="020B0503020204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16"/>
    <p:restoredTop sz="94671"/>
  </p:normalViewPr>
  <p:slideViewPr>
    <p:cSldViewPr snapToObjects="1">
      <p:cViewPr>
        <p:scale>
          <a:sx n="24" d="100"/>
          <a:sy n="24" d="100"/>
        </p:scale>
        <p:origin x="3640" y="1440"/>
      </p:cViewPr>
      <p:guideLst>
        <p:guide orient="horz" pos="2160"/>
        <p:guide pos="2880"/>
      </p:guideLst>
    </p:cSldViewPr>
  </p:slideViewPr>
  <p:notesTextViewPr>
    <p:cViewPr>
      <p:scale>
        <a:sx n="100" d="100"/>
        <a:sy n="100" d="100"/>
      </p:scale>
      <p:origin x="0" y="0"/>
    </p:cViewPr>
  </p:notesTextViewPr>
  <p:sorterViewPr>
    <p:cViewPr>
      <p:scale>
        <a:sx n="93" d="100"/>
        <a:sy n="93" d="100"/>
      </p:scale>
      <p:origin x="0" y="368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47" Type="http://schemas.microsoft.com/office/2015/10/relationships/revisionInfo" Target="revisionInfo.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63A1518F-3203-4A54-A73D-861BD28277E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xmlns="" id="{A52EB80B-61A0-488B-9F23-665605C0B1D8}"/>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6766F8EE-FED9-4EAB-88B5-52F1C67E841C}" type="datetimeFigureOut">
              <a:rPr lang="en-US" altLang="en-US"/>
              <a:pPr/>
              <a:t>10/12/20</a:t>
            </a:fld>
            <a:endParaRPr lang="en-US" altLang="en-US"/>
          </a:p>
        </p:txBody>
      </p:sp>
      <p:sp>
        <p:nvSpPr>
          <p:cNvPr id="4" name="Slide Image Placeholder 3">
            <a:extLst>
              <a:ext uri="{FF2B5EF4-FFF2-40B4-BE49-F238E27FC236}">
                <a16:creationId xmlns:a16="http://schemas.microsoft.com/office/drawing/2014/main" xmlns="" id="{506CA0CC-8FAF-4FCE-9DC9-C0A1E1503C2A}"/>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xmlns="" id="{3E516E83-2A97-48C3-94F6-22853BF9A82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xmlns="" id="{FEB0DC18-EAD8-44F4-B55F-2B7BF52769CD}"/>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xmlns="" id="{E5B542D6-DD40-4D45-ADC7-6BB6B717241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D899BCE0-38A3-481F-9CC4-CFBE25B1BE6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s://www.youtube.com/watch?v=Zx06XNfDvk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xmlns="" id="{AB6F264D-4A4D-4999-9040-95098E4E7C1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xmlns="" id="{FCD66D4E-F75C-4CE6-8D3B-6CA2527523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Petula Clark downtown</a:t>
            </a:r>
          </a:p>
          <a:p>
            <a:pPr marL="0" lvl="1" eaLnBrk="1" hangingPunct="1">
              <a:spcBef>
                <a:spcPct val="0"/>
              </a:spcBef>
            </a:pPr>
            <a:r>
              <a:rPr lang="en-US" altLang="en-US">
                <a:hlinkClick r:id="rId3"/>
              </a:rPr>
              <a:t>https://www.youtube.com/watch?v=Zx06XNfDvk0</a:t>
            </a:r>
            <a:endParaRPr lang="en-US" altLang="en-US"/>
          </a:p>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a:p>
        </p:txBody>
      </p:sp>
      <p:sp>
        <p:nvSpPr>
          <p:cNvPr id="15363" name="Slide Number Placeholder 3">
            <a:extLst>
              <a:ext uri="{FF2B5EF4-FFF2-40B4-BE49-F238E27FC236}">
                <a16:creationId xmlns:a16="http://schemas.microsoft.com/office/drawing/2014/main" xmlns="" id="{0A53F4DF-502D-42F3-B6B0-7A83F4AD05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rbel" panose="020B0503020204020204" pitchFamily="34" charset="0"/>
                <a:ea typeface="MS PGothic" panose="020B0600070205080204" pitchFamily="34" charset="-128"/>
              </a:defRPr>
            </a:lvl1pPr>
            <a:lvl2pPr marL="742950" indent="-285750" eaLnBrk="0" hangingPunct="0">
              <a:defRPr sz="2400">
                <a:solidFill>
                  <a:schemeClr val="tx1"/>
                </a:solidFill>
                <a:latin typeface="Corbel" panose="020B0503020204020204" pitchFamily="34" charset="0"/>
                <a:ea typeface="MS PGothic" panose="020B0600070205080204" pitchFamily="34" charset="-128"/>
              </a:defRPr>
            </a:lvl2pPr>
            <a:lvl3pPr marL="1143000" indent="-228600" eaLnBrk="0" hangingPunct="0">
              <a:defRPr sz="2400">
                <a:solidFill>
                  <a:schemeClr val="tx1"/>
                </a:solidFill>
                <a:latin typeface="Corbel" panose="020B0503020204020204" pitchFamily="34" charset="0"/>
                <a:ea typeface="MS PGothic" panose="020B0600070205080204" pitchFamily="34" charset="-128"/>
              </a:defRPr>
            </a:lvl3pPr>
            <a:lvl4pPr marL="1600200" indent="-228600" eaLnBrk="0" hangingPunct="0">
              <a:defRPr sz="2400">
                <a:solidFill>
                  <a:schemeClr val="tx1"/>
                </a:solidFill>
                <a:latin typeface="Corbel" panose="020B0503020204020204" pitchFamily="34" charset="0"/>
                <a:ea typeface="MS PGothic" panose="020B0600070205080204" pitchFamily="34" charset="-128"/>
              </a:defRPr>
            </a:lvl4pPr>
            <a:lvl5pPr marL="2057400" indent="-228600" eaLnBrk="0" hangingPunct="0">
              <a:defRPr sz="24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9pPr>
          </a:lstStyle>
          <a:p>
            <a:pPr eaLnBrk="1" hangingPunct="1"/>
            <a:fld id="{285F63B6-DC76-44C8-859C-56A1DDD9F547}" type="slidenum">
              <a:rPr lang="en-US" altLang="en-US" sz="1200">
                <a:latin typeface="Calibri" panose="020F0502020204030204" pitchFamily="34" charset="0"/>
              </a:rPr>
              <a:pPr eaLnBrk="1" hangingPunct="1"/>
              <a:t>1</a:t>
            </a:fld>
            <a:endParaRPr lang="en-US" altLang="en-US"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6DB4B3A-6ED5-4363-9011-09CA96B2C4EF}"/>
              </a:ext>
            </a:extLst>
          </p:cNvPr>
          <p:cNvSpPr/>
          <p:nvPr/>
        </p:nvSpPr>
        <p:spPr>
          <a:xfrm>
            <a:off x="-60960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a:extLst>
              <a:ext uri="{FF2B5EF4-FFF2-40B4-BE49-F238E27FC236}">
                <a16:creationId xmlns:a16="http://schemas.microsoft.com/office/drawing/2014/main" xmlns="" id="{5EC395FB-E6C7-4DE2-885A-1C9642042864}"/>
              </a:ext>
            </a:extLst>
          </p:cNvPr>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a:extLst>
              <a:ext uri="{FF2B5EF4-FFF2-40B4-BE49-F238E27FC236}">
                <a16:creationId xmlns:a16="http://schemas.microsoft.com/office/drawing/2014/main" xmlns="" id="{20637712-513A-4DD8-AC80-F94EE0453826}"/>
              </a:ext>
            </a:extLst>
          </p:cNvPr>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a:extLst>
              <a:ext uri="{FF2B5EF4-FFF2-40B4-BE49-F238E27FC236}">
                <a16:creationId xmlns:a16="http://schemas.microsoft.com/office/drawing/2014/main" xmlns="" id="{3AF1C1AB-5AD4-48EC-B085-D336BA1ED183}"/>
              </a:ext>
            </a:extLst>
          </p:cNvPr>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a:extLst>
              <a:ext uri="{FF2B5EF4-FFF2-40B4-BE49-F238E27FC236}">
                <a16:creationId xmlns:a16="http://schemas.microsoft.com/office/drawing/2014/main" xmlns="" id="{9CA8908A-024C-44D2-A842-9C997451EB24}"/>
              </a:ext>
            </a:extLst>
          </p:cNvPr>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ectangle 10">
            <a:extLst>
              <a:ext uri="{FF2B5EF4-FFF2-40B4-BE49-F238E27FC236}">
                <a16:creationId xmlns:a16="http://schemas.microsoft.com/office/drawing/2014/main" xmlns="" id="{3D9163EC-BEAB-45BD-865F-7E0B433A464F}"/>
              </a:ext>
            </a:extLst>
          </p:cNvPr>
          <p:cNvSpPr/>
          <p:nvPr/>
        </p:nvSpPr>
        <p:spPr>
          <a:xfrm>
            <a:off x="-354013"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a:extLst>
              <a:ext uri="{FF2B5EF4-FFF2-40B4-BE49-F238E27FC236}">
                <a16:creationId xmlns:a16="http://schemas.microsoft.com/office/drawing/2014/main" xmlns="" id="{E94EF526-9385-4D6D-838A-5292673386F0}"/>
              </a:ext>
            </a:extLst>
          </p:cNvPr>
          <p:cNvSpPr/>
          <p:nvPr/>
        </p:nvSpPr>
        <p:spPr>
          <a:xfrm>
            <a:off x="-354013"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a:extLst>
              <a:ext uri="{FF2B5EF4-FFF2-40B4-BE49-F238E27FC236}">
                <a16:creationId xmlns:a16="http://schemas.microsoft.com/office/drawing/2014/main" xmlns="" id="{1686746C-DF3A-4142-9239-339FFAE0FA5B}"/>
              </a:ext>
            </a:extLst>
          </p:cNvPr>
          <p:cNvSpPr/>
          <p:nvPr/>
        </p:nvSpPr>
        <p:spPr>
          <a:xfrm>
            <a:off x="-354013"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a:extLst>
              <a:ext uri="{FF2B5EF4-FFF2-40B4-BE49-F238E27FC236}">
                <a16:creationId xmlns:a16="http://schemas.microsoft.com/office/drawing/2014/main" xmlns="" id="{EA13B711-B9D9-410E-9013-8639FE90C122}"/>
              </a:ext>
            </a:extLst>
          </p:cNvPr>
          <p:cNvSpPr/>
          <p:nvPr/>
        </p:nvSpPr>
        <p:spPr>
          <a:xfrm>
            <a:off x="-354013"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lstStyle>
          <a:p>
            <a:r>
              <a:rPr lang="en-US"/>
              <a:t>Click to edit Master title style</a:t>
            </a:r>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5" name="Date Placeholder 27">
            <a:extLst>
              <a:ext uri="{FF2B5EF4-FFF2-40B4-BE49-F238E27FC236}">
                <a16:creationId xmlns:a16="http://schemas.microsoft.com/office/drawing/2014/main" xmlns="" id="{3CF9EEE2-B49C-45EC-96CE-1D19E13E3EC0}"/>
              </a:ext>
            </a:extLst>
          </p:cNvPr>
          <p:cNvSpPr>
            <a:spLocks noGrp="1"/>
          </p:cNvSpPr>
          <p:nvPr>
            <p:ph type="dt" sz="half" idx="10"/>
          </p:nvPr>
        </p:nvSpPr>
        <p:spPr/>
        <p:txBody>
          <a:bodyPr/>
          <a:lstStyle>
            <a:lvl1pPr>
              <a:defRPr/>
            </a:lvl1pPr>
          </a:lstStyle>
          <a:p>
            <a:fld id="{E9F08368-8EC9-43EF-85A6-A926DE8AC1BF}" type="datetimeFigureOut">
              <a:rPr lang="en-US" altLang="en-US"/>
              <a:pPr/>
              <a:t>10/12/20</a:t>
            </a:fld>
            <a:endParaRPr lang="en-US" altLang="en-US"/>
          </a:p>
        </p:txBody>
      </p:sp>
      <p:sp>
        <p:nvSpPr>
          <p:cNvPr id="16" name="Footer Placeholder 16">
            <a:extLst>
              <a:ext uri="{FF2B5EF4-FFF2-40B4-BE49-F238E27FC236}">
                <a16:creationId xmlns:a16="http://schemas.microsoft.com/office/drawing/2014/main" xmlns="" id="{895776D6-7881-4526-8729-4FEE2F152864}"/>
              </a:ext>
            </a:extLst>
          </p:cNvPr>
          <p:cNvSpPr>
            <a:spLocks noGrp="1"/>
          </p:cNvSpPr>
          <p:nvPr>
            <p:ph type="ftr" sz="quarter" idx="11"/>
          </p:nvPr>
        </p:nvSpPr>
        <p:spPr/>
        <p:txBody>
          <a:bodyPr/>
          <a:lstStyle>
            <a:lvl1pPr>
              <a:defRPr/>
            </a:lvl1pPr>
          </a:lstStyle>
          <a:p>
            <a:pPr>
              <a:defRPr/>
            </a:pPr>
            <a:endParaRPr lang="en-US"/>
          </a:p>
        </p:txBody>
      </p:sp>
      <p:sp>
        <p:nvSpPr>
          <p:cNvPr id="17" name="Slide Number Placeholder 28">
            <a:extLst>
              <a:ext uri="{FF2B5EF4-FFF2-40B4-BE49-F238E27FC236}">
                <a16:creationId xmlns:a16="http://schemas.microsoft.com/office/drawing/2014/main" xmlns="" id="{1F5F842D-6248-43F3-8442-78607BC9929A}"/>
              </a:ext>
            </a:extLst>
          </p:cNvPr>
          <p:cNvSpPr>
            <a:spLocks noGrp="1"/>
          </p:cNvSpPr>
          <p:nvPr>
            <p:ph type="sldNum" sz="quarter" idx="12"/>
          </p:nvPr>
        </p:nvSpPr>
        <p:spPr/>
        <p:txBody>
          <a:bodyPr/>
          <a:lstStyle>
            <a:lvl1pPr algn="r">
              <a:defRPr/>
            </a:lvl1pPr>
          </a:lstStyle>
          <a:p>
            <a:fld id="{9C3CA95B-AE2A-4A84-B766-95727AA79FEB}" type="slidenum">
              <a:rPr lang="en-US" altLang="en-US"/>
              <a:pPr/>
              <a:t>‹#›</a:t>
            </a:fld>
            <a:endParaRPr lang="en-US" altLang="en-US">
              <a:solidFill>
                <a:srgbClr val="CCE1F3"/>
              </a:solidFill>
            </a:endParaRPr>
          </a:p>
        </p:txBody>
      </p:sp>
    </p:spTree>
    <p:extLst>
      <p:ext uri="{BB962C8B-B14F-4D97-AF65-F5344CB8AC3E}">
        <p14:creationId xmlns:p14="http://schemas.microsoft.com/office/powerpoint/2010/main" val="2547129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xmlns="" id="{97D8AFE4-F48A-4948-BBA1-E12A7289B779}"/>
              </a:ext>
            </a:extLst>
          </p:cNvPr>
          <p:cNvSpPr>
            <a:spLocks noGrp="1"/>
          </p:cNvSpPr>
          <p:nvPr>
            <p:ph type="dt" sz="half" idx="10"/>
          </p:nvPr>
        </p:nvSpPr>
        <p:spPr/>
        <p:txBody>
          <a:bodyPr/>
          <a:lstStyle>
            <a:lvl1pPr>
              <a:defRPr/>
            </a:lvl1pPr>
          </a:lstStyle>
          <a:p>
            <a:fld id="{B5FD1B2D-22D4-405A-A5A7-0DB831299D07}" type="datetimeFigureOut">
              <a:rPr lang="en-US" altLang="en-US"/>
              <a:pPr/>
              <a:t>10/12/20</a:t>
            </a:fld>
            <a:endParaRPr lang="en-US" altLang="en-US"/>
          </a:p>
        </p:txBody>
      </p:sp>
      <p:sp>
        <p:nvSpPr>
          <p:cNvPr id="5" name="Footer Placeholder 2">
            <a:extLst>
              <a:ext uri="{FF2B5EF4-FFF2-40B4-BE49-F238E27FC236}">
                <a16:creationId xmlns:a16="http://schemas.microsoft.com/office/drawing/2014/main" xmlns="" id="{54DFEEE4-8425-4A7F-8D13-8FA4FFB5DAD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xmlns="" id="{D7270303-151C-4798-ADFB-8CA5A663932E}"/>
              </a:ext>
            </a:extLst>
          </p:cNvPr>
          <p:cNvSpPr>
            <a:spLocks noGrp="1"/>
          </p:cNvSpPr>
          <p:nvPr>
            <p:ph type="sldNum" sz="quarter" idx="12"/>
          </p:nvPr>
        </p:nvSpPr>
        <p:spPr/>
        <p:txBody>
          <a:bodyPr/>
          <a:lstStyle>
            <a:lvl1pPr>
              <a:defRPr/>
            </a:lvl1pPr>
          </a:lstStyle>
          <a:p>
            <a:fld id="{9A2B887A-BB65-44BD-9E94-74AC15196460}" type="slidenum">
              <a:rPr lang="en-US" altLang="en-US"/>
              <a:pPr/>
              <a:t>‹#›</a:t>
            </a:fld>
            <a:endParaRPr lang="en-US" altLang="en-US"/>
          </a:p>
        </p:txBody>
      </p:sp>
    </p:spTree>
    <p:extLst>
      <p:ext uri="{BB962C8B-B14F-4D97-AF65-F5344CB8AC3E}">
        <p14:creationId xmlns:p14="http://schemas.microsoft.com/office/powerpoint/2010/main" val="23088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09600" y="274639"/>
            <a:ext cx="5867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xmlns="" id="{82BD6F19-AA05-4AE6-8D17-A5822ACB0675}"/>
              </a:ext>
            </a:extLst>
          </p:cNvPr>
          <p:cNvSpPr>
            <a:spLocks noGrp="1"/>
          </p:cNvSpPr>
          <p:nvPr>
            <p:ph type="dt" sz="half" idx="10"/>
          </p:nvPr>
        </p:nvSpPr>
        <p:spPr/>
        <p:txBody>
          <a:bodyPr/>
          <a:lstStyle>
            <a:lvl1pPr>
              <a:defRPr/>
            </a:lvl1pPr>
          </a:lstStyle>
          <a:p>
            <a:fld id="{BC0F737D-8218-499B-B1E7-11EC80C5D8F8}" type="datetimeFigureOut">
              <a:rPr lang="en-US" altLang="en-US"/>
              <a:pPr/>
              <a:t>10/12/20</a:t>
            </a:fld>
            <a:endParaRPr lang="en-US" altLang="en-US"/>
          </a:p>
        </p:txBody>
      </p:sp>
      <p:sp>
        <p:nvSpPr>
          <p:cNvPr id="5" name="Footer Placeholder 2">
            <a:extLst>
              <a:ext uri="{FF2B5EF4-FFF2-40B4-BE49-F238E27FC236}">
                <a16:creationId xmlns:a16="http://schemas.microsoft.com/office/drawing/2014/main" xmlns="" id="{245E8490-615A-4F11-97BD-EC457B8A9C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xmlns="" id="{D1BD1FD0-C87F-4353-90F4-D7E4763E3807}"/>
              </a:ext>
            </a:extLst>
          </p:cNvPr>
          <p:cNvSpPr>
            <a:spLocks noGrp="1"/>
          </p:cNvSpPr>
          <p:nvPr>
            <p:ph type="sldNum" sz="quarter" idx="12"/>
          </p:nvPr>
        </p:nvSpPr>
        <p:spPr/>
        <p:txBody>
          <a:bodyPr/>
          <a:lstStyle>
            <a:lvl1pPr>
              <a:defRPr/>
            </a:lvl1pPr>
          </a:lstStyle>
          <a:p>
            <a:fld id="{73031856-637C-42E9-ACB2-AC7D54DDE49B}" type="slidenum">
              <a:rPr lang="en-US" altLang="en-US"/>
              <a:pPr/>
              <a:t>‹#›</a:t>
            </a:fld>
            <a:endParaRPr lang="en-US" altLang="en-US"/>
          </a:p>
        </p:txBody>
      </p:sp>
    </p:spTree>
    <p:extLst>
      <p:ext uri="{BB962C8B-B14F-4D97-AF65-F5344CB8AC3E}">
        <p14:creationId xmlns:p14="http://schemas.microsoft.com/office/powerpoint/2010/main" val="1848936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a:extLst>
              <a:ext uri="{FF2B5EF4-FFF2-40B4-BE49-F238E27FC236}">
                <a16:creationId xmlns:a16="http://schemas.microsoft.com/office/drawing/2014/main" xmlns="" id="{6D21AF6B-7FCC-4E09-AC42-BED25E091011}"/>
              </a:ext>
            </a:extLst>
          </p:cNvPr>
          <p:cNvSpPr>
            <a:spLocks noGrp="1" noChangeArrowheads="1"/>
          </p:cNvSpPr>
          <p:nvPr>
            <p:ph type="dt" sz="half" idx="10"/>
          </p:nvPr>
        </p:nvSpPr>
        <p:spPr/>
        <p:txBody>
          <a:bodyPr/>
          <a:lstStyle>
            <a:lvl1pPr fontAlgn="auto">
              <a:spcBef>
                <a:spcPts val="0"/>
              </a:spcBef>
              <a:spcAft>
                <a:spcPts val="0"/>
              </a:spcAft>
              <a:defRPr>
                <a:latin typeface="+mn-lt"/>
                <a:ea typeface="+mn-ea"/>
              </a:defRPr>
            </a:lvl1pPr>
          </a:lstStyle>
          <a:p>
            <a:pPr>
              <a:defRPr/>
            </a:pPr>
            <a:endParaRPr lang="en-US"/>
          </a:p>
        </p:txBody>
      </p:sp>
      <p:sp>
        <p:nvSpPr>
          <p:cNvPr id="7" name="Rectangle 20">
            <a:extLst>
              <a:ext uri="{FF2B5EF4-FFF2-40B4-BE49-F238E27FC236}">
                <a16:creationId xmlns:a16="http://schemas.microsoft.com/office/drawing/2014/main" xmlns="" id="{C765E595-4FF3-4A40-9882-7EC7AE774015}"/>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21">
            <a:extLst>
              <a:ext uri="{FF2B5EF4-FFF2-40B4-BE49-F238E27FC236}">
                <a16:creationId xmlns:a16="http://schemas.microsoft.com/office/drawing/2014/main" xmlns="" id="{9478A2EE-1BDD-4340-B408-B201C49E8772}"/>
              </a:ext>
            </a:extLst>
          </p:cNvPr>
          <p:cNvSpPr>
            <a:spLocks noGrp="1" noChangeArrowheads="1"/>
          </p:cNvSpPr>
          <p:nvPr>
            <p:ph type="sldNum" sz="quarter" idx="12"/>
          </p:nvPr>
        </p:nvSpPr>
        <p:spPr/>
        <p:txBody>
          <a:bodyPr/>
          <a:lstStyle>
            <a:lvl1pPr>
              <a:defRPr/>
            </a:lvl1pPr>
          </a:lstStyle>
          <a:p>
            <a:fld id="{AB637F04-D795-43D5-A9F0-C5AD8A6B8F1E}" type="slidenum">
              <a:rPr lang="en-US" altLang="en-US"/>
              <a:pPr/>
              <a:t>‹#›</a:t>
            </a:fld>
            <a:endParaRPr lang="en-US" altLang="en-US"/>
          </a:p>
        </p:txBody>
      </p:sp>
    </p:spTree>
    <p:extLst>
      <p:ext uri="{BB962C8B-B14F-4D97-AF65-F5344CB8AC3E}">
        <p14:creationId xmlns:p14="http://schemas.microsoft.com/office/powerpoint/2010/main" val="2050937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xmlns="" id="{8A54633B-6D76-46E6-A286-76B892DA0567}"/>
              </a:ext>
            </a:extLst>
          </p:cNvPr>
          <p:cNvSpPr>
            <a:spLocks noGrp="1"/>
          </p:cNvSpPr>
          <p:nvPr>
            <p:ph type="dt" sz="half" idx="10"/>
          </p:nvPr>
        </p:nvSpPr>
        <p:spPr/>
        <p:txBody>
          <a:bodyPr/>
          <a:lstStyle>
            <a:lvl1pPr>
              <a:defRPr/>
            </a:lvl1pPr>
          </a:lstStyle>
          <a:p>
            <a:fld id="{637506D2-688B-4ED0-959F-B5854FE42B0E}" type="datetimeFigureOut">
              <a:rPr lang="en-US" altLang="en-US"/>
              <a:pPr/>
              <a:t>10/12/20</a:t>
            </a:fld>
            <a:endParaRPr lang="en-US" altLang="en-US"/>
          </a:p>
        </p:txBody>
      </p:sp>
      <p:sp>
        <p:nvSpPr>
          <p:cNvPr id="5" name="Footer Placeholder 2">
            <a:extLst>
              <a:ext uri="{FF2B5EF4-FFF2-40B4-BE49-F238E27FC236}">
                <a16:creationId xmlns:a16="http://schemas.microsoft.com/office/drawing/2014/main" xmlns="" id="{BACA6295-773C-40BF-BF4E-BB4711674D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xmlns="" id="{5548FC68-FB1D-43DA-81E6-CDACFCC0B8FD}"/>
              </a:ext>
            </a:extLst>
          </p:cNvPr>
          <p:cNvSpPr>
            <a:spLocks noGrp="1"/>
          </p:cNvSpPr>
          <p:nvPr>
            <p:ph type="sldNum" sz="quarter" idx="12"/>
          </p:nvPr>
        </p:nvSpPr>
        <p:spPr/>
        <p:txBody>
          <a:bodyPr/>
          <a:lstStyle>
            <a:lvl1pPr>
              <a:defRPr/>
            </a:lvl1pPr>
          </a:lstStyle>
          <a:p>
            <a:fld id="{85C53A2B-BE7E-4A06-94ED-7E5D4717E1E2}" type="slidenum">
              <a:rPr lang="en-US" altLang="en-US"/>
              <a:pPr/>
              <a:t>‹#›</a:t>
            </a:fld>
            <a:endParaRPr lang="en-US" altLang="en-US"/>
          </a:p>
        </p:txBody>
      </p:sp>
    </p:spTree>
    <p:extLst>
      <p:ext uri="{BB962C8B-B14F-4D97-AF65-F5344CB8AC3E}">
        <p14:creationId xmlns:p14="http://schemas.microsoft.com/office/powerpoint/2010/main" val="266604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a:extLst>
              <a:ext uri="{FF2B5EF4-FFF2-40B4-BE49-F238E27FC236}">
                <a16:creationId xmlns:a16="http://schemas.microsoft.com/office/drawing/2014/main" xmlns="" id="{3761120C-5D70-438C-BF33-0AD4501A4B58}"/>
              </a:ext>
            </a:extLst>
          </p:cNvPr>
          <p:cNvSpPr>
            <a:spLocks/>
          </p:cNvSpPr>
          <p:nvPr/>
        </p:nvSpPr>
        <p:spPr bwMode="auto">
          <a:xfrm>
            <a:off x="4829175" y="1073150"/>
            <a:ext cx="4321175" cy="5791200"/>
          </a:xfrm>
          <a:custGeom>
            <a:avLst/>
            <a:gdLst>
              <a:gd name="T0" fmla="*/ 0 w 2736"/>
              <a:gd name="T1" fmla="*/ 2147483647 h 3648"/>
              <a:gd name="T2" fmla="*/ 2147483647 w 2736"/>
              <a:gd name="T3" fmla="*/ 2147483647 h 3648"/>
              <a:gd name="T4" fmla="*/ 2147483647 w 2736"/>
              <a:gd name="T5" fmla="*/ 0 h 3648"/>
              <a:gd name="T6" fmla="*/ 2147483647 w 2736"/>
              <a:gd name="T7" fmla="*/ 2147483647 h 3648"/>
              <a:gd name="T8" fmla="*/ 2147483647 w 2736"/>
              <a:gd name="T9" fmla="*/ 2147483647 h 3648"/>
              <a:gd name="T10" fmla="*/ 2147483647 w 2736"/>
              <a:gd name="T11" fmla="*/ 2147483647 h 3648"/>
              <a:gd name="T12" fmla="*/ 0 w 2736"/>
              <a:gd name="T13" fmla="*/ 2147483647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Freeform 18">
            <a:extLst>
              <a:ext uri="{FF2B5EF4-FFF2-40B4-BE49-F238E27FC236}">
                <a16:creationId xmlns:a16="http://schemas.microsoft.com/office/drawing/2014/main" xmlns="" id="{87E0D863-08B0-4D5B-8BF5-D8A6396C28BD}"/>
              </a:ext>
            </a:extLst>
          </p:cNvPr>
          <p:cNvSpPr>
            <a:spLocks/>
          </p:cNvSpPr>
          <p:nvPr/>
        </p:nvSpPr>
        <p:spPr bwMode="auto">
          <a:xfrm>
            <a:off x="374650" y="0"/>
            <a:ext cx="5513388" cy="6615113"/>
          </a:xfrm>
          <a:custGeom>
            <a:avLst/>
            <a:gdLst>
              <a:gd name="T0" fmla="*/ 0 w 3504"/>
              <a:gd name="T1" fmla="*/ 2147483647 h 4128"/>
              <a:gd name="T2" fmla="*/ 0 w 3504"/>
              <a:gd name="T3" fmla="*/ 2147483647 h 4128"/>
              <a:gd name="T4" fmla="*/ 2147483647 w 3504"/>
              <a:gd name="T5" fmla="*/ 2147483647 h 4128"/>
              <a:gd name="T6" fmla="*/ 2147483647 w 3504"/>
              <a:gd name="T7" fmla="*/ 0 h 4128"/>
              <a:gd name="T8" fmla="*/ 2147483647 w 3504"/>
              <a:gd name="T9" fmla="*/ 0 h 4128"/>
              <a:gd name="T10" fmla="*/ 2147483647 w 3504"/>
              <a:gd name="T11" fmla="*/ 2147483647 h 4128"/>
              <a:gd name="T12" fmla="*/ 0 w 3504"/>
              <a:gd name="T13" fmla="*/ 2147483647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 name="Freeform 19">
            <a:extLst>
              <a:ext uri="{FF2B5EF4-FFF2-40B4-BE49-F238E27FC236}">
                <a16:creationId xmlns:a16="http://schemas.microsoft.com/office/drawing/2014/main" xmlns="" id="{0879EFE7-3031-4BF0-8318-640E4E183D31}"/>
              </a:ext>
            </a:extLst>
          </p:cNvPr>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7" name="Freeform 20">
            <a:extLst>
              <a:ext uri="{FF2B5EF4-FFF2-40B4-BE49-F238E27FC236}">
                <a16:creationId xmlns:a16="http://schemas.microsoft.com/office/drawing/2014/main" xmlns="" id="{9DC1950F-78EA-46DE-A328-51C3CAEC1308}"/>
              </a:ext>
            </a:extLst>
          </p:cNvPr>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8" name="Freeform 23">
            <a:extLst>
              <a:ext uri="{FF2B5EF4-FFF2-40B4-BE49-F238E27FC236}">
                <a16:creationId xmlns:a16="http://schemas.microsoft.com/office/drawing/2014/main" xmlns="" id="{9264723D-40FA-4EE6-8303-1E353DE9193E}"/>
              </a:ext>
            </a:extLst>
          </p:cNvPr>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9" name="Freeform 24">
            <a:extLst>
              <a:ext uri="{FF2B5EF4-FFF2-40B4-BE49-F238E27FC236}">
                <a16:creationId xmlns:a16="http://schemas.microsoft.com/office/drawing/2014/main" xmlns="" id="{540E4CD1-DEE5-4625-9057-626836D36426}"/>
              </a:ext>
            </a:extLst>
          </p:cNvPr>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10" name="Freeform 25">
            <a:extLst>
              <a:ext uri="{FF2B5EF4-FFF2-40B4-BE49-F238E27FC236}">
                <a16:creationId xmlns:a16="http://schemas.microsoft.com/office/drawing/2014/main" xmlns="" id="{6B6D350B-8B13-4005-9CDE-B2EC79164C57}"/>
              </a:ext>
            </a:extLst>
          </p:cNvPr>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11" name="Freeform 26">
            <a:extLst>
              <a:ext uri="{FF2B5EF4-FFF2-40B4-BE49-F238E27FC236}">
                <a16:creationId xmlns:a16="http://schemas.microsoft.com/office/drawing/2014/main" xmlns="" id="{EB1EE0FE-FD58-4A97-B286-2EF39E84F923}"/>
              </a:ext>
            </a:extLst>
          </p:cNvPr>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12" name="Freeform 27">
            <a:extLst>
              <a:ext uri="{FF2B5EF4-FFF2-40B4-BE49-F238E27FC236}">
                <a16:creationId xmlns:a16="http://schemas.microsoft.com/office/drawing/2014/main" xmlns="" id="{2E8832E2-C6BD-456A-9A31-34A7C2C2D8F2}"/>
              </a:ext>
            </a:extLst>
          </p:cNvPr>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13" name="Freeform 28">
            <a:extLst>
              <a:ext uri="{FF2B5EF4-FFF2-40B4-BE49-F238E27FC236}">
                <a16:creationId xmlns:a16="http://schemas.microsoft.com/office/drawing/2014/main" xmlns="" id="{075B1DA6-841E-499A-8DBE-5A84535B90A9}"/>
              </a:ext>
            </a:extLst>
          </p:cNvPr>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14" name="Freeform 29">
            <a:extLst>
              <a:ext uri="{FF2B5EF4-FFF2-40B4-BE49-F238E27FC236}">
                <a16:creationId xmlns:a16="http://schemas.microsoft.com/office/drawing/2014/main" xmlns="" id="{C61D6133-37D3-4CE4-B2EA-8DCA4EE53E98}"/>
              </a:ext>
            </a:extLst>
          </p:cNvPr>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15" name="Freeform 30">
            <a:extLst>
              <a:ext uri="{FF2B5EF4-FFF2-40B4-BE49-F238E27FC236}">
                <a16:creationId xmlns:a16="http://schemas.microsoft.com/office/drawing/2014/main" xmlns="" id="{3E1E8492-3F27-4302-8AA3-54B1C0D51957}"/>
              </a:ext>
            </a:extLst>
          </p:cNvPr>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16" name="Freeform 31">
            <a:extLst>
              <a:ext uri="{FF2B5EF4-FFF2-40B4-BE49-F238E27FC236}">
                <a16:creationId xmlns:a16="http://schemas.microsoft.com/office/drawing/2014/main" xmlns="" id="{2E5A7696-AAE2-4702-B5D3-D438BC0DA279}"/>
              </a:ext>
            </a:extLst>
          </p:cNvPr>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17" name="Freeform 32">
            <a:extLst>
              <a:ext uri="{FF2B5EF4-FFF2-40B4-BE49-F238E27FC236}">
                <a16:creationId xmlns:a16="http://schemas.microsoft.com/office/drawing/2014/main" xmlns="" id="{F2124728-D9C1-4F95-A874-E5E3B1B5AD16}"/>
              </a:ext>
            </a:extLst>
          </p:cNvPr>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18" name="Freeform 33">
            <a:extLst>
              <a:ext uri="{FF2B5EF4-FFF2-40B4-BE49-F238E27FC236}">
                <a16:creationId xmlns:a16="http://schemas.microsoft.com/office/drawing/2014/main" xmlns="" id="{3B2767C3-58E4-4F6E-81FC-5C5DACE7FF6F}"/>
              </a:ext>
            </a:extLst>
          </p:cNvPr>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19" name="Rectangle 18">
            <a:extLst>
              <a:ext uri="{FF2B5EF4-FFF2-40B4-BE49-F238E27FC236}">
                <a16:creationId xmlns:a16="http://schemas.microsoft.com/office/drawing/2014/main" xmlns="" id="{9D5C8826-DA28-45DC-B826-BDFE170AEA85}"/>
              </a:ext>
            </a:extLst>
          </p:cNvPr>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a:extLst>
              <a:ext uri="{FF2B5EF4-FFF2-40B4-BE49-F238E27FC236}">
                <a16:creationId xmlns:a16="http://schemas.microsoft.com/office/drawing/2014/main" xmlns="" id="{B86BCB9A-7A08-47DC-B1C7-560BF0B30C5C}"/>
              </a:ext>
            </a:extLst>
          </p:cNvPr>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Rectangle 20">
            <a:extLst>
              <a:ext uri="{FF2B5EF4-FFF2-40B4-BE49-F238E27FC236}">
                <a16:creationId xmlns:a16="http://schemas.microsoft.com/office/drawing/2014/main" xmlns="" id="{35DB8C6C-2DB5-456C-8597-D521633B237E}"/>
              </a:ext>
            </a:extLst>
          </p:cNvPr>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Rectangle 21">
            <a:extLst>
              <a:ext uri="{FF2B5EF4-FFF2-40B4-BE49-F238E27FC236}">
                <a16:creationId xmlns:a16="http://schemas.microsoft.com/office/drawing/2014/main" xmlns="" id="{031A5543-E007-4DF3-B3EF-526ED8F4EC90}"/>
              </a:ext>
            </a:extLst>
          </p:cNvPr>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a:extLst>
              <a:ext uri="{FF2B5EF4-FFF2-40B4-BE49-F238E27FC236}">
                <a16:creationId xmlns:a16="http://schemas.microsoft.com/office/drawing/2014/main" xmlns="" id="{2B670E2D-ACEA-4328-9C84-2A9FF9B2D145}"/>
              </a:ext>
            </a:extLst>
          </p:cNvPr>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4" name="Rectangle 23">
            <a:extLst>
              <a:ext uri="{FF2B5EF4-FFF2-40B4-BE49-F238E27FC236}">
                <a16:creationId xmlns:a16="http://schemas.microsoft.com/office/drawing/2014/main" xmlns="" id="{A560A967-674D-49A6-B068-6D18FB0B054A}"/>
              </a:ext>
            </a:extLst>
          </p:cNvPr>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lstStyle>
          <a:p>
            <a:r>
              <a:rPr lang="en-US"/>
              <a:t>Click to edit Master title style</a:t>
            </a:r>
          </a:p>
        </p:txBody>
      </p:sp>
      <p:sp>
        <p:nvSpPr>
          <p:cNvPr id="25" name="Date Placeholder 3">
            <a:extLst>
              <a:ext uri="{FF2B5EF4-FFF2-40B4-BE49-F238E27FC236}">
                <a16:creationId xmlns:a16="http://schemas.microsoft.com/office/drawing/2014/main" xmlns="" id="{CEBF3677-6343-477B-88C7-ECB86F3869E3}"/>
              </a:ext>
            </a:extLst>
          </p:cNvPr>
          <p:cNvSpPr>
            <a:spLocks noGrp="1"/>
          </p:cNvSpPr>
          <p:nvPr>
            <p:ph type="dt" sz="half" idx="10"/>
          </p:nvPr>
        </p:nvSpPr>
        <p:spPr/>
        <p:txBody>
          <a:bodyPr/>
          <a:lstStyle>
            <a:lvl1pPr>
              <a:defRPr/>
            </a:lvl1pPr>
          </a:lstStyle>
          <a:p>
            <a:fld id="{8E84ADE9-F467-40BB-9061-C0B80DF26EB0}" type="datetime1">
              <a:rPr lang="en-US" altLang="en-US"/>
              <a:pPr/>
              <a:t>10/12/20</a:t>
            </a:fld>
            <a:endParaRPr lang="en-US" altLang="en-US"/>
          </a:p>
        </p:txBody>
      </p:sp>
      <p:sp>
        <p:nvSpPr>
          <p:cNvPr id="26" name="Footer Placeholder 4">
            <a:extLst>
              <a:ext uri="{FF2B5EF4-FFF2-40B4-BE49-F238E27FC236}">
                <a16:creationId xmlns:a16="http://schemas.microsoft.com/office/drawing/2014/main" xmlns="" id="{092251BA-C581-4B4C-B58F-143439A14EA4}"/>
              </a:ext>
            </a:extLst>
          </p:cNvPr>
          <p:cNvSpPr>
            <a:spLocks noGrp="1"/>
          </p:cNvSpPr>
          <p:nvPr>
            <p:ph type="ftr" sz="quarter" idx="11"/>
          </p:nvPr>
        </p:nvSpPr>
        <p:spPr/>
        <p:txBody>
          <a:bodyPr/>
          <a:lstStyle>
            <a:lvl1pPr>
              <a:defRPr/>
            </a:lvl1pPr>
          </a:lstStyle>
          <a:p>
            <a:pPr>
              <a:defRPr/>
            </a:pPr>
            <a:endParaRPr lang="en-US"/>
          </a:p>
        </p:txBody>
      </p:sp>
      <p:sp>
        <p:nvSpPr>
          <p:cNvPr id="27" name="Slide Number Placeholder 5">
            <a:extLst>
              <a:ext uri="{FF2B5EF4-FFF2-40B4-BE49-F238E27FC236}">
                <a16:creationId xmlns:a16="http://schemas.microsoft.com/office/drawing/2014/main" xmlns="" id="{5ED7A208-5515-43F5-9567-80EFCB416145}"/>
              </a:ext>
            </a:extLst>
          </p:cNvPr>
          <p:cNvSpPr>
            <a:spLocks noGrp="1"/>
          </p:cNvSpPr>
          <p:nvPr>
            <p:ph type="sldNum" sz="quarter" idx="12"/>
          </p:nvPr>
        </p:nvSpPr>
        <p:spPr/>
        <p:txBody>
          <a:bodyPr/>
          <a:lstStyle>
            <a:lvl1pPr>
              <a:defRPr/>
            </a:lvl1pPr>
          </a:lstStyle>
          <a:p>
            <a:fld id="{25A35755-E9E4-4345-A169-9D94D8A340C1}" type="slidenum">
              <a:rPr lang="en-US" altLang="en-US"/>
              <a:pPr/>
              <a:t>‹#›</a:t>
            </a:fld>
            <a:endParaRPr lang="en-US" altLang="en-US"/>
          </a:p>
        </p:txBody>
      </p:sp>
    </p:spTree>
    <p:extLst>
      <p:ext uri="{BB962C8B-B14F-4D97-AF65-F5344CB8AC3E}">
        <p14:creationId xmlns:p14="http://schemas.microsoft.com/office/powerpoint/2010/main" val="3739751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a:t>Click to edit Master title style</a:t>
            </a:r>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6D9D06F-D7DC-4E91-B2BF-CB86FE35581B}"/>
              </a:ext>
            </a:extLst>
          </p:cNvPr>
          <p:cNvSpPr>
            <a:spLocks noGrp="1"/>
          </p:cNvSpPr>
          <p:nvPr>
            <p:ph type="dt" sz="half" idx="10"/>
          </p:nvPr>
        </p:nvSpPr>
        <p:spPr/>
        <p:txBody>
          <a:bodyPr/>
          <a:lstStyle>
            <a:lvl1pPr>
              <a:defRPr/>
            </a:lvl1pPr>
          </a:lstStyle>
          <a:p>
            <a:fld id="{6E59147F-6A8F-47B0-ADC6-DCDF311D8613}" type="datetimeFigureOut">
              <a:rPr lang="en-US" altLang="en-US"/>
              <a:pPr/>
              <a:t>10/12/20</a:t>
            </a:fld>
            <a:endParaRPr lang="en-US" altLang="en-US"/>
          </a:p>
        </p:txBody>
      </p:sp>
      <p:sp>
        <p:nvSpPr>
          <p:cNvPr id="6" name="Footer Placeholder 5">
            <a:extLst>
              <a:ext uri="{FF2B5EF4-FFF2-40B4-BE49-F238E27FC236}">
                <a16:creationId xmlns:a16="http://schemas.microsoft.com/office/drawing/2014/main" xmlns="" id="{15C86CF0-0E97-41E4-A689-E877C4B49F5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xmlns="" id="{FB92FD6D-141E-44BA-A472-E4D3834BA850}"/>
              </a:ext>
            </a:extLst>
          </p:cNvPr>
          <p:cNvSpPr>
            <a:spLocks noGrp="1"/>
          </p:cNvSpPr>
          <p:nvPr>
            <p:ph type="sldNum" sz="quarter" idx="12"/>
          </p:nvPr>
        </p:nvSpPr>
        <p:spPr/>
        <p:txBody>
          <a:bodyPr/>
          <a:lstStyle>
            <a:lvl1pPr>
              <a:defRPr/>
            </a:lvl1pPr>
          </a:lstStyle>
          <a:p>
            <a:fld id="{E2895D85-233F-4FF4-813E-37361764677E}" type="slidenum">
              <a:rPr lang="en-US" altLang="en-US"/>
              <a:pPr/>
              <a:t>‹#›</a:t>
            </a:fld>
            <a:endParaRPr lang="en-US" altLang="en-US"/>
          </a:p>
        </p:txBody>
      </p:sp>
    </p:spTree>
    <p:extLst>
      <p:ext uri="{BB962C8B-B14F-4D97-AF65-F5344CB8AC3E}">
        <p14:creationId xmlns:p14="http://schemas.microsoft.com/office/powerpoint/2010/main" val="3853758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37295C9-EB02-450D-A2AD-1A2D431ADB98}"/>
              </a:ext>
            </a:extLst>
          </p:cNvPr>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a:extLst>
              <a:ext uri="{FF2B5EF4-FFF2-40B4-BE49-F238E27FC236}">
                <a16:creationId xmlns:a16="http://schemas.microsoft.com/office/drawing/2014/main" xmlns="" id="{9EE3BE62-7273-4339-9027-0A4C81A2AAE9}"/>
              </a:ext>
            </a:extLst>
          </p:cNvPr>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a:extLst>
              <a:ext uri="{FF2B5EF4-FFF2-40B4-BE49-F238E27FC236}">
                <a16:creationId xmlns:a16="http://schemas.microsoft.com/office/drawing/2014/main" xmlns="" id="{B6B290C3-6A89-4B03-81EE-2CC2B59040F3}"/>
              </a:ext>
            </a:extLst>
          </p:cNvPr>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a:extLst>
              <a:ext uri="{FF2B5EF4-FFF2-40B4-BE49-F238E27FC236}">
                <a16:creationId xmlns:a16="http://schemas.microsoft.com/office/drawing/2014/main" xmlns="" id="{88155BDD-FEB8-47BD-A841-F58B3608F222}"/>
              </a:ext>
            </a:extLst>
          </p:cNvPr>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a:extLst>
              <a:ext uri="{FF2B5EF4-FFF2-40B4-BE49-F238E27FC236}">
                <a16:creationId xmlns:a16="http://schemas.microsoft.com/office/drawing/2014/main" xmlns="" id="{2FF48330-A20E-4128-A844-B03F22133D61}"/>
              </a:ext>
            </a:extLst>
          </p:cNvPr>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a:extLst>
              <a:ext uri="{FF2B5EF4-FFF2-40B4-BE49-F238E27FC236}">
                <a16:creationId xmlns:a16="http://schemas.microsoft.com/office/drawing/2014/main" xmlns="" id="{F1D29283-0582-4935-BE73-4BE194108A02}"/>
              </a:ext>
            </a:extLst>
          </p:cNvPr>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a:extLst>
              <a:ext uri="{FF2B5EF4-FFF2-40B4-BE49-F238E27FC236}">
                <a16:creationId xmlns:a16="http://schemas.microsoft.com/office/drawing/2014/main" xmlns="" id="{A5BCAB85-0E13-4440-8C6C-93CFEDDFF056}"/>
              </a:ext>
            </a:extLst>
          </p:cNvPr>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Rectangle 13">
            <a:extLst>
              <a:ext uri="{FF2B5EF4-FFF2-40B4-BE49-F238E27FC236}">
                <a16:creationId xmlns:a16="http://schemas.microsoft.com/office/drawing/2014/main" xmlns="" id="{9943781E-14A9-4786-9B56-66DF1CC395AF}"/>
              </a:ext>
            </a:extLst>
          </p:cNvPr>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a:extLst>
              <a:ext uri="{FF2B5EF4-FFF2-40B4-BE49-F238E27FC236}">
                <a16:creationId xmlns:a16="http://schemas.microsoft.com/office/drawing/2014/main" xmlns="" id="{45A4553B-2381-4361-B4CE-524D5999EF2F}"/>
              </a:ext>
            </a:extLst>
          </p:cNvPr>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Rectangle 15">
            <a:extLst>
              <a:ext uri="{FF2B5EF4-FFF2-40B4-BE49-F238E27FC236}">
                <a16:creationId xmlns:a16="http://schemas.microsoft.com/office/drawing/2014/main" xmlns="" id="{BC4860DB-B89B-4FA9-80A7-8E7576DCE8F2}"/>
              </a:ext>
            </a:extLst>
          </p:cNvPr>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vl1pPr>
          </a:lstStyle>
          <a:p>
            <a:r>
              <a:rPr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a:extLst>
              <a:ext uri="{FF2B5EF4-FFF2-40B4-BE49-F238E27FC236}">
                <a16:creationId xmlns:a16="http://schemas.microsoft.com/office/drawing/2014/main" xmlns="" id="{6DA55F26-1A10-4E84-AEA3-2B3D8EC5153A}"/>
              </a:ext>
            </a:extLst>
          </p:cNvPr>
          <p:cNvSpPr>
            <a:spLocks noGrp="1"/>
          </p:cNvSpPr>
          <p:nvPr>
            <p:ph type="dt" sz="half" idx="10"/>
          </p:nvPr>
        </p:nvSpPr>
        <p:spPr/>
        <p:txBody>
          <a:bodyPr/>
          <a:lstStyle>
            <a:lvl1pPr>
              <a:defRPr/>
            </a:lvl1pPr>
          </a:lstStyle>
          <a:p>
            <a:fld id="{0A092519-AC8F-4A84-8187-336582DBBBF0}" type="datetimeFigureOut">
              <a:rPr lang="en-US" altLang="en-US"/>
              <a:pPr/>
              <a:t>10/12/20</a:t>
            </a:fld>
            <a:endParaRPr lang="en-US" altLang="en-US"/>
          </a:p>
        </p:txBody>
      </p:sp>
      <p:sp>
        <p:nvSpPr>
          <p:cNvPr id="18" name="Footer Placeholder 7">
            <a:extLst>
              <a:ext uri="{FF2B5EF4-FFF2-40B4-BE49-F238E27FC236}">
                <a16:creationId xmlns:a16="http://schemas.microsoft.com/office/drawing/2014/main" xmlns="" id="{75B705DE-2B6E-4E6D-8F84-ED19F20FA79D}"/>
              </a:ext>
            </a:extLst>
          </p:cNvPr>
          <p:cNvSpPr>
            <a:spLocks noGrp="1"/>
          </p:cNvSpPr>
          <p:nvPr>
            <p:ph type="ftr" sz="quarter" idx="11"/>
          </p:nvPr>
        </p:nvSpPr>
        <p:spPr/>
        <p:txBody>
          <a:bodyPr/>
          <a:lstStyle>
            <a:lvl1pPr>
              <a:defRPr/>
            </a:lvl1pPr>
          </a:lstStyle>
          <a:p>
            <a:pPr>
              <a:defRPr/>
            </a:pPr>
            <a:endParaRPr lang="en-US"/>
          </a:p>
        </p:txBody>
      </p:sp>
      <p:sp>
        <p:nvSpPr>
          <p:cNvPr id="19" name="Slide Number Placeholder 8">
            <a:extLst>
              <a:ext uri="{FF2B5EF4-FFF2-40B4-BE49-F238E27FC236}">
                <a16:creationId xmlns:a16="http://schemas.microsoft.com/office/drawing/2014/main" xmlns="" id="{C73B0CE3-761C-4FD2-B5BF-34631AD39C47}"/>
              </a:ext>
            </a:extLst>
          </p:cNvPr>
          <p:cNvSpPr>
            <a:spLocks noGrp="1"/>
          </p:cNvSpPr>
          <p:nvPr>
            <p:ph type="sldNum" sz="quarter" idx="12"/>
          </p:nvPr>
        </p:nvSpPr>
        <p:spPr/>
        <p:txBody>
          <a:bodyPr/>
          <a:lstStyle>
            <a:lvl1pPr>
              <a:defRPr/>
            </a:lvl1pPr>
          </a:lstStyle>
          <a:p>
            <a:fld id="{5A0BEB91-FA6C-4453-8309-7DF26283A4B5}" type="slidenum">
              <a:rPr lang="en-US" altLang="en-US"/>
              <a:pPr/>
              <a:t>‹#›</a:t>
            </a:fld>
            <a:endParaRPr lang="en-US" altLang="en-US"/>
          </a:p>
        </p:txBody>
      </p:sp>
    </p:spTree>
    <p:extLst>
      <p:ext uri="{BB962C8B-B14F-4D97-AF65-F5344CB8AC3E}">
        <p14:creationId xmlns:p14="http://schemas.microsoft.com/office/powerpoint/2010/main" val="1325930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lstStyle>
          <a:p>
            <a:r>
              <a:rPr lang="en-US"/>
              <a:t>Click to edit Master title style</a:t>
            </a:r>
          </a:p>
        </p:txBody>
      </p:sp>
      <p:sp>
        <p:nvSpPr>
          <p:cNvPr id="3" name="Date Placeholder 13">
            <a:extLst>
              <a:ext uri="{FF2B5EF4-FFF2-40B4-BE49-F238E27FC236}">
                <a16:creationId xmlns:a16="http://schemas.microsoft.com/office/drawing/2014/main" xmlns="" id="{73F97769-4ED8-4271-BD8D-6C97622CEE61}"/>
              </a:ext>
            </a:extLst>
          </p:cNvPr>
          <p:cNvSpPr>
            <a:spLocks noGrp="1"/>
          </p:cNvSpPr>
          <p:nvPr>
            <p:ph type="dt" sz="half" idx="10"/>
          </p:nvPr>
        </p:nvSpPr>
        <p:spPr/>
        <p:txBody>
          <a:bodyPr/>
          <a:lstStyle>
            <a:lvl1pPr>
              <a:defRPr/>
            </a:lvl1pPr>
          </a:lstStyle>
          <a:p>
            <a:fld id="{876BCA76-8CDC-4A7D-9519-60F91BD7FD68}" type="datetimeFigureOut">
              <a:rPr lang="en-US" altLang="en-US"/>
              <a:pPr/>
              <a:t>10/12/20</a:t>
            </a:fld>
            <a:endParaRPr lang="en-US" altLang="en-US"/>
          </a:p>
        </p:txBody>
      </p:sp>
      <p:sp>
        <p:nvSpPr>
          <p:cNvPr id="4" name="Footer Placeholder 2">
            <a:extLst>
              <a:ext uri="{FF2B5EF4-FFF2-40B4-BE49-F238E27FC236}">
                <a16:creationId xmlns:a16="http://schemas.microsoft.com/office/drawing/2014/main" xmlns="" id="{753553A0-D32A-4B90-9D1A-E44DA6F1FBD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xmlns="" id="{9E97EACB-428A-4063-B75F-9D17505A8382}"/>
              </a:ext>
            </a:extLst>
          </p:cNvPr>
          <p:cNvSpPr>
            <a:spLocks noGrp="1"/>
          </p:cNvSpPr>
          <p:nvPr>
            <p:ph type="sldNum" sz="quarter" idx="12"/>
          </p:nvPr>
        </p:nvSpPr>
        <p:spPr/>
        <p:txBody>
          <a:bodyPr/>
          <a:lstStyle>
            <a:lvl1pPr>
              <a:defRPr/>
            </a:lvl1pPr>
          </a:lstStyle>
          <a:p>
            <a:fld id="{E0E447A5-A48E-41F3-8AA4-FA615061AE2C}" type="slidenum">
              <a:rPr lang="en-US" altLang="en-US"/>
              <a:pPr/>
              <a:t>‹#›</a:t>
            </a:fld>
            <a:endParaRPr lang="en-US" altLang="en-US"/>
          </a:p>
        </p:txBody>
      </p:sp>
    </p:spTree>
    <p:extLst>
      <p:ext uri="{BB962C8B-B14F-4D97-AF65-F5344CB8AC3E}">
        <p14:creationId xmlns:p14="http://schemas.microsoft.com/office/powerpoint/2010/main" val="3545609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DF3B51B-AE4F-4F3F-A369-8ED3FCBEE1B7}"/>
              </a:ext>
            </a:extLst>
          </p:cNvPr>
          <p:cNvSpPr>
            <a:spLocks noGrp="1"/>
          </p:cNvSpPr>
          <p:nvPr>
            <p:ph type="dt" sz="half" idx="10"/>
          </p:nvPr>
        </p:nvSpPr>
        <p:spPr/>
        <p:txBody>
          <a:bodyPr/>
          <a:lstStyle>
            <a:lvl1pPr>
              <a:defRPr/>
            </a:lvl1pPr>
          </a:lstStyle>
          <a:p>
            <a:fld id="{8D84B5A0-D000-465C-B09F-35969D25FC37}" type="datetimeFigureOut">
              <a:rPr lang="en-US" altLang="en-US"/>
              <a:pPr/>
              <a:t>10/12/20</a:t>
            </a:fld>
            <a:endParaRPr lang="en-US" altLang="en-US"/>
          </a:p>
        </p:txBody>
      </p:sp>
      <p:sp>
        <p:nvSpPr>
          <p:cNvPr id="3" name="Footer Placeholder 2">
            <a:extLst>
              <a:ext uri="{FF2B5EF4-FFF2-40B4-BE49-F238E27FC236}">
                <a16:creationId xmlns:a16="http://schemas.microsoft.com/office/drawing/2014/main" xmlns="" id="{06913107-C08E-4BA7-BA95-DB5EC29C227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xmlns="" id="{CE5BD846-773B-4079-BD44-10B5D3C9B9A5}"/>
              </a:ext>
            </a:extLst>
          </p:cNvPr>
          <p:cNvSpPr>
            <a:spLocks noGrp="1"/>
          </p:cNvSpPr>
          <p:nvPr>
            <p:ph type="sldNum" sz="quarter" idx="12"/>
          </p:nvPr>
        </p:nvSpPr>
        <p:spPr/>
        <p:txBody>
          <a:bodyPr/>
          <a:lstStyle>
            <a:lvl1pPr>
              <a:defRPr/>
            </a:lvl1pPr>
          </a:lstStyle>
          <a:p>
            <a:fld id="{77CA9234-F199-41C5-B445-63E122CE4340}" type="slidenum">
              <a:rPr lang="en-US" altLang="en-US"/>
              <a:pPr/>
              <a:t>‹#›</a:t>
            </a:fld>
            <a:endParaRPr lang="en-US" altLang="en-US"/>
          </a:p>
        </p:txBody>
      </p:sp>
    </p:spTree>
    <p:extLst>
      <p:ext uri="{BB962C8B-B14F-4D97-AF65-F5344CB8AC3E}">
        <p14:creationId xmlns:p14="http://schemas.microsoft.com/office/powerpoint/2010/main" val="3047889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lstStyle>
          <a:p>
            <a:r>
              <a:rPr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xmlns="" id="{F5F2F4B1-8346-4FED-839B-10C46A34C401}"/>
              </a:ext>
            </a:extLst>
          </p:cNvPr>
          <p:cNvSpPr>
            <a:spLocks noGrp="1"/>
          </p:cNvSpPr>
          <p:nvPr>
            <p:ph type="dt" sz="half" idx="10"/>
          </p:nvPr>
        </p:nvSpPr>
        <p:spPr/>
        <p:txBody>
          <a:bodyPr/>
          <a:lstStyle>
            <a:lvl1pPr>
              <a:defRPr/>
            </a:lvl1pPr>
          </a:lstStyle>
          <a:p>
            <a:fld id="{DDFB93DE-D117-44A4-AD28-965AB5BBC9B3}" type="datetimeFigureOut">
              <a:rPr lang="en-US" altLang="en-US"/>
              <a:pPr/>
              <a:t>10/12/20</a:t>
            </a:fld>
            <a:endParaRPr lang="en-US" altLang="en-US"/>
          </a:p>
        </p:txBody>
      </p:sp>
      <p:sp>
        <p:nvSpPr>
          <p:cNvPr id="6" name="Footer Placeholder 2">
            <a:extLst>
              <a:ext uri="{FF2B5EF4-FFF2-40B4-BE49-F238E27FC236}">
                <a16:creationId xmlns:a16="http://schemas.microsoft.com/office/drawing/2014/main" xmlns="" id="{9A7EA293-36B9-4792-B958-981242166F2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xmlns="" id="{C683FDEA-87B8-413E-83EC-6ECB30CF1196}"/>
              </a:ext>
            </a:extLst>
          </p:cNvPr>
          <p:cNvSpPr>
            <a:spLocks noGrp="1"/>
          </p:cNvSpPr>
          <p:nvPr>
            <p:ph type="sldNum" sz="quarter" idx="12"/>
          </p:nvPr>
        </p:nvSpPr>
        <p:spPr/>
        <p:txBody>
          <a:bodyPr/>
          <a:lstStyle>
            <a:lvl1pPr>
              <a:defRPr/>
            </a:lvl1pPr>
          </a:lstStyle>
          <a:p>
            <a:fld id="{6EE47A28-8C21-4137-9E14-A911D1CF52AE}" type="slidenum">
              <a:rPr lang="en-US" altLang="en-US"/>
              <a:pPr/>
              <a:t>‹#›</a:t>
            </a:fld>
            <a:endParaRPr lang="en-US" altLang="en-US"/>
          </a:p>
        </p:txBody>
      </p:sp>
    </p:spTree>
    <p:extLst>
      <p:ext uri="{BB962C8B-B14F-4D97-AF65-F5344CB8AC3E}">
        <p14:creationId xmlns:p14="http://schemas.microsoft.com/office/powerpoint/2010/main" val="328207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60C0233D-D72B-4891-8559-958B2983BDDB}"/>
              </a:ext>
            </a:extLst>
          </p:cNvPr>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a:extLst>
              <a:ext uri="{FF2B5EF4-FFF2-40B4-BE49-F238E27FC236}">
                <a16:creationId xmlns:a16="http://schemas.microsoft.com/office/drawing/2014/main" xmlns="" id="{824BA6AF-67BD-496E-9306-E8675853E35A}"/>
              </a:ext>
            </a:extLst>
          </p:cNvPr>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a:extLst>
              <a:ext uri="{FF2B5EF4-FFF2-40B4-BE49-F238E27FC236}">
                <a16:creationId xmlns:a16="http://schemas.microsoft.com/office/drawing/2014/main" xmlns="" id="{C33C1AF5-FEDA-4FA6-A316-3633A2042263}"/>
              </a:ext>
            </a:extLst>
          </p:cNvPr>
          <p:cNvGrpSpPr>
            <a:grpSpLocks/>
          </p:cNvGrpSpPr>
          <p:nvPr/>
        </p:nvGrpSpPr>
        <p:grpSpPr bwMode="auto">
          <a:xfrm rot="5400000">
            <a:off x="8515351" y="1219200"/>
            <a:ext cx="131762" cy="128587"/>
            <a:chOff x="6668087" y="1297746"/>
            <a:chExt cx="161840" cy="156602"/>
          </a:xfrm>
        </p:grpSpPr>
        <p:cxnSp>
          <p:nvCxnSpPr>
            <p:cNvPr id="8" name="Straight Connector 7">
              <a:extLst>
                <a:ext uri="{FF2B5EF4-FFF2-40B4-BE49-F238E27FC236}">
                  <a16:creationId xmlns:a16="http://schemas.microsoft.com/office/drawing/2014/main" xmlns="" id="{D4BE9C0B-2A41-4831-B785-216B0210F2D4}"/>
                </a:ext>
              </a:extLst>
            </p:cNvPr>
            <p:cNvCxnSpPr/>
            <p:nvPr/>
          </p:nvCxnSpPr>
          <p:spPr>
            <a:xfrm rot="16200000">
              <a:off x="6646044" y="1300307"/>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A53FFDA5-4500-40F4-B04C-EC38AE345F28}"/>
                </a:ext>
              </a:extLst>
            </p:cNvPr>
            <p:cNvCxnSpPr/>
            <p:nvPr/>
          </p:nvCxnSpPr>
          <p:spPr>
            <a:xfrm rot="16200000" flipV="1">
              <a:off x="6667649" y="1408915"/>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213FFCB5-FEAD-4F8E-BFE7-8FB6E9E35827}"/>
                </a:ext>
              </a:extLst>
            </p:cNvPr>
            <p:cNvCxnSpPr/>
            <p:nvPr/>
          </p:nvCxnSpPr>
          <p:spPr>
            <a:xfrm rot="5400000" flipH="1">
              <a:off x="6726964"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a:extLst>
              <a:ext uri="{FF2B5EF4-FFF2-40B4-BE49-F238E27FC236}">
                <a16:creationId xmlns:a16="http://schemas.microsoft.com/office/drawing/2014/main" xmlns="" id="{51321439-F60D-4EC7-92E6-CD8C59509B69}"/>
              </a:ext>
            </a:extLst>
          </p:cNvPr>
          <p:cNvGrpSpPr>
            <a:grpSpLocks/>
          </p:cNvGrpSpPr>
          <p:nvPr/>
        </p:nvGrpSpPr>
        <p:grpSpPr bwMode="auto">
          <a:xfrm rot="5400000">
            <a:off x="8667751" y="1371600"/>
            <a:ext cx="131762" cy="128587"/>
            <a:chOff x="6668087" y="1297746"/>
            <a:chExt cx="161840" cy="156602"/>
          </a:xfrm>
        </p:grpSpPr>
        <p:cxnSp>
          <p:nvCxnSpPr>
            <p:cNvPr id="12" name="Straight Connector 11">
              <a:extLst>
                <a:ext uri="{FF2B5EF4-FFF2-40B4-BE49-F238E27FC236}">
                  <a16:creationId xmlns:a16="http://schemas.microsoft.com/office/drawing/2014/main" xmlns="" id="{7A66418B-8EAE-4449-9FF7-2FFD41C402D0}"/>
                </a:ext>
              </a:extLst>
            </p:cNvPr>
            <p:cNvCxnSpPr/>
            <p:nvPr/>
          </p:nvCxnSpPr>
          <p:spPr>
            <a:xfrm rot="16200000">
              <a:off x="6646044" y="1300307"/>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xmlns="" id="{6B68D608-7D66-4043-BD5D-DA8B3596C769}"/>
                </a:ext>
              </a:extLst>
            </p:cNvPr>
            <p:cNvCxnSpPr/>
            <p:nvPr/>
          </p:nvCxnSpPr>
          <p:spPr>
            <a:xfrm rot="16200000" flipV="1">
              <a:off x="6667649" y="1408915"/>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xmlns="" id="{6BAFD10E-413B-4D91-99C2-97D3051310B9}"/>
                </a:ext>
              </a:extLst>
            </p:cNvPr>
            <p:cNvCxnSpPr/>
            <p:nvPr/>
          </p:nvCxnSpPr>
          <p:spPr>
            <a:xfrm rot="5400000" flipH="1">
              <a:off x="6726964"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a:extLst>
              <a:ext uri="{FF2B5EF4-FFF2-40B4-BE49-F238E27FC236}">
                <a16:creationId xmlns:a16="http://schemas.microsoft.com/office/drawing/2014/main" xmlns="" id="{89868B8D-9E22-4042-B9E7-068F8274EBB1}"/>
              </a:ext>
            </a:extLst>
          </p:cNvPr>
          <p:cNvGrpSpPr>
            <a:grpSpLocks/>
          </p:cNvGrpSpPr>
          <p:nvPr/>
        </p:nvGrpSpPr>
        <p:grpSpPr bwMode="auto">
          <a:xfrm rot="5400000">
            <a:off x="8320087" y="1474788"/>
            <a:ext cx="131763" cy="128588"/>
            <a:chOff x="6668087" y="1297746"/>
            <a:chExt cx="161840" cy="156602"/>
          </a:xfrm>
        </p:grpSpPr>
        <p:cxnSp>
          <p:nvCxnSpPr>
            <p:cNvPr id="16" name="Straight Connector 15">
              <a:extLst>
                <a:ext uri="{FF2B5EF4-FFF2-40B4-BE49-F238E27FC236}">
                  <a16:creationId xmlns:a16="http://schemas.microsoft.com/office/drawing/2014/main" xmlns="" id="{206DDFD1-1BF8-480D-A393-189695B18612}"/>
                </a:ext>
              </a:extLst>
            </p:cNvPr>
            <p:cNvCxnSpPr/>
            <p:nvPr/>
          </p:nvCxnSpPr>
          <p:spPr>
            <a:xfrm rot="16200000">
              <a:off x="6646043" y="1300308"/>
              <a:ext cx="88934" cy="79944"/>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76F91D72-FB67-4000-834A-684264B63799}"/>
                </a:ext>
              </a:extLst>
            </p:cNvPr>
            <p:cNvCxnSpPr/>
            <p:nvPr/>
          </p:nvCxnSpPr>
          <p:spPr>
            <a:xfrm rot="16200000" flipV="1">
              <a:off x="6667649" y="1408913"/>
              <a:ext cx="125667"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F2E7B5EF-4D38-4A9E-9878-D0AF86A47B49}"/>
                </a:ext>
              </a:extLst>
            </p:cNvPr>
            <p:cNvCxnSpPr/>
            <p:nvPr/>
          </p:nvCxnSpPr>
          <p:spPr>
            <a:xfrm rot="5400000" flipH="1">
              <a:off x="6726963" y="12993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lstStyle>
          <a:p>
            <a:r>
              <a:rPr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lstStyle>
          <a:p>
            <a:pPr lvl="0"/>
            <a:r>
              <a:rPr lang="en-US" noProof="0"/>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9" name="Date Placeholder 4">
            <a:extLst>
              <a:ext uri="{FF2B5EF4-FFF2-40B4-BE49-F238E27FC236}">
                <a16:creationId xmlns:a16="http://schemas.microsoft.com/office/drawing/2014/main" xmlns="" id="{5672EA2F-8662-4CEB-B7EC-59A68B50237E}"/>
              </a:ext>
            </a:extLst>
          </p:cNvPr>
          <p:cNvSpPr>
            <a:spLocks noGrp="1"/>
          </p:cNvSpPr>
          <p:nvPr>
            <p:ph type="dt" sz="half" idx="10"/>
          </p:nvPr>
        </p:nvSpPr>
        <p:spPr>
          <a:xfrm>
            <a:off x="6477000" y="55563"/>
            <a:ext cx="2133600" cy="365125"/>
          </a:xfrm>
        </p:spPr>
        <p:txBody>
          <a:bodyPr/>
          <a:lstStyle>
            <a:lvl1pPr>
              <a:defRPr/>
            </a:lvl1pPr>
          </a:lstStyle>
          <a:p>
            <a:fld id="{B94854A5-A95F-4D97-9872-346CF0EFFDFE}" type="datetimeFigureOut">
              <a:rPr lang="en-US" altLang="en-US"/>
              <a:pPr/>
              <a:t>10/12/20</a:t>
            </a:fld>
            <a:endParaRPr lang="en-US" altLang="en-US"/>
          </a:p>
        </p:txBody>
      </p:sp>
      <p:sp>
        <p:nvSpPr>
          <p:cNvPr id="20" name="Footer Placeholder 5">
            <a:extLst>
              <a:ext uri="{FF2B5EF4-FFF2-40B4-BE49-F238E27FC236}">
                <a16:creationId xmlns:a16="http://schemas.microsoft.com/office/drawing/2014/main" xmlns="" id="{E9CD7CD4-70AC-402B-A655-51EB84E12A34}"/>
              </a:ext>
            </a:extLst>
          </p:cNvPr>
          <p:cNvSpPr>
            <a:spLocks noGrp="1"/>
          </p:cNvSpPr>
          <p:nvPr>
            <p:ph type="ftr" sz="quarter" idx="11"/>
          </p:nvPr>
        </p:nvSpPr>
        <p:spPr>
          <a:xfrm>
            <a:off x="914400" y="55563"/>
            <a:ext cx="5562600" cy="365125"/>
          </a:xfrm>
        </p:spPr>
        <p:txBody>
          <a:bodyPr/>
          <a:lstStyle>
            <a:lvl1pPr>
              <a:defRPr/>
            </a:lvl1pPr>
          </a:lstStyle>
          <a:p>
            <a:pPr>
              <a:defRPr/>
            </a:pPr>
            <a:endParaRPr lang="en-US"/>
          </a:p>
        </p:txBody>
      </p:sp>
      <p:sp>
        <p:nvSpPr>
          <p:cNvPr id="21" name="Slide Number Placeholder 6">
            <a:extLst>
              <a:ext uri="{FF2B5EF4-FFF2-40B4-BE49-F238E27FC236}">
                <a16:creationId xmlns:a16="http://schemas.microsoft.com/office/drawing/2014/main" xmlns="" id="{4E491EA0-0726-4423-841B-2354A7450FC8}"/>
              </a:ext>
            </a:extLst>
          </p:cNvPr>
          <p:cNvSpPr>
            <a:spLocks noGrp="1"/>
          </p:cNvSpPr>
          <p:nvPr>
            <p:ph type="sldNum" sz="quarter" idx="12"/>
          </p:nvPr>
        </p:nvSpPr>
        <p:spPr>
          <a:xfrm>
            <a:off x="8610600" y="55563"/>
            <a:ext cx="457200" cy="365125"/>
          </a:xfrm>
        </p:spPr>
        <p:txBody>
          <a:bodyPr/>
          <a:lstStyle>
            <a:lvl1pPr>
              <a:defRPr/>
            </a:lvl1pPr>
          </a:lstStyle>
          <a:p>
            <a:fld id="{239CB2CE-0CEE-47B0-9AC5-735D0D3099EB}" type="slidenum">
              <a:rPr lang="en-US" altLang="en-US"/>
              <a:pPr/>
              <a:t>‹#›</a:t>
            </a:fld>
            <a:endParaRPr lang="en-US" altLang="en-US"/>
          </a:p>
        </p:txBody>
      </p:sp>
    </p:spTree>
    <p:extLst>
      <p:ext uri="{BB962C8B-B14F-4D97-AF65-F5344CB8AC3E}">
        <p14:creationId xmlns:p14="http://schemas.microsoft.com/office/powerpoint/2010/main" val="23875957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64999">
              <a:srgbClr val="000000"/>
            </a:gs>
            <a:gs pos="100000">
              <a:srgbClr val="5A77A9"/>
            </a:gs>
          </a:gsLst>
          <a:lin ang="540000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30B93FA-C186-43FE-A6B9-1D8CBBA5496A}"/>
              </a:ext>
            </a:extLst>
          </p:cNvPr>
          <p:cNvSpPr/>
          <p:nvPr/>
        </p:nvSpPr>
        <p:spPr>
          <a:xfrm>
            <a:off x="-68580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a:extLst>
              <a:ext uri="{FF2B5EF4-FFF2-40B4-BE49-F238E27FC236}">
                <a16:creationId xmlns:a16="http://schemas.microsoft.com/office/drawing/2014/main" xmlns="" id="{80765BA7-D67E-4520-A203-240852F35453}"/>
              </a:ext>
            </a:extLst>
          </p:cNvPr>
          <p:cNvSpPr/>
          <p:nvPr/>
        </p:nvSpPr>
        <p:spPr>
          <a:xfrm>
            <a:off x="-304800"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a:extLst>
              <a:ext uri="{FF2B5EF4-FFF2-40B4-BE49-F238E27FC236}">
                <a16:creationId xmlns:a16="http://schemas.microsoft.com/office/drawing/2014/main" xmlns="" id="{CDA941F1-3E10-49D7-9F49-1EA8C1BB77C5}"/>
              </a:ext>
            </a:extLst>
          </p:cNvPr>
          <p:cNvSpPr/>
          <p:nvPr/>
        </p:nvSpPr>
        <p:spPr>
          <a:xfrm>
            <a:off x="-304800"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a:extLst>
              <a:ext uri="{FF2B5EF4-FFF2-40B4-BE49-F238E27FC236}">
                <a16:creationId xmlns:a16="http://schemas.microsoft.com/office/drawing/2014/main" xmlns="" id="{4E026ADC-7DA0-494A-99F2-74778021ABD0}"/>
              </a:ext>
            </a:extLst>
          </p:cNvPr>
          <p:cNvSpPr/>
          <p:nvPr/>
        </p:nvSpPr>
        <p:spPr>
          <a:xfrm>
            <a:off x="-304800"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a:extLst>
              <a:ext uri="{FF2B5EF4-FFF2-40B4-BE49-F238E27FC236}">
                <a16:creationId xmlns:a16="http://schemas.microsoft.com/office/drawing/2014/main" xmlns="" id="{C61964AE-8FC1-401D-9D6F-BE211BBBB641}"/>
              </a:ext>
            </a:extLst>
          </p:cNvPr>
          <p:cNvSpPr/>
          <p:nvPr/>
        </p:nvSpPr>
        <p:spPr>
          <a:xfrm>
            <a:off x="-304800"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a:extLst>
              <a:ext uri="{FF2B5EF4-FFF2-40B4-BE49-F238E27FC236}">
                <a16:creationId xmlns:a16="http://schemas.microsoft.com/office/drawing/2014/main" xmlns="" id="{A3045125-3A67-4CFE-B2FE-D88DA21519C3}"/>
              </a:ext>
            </a:extLst>
          </p:cNvPr>
          <p:cNvSpPr/>
          <p:nvPr/>
        </p:nvSpPr>
        <p:spPr>
          <a:xfrm>
            <a:off x="-457200"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Rectangle 14">
            <a:extLst>
              <a:ext uri="{FF2B5EF4-FFF2-40B4-BE49-F238E27FC236}">
                <a16:creationId xmlns:a16="http://schemas.microsoft.com/office/drawing/2014/main" xmlns="" id="{F73F8D14-A7F7-4712-8DCB-F1E0ABFD87CF}"/>
              </a:ext>
            </a:extLst>
          </p:cNvPr>
          <p:cNvSpPr/>
          <p:nvPr/>
        </p:nvSpPr>
        <p:spPr>
          <a:xfrm>
            <a:off x="-609600" y="681038"/>
            <a:ext cx="2698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Rectangle 15">
            <a:extLst>
              <a:ext uri="{FF2B5EF4-FFF2-40B4-BE49-F238E27FC236}">
                <a16:creationId xmlns:a16="http://schemas.microsoft.com/office/drawing/2014/main" xmlns="" id="{FC0CBC90-C55A-44F0-965A-50E539F2EAD7}"/>
              </a:ext>
            </a:extLst>
          </p:cNvPr>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a:extLst>
              <a:ext uri="{FF2B5EF4-FFF2-40B4-BE49-F238E27FC236}">
                <a16:creationId xmlns:a16="http://schemas.microsoft.com/office/drawing/2014/main" xmlns="" id="{31E8F6FA-A06A-4FF7-8A8B-26499EEFE436}"/>
              </a:ext>
            </a:extLst>
          </p:cNvPr>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Title Placeholder 21">
            <a:extLst>
              <a:ext uri="{FF2B5EF4-FFF2-40B4-BE49-F238E27FC236}">
                <a16:creationId xmlns:a16="http://schemas.microsoft.com/office/drawing/2014/main" xmlns="" id="{0A9F8C02-52EE-4051-BB2D-387E10A4398A}"/>
              </a:ext>
            </a:extLst>
          </p:cNvPr>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p>
        </p:txBody>
      </p:sp>
      <p:sp>
        <p:nvSpPr>
          <p:cNvPr id="1036" name="Text Placeholder 12">
            <a:extLst>
              <a:ext uri="{FF2B5EF4-FFF2-40B4-BE49-F238E27FC236}">
                <a16:creationId xmlns:a16="http://schemas.microsoft.com/office/drawing/2014/main" xmlns="" id="{7BD9A0F5-EF01-4D4F-8B71-714E73E92ADE}"/>
              </a:ext>
            </a:extLst>
          </p:cNvPr>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xmlns="" id="{EF92CE05-3D90-490D-87CD-6EE55D61AD1C}"/>
              </a:ext>
            </a:extLst>
          </p:cNvPr>
          <p:cNvSpPr>
            <a:spLocks noGrp="1"/>
          </p:cNvSpPr>
          <p:nvPr>
            <p:ph type="dt" sz="half" idx="2"/>
          </p:nvPr>
        </p:nvSpPr>
        <p:spPr>
          <a:xfrm>
            <a:off x="6477000" y="6416675"/>
            <a:ext cx="2133600" cy="365125"/>
          </a:xfrm>
          <a:prstGeom prst="rect">
            <a:avLst/>
          </a:prstGeom>
        </p:spPr>
        <p:txBody>
          <a:bodyPr vert="horz" wrap="square" lIns="91440" tIns="45720" rIns="91440" bIns="45720" numCol="1" anchor="b" anchorCtr="0" compatLnSpc="1">
            <a:prstTxWarp prst="textNoShape">
              <a:avLst/>
            </a:prstTxWarp>
          </a:bodyPr>
          <a:lstStyle>
            <a:lvl1pPr>
              <a:defRPr sz="1100">
                <a:solidFill>
                  <a:schemeClr val="tx2"/>
                </a:solidFill>
              </a:defRPr>
            </a:lvl1pPr>
          </a:lstStyle>
          <a:p>
            <a:fld id="{BF2958F7-0DB9-4EB1-AA03-7DF5DF21C7BC}" type="datetimeFigureOut">
              <a:rPr lang="en-US" altLang="en-US"/>
              <a:pPr/>
              <a:t>10/12/20</a:t>
            </a:fld>
            <a:endParaRPr lang="en-US" altLang="en-US"/>
          </a:p>
        </p:txBody>
      </p:sp>
      <p:sp>
        <p:nvSpPr>
          <p:cNvPr id="3" name="Footer Placeholder 2">
            <a:extLst>
              <a:ext uri="{FF2B5EF4-FFF2-40B4-BE49-F238E27FC236}">
                <a16:creationId xmlns:a16="http://schemas.microsoft.com/office/drawing/2014/main" xmlns="" id="{B18F786A-280B-4F5E-8F6E-0AA73969945F}"/>
              </a:ext>
            </a:extLst>
          </p:cNvPr>
          <p:cNvSpPr>
            <a:spLocks noGrp="1"/>
          </p:cNvSpPr>
          <p:nvPr>
            <p:ph type="ftr" sz="quarter" idx="3"/>
          </p:nvPr>
        </p:nvSpPr>
        <p:spPr>
          <a:xfrm>
            <a:off x="914400" y="6416675"/>
            <a:ext cx="5562600" cy="365125"/>
          </a:xfrm>
          <a:prstGeom prst="rect">
            <a:avLst/>
          </a:prstGeom>
        </p:spPr>
        <p:txBody>
          <a:bodyPr vert="horz" anchor="b"/>
          <a:lstStyle>
            <a:lvl1pPr algn="r" eaLnBrk="1" fontAlgn="auto" latinLnBrk="0" hangingPunct="1">
              <a:spcBef>
                <a:spcPts val="0"/>
              </a:spcBef>
              <a:spcAft>
                <a:spcPts val="0"/>
              </a:spcAft>
              <a:defRPr kumimoji="0" sz="1100">
                <a:solidFill>
                  <a:schemeClr val="tx2"/>
                </a:solidFill>
                <a:latin typeface="+mn-lt"/>
                <a:ea typeface="+mn-ea"/>
                <a:cs typeface="+mn-cs"/>
              </a:defRPr>
            </a:lvl1pPr>
          </a:lstStyle>
          <a:p>
            <a:pPr>
              <a:defRPr/>
            </a:pPr>
            <a:endParaRPr lang="en-US"/>
          </a:p>
        </p:txBody>
      </p:sp>
      <p:sp>
        <p:nvSpPr>
          <p:cNvPr id="23" name="Slide Number Placeholder 22">
            <a:extLst>
              <a:ext uri="{FF2B5EF4-FFF2-40B4-BE49-F238E27FC236}">
                <a16:creationId xmlns:a16="http://schemas.microsoft.com/office/drawing/2014/main" xmlns="" id="{5A88786C-DF62-4507-99E4-9DE6A2D5314D}"/>
              </a:ext>
            </a:extLst>
          </p:cNvPr>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a:defRPr sz="1200">
                <a:solidFill>
                  <a:schemeClr val="tx2"/>
                </a:solidFill>
              </a:defRPr>
            </a:lvl1pPr>
          </a:lstStyle>
          <a:p>
            <a:fld id="{49611E38-CB6F-4361-A0C8-091E23AAF137}"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4150" r:id="rId1"/>
    <p:sldLayoutId id="2147484145" r:id="rId2"/>
    <p:sldLayoutId id="2147484151" r:id="rId3"/>
    <p:sldLayoutId id="2147484152" r:id="rId4"/>
    <p:sldLayoutId id="2147484153" r:id="rId5"/>
    <p:sldLayoutId id="2147484146" r:id="rId6"/>
    <p:sldLayoutId id="2147484154" r:id="rId7"/>
    <p:sldLayoutId id="2147484147" r:id="rId8"/>
    <p:sldLayoutId id="2147484155" r:id="rId9"/>
    <p:sldLayoutId id="2147484148" r:id="rId10"/>
    <p:sldLayoutId id="2147484149" r:id="rId11"/>
    <p:sldLayoutId id="2147484156" r:id="rId12"/>
  </p:sldLayoutIdLst>
  <p:txStyles>
    <p:titleStyle>
      <a:lvl1pPr algn="l" rtl="0" eaLnBrk="0" fontAlgn="base" hangingPunct="0">
        <a:spcBef>
          <a:spcPct val="0"/>
        </a:spcBef>
        <a:spcAft>
          <a:spcPct val="0"/>
        </a:spcAft>
        <a:defRPr sz="4000" kern="1200" spc="-100">
          <a:solidFill>
            <a:srgbClr val="C1EEFF"/>
          </a:solidFill>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4000">
          <a:solidFill>
            <a:srgbClr val="C1EEFF"/>
          </a:solidFill>
          <a:latin typeface="Corbel" charset="0"/>
          <a:ea typeface="MS PGothic" panose="020B0600070205080204" pitchFamily="34" charset="-128"/>
          <a:cs typeface="ＭＳ Ｐゴシック" charset="0"/>
        </a:defRPr>
      </a:lvl2pPr>
      <a:lvl3pPr algn="l" rtl="0" eaLnBrk="0" fontAlgn="base" hangingPunct="0">
        <a:spcBef>
          <a:spcPct val="0"/>
        </a:spcBef>
        <a:spcAft>
          <a:spcPct val="0"/>
        </a:spcAft>
        <a:defRPr sz="4000">
          <a:solidFill>
            <a:srgbClr val="C1EEFF"/>
          </a:solidFill>
          <a:latin typeface="Corbel" charset="0"/>
          <a:ea typeface="MS PGothic" panose="020B0600070205080204" pitchFamily="34" charset="-128"/>
          <a:cs typeface="ＭＳ Ｐゴシック" charset="0"/>
        </a:defRPr>
      </a:lvl3pPr>
      <a:lvl4pPr algn="l" rtl="0" eaLnBrk="0" fontAlgn="base" hangingPunct="0">
        <a:spcBef>
          <a:spcPct val="0"/>
        </a:spcBef>
        <a:spcAft>
          <a:spcPct val="0"/>
        </a:spcAft>
        <a:defRPr sz="4000">
          <a:solidFill>
            <a:srgbClr val="C1EEFF"/>
          </a:solidFill>
          <a:latin typeface="Corbel" charset="0"/>
          <a:ea typeface="MS PGothic" panose="020B0600070205080204" pitchFamily="34" charset="-128"/>
          <a:cs typeface="ＭＳ Ｐゴシック" charset="0"/>
        </a:defRPr>
      </a:lvl4pPr>
      <a:lvl5pPr algn="l" rtl="0" eaLnBrk="0" fontAlgn="base" hangingPunct="0">
        <a:spcBef>
          <a:spcPct val="0"/>
        </a:spcBef>
        <a:spcAft>
          <a:spcPct val="0"/>
        </a:spcAft>
        <a:defRPr sz="4000">
          <a:solidFill>
            <a:srgbClr val="C1EEFF"/>
          </a:solidFill>
          <a:latin typeface="Corbel" charset="0"/>
          <a:ea typeface="MS PGothic" panose="020B0600070205080204" pitchFamily="34" charset="-128"/>
          <a:cs typeface="ＭＳ Ｐゴシック" charset="0"/>
        </a:defRPr>
      </a:lvl5pPr>
      <a:lvl6pPr marL="457200" algn="l" rtl="0" fontAlgn="base">
        <a:spcBef>
          <a:spcPct val="0"/>
        </a:spcBef>
        <a:spcAft>
          <a:spcPct val="0"/>
        </a:spcAft>
        <a:defRPr sz="4000">
          <a:solidFill>
            <a:srgbClr val="C1EEFF"/>
          </a:solidFill>
          <a:latin typeface="Corbel" charset="0"/>
          <a:ea typeface="ＭＳ Ｐゴシック" charset="0"/>
          <a:cs typeface="ＭＳ Ｐゴシック" charset="0"/>
        </a:defRPr>
      </a:lvl6pPr>
      <a:lvl7pPr marL="914400" algn="l" rtl="0" fontAlgn="base">
        <a:spcBef>
          <a:spcPct val="0"/>
        </a:spcBef>
        <a:spcAft>
          <a:spcPct val="0"/>
        </a:spcAft>
        <a:defRPr sz="4000">
          <a:solidFill>
            <a:srgbClr val="C1EEFF"/>
          </a:solidFill>
          <a:latin typeface="Corbel" charset="0"/>
          <a:ea typeface="ＭＳ Ｐゴシック" charset="0"/>
          <a:cs typeface="ＭＳ Ｐゴシック" charset="0"/>
        </a:defRPr>
      </a:lvl7pPr>
      <a:lvl8pPr marL="1371600" algn="l" rtl="0" fontAlgn="base">
        <a:spcBef>
          <a:spcPct val="0"/>
        </a:spcBef>
        <a:spcAft>
          <a:spcPct val="0"/>
        </a:spcAft>
        <a:defRPr sz="4000">
          <a:solidFill>
            <a:srgbClr val="C1EEFF"/>
          </a:solidFill>
          <a:latin typeface="Corbel" charset="0"/>
          <a:ea typeface="ＭＳ Ｐゴシック" charset="0"/>
          <a:cs typeface="ＭＳ Ｐゴシック" charset="0"/>
        </a:defRPr>
      </a:lvl8pPr>
      <a:lvl9pPr marL="1828800" algn="l" rtl="0" fontAlgn="base">
        <a:spcBef>
          <a:spcPct val="0"/>
        </a:spcBef>
        <a:spcAft>
          <a:spcPct val="0"/>
        </a:spcAft>
        <a:defRPr sz="4000">
          <a:solidFill>
            <a:srgbClr val="C1EEFF"/>
          </a:solidFill>
          <a:latin typeface="Corbel" charset="0"/>
          <a:ea typeface="ＭＳ Ｐゴシック" charset="0"/>
          <a:cs typeface="ＭＳ Ｐゴシック" charset="0"/>
        </a:defRPr>
      </a:lvl9pPr>
    </p:titleStyle>
    <p:bodyStyle>
      <a:lvl1pPr marL="411163" indent="-342900" algn="l" rtl="0" eaLnBrk="0" fontAlgn="base" hangingPunct="0">
        <a:spcBef>
          <a:spcPts val="700"/>
        </a:spcBef>
        <a:spcAft>
          <a:spcPct val="0"/>
        </a:spcAft>
        <a:buClr>
          <a:schemeClr val="tx2"/>
        </a:buClr>
        <a:buSzPct val="95000"/>
        <a:buFont typeface="Wingdings" panose="05000000000000000000" pitchFamily="2" charset="2"/>
        <a:buChar char=""/>
        <a:defRPr sz="3000" kern="1200">
          <a:solidFill>
            <a:schemeClr val="tx1"/>
          </a:solidFill>
          <a:latin typeface="+mn-lt"/>
          <a:ea typeface="MS PGothic" panose="020B0600070205080204" pitchFamily="34" charset="-128"/>
          <a:cs typeface="ＭＳ Ｐゴシック" charset="0"/>
        </a:defRPr>
      </a:lvl1pPr>
      <a:lvl2pPr marL="739775" indent="-285750" algn="l" rtl="0" eaLnBrk="0" fontAlgn="base" hangingPunct="0">
        <a:spcBef>
          <a:spcPct val="20000"/>
        </a:spcBef>
        <a:spcAft>
          <a:spcPct val="0"/>
        </a:spcAft>
        <a:buClr>
          <a:schemeClr val="accent2"/>
        </a:buClr>
        <a:buSzPct val="90000"/>
        <a:buFont typeface="Wingdings" panose="05000000000000000000" pitchFamily="2" charset="2"/>
        <a:buChar char=""/>
        <a:defRPr sz="2600" kern="1200">
          <a:solidFill>
            <a:schemeClr val="tx1"/>
          </a:solidFill>
          <a:latin typeface="+mn-lt"/>
          <a:ea typeface="MS PGothic" panose="020B0600070205080204" pitchFamily="34" charset="-128"/>
          <a:cs typeface="+mn-cs"/>
        </a:defRPr>
      </a:lvl2pPr>
      <a:lvl3pPr marL="995363"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S PGothic" panose="020B0600070205080204" pitchFamily="34" charset="-128"/>
          <a:cs typeface="+mn-cs"/>
        </a:defRPr>
      </a:lvl3pPr>
      <a:lvl4pPr marL="1260475" indent="-228600" algn="l" rtl="0" eaLnBrk="0" fontAlgn="base" hangingPunct="0">
        <a:spcBef>
          <a:spcPct val="20000"/>
        </a:spcBef>
        <a:spcAft>
          <a:spcPct val="0"/>
        </a:spcAft>
        <a:buClr>
          <a:srgbClr val="FEB80A"/>
        </a:buClr>
        <a:buFont typeface="Wingdings 3" panose="05040102010807070707" pitchFamily="18" charset="2"/>
        <a:buChar char=""/>
        <a:defRPr sz="2200" kern="1200">
          <a:solidFill>
            <a:schemeClr val="tx1"/>
          </a:solidFill>
          <a:latin typeface="+mn-lt"/>
          <a:ea typeface="MS PGothic" panose="020B0600070205080204" pitchFamily="34" charset="-128"/>
          <a:cs typeface="+mn-cs"/>
        </a:defRPr>
      </a:lvl4pPr>
      <a:lvl5pPr marL="1481138" indent="-209550" algn="l" rtl="0" eaLnBrk="0" fontAlgn="base" hangingPunct="0">
        <a:spcBef>
          <a:spcPct val="20000"/>
        </a:spcBef>
        <a:spcAft>
          <a:spcPct val="0"/>
        </a:spcAft>
        <a:buClr>
          <a:srgbClr val="FEB80A"/>
        </a:buClr>
        <a:buFont typeface="Wingdings 2" panose="05020102010507070707" pitchFamily="18" charset="2"/>
        <a:buChar char=""/>
        <a:defRPr sz="2000" kern="1200">
          <a:solidFill>
            <a:schemeClr val="tx1"/>
          </a:solidFill>
          <a:latin typeface="+mn-lt"/>
          <a:ea typeface="MS PGothic" panose="020B0600070205080204"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g"/><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 Id="rId3" Type="http://schemas.openxmlformats.org/officeDocument/2006/relationships/image" Target="../media/image15.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 Id="rId3" Type="http://schemas.openxmlformats.org/officeDocument/2006/relationships/image" Target="../media/image17.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sh.harvard.edu/Home/News-Events/Events/Democracy-Seminar/Spring-2013-Seminars/The-Unheavenly-Chorus" TargetMode="Externa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hyperlink" Target="http://papers.ssrn.com/sol3/papers.cfm?abstract_id=2264877"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 Id="rId3" Type="http://schemas.openxmlformats.org/officeDocument/2006/relationships/image" Target="../media/image3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BA1E0028-4B00-4656-8198-D549D8144882}"/>
              </a:ext>
            </a:extLst>
          </p:cNvPr>
          <p:cNvSpPr txBox="1">
            <a:spLocks/>
          </p:cNvSpPr>
          <p:nvPr/>
        </p:nvSpPr>
        <p:spPr>
          <a:xfrm>
            <a:off x="275771" y="914400"/>
            <a:ext cx="7772400" cy="1975104"/>
          </a:xfrm>
          <a:prstGeom prst="rect">
            <a:avLst/>
          </a:prstGeom>
        </p:spPr>
        <p:txBody>
          <a:bodyPr/>
          <a:lstStyle/>
          <a:p>
            <a:pPr marR="9144" defTabSz="914400" fontAlgn="auto">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States, Borders, </a:t>
            </a:r>
            <a:r>
              <a:rPr lang="en-US" sz="4000" b="1" cap="all" dirty="0" smtClean="0">
                <a:solidFill>
                  <a:schemeClr val="tx2">
                    <a:satMod val="200000"/>
                  </a:schemeClr>
                </a:solidFill>
                <a:effectLst>
                  <a:reflection blurRad="12700" stA="34000" endA="740" endPos="53000" dir="5400000" sy="-100000" algn="bl" rotWithShape="0"/>
                </a:effectLst>
                <a:latin typeface="+mj-lt"/>
                <a:ea typeface="+mj-ea"/>
                <a:cs typeface="+mj-cs"/>
              </a:rPr>
              <a:t>Barriers, cities and Citizenship</a:t>
            </a:r>
            <a:endParaRPr lang="en-US" sz="4000" b="1" cap="all" dirty="0">
              <a:solidFill>
                <a:schemeClr val="tx2">
                  <a:satMod val="200000"/>
                </a:schemeClr>
              </a:solidFill>
              <a:effectLst>
                <a:reflection blurRad="12700" stA="34000" endA="740" endPos="53000" dir="5400000" sy="-100000" algn="bl" rotWithShape="0"/>
              </a:effectLst>
              <a:latin typeface="+mj-lt"/>
              <a:ea typeface="+mj-ea"/>
              <a:cs typeface="+mj-cs"/>
            </a:endParaRPr>
          </a:p>
        </p:txBody>
      </p:sp>
      <p:sp>
        <p:nvSpPr>
          <p:cNvPr id="5" name="TextBox 4">
            <a:extLst>
              <a:ext uri="{FF2B5EF4-FFF2-40B4-BE49-F238E27FC236}">
                <a16:creationId xmlns:a16="http://schemas.microsoft.com/office/drawing/2014/main" xmlns="" id="{0AE18237-A3DE-4D2B-A3B7-7B7581E78A31}"/>
              </a:ext>
            </a:extLst>
          </p:cNvPr>
          <p:cNvSpPr txBox="1"/>
          <p:nvPr/>
        </p:nvSpPr>
        <p:spPr>
          <a:xfrm>
            <a:off x="5410200" y="5715000"/>
            <a:ext cx="3276600" cy="369888"/>
          </a:xfrm>
          <a:prstGeom prst="rect">
            <a:avLst/>
          </a:prstGeom>
          <a:noFill/>
        </p:spPr>
        <p:txBody>
          <a:bodyPr>
            <a:spAutoFit/>
          </a:bodyPr>
          <a:lstStyle/>
          <a:p>
            <a:pPr algn="r" fontAlgn="auto">
              <a:spcBef>
                <a:spcPts val="0"/>
              </a:spcBef>
              <a:spcAft>
                <a:spcPts val="0"/>
              </a:spcAft>
              <a:defRPr/>
            </a:pPr>
            <a:r>
              <a:rPr lang="en-US" dirty="0">
                <a:solidFill>
                  <a:schemeClr val="accent1">
                    <a:lumMod val="60000"/>
                    <a:lumOff val="40000"/>
                  </a:schemeClr>
                </a:solidFill>
                <a:latin typeface="+mn-lt"/>
                <a:ea typeface="+mn-ea"/>
              </a:rPr>
              <a:t>10/8/14</a:t>
            </a:r>
          </a:p>
        </p:txBody>
      </p:sp>
      <p:sp>
        <p:nvSpPr>
          <p:cNvPr id="6" name="Title 1">
            <a:extLst>
              <a:ext uri="{FF2B5EF4-FFF2-40B4-BE49-F238E27FC236}">
                <a16:creationId xmlns:a16="http://schemas.microsoft.com/office/drawing/2014/main" xmlns="" id="{4122C6E4-60C3-4CE7-9072-43C99ACFB605}"/>
              </a:ext>
            </a:extLst>
          </p:cNvPr>
          <p:cNvSpPr txBox="1">
            <a:spLocks/>
          </p:cNvSpPr>
          <p:nvPr/>
        </p:nvSpPr>
        <p:spPr>
          <a:xfrm>
            <a:off x="457200" y="5943600"/>
            <a:ext cx="7772400" cy="1975104"/>
          </a:xfrm>
          <a:prstGeom prst="rect">
            <a:avLst/>
          </a:prstGeom>
        </p:spPr>
        <p:txBody>
          <a:bodyPr/>
          <a:lstStyle/>
          <a:p>
            <a:pPr marR="9144" defTabSz="914400" fontAlgn="auto">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City 185</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018" y="2476500"/>
            <a:ext cx="2594557" cy="3352800"/>
          </a:xfrm>
          <a:prstGeom prst="rect">
            <a:avLst/>
          </a:prstGeom>
        </p:spPr>
      </p:pic>
      <p:pic>
        <p:nvPicPr>
          <p:cNvPr id="7"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7578" y="2476500"/>
            <a:ext cx="6326421" cy="392125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Politics and the Polis: What does it mean to be an URBAN citizen?</a:t>
            </a:r>
            <a:endParaRPr lang="en-US" dirty="0"/>
          </a:p>
        </p:txBody>
      </p:sp>
      <p:sp>
        <p:nvSpPr>
          <p:cNvPr id="6" name="Text Placeholder 5"/>
          <p:cNvSpPr>
            <a:spLocks noGrp="1"/>
          </p:cNvSpPr>
          <p:nvPr>
            <p:ph type="body" idx="1"/>
          </p:nvPr>
        </p:nvSpPr>
        <p:spPr/>
        <p:txBody>
          <a:bodyPr/>
          <a:lstStyle/>
          <a:p>
            <a:r>
              <a:rPr lang="en-US" dirty="0" smtClean="0"/>
              <a:t>Nation: juridical status</a:t>
            </a:r>
            <a:endParaRPr lang="en-US" dirty="0"/>
          </a:p>
        </p:txBody>
      </p:sp>
      <p:sp>
        <p:nvSpPr>
          <p:cNvPr id="8" name="Text Placeholder 7"/>
          <p:cNvSpPr>
            <a:spLocks noGrp="1"/>
          </p:cNvSpPr>
          <p:nvPr>
            <p:ph type="body" sz="half" idx="3"/>
          </p:nvPr>
        </p:nvSpPr>
        <p:spPr/>
        <p:txBody>
          <a:bodyPr/>
          <a:lstStyle/>
          <a:p>
            <a:r>
              <a:rPr lang="en-US" dirty="0" smtClean="0"/>
              <a:t>City: choice of residence?</a:t>
            </a:r>
            <a:endParaRPr lang="en-US" dirty="0"/>
          </a:p>
        </p:txBody>
      </p:sp>
      <p:sp>
        <p:nvSpPr>
          <p:cNvPr id="7" name="Content Placeholder 6"/>
          <p:cNvSpPr>
            <a:spLocks noGrp="1"/>
          </p:cNvSpPr>
          <p:nvPr>
            <p:ph sz="quarter"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Obeying rules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Paying for shared goods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Receiving shared services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Participating in government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Serving in military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9" name="Content Placeholder 8"/>
          <p:cNvSpPr>
            <a:spLocks noGrp="1"/>
          </p:cNvSpPr>
          <p:nvPr>
            <p:ph sz="quarter" idx="4"/>
          </p:nvPr>
        </p:nvSpPr>
        <p:spPr/>
        <p:txBody>
          <a:bodyPr/>
          <a:lstStyle/>
          <a:p>
            <a:r>
              <a:rPr lang="en-US" dirty="0" smtClean="0"/>
              <a:t>Obeying rules</a:t>
            </a:r>
          </a:p>
          <a:p>
            <a:r>
              <a:rPr lang="en-US" dirty="0" smtClean="0"/>
              <a:t>Paying for shared goods (property taxes)</a:t>
            </a:r>
          </a:p>
          <a:p>
            <a:r>
              <a:rPr lang="en-US" dirty="0" smtClean="0"/>
              <a:t>Receiving shared services (think about health, education, police)</a:t>
            </a:r>
          </a:p>
          <a:p>
            <a:r>
              <a:rPr lang="en-US" dirty="0" smtClean="0"/>
              <a:t>Voting, serving</a:t>
            </a:r>
          </a:p>
          <a:p>
            <a:r>
              <a:rPr lang="en-US" dirty="0" smtClean="0"/>
              <a:t>?</a:t>
            </a:r>
            <a:endParaRPr lang="en-US" dirty="0"/>
          </a:p>
          <a:p>
            <a:r>
              <a:rPr lang="en-US" dirty="0" smtClean="0"/>
              <a:t>(global variations: </a:t>
            </a:r>
            <a:r>
              <a:rPr lang="en-US" dirty="0" err="1" smtClean="0"/>
              <a:t>hukou</a:t>
            </a:r>
            <a:r>
              <a:rPr lang="en-US" dirty="0" smtClean="0"/>
              <a:t>)</a:t>
            </a:r>
          </a:p>
          <a:p>
            <a:endParaRPr lang="en-US" dirty="0"/>
          </a:p>
        </p:txBody>
      </p:sp>
    </p:spTree>
    <p:extLst>
      <p:ext uri="{BB962C8B-B14F-4D97-AF65-F5344CB8AC3E}">
        <p14:creationId xmlns:p14="http://schemas.microsoft.com/office/powerpoint/2010/main" val="20380447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Civic Rights</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What are the rights of those who live in civil units? How do you get them?</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Voting</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Education?</a:t>
            </a:r>
            <a:br>
              <a:rPr lang="en-US" dirty="0" smtClean="0"/>
            </a:br>
            <a:r>
              <a:rPr lang="en-US" dirty="0" smtClean="0"/>
              <a:t>Libraries?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Recreational Facilities?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Culture</a:t>
            </a:r>
            <a:endParaRPr lang="en-US" dirty="0"/>
          </a:p>
        </p:txBody>
      </p:sp>
    </p:spTree>
    <p:extLst>
      <p:ext uri="{BB962C8B-B14F-4D97-AF65-F5344CB8AC3E}">
        <p14:creationId xmlns:p14="http://schemas.microsoft.com/office/powerpoint/2010/main" val="17701992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E30277CB-CDF9-4DDB-A6C8-F9FC089E59D6}"/>
              </a:ext>
            </a:extLst>
          </p:cNvPr>
          <p:cNvSpPr>
            <a:spLocks noGrp="1"/>
          </p:cNvSpPr>
          <p:nvPr>
            <p:ph type="title"/>
          </p:nvPr>
        </p:nvSpPr>
        <p:spPr/>
        <p:txBody>
          <a:bodyPr>
            <a:normAutofit/>
          </a:bodyPr>
          <a:lstStyle/>
          <a:p>
            <a:pPr>
              <a:defRPr/>
            </a:pPr>
            <a:r>
              <a:rPr lang="en-US" dirty="0">
                <a:ea typeface="ＭＳ Ｐゴシック" charset="0"/>
              </a:rPr>
              <a:t>C</a:t>
            </a:r>
            <a:r>
              <a:rPr lang="en-US" altLang="zh-CN" dirty="0">
                <a:ea typeface="ＭＳ Ｐゴシック" charset="0"/>
              </a:rPr>
              <a:t>ity Governance &amp; Political Decisions</a:t>
            </a:r>
            <a:endParaRPr lang="en-US" dirty="0">
              <a:ea typeface="ＭＳ Ｐゴシック" charset="0"/>
            </a:endParaRPr>
          </a:p>
        </p:txBody>
      </p:sp>
      <p:sp>
        <p:nvSpPr>
          <p:cNvPr id="60418" name="Content Placeholder 7">
            <a:extLst>
              <a:ext uri="{FF2B5EF4-FFF2-40B4-BE49-F238E27FC236}">
                <a16:creationId xmlns:a16="http://schemas.microsoft.com/office/drawing/2014/main" xmlns="" id="{8AC094F9-89FA-4D1D-BFBD-8FF0A272D75F}"/>
              </a:ext>
            </a:extLst>
          </p:cNvPr>
          <p:cNvSpPr>
            <a:spLocks noGrp="1"/>
          </p:cNvSpPr>
          <p:nvPr>
            <p:ph idx="1"/>
          </p:nvPr>
        </p:nvSpPr>
        <p:spPr/>
        <p:txBody>
          <a:bodyPr/>
          <a:lstStyle/>
          <a:p>
            <a:r>
              <a:rPr lang="en-US" altLang="zh-CN"/>
              <a:t>CITY does not make decisions. PEOPLE make decisions.</a:t>
            </a:r>
          </a:p>
          <a:p>
            <a:r>
              <a:rPr lang="en-US" altLang="zh-CN"/>
              <a:t>Who are the decision makers?</a:t>
            </a:r>
          </a:p>
          <a:p>
            <a:r>
              <a:rPr lang="en-US" altLang="zh-CN"/>
              <a:t>What are the purposes of those decisions?</a:t>
            </a:r>
          </a:p>
          <a:p>
            <a:pPr lvl="1"/>
            <a:r>
              <a:rPr lang="en-US" altLang="zh-CN"/>
              <a:t>Publicly claimed purposes</a:t>
            </a:r>
          </a:p>
          <a:p>
            <a:pPr lvl="1"/>
            <a:r>
              <a:rPr lang="en-US" altLang="zh-CN"/>
              <a:t>Whose interests do they represent (hidden or visible)?</a:t>
            </a:r>
          </a:p>
        </p:txBody>
      </p:sp>
    </p:spTree>
    <p:extLst>
      <p:ext uri="{BB962C8B-B14F-4D97-AF65-F5344CB8AC3E}">
        <p14:creationId xmlns:p14="http://schemas.microsoft.com/office/powerpoint/2010/main" val="13539545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154D8D-8E27-4FD9-A50C-305013D5BF4B}"/>
              </a:ext>
            </a:extLst>
          </p:cNvPr>
          <p:cNvSpPr>
            <a:spLocks noGrp="1"/>
          </p:cNvSpPr>
          <p:nvPr>
            <p:ph type="title"/>
          </p:nvPr>
        </p:nvSpPr>
        <p:spPr>
          <a:xfrm>
            <a:off x="457200" y="512763"/>
            <a:ext cx="8229600" cy="914400"/>
          </a:xfrm>
        </p:spPr>
        <p:txBody>
          <a:bodyPr/>
          <a:lstStyle/>
          <a:p>
            <a:pPr eaLnBrk="1" hangingPunct="1">
              <a:defRPr/>
            </a:pPr>
            <a:r>
              <a:rPr lang="en-US" dirty="0" smtClean="0">
                <a:latin typeface="Arial" charset="0"/>
                <a:ea typeface="ＭＳ Ｐゴシック" charset="0"/>
                <a:cs typeface="Arial" charset="0"/>
              </a:rPr>
              <a:t>Civic </a:t>
            </a:r>
            <a:r>
              <a:rPr lang="en-US" dirty="0" err="1" smtClean="0">
                <a:latin typeface="Arial" charset="0"/>
                <a:ea typeface="ＭＳ Ｐゴシック" charset="0"/>
                <a:cs typeface="Arial" charset="0"/>
              </a:rPr>
              <a:t>Services:Libraries</a:t>
            </a:r>
            <a:r>
              <a:rPr lang="en-US" dirty="0" smtClean="0">
                <a:latin typeface="Arial" charset="0"/>
                <a:ea typeface="ＭＳ Ｐゴシック" charset="0"/>
                <a:cs typeface="Arial" charset="0"/>
              </a:rPr>
              <a:t> </a:t>
            </a:r>
            <a:r>
              <a:rPr lang="en-US" dirty="0">
                <a:latin typeface="Arial" charset="0"/>
                <a:ea typeface="ＭＳ Ｐゴシック" charset="0"/>
                <a:cs typeface="Arial" charset="0"/>
              </a:rPr>
              <a:t>and </a:t>
            </a:r>
            <a:r>
              <a:rPr lang="en-US" dirty="0" smtClean="0">
                <a:latin typeface="Arial" charset="0"/>
                <a:ea typeface="ＭＳ Ｐゴシック" charset="0"/>
                <a:cs typeface="Arial" charset="0"/>
              </a:rPr>
              <a:t>Educational Services</a:t>
            </a:r>
            <a:endParaRPr lang="en-US" dirty="0">
              <a:latin typeface="Arial" charset="0"/>
              <a:ea typeface="ＭＳ Ｐゴシック" charset="0"/>
              <a:cs typeface="Arial"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79438" y="2966244"/>
            <a:ext cx="3810000" cy="2133600"/>
          </a:xfrm>
        </p:spPr>
      </p:pic>
      <p:pic>
        <p:nvPicPr>
          <p:cNvPr id="37891" name="Picture 2">
            <a:extLst>
              <a:ext uri="{FF2B5EF4-FFF2-40B4-BE49-F238E27FC236}">
                <a16:creationId xmlns:a16="http://schemas.microsoft.com/office/drawing/2014/main" xmlns="" id="{BE02D355-126F-4E6C-8181-E5DDCE54D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2604294"/>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70438" y="2966244"/>
            <a:ext cx="3810000" cy="2133600"/>
          </a:xfrm>
        </p:spPr>
      </p:pic>
    </p:spTree>
    <p:extLst>
      <p:ext uri="{BB962C8B-B14F-4D97-AF65-F5344CB8AC3E}">
        <p14:creationId xmlns:p14="http://schemas.microsoft.com/office/powerpoint/2010/main" val="4948081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7" name="Rectangle 7">
            <a:extLst>
              <a:ext uri="{FF2B5EF4-FFF2-40B4-BE49-F238E27FC236}">
                <a16:creationId xmlns:a16="http://schemas.microsoft.com/office/drawing/2014/main" xmlns="" id="{37CE7C44-EAF3-4126-92B9-57C0B8C8A2BF}"/>
              </a:ext>
            </a:extLst>
          </p:cNvPr>
          <p:cNvSpPr>
            <a:spLocks noGrp="1" noChangeArrowheads="1"/>
          </p:cNvSpPr>
          <p:nvPr>
            <p:ph type="title"/>
          </p:nvPr>
        </p:nvSpPr>
        <p:spPr/>
        <p:txBody>
          <a:bodyPr/>
          <a:lstStyle/>
          <a:p>
            <a:pPr eaLnBrk="1" hangingPunct="1">
              <a:defRPr/>
            </a:pPr>
            <a:r>
              <a:rPr lang="en-US" dirty="0" smtClean="0">
                <a:latin typeface="Arial" charset="0"/>
                <a:ea typeface="ＭＳ Ｐゴシック" charset="0"/>
                <a:cs typeface="Arial" charset="0"/>
              </a:rPr>
              <a:t>Civic Variations</a:t>
            </a:r>
            <a:r>
              <a:rPr lang="en-US" dirty="0">
                <a:latin typeface="Arial" charset="0"/>
                <a:ea typeface="ＭＳ Ｐゴシック" charset="0"/>
                <a:cs typeface="Arial" charset="0"/>
              </a:rPr>
              <a:t>: National and Private Police</a:t>
            </a:r>
          </a:p>
        </p:txBody>
      </p:sp>
      <p:pic>
        <p:nvPicPr>
          <p:cNvPr id="33794" name="Picture 5">
            <a:extLst>
              <a:ext uri="{FF2B5EF4-FFF2-40B4-BE49-F238E27FC236}">
                <a16:creationId xmlns:a16="http://schemas.microsoft.com/office/drawing/2014/main" xmlns="" id="{3628AB2B-F2A5-4F4F-BFAB-39144D75FA74}"/>
              </a:ext>
            </a:extLst>
          </p:cNvPr>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t="-43536" b="-43536"/>
          <a:stretch>
            <a:fillRect/>
          </a:stretch>
        </p:blipFill>
        <p:spPr>
          <a:xfrm>
            <a:off x="533400" y="1524000"/>
            <a:ext cx="3905250" cy="4756150"/>
          </a:xfrm>
        </p:spPr>
      </p:pic>
      <p:pic>
        <p:nvPicPr>
          <p:cNvPr id="33795" name="Picture 8">
            <a:extLst>
              <a:ext uri="{FF2B5EF4-FFF2-40B4-BE49-F238E27FC236}">
                <a16:creationId xmlns:a16="http://schemas.microsoft.com/office/drawing/2014/main" xmlns="" id="{CFD4A536-6877-463F-AF65-AB8F6286E328}"/>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p:pic>
      <p:pic>
        <p:nvPicPr>
          <p:cNvPr id="33796" name="Picture 9">
            <a:extLst>
              <a:ext uri="{FF2B5EF4-FFF2-40B4-BE49-F238E27FC236}">
                <a16:creationId xmlns:a16="http://schemas.microsoft.com/office/drawing/2014/main" xmlns="" id="{FFCABEE7-BCAE-4E5F-8249-E5AE62C8A0A7}"/>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l="-21227" r="-21227"/>
          <a:stretch>
            <a:fillRect/>
          </a:stretch>
        </p:blipFill>
        <p:spPr/>
      </p:pic>
    </p:spTree>
    <p:extLst>
      <p:ext uri="{BB962C8B-B14F-4D97-AF65-F5344CB8AC3E}">
        <p14:creationId xmlns:p14="http://schemas.microsoft.com/office/powerpoint/2010/main" val="8458890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xmlns="" id="{64FFD2B4-0911-4BE7-99C6-1E2B4F532744}"/>
              </a:ext>
            </a:extLst>
          </p:cNvPr>
          <p:cNvSpPr>
            <a:spLocks noGrp="1" noChangeArrowheads="1"/>
          </p:cNvSpPr>
          <p:nvPr>
            <p:ph type="title"/>
          </p:nvPr>
        </p:nvSpPr>
        <p:spPr>
          <a:xfrm>
            <a:off x="457200" y="0"/>
            <a:ext cx="8229600" cy="1066800"/>
          </a:xfrm>
        </p:spPr>
        <p:txBody>
          <a:bodyPr/>
          <a:lstStyle/>
          <a:p>
            <a:pPr eaLnBrk="1" hangingPunct="1">
              <a:defRPr/>
            </a:pPr>
            <a:r>
              <a:rPr lang="en-US" dirty="0" smtClean="0">
                <a:latin typeface="Arial" charset="0"/>
                <a:ea typeface="ＭＳ Ｐゴシック" charset="0"/>
                <a:cs typeface="Arial" charset="0"/>
              </a:rPr>
              <a:t>Parks and Public </a:t>
            </a:r>
            <a:r>
              <a:rPr lang="en-US" dirty="0">
                <a:latin typeface="Arial" charset="0"/>
                <a:ea typeface="ＭＳ Ｐゴシック" charset="0"/>
                <a:cs typeface="Arial" charset="0"/>
              </a:rPr>
              <a:t>Health</a:t>
            </a:r>
          </a:p>
        </p:txBody>
      </p:sp>
      <p:pic>
        <p:nvPicPr>
          <p:cNvPr id="40962" name="Picture 3">
            <a:extLst>
              <a:ext uri="{FF2B5EF4-FFF2-40B4-BE49-F238E27FC236}">
                <a16:creationId xmlns:a16="http://schemas.microsoft.com/office/drawing/2014/main" xmlns="" id="{D9F5CD24-BF02-413B-8C9B-53FD404C1FE4}"/>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990600"/>
            <a:ext cx="8229600" cy="4530725"/>
          </a:xfrm>
        </p:spPr>
      </p:pic>
      <p:pic>
        <p:nvPicPr>
          <p:cNvPr id="40963" name="Picture 4">
            <a:extLst>
              <a:ext uri="{FF2B5EF4-FFF2-40B4-BE49-F238E27FC236}">
                <a16:creationId xmlns:a16="http://schemas.microsoft.com/office/drawing/2014/main" xmlns="" id="{E9E23954-770B-4695-889B-56668246B2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962400"/>
            <a:ext cx="5257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1840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Morass of  Transportation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581400" y="4552950"/>
            <a:ext cx="4495800" cy="1803400"/>
          </a:xfrm>
          <a:prstGeom prst="rect">
            <a:avLst/>
          </a:prstGeom>
        </p:spPr>
      </p:pic>
      <p:pic>
        <p:nvPicPr>
          <p:cNvPr id="5" name="Picture 4"/>
          <p:cNvPicPr>
            <a:picLocks noChangeAspect="1"/>
          </p:cNvPicPr>
          <p:nvPr/>
        </p:nvPicPr>
        <p:blipFill>
          <a:blip r:embed="rId3"/>
          <a:stretch>
            <a:fillRect/>
          </a:stretch>
        </p:blipFill>
        <p:spPr>
          <a:xfrm>
            <a:off x="2921000" y="2197100"/>
            <a:ext cx="3289300" cy="2463800"/>
          </a:xfrm>
          <a:prstGeom prst="rect">
            <a:avLst/>
          </a:prstGeom>
        </p:spPr>
      </p:pic>
    </p:spTree>
    <p:extLst>
      <p:ext uri="{BB962C8B-B14F-4D97-AF65-F5344CB8AC3E}">
        <p14:creationId xmlns:p14="http://schemas.microsoft.com/office/powerpoint/2010/main" val="9059523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4249271" y="3842499"/>
            <a:ext cx="3937000" cy="2070100"/>
          </a:xfrm>
          <a:prstGeom prst="rect">
            <a:avLst/>
          </a:prstGeom>
        </p:spPr>
      </p:pic>
      <p:pic>
        <p:nvPicPr>
          <p:cNvPr id="5" name="Picture 4"/>
          <p:cNvPicPr>
            <a:picLocks noChangeAspect="1"/>
          </p:cNvPicPr>
          <p:nvPr/>
        </p:nvPicPr>
        <p:blipFill>
          <a:blip r:embed="rId3"/>
          <a:stretch>
            <a:fillRect/>
          </a:stretch>
        </p:blipFill>
        <p:spPr>
          <a:xfrm>
            <a:off x="990600" y="1790656"/>
            <a:ext cx="3810000" cy="2133600"/>
          </a:xfrm>
          <a:prstGeom prst="rect">
            <a:avLst/>
          </a:prstGeom>
        </p:spPr>
      </p:pic>
      <p:sp>
        <p:nvSpPr>
          <p:cNvPr id="6" name="Title 5"/>
          <p:cNvSpPr>
            <a:spLocks noGrp="1"/>
          </p:cNvSpPr>
          <p:nvPr>
            <p:ph type="title"/>
          </p:nvPr>
        </p:nvSpPr>
        <p:spPr/>
        <p:txBody>
          <a:bodyPr/>
          <a:lstStyle/>
          <a:p>
            <a:r>
              <a:rPr lang="en-US" dirty="0" smtClean="0"/>
              <a:t>And </a:t>
            </a:r>
            <a:r>
              <a:rPr lang="en-US" dirty="0" err="1" smtClean="0"/>
              <a:t>mor</a:t>
            </a:r>
            <a:r>
              <a:rPr lang="mr-IN" smtClean="0"/>
              <a:t>…</a:t>
            </a:r>
            <a:endParaRPr lang="en-US"/>
          </a:p>
        </p:txBody>
      </p:sp>
    </p:spTree>
    <p:extLst>
      <p:ext uri="{BB962C8B-B14F-4D97-AF65-F5344CB8AC3E}">
        <p14:creationId xmlns:p14="http://schemas.microsoft.com/office/powerpoint/2010/main" val="6264638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Civic Obligations determine rights</a:t>
            </a:r>
            <a:endParaRPr lang="en-US" dirty="0"/>
          </a:p>
        </p:txBody>
      </p:sp>
      <p:sp>
        <p:nvSpPr>
          <p:cNvPr id="3" name="Content Placeholder 2"/>
          <p:cNvSpPr>
            <a:spLocks noGrp="1"/>
          </p:cNvSpPr>
          <p:nvPr>
            <p:ph idx="1"/>
          </p:nvPr>
        </p:nvSpPr>
        <p:spPr>
          <a:xfrm>
            <a:off x="228600" y="1784350"/>
            <a:ext cx="8458200" cy="45720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What Kind of Taxes do we Pay? (For JH later)</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Property Taxes </a:t>
            </a:r>
            <a:r>
              <a:rPr lang="mr-IN" dirty="0" smtClean="0"/>
              <a:t>–</a:t>
            </a:r>
            <a:r>
              <a:rPr lang="en-US" dirty="0" smtClean="0"/>
              <a:t>Education (School Districts)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Income Taxes (Occupational Taxes)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Licensing/Transfer Fees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Business Taxes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Sales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Service Taxes  aimed towards others </a:t>
            </a:r>
            <a:r>
              <a:rPr lang="mr-IN" dirty="0" smtClean="0"/>
              <a:t>–</a:t>
            </a:r>
            <a:r>
              <a:rPr lang="en-US" dirty="0" smtClean="0"/>
              <a:t>Hotel and Restaurant Taxes </a:t>
            </a:r>
            <a:r>
              <a:rPr lang="mr-IN" dirty="0" smtClean="0"/>
              <a:t>–</a:t>
            </a: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CAN WE PAY TAXES IN MORE THAN ONE PLACE? BE A CITIZEN OF MORE THAN ONE CITY?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2801861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1EAA33-A6E3-42A1-95D7-8CD622E7FF20}"/>
              </a:ext>
            </a:extLst>
          </p:cNvPr>
          <p:cNvSpPr>
            <a:spLocks noGrp="1"/>
          </p:cNvSpPr>
          <p:nvPr>
            <p:ph type="title"/>
          </p:nvPr>
        </p:nvSpPr>
        <p:spPr/>
        <p:txBody>
          <a:bodyPr/>
          <a:lstStyle/>
          <a:p>
            <a:pPr>
              <a:defRPr/>
            </a:pPr>
            <a:r>
              <a:rPr lang="en-US" dirty="0">
                <a:ea typeface="ＭＳ Ｐゴシック" charset="0"/>
              </a:rPr>
              <a:t>How is politics urban?</a:t>
            </a:r>
          </a:p>
        </p:txBody>
      </p:sp>
      <p:sp>
        <p:nvSpPr>
          <p:cNvPr id="39938" name="Content Placeholder 2">
            <a:extLst>
              <a:ext uri="{FF2B5EF4-FFF2-40B4-BE49-F238E27FC236}">
                <a16:creationId xmlns:a16="http://schemas.microsoft.com/office/drawing/2014/main" xmlns="" id="{2254676C-4BCB-4135-B052-B84802B1E37D}"/>
              </a:ext>
            </a:extLst>
          </p:cNvPr>
          <p:cNvSpPr>
            <a:spLocks noGrp="1"/>
          </p:cNvSpPr>
          <p:nvPr>
            <p:ph idx="1"/>
          </p:nvPr>
        </p:nvSpPr>
        <p:spPr/>
        <p:txBody>
          <a:bodyPr/>
          <a:lstStyle/>
          <a:p>
            <a:pPr marL="0" indent="0">
              <a:buFont typeface="Wingdings" panose="05000000000000000000" pitchFamily="2" charset="2"/>
              <a:buNone/>
            </a:pPr>
            <a:r>
              <a:rPr lang="en-US" altLang="en-US" dirty="0"/>
              <a:t>Cities </a:t>
            </a:r>
            <a:r>
              <a:rPr lang="en-US" altLang="en-US" dirty="0" smtClean="0"/>
              <a:t>provide the everyday ground of all issues even when seen as  </a:t>
            </a:r>
            <a:r>
              <a:rPr lang="en-US" altLang="en-US" dirty="0"/>
              <a:t>too important to be left to mayors.</a:t>
            </a:r>
          </a:p>
          <a:p>
            <a:pPr marL="0" indent="0">
              <a:buFont typeface="Wingdings" panose="05000000000000000000" pitchFamily="2" charset="2"/>
              <a:buNone/>
            </a:pPr>
            <a:endParaRPr lang="en-US" altLang="en-US" dirty="0"/>
          </a:p>
          <a:p>
            <a:pPr marL="0" indent="0">
              <a:buFont typeface="Wingdings" panose="05000000000000000000" pitchFamily="2" charset="2"/>
              <a:buNone/>
            </a:pPr>
            <a:r>
              <a:rPr lang="en-US" altLang="en-US" dirty="0"/>
              <a:t>National issues are both local and </a:t>
            </a:r>
            <a:r>
              <a:rPr lang="en-US" altLang="en-US" dirty="0" smtClean="0"/>
              <a:t>larger, </a:t>
            </a:r>
            <a:r>
              <a:rPr lang="en-US" altLang="en-US" smtClean="0"/>
              <a:t>making solutions difficult.</a:t>
            </a:r>
            <a:endParaRPr lang="en-US" altLang="en-US" dirty="0"/>
          </a:p>
          <a:p>
            <a:pPr marL="0" indent="0">
              <a:buFont typeface="Wingdings" panose="05000000000000000000" pitchFamily="2" charset="2"/>
              <a:buNone/>
            </a:pPr>
            <a:endParaRPr lang="en-US" altLang="en-US" dirty="0"/>
          </a:p>
          <a:p>
            <a:pPr marL="0" indent="0">
              <a:buFont typeface="Wingdings" panose="05000000000000000000" pitchFamily="2" charset="2"/>
              <a:buNone/>
            </a:pPr>
            <a:r>
              <a:rPr lang="en-US" altLang="en-US" dirty="0"/>
              <a:t>Symbol and Structure intersect</a:t>
            </a:r>
          </a:p>
        </p:txBody>
      </p:sp>
    </p:spTree>
    <p:extLst>
      <p:ext uri="{BB962C8B-B14F-4D97-AF65-F5344CB8AC3E}">
        <p14:creationId xmlns:p14="http://schemas.microsoft.com/office/powerpoint/2010/main" val="20468789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Paradoxes </a:t>
            </a:r>
            <a:r>
              <a:rPr lang="en-US" smtClean="0"/>
              <a:t>of Citizenship</a:t>
            </a:r>
            <a:endParaRPr lang="en-US"/>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1) Clearly derived from “city/</a:t>
            </a:r>
            <a:r>
              <a:rPr lang="en-US" dirty="0" err="1" smtClean="0"/>
              <a:t>civitas</a:t>
            </a:r>
            <a:r>
              <a:rPr lang="en-US" dirty="0" smtClean="0"/>
              <a:t>” yet since 1648 (Westphalia) associated with nation-states;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(2) Associated with territory and belonging but also defined by exclusion/borders;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(3) Constitutes a status of rights that entails obligations but may be abrogated;</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(4) May be a passive identity given at birth that demands action</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1011636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72D538-F520-43F2-92C3-37BC4B40A2D5}"/>
              </a:ext>
            </a:extLst>
          </p:cNvPr>
          <p:cNvSpPr>
            <a:spLocks noGrp="1"/>
          </p:cNvSpPr>
          <p:nvPr>
            <p:ph type="title"/>
          </p:nvPr>
        </p:nvSpPr>
        <p:spPr/>
        <p:txBody>
          <a:bodyPr>
            <a:normAutofit fontScale="90000"/>
          </a:bodyPr>
          <a:lstStyle/>
          <a:p>
            <a:pPr>
              <a:defRPr/>
            </a:pPr>
            <a:r>
              <a:rPr lang="en-US" dirty="0">
                <a:ea typeface="ＭＳ Ｐゴシック" charset="0"/>
              </a:rPr>
              <a:t>Cities as political spaces of contestations and negotiations</a:t>
            </a:r>
          </a:p>
        </p:txBody>
      </p:sp>
      <p:sp>
        <p:nvSpPr>
          <p:cNvPr id="3" name="Content Placeholder 2">
            <a:extLst>
              <a:ext uri="{FF2B5EF4-FFF2-40B4-BE49-F238E27FC236}">
                <a16:creationId xmlns:a16="http://schemas.microsoft.com/office/drawing/2014/main" xmlns="" id="{D76321ED-2DDE-4DE0-824E-2F8219F630B5}"/>
              </a:ext>
            </a:extLst>
          </p:cNvPr>
          <p:cNvSpPr>
            <a:spLocks noGrp="1"/>
          </p:cNvSpPr>
          <p:nvPr>
            <p:ph idx="1"/>
          </p:nvPr>
        </p:nvSpPr>
        <p:spPr>
          <a:xfrm>
            <a:off x="0" y="1949450"/>
            <a:ext cx="4648200" cy="2692400"/>
          </a:xfrm>
        </p:spPr>
        <p:txBody>
          <a:bodyPr>
            <a:normAutofit fontScale="92500" lnSpcReduction="10000"/>
          </a:bodyPr>
          <a:lstStyle/>
          <a:p>
            <a:pPr lvl="1">
              <a:lnSpc>
                <a:spcPct val="80000"/>
              </a:lnSpc>
            </a:pPr>
            <a:r>
              <a:rPr lang="en-US" altLang="en-US" sz="2400" dirty="0"/>
              <a:t>Those in power organize the city in a way that they remain in power and benefit from their positions (Smith’s Society Hill)</a:t>
            </a:r>
          </a:p>
          <a:p>
            <a:pPr lvl="1">
              <a:lnSpc>
                <a:spcPct val="80000"/>
              </a:lnSpc>
            </a:pPr>
            <a:r>
              <a:rPr lang="en-US" altLang="en-US" sz="2400" dirty="0"/>
              <a:t>Different groups articulate and fight for their own interests (beyond the government and parities</a:t>
            </a:r>
            <a:r>
              <a:rPr lang="en-US" altLang="en-US" sz="2400" dirty="0" smtClean="0"/>
              <a:t>).</a:t>
            </a:r>
          </a:p>
          <a:p>
            <a:pPr lvl="1">
              <a:lnSpc>
                <a:spcPct val="80000"/>
              </a:lnSpc>
            </a:pPr>
            <a:r>
              <a:rPr lang="en-US" altLang="en-US" sz="2400" dirty="0" smtClean="0"/>
              <a:t>Individual and mass action</a:t>
            </a:r>
            <a:r>
              <a:rPr lang="en-US" altLang="en-US" sz="2400" dirty="0"/>
              <a:t> </a:t>
            </a:r>
            <a:r>
              <a:rPr lang="en-US" altLang="en-US" sz="2400" dirty="0" smtClean="0"/>
              <a:t>are both possible</a:t>
            </a:r>
          </a:p>
        </p:txBody>
      </p:sp>
      <p:pic>
        <p:nvPicPr>
          <p:cNvPr id="61443" name="Picture 6" descr="IMAG0057.jpg">
            <a:extLst>
              <a:ext uri="{FF2B5EF4-FFF2-40B4-BE49-F238E27FC236}">
                <a16:creationId xmlns:a16="http://schemas.microsoft.com/office/drawing/2014/main" xmlns="" id="{B1894583-E0B3-4330-8563-A959064F83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29313" y="2309813"/>
            <a:ext cx="1547812"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7" descr="IMAG0045.jpg">
            <a:extLst>
              <a:ext uri="{FF2B5EF4-FFF2-40B4-BE49-F238E27FC236}">
                <a16:creationId xmlns:a16="http://schemas.microsoft.com/office/drawing/2014/main" xmlns="" id="{0891A7E2-345F-4ECF-9BB2-3A260808EA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7125" y="1154113"/>
            <a:ext cx="1492250"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8" descr="IMAG0053.jpg">
            <a:extLst>
              <a:ext uri="{FF2B5EF4-FFF2-40B4-BE49-F238E27FC236}">
                <a16:creationId xmlns:a16="http://schemas.microsoft.com/office/drawing/2014/main" xmlns="" id="{F6F6C5C4-F98D-426A-A2BB-326374B9BA7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1188" y="4173538"/>
            <a:ext cx="1508125"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398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xmlns="" id="{80BF6EB6-ACC4-4456-87C3-843FAD8D61DF}"/>
              </a:ext>
            </a:extLst>
          </p:cNvPr>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Function and Governance</a:t>
            </a:r>
          </a:p>
        </p:txBody>
      </p:sp>
      <p:sp>
        <p:nvSpPr>
          <p:cNvPr id="40962" name="Rectangle 3">
            <a:extLst>
              <a:ext uri="{FF2B5EF4-FFF2-40B4-BE49-F238E27FC236}">
                <a16:creationId xmlns:a16="http://schemas.microsoft.com/office/drawing/2014/main" xmlns="" id="{ADA4808C-B85A-480C-9527-B3B4E6A2834F}"/>
              </a:ext>
            </a:extLst>
          </p:cNvPr>
          <p:cNvSpPr>
            <a:spLocks noGrp="1" noChangeArrowheads="1"/>
          </p:cNvSpPr>
          <p:nvPr>
            <p:ph type="body" idx="1"/>
          </p:nvPr>
        </p:nvSpPr>
        <p:spPr/>
        <p:txBody>
          <a:bodyPr/>
          <a:lstStyle/>
          <a:p>
            <a:pPr eaLnBrk="1" hangingPunct="1">
              <a:lnSpc>
                <a:spcPct val="90000"/>
              </a:lnSpc>
              <a:buFont typeface="Wingdings" panose="05000000000000000000" pitchFamily="2" charset="2"/>
              <a:buNone/>
            </a:pPr>
            <a:r>
              <a:rPr lang="en-US" altLang="en-US">
                <a:latin typeface="Verdana" panose="020B0604030504040204" pitchFamily="34" charset="0"/>
                <a:cs typeface="Arial" panose="020B0604020202020204" pitchFamily="34" charset="0"/>
              </a:rPr>
              <a:t>	The city as a political and economic unit is defined by functions expected and agreed upon by citizens, including control of resources to pay for them.  Yet no city is independent in resources or actions, which influences the structure of governance, which is at once local and intimate and national/international and structural.</a:t>
            </a:r>
          </a:p>
        </p:txBody>
      </p:sp>
    </p:spTree>
    <p:extLst>
      <p:ext uri="{BB962C8B-B14F-4D97-AF65-F5344CB8AC3E}">
        <p14:creationId xmlns:p14="http://schemas.microsoft.com/office/powerpoint/2010/main" val="13532680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Levels and Scales</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When is a problem too large for a city (</a:t>
            </a:r>
            <a:r>
              <a:rPr lang="en-US" dirty="0" err="1" smtClean="0"/>
              <a:t>Covid</a:t>
            </a:r>
            <a:r>
              <a:rPr lang="en-US" dirty="0" smtClean="0"/>
              <a: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When do cities and states conflict? </a:t>
            </a:r>
            <a:r>
              <a:rPr lang="mr-IN" dirty="0" smtClean="0"/>
              <a:t>–</a:t>
            </a:r>
            <a:r>
              <a:rPr lang="en-US" dirty="0" smtClean="0"/>
              <a:t>protest, immigration</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When do cities lead nations?  Environmental issues?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When/how do citizens leave or enter cities?</a:t>
            </a:r>
            <a:endParaRPr lang="en-US" dirty="0"/>
          </a:p>
        </p:txBody>
      </p:sp>
    </p:spTree>
    <p:extLst>
      <p:ext uri="{BB962C8B-B14F-4D97-AF65-F5344CB8AC3E}">
        <p14:creationId xmlns:p14="http://schemas.microsoft.com/office/powerpoint/2010/main" val="9312269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Else does Citizenship Mean?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888099"/>
            <a:ext cx="7772400" cy="4817501"/>
          </a:xfrm>
        </p:spPr>
      </p:pic>
    </p:spTree>
    <p:extLst>
      <p:ext uri="{BB962C8B-B14F-4D97-AF65-F5344CB8AC3E}">
        <p14:creationId xmlns:p14="http://schemas.microsoft.com/office/powerpoint/2010/main" val="4007403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4066F9-C667-4686-86BD-02299A059C00}"/>
              </a:ext>
            </a:extLst>
          </p:cNvPr>
          <p:cNvSpPr>
            <a:spLocks noGrp="1"/>
          </p:cNvSpPr>
          <p:nvPr>
            <p:ph type="title"/>
          </p:nvPr>
        </p:nvSpPr>
        <p:spPr>
          <a:xfrm>
            <a:off x="5410200" y="277813"/>
            <a:ext cx="3276600" cy="1139825"/>
          </a:xfrm>
        </p:spPr>
        <p:txBody>
          <a:bodyPr/>
          <a:lstStyle/>
          <a:p>
            <a:pPr>
              <a:defRPr/>
            </a:pPr>
            <a:r>
              <a:rPr lang="en-US" dirty="0" smtClean="0">
                <a:latin typeface="Arial" charset="0"/>
                <a:ea typeface="ＭＳ Ｐゴシック" charset="0"/>
                <a:cs typeface="Arial" charset="0"/>
              </a:rPr>
              <a:t>Citizens as</a:t>
            </a:r>
            <a:br>
              <a:rPr lang="en-US" dirty="0" smtClean="0">
                <a:latin typeface="Arial" charset="0"/>
                <a:ea typeface="ＭＳ Ｐゴシック" charset="0"/>
                <a:cs typeface="Arial" charset="0"/>
              </a:rPr>
            </a:br>
            <a:r>
              <a:rPr lang="en-US" dirty="0" smtClean="0">
                <a:latin typeface="Arial" charset="0"/>
                <a:ea typeface="ＭＳ Ｐゴシック" charset="0"/>
                <a:cs typeface="Arial" charset="0"/>
              </a:rPr>
              <a:t>Agents</a:t>
            </a:r>
            <a:endParaRPr lang="en-US" dirty="0">
              <a:latin typeface="Arial" charset="0"/>
              <a:ea typeface="ＭＳ Ｐゴシック" charset="0"/>
              <a:cs typeface="Arial" charset="0"/>
            </a:endParaRPr>
          </a:p>
        </p:txBody>
      </p:sp>
      <p:pic>
        <p:nvPicPr>
          <p:cNvPr id="19458" name="Picture 2">
            <a:extLst>
              <a:ext uri="{FF2B5EF4-FFF2-40B4-BE49-F238E27FC236}">
                <a16:creationId xmlns:a16="http://schemas.microsoft.com/office/drawing/2014/main" xmlns="" id="{AEA0E21C-8403-4C5E-84B0-B324BC7FB5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5334000" cy="6858000"/>
          </a:xfrm>
        </p:spPr>
      </p:pic>
      <p:pic>
        <p:nvPicPr>
          <p:cNvPr id="19459" name="Picture 2">
            <a:extLst>
              <a:ext uri="{FF2B5EF4-FFF2-40B4-BE49-F238E27FC236}">
                <a16:creationId xmlns:a16="http://schemas.microsoft.com/office/drawing/2014/main" xmlns="" id="{A07B19A0-8C2F-44AA-B264-56ADDC83C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981200"/>
            <a:ext cx="31242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these Categories Mean?</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Non-Participation</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Apparent Participation</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Participating with Power</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But whose perspective and who controls?  Not just citizens  but </a:t>
            </a:r>
            <a:r>
              <a:rPr lang="en-US" dirty="0" err="1" smtClean="0"/>
              <a:t>allie</a:t>
            </a:r>
            <a:endParaRPr lang="en-US" dirty="0" smtClean="0"/>
          </a:p>
        </p:txBody>
      </p:sp>
    </p:spTree>
    <p:extLst>
      <p:ext uri="{BB962C8B-B14F-4D97-AF65-F5344CB8AC3E}">
        <p14:creationId xmlns:p14="http://schemas.microsoft.com/office/powerpoint/2010/main" val="4818614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Content Placeholder 3" descr="IAP2's Public Participation Spectrum.pdf">
            <a:extLst>
              <a:ext uri="{FF2B5EF4-FFF2-40B4-BE49-F238E27FC236}">
                <a16:creationId xmlns:a16="http://schemas.microsoft.com/office/drawing/2014/main" xmlns="" id="{A8D8D628-88A0-4CC8-9589-2C1942A9E51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823" b="33191"/>
          <a:stretch>
            <a:fillRect/>
          </a:stretch>
        </p:blipFill>
        <p:spPr>
          <a:xfrm>
            <a:off x="0" y="0"/>
            <a:ext cx="9144000" cy="6843713"/>
          </a:xfrm>
        </p:spPr>
      </p:pic>
      <p:sp>
        <p:nvSpPr>
          <p:cNvPr id="56322" name="TextBox 4">
            <a:extLst>
              <a:ext uri="{FF2B5EF4-FFF2-40B4-BE49-F238E27FC236}">
                <a16:creationId xmlns:a16="http://schemas.microsoft.com/office/drawing/2014/main" xmlns="" id="{114FF091-5204-4CFD-B5B7-112D8C43EF3E}"/>
              </a:ext>
            </a:extLst>
          </p:cNvPr>
          <p:cNvSpPr txBox="1">
            <a:spLocks noChangeArrowheads="1"/>
          </p:cNvSpPr>
          <p:nvPr/>
        </p:nvSpPr>
        <p:spPr bwMode="auto">
          <a:xfrm>
            <a:off x="152400" y="592138"/>
            <a:ext cx="3649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rbel" panose="020B0503020204020204" pitchFamily="34" charset="0"/>
                <a:ea typeface="MS PGothic" panose="020B0600070205080204" pitchFamily="34" charset="-128"/>
              </a:defRPr>
            </a:lvl1pPr>
            <a:lvl2pPr marL="742950" indent="-285750" eaLnBrk="0" hangingPunct="0">
              <a:defRPr sz="2400">
                <a:solidFill>
                  <a:schemeClr val="tx1"/>
                </a:solidFill>
                <a:latin typeface="Corbel" panose="020B0503020204020204" pitchFamily="34" charset="0"/>
                <a:ea typeface="MS PGothic" panose="020B0600070205080204" pitchFamily="34" charset="-128"/>
              </a:defRPr>
            </a:lvl2pPr>
            <a:lvl3pPr marL="1143000" indent="-228600" eaLnBrk="0" hangingPunct="0">
              <a:defRPr sz="2400">
                <a:solidFill>
                  <a:schemeClr val="tx1"/>
                </a:solidFill>
                <a:latin typeface="Corbel" panose="020B0503020204020204" pitchFamily="34" charset="0"/>
                <a:ea typeface="MS PGothic" panose="020B0600070205080204" pitchFamily="34" charset="-128"/>
              </a:defRPr>
            </a:lvl3pPr>
            <a:lvl4pPr marL="1600200" indent="-228600" eaLnBrk="0" hangingPunct="0">
              <a:defRPr sz="2400">
                <a:solidFill>
                  <a:schemeClr val="tx1"/>
                </a:solidFill>
                <a:latin typeface="Corbel" panose="020B0503020204020204" pitchFamily="34" charset="0"/>
                <a:ea typeface="MS PGothic" panose="020B0600070205080204" pitchFamily="34" charset="-128"/>
              </a:defRPr>
            </a:lvl4pPr>
            <a:lvl5pPr marL="2057400" indent="-228600" eaLnBrk="0" hangingPunct="0">
              <a:defRPr sz="24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9pPr>
          </a:lstStyle>
          <a:p>
            <a:pPr eaLnBrk="1" hangingPunct="1"/>
            <a:r>
              <a:rPr lang="en-US" altLang="en-US" sz="1800">
                <a:solidFill>
                  <a:srgbClr val="5FA326"/>
                </a:solidFill>
              </a:rPr>
              <a:t>IAP2’s Public Participation Spectrum</a:t>
            </a:r>
          </a:p>
        </p:txBody>
      </p:sp>
      <p:sp>
        <p:nvSpPr>
          <p:cNvPr id="2" name="TextBox 1">
            <a:extLst>
              <a:ext uri="{FF2B5EF4-FFF2-40B4-BE49-F238E27FC236}">
                <a16:creationId xmlns:a16="http://schemas.microsoft.com/office/drawing/2014/main" xmlns="" id="{0F0C8B02-13E0-44C1-A743-20C219F1D4CF}"/>
              </a:ext>
            </a:extLst>
          </p:cNvPr>
          <p:cNvSpPr txBox="1"/>
          <p:nvPr/>
        </p:nvSpPr>
        <p:spPr>
          <a:xfrm>
            <a:off x="3886200" y="577850"/>
            <a:ext cx="4452938" cy="368300"/>
          </a:xfrm>
          <a:prstGeom prst="rect">
            <a:avLst/>
          </a:prstGeom>
          <a:solidFill>
            <a:schemeClr val="accent1">
              <a:lumMod val="40000"/>
              <a:lumOff val="60000"/>
            </a:schemeClr>
          </a:solidFill>
        </p:spPr>
        <p:txBody>
          <a:bodyPr wrap="none">
            <a:spAutoFit/>
          </a:bodyPr>
          <a:lstStyle>
            <a:lvl1pPr eaLnBrk="0" hangingPunct="0">
              <a:defRPr sz="2400">
                <a:solidFill>
                  <a:schemeClr val="tx1"/>
                </a:solidFill>
                <a:latin typeface="Corbel" panose="020B0503020204020204" pitchFamily="34" charset="0"/>
                <a:ea typeface="MS PGothic" panose="020B0600070205080204" pitchFamily="34" charset="-128"/>
              </a:defRPr>
            </a:lvl1pPr>
            <a:lvl2pPr marL="742950" indent="-285750" eaLnBrk="0" hangingPunct="0">
              <a:defRPr sz="2400">
                <a:solidFill>
                  <a:schemeClr val="tx1"/>
                </a:solidFill>
                <a:latin typeface="Corbel" panose="020B0503020204020204" pitchFamily="34" charset="0"/>
                <a:ea typeface="MS PGothic" panose="020B0600070205080204" pitchFamily="34" charset="-128"/>
              </a:defRPr>
            </a:lvl2pPr>
            <a:lvl3pPr marL="1143000" indent="-228600" eaLnBrk="0" hangingPunct="0">
              <a:defRPr sz="2400">
                <a:solidFill>
                  <a:schemeClr val="tx1"/>
                </a:solidFill>
                <a:latin typeface="Corbel" panose="020B0503020204020204" pitchFamily="34" charset="0"/>
                <a:ea typeface="MS PGothic" panose="020B0600070205080204" pitchFamily="34" charset="-128"/>
              </a:defRPr>
            </a:lvl3pPr>
            <a:lvl4pPr marL="1600200" indent="-228600" eaLnBrk="0" hangingPunct="0">
              <a:defRPr sz="2400">
                <a:solidFill>
                  <a:schemeClr val="tx1"/>
                </a:solidFill>
                <a:latin typeface="Corbel" panose="020B0503020204020204" pitchFamily="34" charset="0"/>
                <a:ea typeface="MS PGothic" panose="020B0600070205080204" pitchFamily="34" charset="-128"/>
              </a:defRPr>
            </a:lvl4pPr>
            <a:lvl5pPr marL="2057400" indent="-228600" eaLnBrk="0" hangingPunct="0">
              <a:defRPr sz="24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9pPr>
          </a:lstStyle>
          <a:p>
            <a:pPr eaLnBrk="1" hangingPunct="1"/>
            <a:r>
              <a:rPr lang="en-US" altLang="en-US" sz="1800">
                <a:solidFill>
                  <a:srgbClr val="3F6D19"/>
                </a:solidFill>
              </a:rPr>
              <a:t>How does this schema differ from Arnstein’s?</a:t>
            </a:r>
          </a:p>
        </p:txBody>
      </p:sp>
    </p:spTree>
    <p:extLst>
      <p:ext uri="{BB962C8B-B14F-4D97-AF65-F5344CB8AC3E}">
        <p14:creationId xmlns:p14="http://schemas.microsoft.com/office/powerpoint/2010/main" val="1730156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B9EE3D5-ADA5-4C5A-B965-4910C840D292}"/>
              </a:ext>
            </a:extLst>
          </p:cNvPr>
          <p:cNvSpPr>
            <a:spLocks noGrp="1"/>
          </p:cNvSpPr>
          <p:nvPr>
            <p:ph idx="1"/>
          </p:nvPr>
        </p:nvSpPr>
        <p:spPr>
          <a:xfrm>
            <a:off x="19050" y="228600"/>
            <a:ext cx="5314950" cy="6858000"/>
          </a:xfrm>
        </p:spPr>
        <p:txBody>
          <a:bodyPr/>
          <a:lstStyle/>
          <a:p>
            <a:pPr marL="68263" indent="0">
              <a:buFont typeface="Wingdings" charset="0"/>
              <a:buNone/>
              <a:defRPr/>
            </a:pPr>
            <a:r>
              <a:rPr lang="en-US" b="1" dirty="0" smtClean="0">
                <a:solidFill>
                  <a:schemeClr val="accent1">
                    <a:lumMod val="60000"/>
                    <a:lumOff val="40000"/>
                  </a:schemeClr>
                </a:solidFill>
                <a:ea typeface="ＭＳ Ｐゴシック" charset="0"/>
              </a:rPr>
              <a:t>AND </a:t>
            </a:r>
            <a:r>
              <a:rPr lang="en-US" b="1" dirty="0" err="1" smtClean="0">
                <a:solidFill>
                  <a:schemeClr val="accent1">
                    <a:lumMod val="60000"/>
                    <a:lumOff val="40000"/>
                  </a:schemeClr>
                </a:solidFill>
                <a:ea typeface="ＭＳ Ｐゴシック" charset="0"/>
              </a:rPr>
              <a:t>OPPONENTS:The</a:t>
            </a:r>
            <a:r>
              <a:rPr lang="en-US" b="1" dirty="0" smtClean="0">
                <a:solidFill>
                  <a:schemeClr val="accent1">
                    <a:lumMod val="60000"/>
                    <a:lumOff val="40000"/>
                  </a:schemeClr>
                </a:solidFill>
                <a:ea typeface="ＭＳ Ｐゴシック" charset="0"/>
              </a:rPr>
              <a:t> </a:t>
            </a:r>
            <a:r>
              <a:rPr lang="en-US" b="1" dirty="0" err="1">
                <a:solidFill>
                  <a:schemeClr val="accent1">
                    <a:lumMod val="60000"/>
                    <a:lumOff val="40000"/>
                  </a:schemeClr>
                </a:solidFill>
                <a:ea typeface="ＭＳ Ｐゴシック" charset="0"/>
              </a:rPr>
              <a:t>Unheavenly</a:t>
            </a:r>
            <a:r>
              <a:rPr lang="en-US" b="1" dirty="0">
                <a:solidFill>
                  <a:schemeClr val="accent1">
                    <a:lumMod val="60000"/>
                    <a:lumOff val="40000"/>
                  </a:schemeClr>
                </a:solidFill>
                <a:ea typeface="ＭＳ Ｐゴシック" charset="0"/>
              </a:rPr>
              <a:t> Chorus: Unequal Political Voice and the Broken Promise of American Democracy </a:t>
            </a:r>
          </a:p>
          <a:p>
            <a:pPr marL="68263" indent="0">
              <a:buFont typeface="Wingdings" charset="0"/>
              <a:buNone/>
              <a:defRPr/>
            </a:pPr>
            <a:r>
              <a:rPr lang="en-US" sz="2000" dirty="0">
                <a:solidFill>
                  <a:schemeClr val="accent3">
                    <a:lumMod val="40000"/>
                    <a:lumOff val="60000"/>
                  </a:schemeClr>
                </a:solidFill>
                <a:ea typeface="ＭＳ Ｐゴシック" charset="0"/>
              </a:rPr>
              <a:t>Kay </a:t>
            </a:r>
            <a:r>
              <a:rPr lang="en-US" sz="2000" dirty="0" err="1">
                <a:solidFill>
                  <a:schemeClr val="accent3">
                    <a:lumMod val="40000"/>
                    <a:lumOff val="60000"/>
                  </a:schemeClr>
                </a:solidFill>
                <a:ea typeface="ＭＳ Ｐゴシック" charset="0"/>
              </a:rPr>
              <a:t>Schlozman</a:t>
            </a:r>
            <a:r>
              <a:rPr lang="en-US" sz="2000" dirty="0">
                <a:ea typeface="ＭＳ Ｐゴシック" charset="0"/>
              </a:rPr>
              <a:t>, J. Joseph Moakley Professor, Boston College</a:t>
            </a:r>
            <a:br>
              <a:rPr lang="en-US" sz="2000" dirty="0">
                <a:ea typeface="ＭＳ Ｐゴシック" charset="0"/>
              </a:rPr>
            </a:br>
            <a:r>
              <a:rPr lang="en-US" sz="2000" dirty="0">
                <a:solidFill>
                  <a:srgbClr val="FFE39D"/>
                </a:solidFill>
                <a:ea typeface="ＭＳ Ｐゴシック" charset="0"/>
              </a:rPr>
              <a:t>Sidney </a:t>
            </a:r>
            <a:r>
              <a:rPr lang="en-US" sz="2000" dirty="0" err="1">
                <a:solidFill>
                  <a:srgbClr val="FFE39D"/>
                </a:solidFill>
                <a:ea typeface="ＭＳ Ｐゴシック" charset="0"/>
              </a:rPr>
              <a:t>Verba</a:t>
            </a:r>
            <a:r>
              <a:rPr lang="en-US" sz="2000" dirty="0">
                <a:ea typeface="ＭＳ Ｐゴシック" charset="0"/>
              </a:rPr>
              <a:t>, Carl H. </a:t>
            </a:r>
            <a:r>
              <a:rPr lang="en-US" sz="2000" dirty="0" err="1">
                <a:ea typeface="ＭＳ Ｐゴシック" charset="0"/>
              </a:rPr>
              <a:t>Pforzheimer</a:t>
            </a:r>
            <a:r>
              <a:rPr lang="en-US" sz="2000" dirty="0">
                <a:ea typeface="ＭＳ Ｐゴシック" charset="0"/>
              </a:rPr>
              <a:t> University Professor Emeritus, Harvard University, Henry E. Brady, Dean of the Goldman School of Public Policy</a:t>
            </a:r>
          </a:p>
          <a:p>
            <a:pPr marL="68263" indent="0">
              <a:buFont typeface="Wingdings" charset="0"/>
              <a:buNone/>
              <a:defRPr/>
            </a:pPr>
            <a:r>
              <a:rPr lang="en-US" sz="2000" dirty="0">
                <a:solidFill>
                  <a:srgbClr val="FFE39D"/>
                </a:solidFill>
                <a:ea typeface="ＭＳ Ｐゴシック" charset="0"/>
              </a:rPr>
              <a:t>Henry E. Brady</a:t>
            </a:r>
            <a:r>
              <a:rPr lang="en-US" sz="2000" dirty="0">
                <a:ea typeface="ＭＳ Ｐゴシック" charset="0"/>
              </a:rPr>
              <a:t>, Dean of the Goldman School of Public Policy and Class of 1941 Monroe Deutsch Professor of Political Science and Public Policy at the University of California, Berkeley</a:t>
            </a:r>
          </a:p>
          <a:p>
            <a:pPr marL="68263" indent="0">
              <a:buFont typeface="Wingdings" charset="0"/>
              <a:buNone/>
              <a:defRPr/>
            </a:pPr>
            <a:r>
              <a:rPr lang="en-US" sz="2000" dirty="0">
                <a:ea typeface="ＭＳ Ｐゴシック" charset="0"/>
                <a:hlinkClick r:id="rId2"/>
              </a:rPr>
              <a:t>http://www.ash.harvard.edu/Home/News-Events/Events/Democracy-Seminar/Spring-2013-Seminars/The-Unheavenly-Chorus</a:t>
            </a:r>
            <a:endParaRPr lang="en-US" sz="2000" dirty="0">
              <a:ea typeface="ＭＳ Ｐゴシック" charset="0"/>
            </a:endParaRPr>
          </a:p>
        </p:txBody>
      </p:sp>
      <p:pic>
        <p:nvPicPr>
          <p:cNvPr id="20482" name="Picture 1">
            <a:extLst>
              <a:ext uri="{FF2B5EF4-FFF2-40B4-BE49-F238E27FC236}">
                <a16:creationId xmlns:a16="http://schemas.microsoft.com/office/drawing/2014/main" xmlns="" id="{13401C9C-2C9A-484F-A123-878F0EF618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533400"/>
            <a:ext cx="3810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44676A-2FD5-4673-83D4-4FC07DA8D78B}"/>
              </a:ext>
            </a:extLst>
          </p:cNvPr>
          <p:cNvSpPr>
            <a:spLocks noGrp="1"/>
          </p:cNvSpPr>
          <p:nvPr>
            <p:ph type="title"/>
          </p:nvPr>
        </p:nvSpPr>
        <p:spPr>
          <a:xfrm>
            <a:off x="914400" y="152400"/>
            <a:ext cx="7772400" cy="914400"/>
          </a:xfrm>
        </p:spPr>
        <p:txBody>
          <a:bodyPr/>
          <a:lstStyle/>
          <a:p>
            <a:pPr>
              <a:defRPr/>
            </a:pPr>
            <a:r>
              <a:rPr lang="en-US" dirty="0">
                <a:ea typeface="ＭＳ Ｐゴシック" charset="0"/>
              </a:rPr>
              <a:t>Political Voice</a:t>
            </a:r>
          </a:p>
        </p:txBody>
      </p:sp>
      <p:sp>
        <p:nvSpPr>
          <p:cNvPr id="21506" name="Content Placeholder 2">
            <a:extLst>
              <a:ext uri="{FF2B5EF4-FFF2-40B4-BE49-F238E27FC236}">
                <a16:creationId xmlns:a16="http://schemas.microsoft.com/office/drawing/2014/main" xmlns="" id="{58A03704-4006-47D1-ADD3-4F7EC961FB43}"/>
              </a:ext>
            </a:extLst>
          </p:cNvPr>
          <p:cNvSpPr>
            <a:spLocks noGrp="1"/>
          </p:cNvSpPr>
          <p:nvPr>
            <p:ph idx="1"/>
          </p:nvPr>
        </p:nvSpPr>
        <p:spPr>
          <a:xfrm>
            <a:off x="914400" y="914400"/>
            <a:ext cx="7772400" cy="5081588"/>
          </a:xfrm>
        </p:spPr>
        <p:txBody>
          <a:bodyPr/>
          <a:lstStyle/>
          <a:p>
            <a:r>
              <a:rPr lang="en-US" altLang="en-US"/>
              <a:t>Performs 2 democratic functions:</a:t>
            </a:r>
          </a:p>
          <a:p>
            <a:pPr lvl="1"/>
            <a:r>
              <a:rPr lang="en-US" altLang="en-US"/>
              <a:t>Communicates information – citizens inform policymakers about their preferences</a:t>
            </a:r>
          </a:p>
          <a:p>
            <a:pPr lvl="1"/>
            <a:r>
              <a:rPr lang="en-US" altLang="en-US"/>
              <a:t>Provides incentives – citizens place pressure on policymakers to respond to their preferences</a:t>
            </a:r>
          </a:p>
          <a:p>
            <a:r>
              <a:rPr lang="en-US" altLang="en-US"/>
              <a:t>Varieties of political voice:</a:t>
            </a:r>
          </a:p>
          <a:p>
            <a:pPr lvl="1"/>
            <a:r>
              <a:rPr lang="en-US" altLang="en-US"/>
              <a:t>Voting</a:t>
            </a:r>
          </a:p>
          <a:p>
            <a:pPr lvl="1"/>
            <a:r>
              <a:rPr lang="en-US" altLang="en-US"/>
              <a:t>Working on or donating money to campaigns</a:t>
            </a:r>
          </a:p>
          <a:p>
            <a:pPr lvl="1"/>
            <a:r>
              <a:rPr lang="en-US" altLang="en-US"/>
              <a:t>Attending public meetings</a:t>
            </a:r>
          </a:p>
          <a:p>
            <a:pPr lvl="1"/>
            <a:r>
              <a:rPr lang="en-US" altLang="en-US"/>
              <a:t>Writing letters/emails</a:t>
            </a:r>
          </a:p>
          <a:p>
            <a:pPr lvl="1"/>
            <a:r>
              <a:rPr lang="en-US" altLang="en-US"/>
              <a:t>Protests</a:t>
            </a:r>
          </a:p>
          <a:p>
            <a:pPr lvl="1"/>
            <a:r>
              <a:rPr lang="en-US" altLang="en-US"/>
              <a:t>Etc</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75D84F-DEE0-4AD8-B482-29EFEAEAC5C0}"/>
              </a:ext>
            </a:extLst>
          </p:cNvPr>
          <p:cNvSpPr>
            <a:spLocks noGrp="1"/>
          </p:cNvSpPr>
          <p:nvPr>
            <p:ph type="title"/>
          </p:nvPr>
        </p:nvSpPr>
        <p:spPr/>
        <p:txBody>
          <a:bodyPr/>
          <a:lstStyle/>
          <a:p>
            <a:pPr>
              <a:defRPr/>
            </a:pPr>
            <a:r>
              <a:rPr lang="en-US" dirty="0">
                <a:ea typeface="ＭＳ Ｐゴシック" charset="0"/>
              </a:rPr>
              <a:t>In principle . . .</a:t>
            </a:r>
          </a:p>
        </p:txBody>
      </p:sp>
      <p:sp>
        <p:nvSpPr>
          <p:cNvPr id="83970" name="Content Placeholder 2">
            <a:extLst>
              <a:ext uri="{FF2B5EF4-FFF2-40B4-BE49-F238E27FC236}">
                <a16:creationId xmlns:a16="http://schemas.microsoft.com/office/drawing/2014/main" xmlns="" id="{E6740F77-9D87-4B28-9759-85C302346D31}"/>
              </a:ext>
            </a:extLst>
          </p:cNvPr>
          <p:cNvSpPr>
            <a:spLocks noGrp="1"/>
          </p:cNvSpPr>
          <p:nvPr>
            <p:ph idx="1"/>
          </p:nvPr>
        </p:nvSpPr>
        <p:spPr>
          <a:xfrm>
            <a:off x="914400" y="1852613"/>
            <a:ext cx="7772400" cy="4929187"/>
          </a:xfrm>
        </p:spPr>
        <p:txBody>
          <a:bodyPr/>
          <a:lstStyle/>
          <a:p>
            <a:pPr marL="68263" indent="0">
              <a:buFont typeface="Wingdings" panose="05000000000000000000" pitchFamily="2" charset="2"/>
              <a:buNone/>
            </a:pPr>
            <a:r>
              <a:rPr lang="en-US" altLang="en-US"/>
              <a:t>“While it matters for democracy that there be ample opportunities for the free expression of political voice and sufficiently high levels of participation across various political acts, the distribution of that participation across individuals and groups is also significant. </a:t>
            </a:r>
            <a:r>
              <a:rPr lang="en-US" altLang="en-US">
                <a:solidFill>
                  <a:srgbClr val="B2E389"/>
                </a:solidFill>
              </a:rPr>
              <a:t>Equal political voice does not require universal or even a very high level of activity; it requires only representative activity.</a:t>
            </a:r>
            <a:r>
              <a:rPr lang="en-US" altLang="en-US"/>
              <a:t>”</a:t>
            </a:r>
          </a:p>
          <a:p>
            <a:pPr marL="68263" indent="0"/>
            <a:endParaRPr lang="en-US"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2763"/>
            <a:ext cx="8915400" cy="914400"/>
          </a:xfrm>
        </p:spPr>
        <p:txBody>
          <a:bodyPr/>
          <a:lstStyle/>
          <a:p>
            <a:r>
              <a:rPr lang="en-US" dirty="0" smtClean="0"/>
              <a:t>Finally, David Harvey </a:t>
            </a:r>
            <a:r>
              <a:rPr lang="en-US" smtClean="0"/>
              <a:t>on the right to the city</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The city is man’s most complex creation that at the same time recreates man. To take up our rights, we must recreate the city that makes us better humans.  For Harvey, this means taking the surplus whose manipulation has underpinned urban growth and crisis for the few and using it to create a just and inclusive city for the many.  The right to the city is the right to be human and recreate humanity.  </a:t>
            </a:r>
            <a:endParaRPr lang="en-US" dirty="0"/>
          </a:p>
        </p:txBody>
      </p:sp>
    </p:spTree>
    <p:extLst>
      <p:ext uri="{BB962C8B-B14F-4D97-AF65-F5344CB8AC3E}">
        <p14:creationId xmlns:p14="http://schemas.microsoft.com/office/powerpoint/2010/main" val="6374439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80AC60-FA74-49DA-B7FD-DA10628D096C}"/>
              </a:ext>
            </a:extLst>
          </p:cNvPr>
          <p:cNvSpPr>
            <a:spLocks noGrp="1"/>
          </p:cNvSpPr>
          <p:nvPr>
            <p:ph type="title"/>
          </p:nvPr>
        </p:nvSpPr>
        <p:spPr/>
        <p:txBody>
          <a:bodyPr/>
          <a:lstStyle/>
          <a:p>
            <a:pPr>
              <a:defRPr/>
            </a:pPr>
            <a:endParaRPr lang="en-US">
              <a:ea typeface="ＭＳ Ｐゴシック" charset="0"/>
            </a:endParaRPr>
          </a:p>
        </p:txBody>
      </p:sp>
      <p:pic>
        <p:nvPicPr>
          <p:cNvPr id="23554" name="Content Placeholder 3">
            <a:extLst>
              <a:ext uri="{FF2B5EF4-FFF2-40B4-BE49-F238E27FC236}">
                <a16:creationId xmlns:a16="http://schemas.microsoft.com/office/drawing/2014/main" xmlns="" id="{83A884EA-ECEF-44C7-ADB8-12EFA07F14C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618" b="-8618"/>
          <a:stretch>
            <a:fillRect/>
          </a:stretch>
        </p:blipFill>
        <p:spPr>
          <a:xfrm>
            <a:off x="914400" y="-228600"/>
            <a:ext cx="8199438" cy="4822825"/>
          </a:xfrm>
        </p:spPr>
      </p:pic>
      <p:sp>
        <p:nvSpPr>
          <p:cNvPr id="23555" name="Rectangle 4">
            <a:extLst>
              <a:ext uri="{FF2B5EF4-FFF2-40B4-BE49-F238E27FC236}">
                <a16:creationId xmlns:a16="http://schemas.microsoft.com/office/drawing/2014/main" xmlns="" id="{A079FCF0-6952-40CC-85E7-8720171C21CF}"/>
              </a:ext>
            </a:extLst>
          </p:cNvPr>
          <p:cNvSpPr>
            <a:spLocks noChangeArrowheads="1"/>
          </p:cNvSpPr>
          <p:nvPr/>
        </p:nvSpPr>
        <p:spPr bwMode="auto">
          <a:xfrm>
            <a:off x="5608638" y="4341813"/>
            <a:ext cx="35052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panose="020B0503020204020204" pitchFamily="34" charset="0"/>
                <a:ea typeface="MS PGothic" panose="020B0600070205080204" pitchFamily="34" charset="-128"/>
              </a:defRPr>
            </a:lvl1pPr>
            <a:lvl2pPr marL="742950" indent="-285750" eaLnBrk="0" hangingPunct="0">
              <a:defRPr sz="2400">
                <a:solidFill>
                  <a:schemeClr val="tx1"/>
                </a:solidFill>
                <a:latin typeface="Corbel" panose="020B0503020204020204" pitchFamily="34" charset="0"/>
                <a:ea typeface="MS PGothic" panose="020B0600070205080204" pitchFamily="34" charset="-128"/>
              </a:defRPr>
            </a:lvl2pPr>
            <a:lvl3pPr marL="1143000" indent="-228600" eaLnBrk="0" hangingPunct="0">
              <a:defRPr sz="2400">
                <a:solidFill>
                  <a:schemeClr val="tx1"/>
                </a:solidFill>
                <a:latin typeface="Corbel" panose="020B0503020204020204" pitchFamily="34" charset="0"/>
                <a:ea typeface="MS PGothic" panose="020B0600070205080204" pitchFamily="34" charset="-128"/>
              </a:defRPr>
            </a:lvl3pPr>
            <a:lvl4pPr marL="1600200" indent="-228600" eaLnBrk="0" hangingPunct="0">
              <a:defRPr sz="2400">
                <a:solidFill>
                  <a:schemeClr val="tx1"/>
                </a:solidFill>
                <a:latin typeface="Corbel" panose="020B0503020204020204" pitchFamily="34" charset="0"/>
                <a:ea typeface="MS PGothic" panose="020B0600070205080204" pitchFamily="34" charset="-128"/>
              </a:defRPr>
            </a:lvl4pPr>
            <a:lvl5pPr marL="2057400" indent="-228600" eaLnBrk="0" hangingPunct="0">
              <a:defRPr sz="24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9pPr>
          </a:lstStyle>
          <a:p>
            <a:pPr eaLnBrk="1" hangingPunct="1"/>
            <a:r>
              <a:rPr lang="en-US" altLang="en-US" sz="1800">
                <a:hlinkClick r:id="rId3"/>
              </a:rPr>
              <a:t>http://papers.ssrn.com/sol3/papers.cfm?abstract_id=2264877</a:t>
            </a:r>
            <a:endParaRPr lang="en-US" altLang="en-US" sz="1800"/>
          </a:p>
          <a:p>
            <a:pPr eaLnBrk="1" hangingPunct="1"/>
            <a:r>
              <a:rPr lang="en-US" altLang="en-US" sz="1800"/>
              <a:t>Democracy in Poverty: A View from Below, Daniel Weeks</a:t>
            </a:r>
          </a:p>
          <a:p>
            <a:pPr eaLnBrk="1" hangingPunct="1"/>
            <a:r>
              <a:rPr lang="en-US" altLang="en-US" sz="1800"/>
              <a:t>Data from 2008 Pew Internet and American Life Survey</a:t>
            </a:r>
          </a:p>
        </p:txBody>
      </p:sp>
      <p:sp>
        <p:nvSpPr>
          <p:cNvPr id="23556" name="Rectangle 2">
            <a:extLst>
              <a:ext uri="{FF2B5EF4-FFF2-40B4-BE49-F238E27FC236}">
                <a16:creationId xmlns:a16="http://schemas.microsoft.com/office/drawing/2014/main" xmlns="" id="{35ADD86D-92F4-4AF5-9F7B-7B34763A2287}"/>
              </a:ext>
            </a:extLst>
          </p:cNvPr>
          <p:cNvSpPr>
            <a:spLocks noChangeArrowheads="1"/>
          </p:cNvSpPr>
          <p:nvPr/>
        </p:nvSpPr>
        <p:spPr bwMode="auto">
          <a:xfrm>
            <a:off x="76200" y="4895850"/>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panose="020B0503020204020204" pitchFamily="34" charset="0"/>
                <a:ea typeface="MS PGothic" panose="020B0600070205080204" pitchFamily="34" charset="-128"/>
              </a:defRPr>
            </a:lvl1pPr>
            <a:lvl2pPr marL="742950" indent="-285750" eaLnBrk="0" hangingPunct="0">
              <a:defRPr sz="2400">
                <a:solidFill>
                  <a:schemeClr val="tx1"/>
                </a:solidFill>
                <a:latin typeface="Corbel" panose="020B0503020204020204" pitchFamily="34" charset="0"/>
                <a:ea typeface="MS PGothic" panose="020B0600070205080204" pitchFamily="34" charset="-128"/>
              </a:defRPr>
            </a:lvl2pPr>
            <a:lvl3pPr marL="1143000" indent="-228600" eaLnBrk="0" hangingPunct="0">
              <a:defRPr sz="2400">
                <a:solidFill>
                  <a:schemeClr val="tx1"/>
                </a:solidFill>
                <a:latin typeface="Corbel" panose="020B0503020204020204" pitchFamily="34" charset="0"/>
                <a:ea typeface="MS PGothic" panose="020B0600070205080204" pitchFamily="34" charset="-128"/>
              </a:defRPr>
            </a:lvl3pPr>
            <a:lvl4pPr marL="1600200" indent="-228600" eaLnBrk="0" hangingPunct="0">
              <a:defRPr sz="2400">
                <a:solidFill>
                  <a:schemeClr val="tx1"/>
                </a:solidFill>
                <a:latin typeface="Corbel" panose="020B0503020204020204" pitchFamily="34" charset="0"/>
                <a:ea typeface="MS PGothic" panose="020B0600070205080204" pitchFamily="34" charset="-128"/>
              </a:defRPr>
            </a:lvl4pPr>
            <a:lvl5pPr marL="2057400" indent="-228600" eaLnBrk="0" hangingPunct="0">
              <a:defRPr sz="24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9pPr>
          </a:lstStyle>
          <a:p>
            <a:pPr eaLnBrk="1" hangingPunct="1"/>
            <a:r>
              <a:rPr lang="en-US" altLang="en-US" sz="2000"/>
              <a:t>From Schlozman, Verba, Brady:</a:t>
            </a:r>
          </a:p>
          <a:p>
            <a:pPr eaLnBrk="1" hangingPunct="1"/>
            <a:r>
              <a:rPr lang="en-US" altLang="en-US" sz="2000"/>
              <a:t>“those who are disadvantaged by low levels of income and education are less likely to participate in politics.”</a:t>
            </a:r>
          </a:p>
        </p:txBody>
      </p:sp>
      <p:sp>
        <p:nvSpPr>
          <p:cNvPr id="6" name="Title 1">
            <a:extLst>
              <a:ext uri="{FF2B5EF4-FFF2-40B4-BE49-F238E27FC236}">
                <a16:creationId xmlns:a16="http://schemas.microsoft.com/office/drawing/2014/main" xmlns="" id="{14A0EA76-D8C7-4135-9083-97FEEE4670B3}"/>
              </a:ext>
            </a:extLst>
          </p:cNvPr>
          <p:cNvSpPr txBox="1">
            <a:spLocks/>
          </p:cNvSpPr>
          <p:nvPr/>
        </p:nvSpPr>
        <p:spPr>
          <a:xfrm>
            <a:off x="1524000" y="196850"/>
            <a:ext cx="7772400" cy="914400"/>
          </a:xfrm>
          <a:prstGeom prst="rect">
            <a:avLst/>
          </a:prstGeom>
        </p:spPr>
        <p:txBody>
          <a:bodyPr/>
          <a:lstStyle>
            <a:lvl1pPr algn="l" rtl="0" eaLnBrk="0" fontAlgn="base" hangingPunct="0">
              <a:spcBef>
                <a:spcPct val="0"/>
              </a:spcBef>
              <a:spcAft>
                <a:spcPct val="0"/>
              </a:spcAft>
              <a:defRPr sz="4000" kern="1200" spc="-100">
                <a:solidFill>
                  <a:srgbClr val="C1EEFF"/>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C1EEFF"/>
                </a:solidFill>
                <a:latin typeface="Corbel" charset="0"/>
                <a:ea typeface="ＭＳ Ｐゴシック" charset="0"/>
                <a:cs typeface="ＭＳ Ｐゴシック" charset="0"/>
              </a:defRPr>
            </a:lvl2pPr>
            <a:lvl3pPr algn="l" rtl="0" eaLnBrk="0" fontAlgn="base" hangingPunct="0">
              <a:spcBef>
                <a:spcPct val="0"/>
              </a:spcBef>
              <a:spcAft>
                <a:spcPct val="0"/>
              </a:spcAft>
              <a:defRPr sz="4000">
                <a:solidFill>
                  <a:srgbClr val="C1EEFF"/>
                </a:solidFill>
                <a:latin typeface="Corbel" charset="0"/>
                <a:ea typeface="ＭＳ Ｐゴシック" charset="0"/>
                <a:cs typeface="ＭＳ Ｐゴシック" charset="0"/>
              </a:defRPr>
            </a:lvl3pPr>
            <a:lvl4pPr algn="l" rtl="0" eaLnBrk="0" fontAlgn="base" hangingPunct="0">
              <a:spcBef>
                <a:spcPct val="0"/>
              </a:spcBef>
              <a:spcAft>
                <a:spcPct val="0"/>
              </a:spcAft>
              <a:defRPr sz="4000">
                <a:solidFill>
                  <a:srgbClr val="C1EEFF"/>
                </a:solidFill>
                <a:latin typeface="Corbel" charset="0"/>
                <a:ea typeface="ＭＳ Ｐゴシック" charset="0"/>
                <a:cs typeface="ＭＳ Ｐゴシック" charset="0"/>
              </a:defRPr>
            </a:lvl4pPr>
            <a:lvl5pPr algn="l" rtl="0" eaLnBrk="0" fontAlgn="base" hangingPunct="0">
              <a:spcBef>
                <a:spcPct val="0"/>
              </a:spcBef>
              <a:spcAft>
                <a:spcPct val="0"/>
              </a:spcAft>
              <a:defRPr sz="4000">
                <a:solidFill>
                  <a:srgbClr val="C1EEFF"/>
                </a:solidFill>
                <a:latin typeface="Corbel" charset="0"/>
                <a:ea typeface="ＭＳ Ｐゴシック" charset="0"/>
                <a:cs typeface="ＭＳ Ｐゴシック" charset="0"/>
              </a:defRPr>
            </a:lvl5pPr>
            <a:lvl6pPr marL="457200" algn="l" rtl="0" fontAlgn="base">
              <a:spcBef>
                <a:spcPct val="0"/>
              </a:spcBef>
              <a:spcAft>
                <a:spcPct val="0"/>
              </a:spcAft>
              <a:defRPr sz="4000">
                <a:solidFill>
                  <a:srgbClr val="C1EEFF"/>
                </a:solidFill>
                <a:latin typeface="Corbel" charset="0"/>
                <a:ea typeface="ＭＳ Ｐゴシック" charset="0"/>
                <a:cs typeface="ＭＳ Ｐゴシック" charset="0"/>
              </a:defRPr>
            </a:lvl6pPr>
            <a:lvl7pPr marL="914400" algn="l" rtl="0" fontAlgn="base">
              <a:spcBef>
                <a:spcPct val="0"/>
              </a:spcBef>
              <a:spcAft>
                <a:spcPct val="0"/>
              </a:spcAft>
              <a:defRPr sz="4000">
                <a:solidFill>
                  <a:srgbClr val="C1EEFF"/>
                </a:solidFill>
                <a:latin typeface="Corbel" charset="0"/>
                <a:ea typeface="ＭＳ Ｐゴシック" charset="0"/>
                <a:cs typeface="ＭＳ Ｐゴシック" charset="0"/>
              </a:defRPr>
            </a:lvl7pPr>
            <a:lvl8pPr marL="1371600" algn="l" rtl="0" fontAlgn="base">
              <a:spcBef>
                <a:spcPct val="0"/>
              </a:spcBef>
              <a:spcAft>
                <a:spcPct val="0"/>
              </a:spcAft>
              <a:defRPr sz="4000">
                <a:solidFill>
                  <a:srgbClr val="C1EEFF"/>
                </a:solidFill>
                <a:latin typeface="Corbel" charset="0"/>
                <a:ea typeface="ＭＳ Ｐゴシック" charset="0"/>
                <a:cs typeface="ＭＳ Ｐゴシック" charset="0"/>
              </a:defRPr>
            </a:lvl8pPr>
            <a:lvl9pPr marL="1828800" algn="l" rtl="0" fontAlgn="base">
              <a:spcBef>
                <a:spcPct val="0"/>
              </a:spcBef>
              <a:spcAft>
                <a:spcPct val="0"/>
              </a:spcAft>
              <a:defRPr sz="4000">
                <a:solidFill>
                  <a:srgbClr val="C1EEFF"/>
                </a:solidFill>
                <a:latin typeface="Corbel" charset="0"/>
                <a:ea typeface="ＭＳ Ｐゴシック" charset="0"/>
                <a:cs typeface="ＭＳ Ｐゴシック" charset="0"/>
              </a:defRPr>
            </a:lvl9pPr>
          </a:lstStyle>
          <a:p>
            <a:pPr>
              <a:defRPr/>
            </a:pPr>
            <a:r>
              <a:rPr lang="en-US">
                <a:solidFill>
                  <a:schemeClr val="accent5">
                    <a:lumMod val="75000"/>
                  </a:schemeClr>
                </a:solidFill>
              </a:rPr>
              <a:t>Inequalities of Political Voice</a:t>
            </a:r>
            <a:endParaRPr lang="en-US" dirty="0">
              <a:solidFill>
                <a:schemeClr val="accent5">
                  <a:lumMod val="75000"/>
                </a:schemeClr>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A12F87-13A5-4073-BB8D-C7016B11D29A}"/>
              </a:ext>
            </a:extLst>
          </p:cNvPr>
          <p:cNvSpPr>
            <a:spLocks noGrp="1"/>
          </p:cNvSpPr>
          <p:nvPr>
            <p:ph type="title"/>
          </p:nvPr>
        </p:nvSpPr>
        <p:spPr/>
        <p:txBody>
          <a:bodyPr/>
          <a:lstStyle/>
          <a:p>
            <a:pPr>
              <a:defRPr/>
            </a:pPr>
            <a:endParaRPr lang="en-US">
              <a:ea typeface="ＭＳ Ｐゴシック" charset="0"/>
            </a:endParaRPr>
          </a:p>
        </p:txBody>
      </p:sp>
      <p:pic>
        <p:nvPicPr>
          <p:cNvPr id="24578" name="Content Placeholder 3">
            <a:extLst>
              <a:ext uri="{FF2B5EF4-FFF2-40B4-BE49-F238E27FC236}">
                <a16:creationId xmlns:a16="http://schemas.microsoft.com/office/drawing/2014/main" xmlns="" id="{A53B4C71-4DC5-46FD-805F-7A275A23C79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97" b="697"/>
          <a:stretch>
            <a:fillRect/>
          </a:stretch>
        </p:blipFill>
        <p:spPr>
          <a:xfrm>
            <a:off x="82550" y="1066800"/>
            <a:ext cx="8993188" cy="5289550"/>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F928AB-C164-495D-866A-5AC711EE19FF}"/>
              </a:ext>
            </a:extLst>
          </p:cNvPr>
          <p:cNvSpPr>
            <a:spLocks noGrp="1"/>
          </p:cNvSpPr>
          <p:nvPr>
            <p:ph type="title"/>
          </p:nvPr>
        </p:nvSpPr>
        <p:spPr>
          <a:xfrm>
            <a:off x="76200" y="512763"/>
            <a:ext cx="8610600" cy="914400"/>
          </a:xfrm>
        </p:spPr>
        <p:txBody>
          <a:bodyPr/>
          <a:lstStyle/>
          <a:p>
            <a:pPr>
              <a:defRPr/>
            </a:pPr>
            <a:r>
              <a:rPr lang="en-US" dirty="0">
                <a:ea typeface="ＭＳ Ｐゴシック" charset="0"/>
              </a:rPr>
              <a:t>Organizations with </a:t>
            </a:r>
            <a:br>
              <a:rPr lang="en-US" dirty="0">
                <a:ea typeface="ＭＳ Ｐゴシック" charset="0"/>
              </a:rPr>
            </a:br>
            <a:r>
              <a:rPr lang="en-US" dirty="0">
                <a:ea typeface="ＭＳ Ｐゴシック" charset="0"/>
              </a:rPr>
              <a:t>lobbyists in DC</a:t>
            </a:r>
            <a:br>
              <a:rPr lang="en-US" dirty="0">
                <a:ea typeface="ＭＳ Ｐゴシック" charset="0"/>
              </a:rPr>
            </a:br>
            <a:r>
              <a:rPr lang="en-US" dirty="0">
                <a:ea typeface="ＭＳ Ｐゴシック" charset="0"/>
              </a:rPr>
              <a:t>(before </a:t>
            </a:r>
            <a:br>
              <a:rPr lang="en-US" dirty="0">
                <a:ea typeface="ＭＳ Ｐゴシック" charset="0"/>
              </a:rPr>
            </a:br>
            <a:r>
              <a:rPr lang="en-US" dirty="0">
                <a:ea typeface="ＭＳ Ｐゴシック" charset="0"/>
              </a:rPr>
              <a:t>Citizens United)</a:t>
            </a:r>
          </a:p>
        </p:txBody>
      </p:sp>
      <p:pic>
        <p:nvPicPr>
          <p:cNvPr id="25602" name="Content Placeholder 3">
            <a:extLst>
              <a:ext uri="{FF2B5EF4-FFF2-40B4-BE49-F238E27FC236}">
                <a16:creationId xmlns:a16="http://schemas.microsoft.com/office/drawing/2014/main" xmlns="" id="{3983571B-8802-4499-824C-845641FD2D2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82507" r="-82507"/>
          <a:stretch>
            <a:fillRect/>
          </a:stretch>
        </p:blipFill>
        <p:spPr>
          <a:xfrm>
            <a:off x="1219200" y="71438"/>
            <a:ext cx="11437938" cy="6727825"/>
          </a:xfrm>
        </p:spPr>
      </p:pic>
      <p:sp>
        <p:nvSpPr>
          <p:cNvPr id="25603" name="TextBox 2">
            <a:extLst>
              <a:ext uri="{FF2B5EF4-FFF2-40B4-BE49-F238E27FC236}">
                <a16:creationId xmlns:a16="http://schemas.microsoft.com/office/drawing/2014/main" xmlns="" id="{A6BBF63E-D4F1-43B2-BBF4-B158AD56C558}"/>
              </a:ext>
            </a:extLst>
          </p:cNvPr>
          <p:cNvSpPr txBox="1">
            <a:spLocks noChangeArrowheads="1"/>
          </p:cNvSpPr>
          <p:nvPr/>
        </p:nvSpPr>
        <p:spPr bwMode="auto">
          <a:xfrm>
            <a:off x="381000" y="3800475"/>
            <a:ext cx="3962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rbel" panose="020B0503020204020204" pitchFamily="34" charset="0"/>
                <a:ea typeface="MS PGothic" panose="020B0600070205080204" pitchFamily="34" charset="-128"/>
              </a:defRPr>
            </a:lvl1pPr>
            <a:lvl2pPr marL="742950" indent="-285750" eaLnBrk="0" hangingPunct="0">
              <a:defRPr sz="2400">
                <a:solidFill>
                  <a:schemeClr val="tx1"/>
                </a:solidFill>
                <a:latin typeface="Corbel" panose="020B0503020204020204" pitchFamily="34" charset="0"/>
                <a:ea typeface="MS PGothic" panose="020B0600070205080204" pitchFamily="34" charset="-128"/>
              </a:defRPr>
            </a:lvl2pPr>
            <a:lvl3pPr marL="1143000" indent="-228600" eaLnBrk="0" hangingPunct="0">
              <a:defRPr sz="2400">
                <a:solidFill>
                  <a:schemeClr val="tx1"/>
                </a:solidFill>
                <a:latin typeface="Corbel" panose="020B0503020204020204" pitchFamily="34" charset="0"/>
                <a:ea typeface="MS PGothic" panose="020B0600070205080204" pitchFamily="34" charset="-128"/>
              </a:defRPr>
            </a:lvl3pPr>
            <a:lvl4pPr marL="1600200" indent="-228600" eaLnBrk="0" hangingPunct="0">
              <a:defRPr sz="2400">
                <a:solidFill>
                  <a:schemeClr val="tx1"/>
                </a:solidFill>
                <a:latin typeface="Corbel" panose="020B0503020204020204" pitchFamily="34" charset="0"/>
                <a:ea typeface="MS PGothic" panose="020B0600070205080204" pitchFamily="34" charset="-128"/>
              </a:defRPr>
            </a:lvl4pPr>
            <a:lvl5pPr marL="2057400" indent="-228600" eaLnBrk="0" hangingPunct="0">
              <a:defRPr sz="2400">
                <a:solidFill>
                  <a:schemeClr val="tx1"/>
                </a:solidFill>
                <a:latin typeface="Corbel" panose="020B0503020204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9pPr>
          </a:lstStyle>
          <a:p>
            <a:pPr eaLnBrk="1" hangingPunct="1"/>
            <a:r>
              <a:rPr lang="en-US" altLang="en-US" sz="2800"/>
              <a:t>Organizational political participation is also unequal, compounding individual inequalities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DCBD5A-F169-4109-8961-F500197B9FBA}"/>
              </a:ext>
            </a:extLst>
          </p:cNvPr>
          <p:cNvSpPr>
            <a:spLocks noGrp="1"/>
          </p:cNvSpPr>
          <p:nvPr>
            <p:ph type="title"/>
          </p:nvPr>
        </p:nvSpPr>
        <p:spPr>
          <a:xfrm>
            <a:off x="228600" y="76200"/>
            <a:ext cx="7772400" cy="914400"/>
          </a:xfrm>
        </p:spPr>
        <p:txBody>
          <a:bodyPr/>
          <a:lstStyle/>
          <a:p>
            <a:pPr>
              <a:defRPr/>
            </a:pPr>
            <a:r>
              <a:rPr lang="en-US" dirty="0">
                <a:ea typeface="ＭＳ Ｐゴシック" charset="0"/>
              </a:rPr>
              <a:t>And inequalities are persistent over time, socially and individually . . . </a:t>
            </a:r>
          </a:p>
        </p:txBody>
      </p:sp>
      <p:sp>
        <p:nvSpPr>
          <p:cNvPr id="48130" name="Content Placeholder 2">
            <a:extLst>
              <a:ext uri="{FF2B5EF4-FFF2-40B4-BE49-F238E27FC236}">
                <a16:creationId xmlns:a16="http://schemas.microsoft.com/office/drawing/2014/main" xmlns="" id="{B7F84C8B-C92B-4744-A750-9EDF99E74531}"/>
              </a:ext>
            </a:extLst>
          </p:cNvPr>
          <p:cNvSpPr>
            <a:spLocks noGrp="1"/>
          </p:cNvSpPr>
          <p:nvPr>
            <p:ph idx="1"/>
          </p:nvPr>
        </p:nvSpPr>
        <p:spPr>
          <a:xfrm>
            <a:off x="228600" y="1423988"/>
            <a:ext cx="8839200" cy="4572000"/>
          </a:xfrm>
        </p:spPr>
        <p:txBody>
          <a:bodyPr/>
          <a:lstStyle/>
          <a:p>
            <a:pPr>
              <a:spcAft>
                <a:spcPts val="1800"/>
              </a:spcAft>
            </a:pPr>
            <a:r>
              <a:rPr lang="en-US" altLang="en-US"/>
              <a:t>In 4 surveys spanning 1960 – 2008, “the average amount of political activity rises steeply across five quintiles of socioeconomic activity (SES).” </a:t>
            </a:r>
            <a:r>
              <a:rPr lang="en-US" altLang="en-US" i="1"/>
              <a:t>Note</a:t>
            </a:r>
            <a:r>
              <a:rPr lang="en-US" altLang="en-US"/>
              <a:t>: SES = educational attainment + family income</a:t>
            </a:r>
          </a:p>
          <a:p>
            <a:pPr>
              <a:spcAft>
                <a:spcPts val="1800"/>
              </a:spcAft>
            </a:pPr>
            <a:r>
              <a:rPr lang="en-US" altLang="en-US"/>
              <a:t>Intergenerational persistence: people whose parents were active politically are more likely to be active themselves</a:t>
            </a:r>
          </a:p>
          <a:p>
            <a:pPr>
              <a:spcAft>
                <a:spcPts val="1800"/>
              </a:spcAft>
            </a:pPr>
            <a:r>
              <a:rPr lang="en-US" altLang="en-US"/>
              <a:t>Impact of personal experience: individuals who are active at one time are more like to be active later in their lives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D98337-0402-42F6-B366-29231CEB0E8D}"/>
              </a:ext>
            </a:extLst>
          </p:cNvPr>
          <p:cNvSpPr>
            <a:spLocks noGrp="1"/>
          </p:cNvSpPr>
          <p:nvPr>
            <p:ph type="title"/>
          </p:nvPr>
        </p:nvSpPr>
        <p:spPr/>
        <p:txBody>
          <a:bodyPr/>
          <a:lstStyle/>
          <a:p>
            <a:pPr>
              <a:defRPr/>
            </a:pPr>
            <a:r>
              <a:rPr lang="en-US" dirty="0">
                <a:ea typeface="ＭＳ Ｐゴシック" charset="0"/>
              </a:rPr>
              <a:t>Why does it matter?</a:t>
            </a:r>
          </a:p>
        </p:txBody>
      </p:sp>
      <p:sp>
        <p:nvSpPr>
          <p:cNvPr id="26626" name="Content Placeholder 2">
            <a:extLst>
              <a:ext uri="{FF2B5EF4-FFF2-40B4-BE49-F238E27FC236}">
                <a16:creationId xmlns:a16="http://schemas.microsoft.com/office/drawing/2014/main" xmlns="" id="{139C138F-8510-4823-8403-3864946FD7DF}"/>
              </a:ext>
            </a:extLst>
          </p:cNvPr>
          <p:cNvSpPr>
            <a:spLocks noGrp="1"/>
          </p:cNvSpPr>
          <p:nvPr>
            <p:ph idx="1"/>
          </p:nvPr>
        </p:nvSpPr>
        <p:spPr/>
        <p:txBody>
          <a:bodyPr/>
          <a:lstStyle/>
          <a:p>
            <a:pPr marL="68263" indent="0">
              <a:buFont typeface="Wingdings" panose="05000000000000000000" pitchFamily="2" charset="2"/>
              <a:buNone/>
            </a:pPr>
            <a:r>
              <a:rPr lang="en-US" altLang="en-US" sz="4000">
                <a:solidFill>
                  <a:srgbClr val="B2E389"/>
                </a:solidFill>
              </a:rPr>
              <a:t>“where citizens were more active, there was stronger agreement between the public and political leaders on the most important issues facing the community.”</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F87B24-0679-4D21-8CBA-22CC6DA6EC7B}"/>
              </a:ext>
            </a:extLst>
          </p:cNvPr>
          <p:cNvSpPr>
            <a:spLocks noGrp="1"/>
          </p:cNvSpPr>
          <p:nvPr>
            <p:ph type="title"/>
          </p:nvPr>
        </p:nvSpPr>
        <p:spPr/>
        <p:txBody>
          <a:bodyPr/>
          <a:lstStyle/>
          <a:p>
            <a:pPr>
              <a:defRPr/>
            </a:pPr>
            <a:r>
              <a:rPr lang="en-US" dirty="0">
                <a:ea typeface="ＭＳ Ｐゴシック" charset="0"/>
              </a:rPr>
              <a:t>How does this work in Rio</a:t>
            </a:r>
            <a:r>
              <a:rPr lang="en-US" dirty="0" smtClean="0">
                <a:ea typeface="ＭＳ Ｐゴシック" charset="0"/>
              </a:rPr>
              <a:t>? Years after dictatorship, Perlman found:</a:t>
            </a:r>
            <a:endParaRPr lang="en-US" dirty="0">
              <a:ea typeface="ＭＳ Ｐゴシック" charset="0"/>
            </a:endParaRPr>
          </a:p>
        </p:txBody>
      </p:sp>
      <p:sp>
        <p:nvSpPr>
          <p:cNvPr id="28674" name="Content Placeholder 2">
            <a:extLst>
              <a:ext uri="{FF2B5EF4-FFF2-40B4-BE49-F238E27FC236}">
                <a16:creationId xmlns:a16="http://schemas.microsoft.com/office/drawing/2014/main" xmlns="" id="{267A8B97-239D-40C4-B8F7-D3AE650E21E2}"/>
              </a:ext>
            </a:extLst>
          </p:cNvPr>
          <p:cNvSpPr>
            <a:spLocks noGrp="1"/>
          </p:cNvSpPr>
          <p:nvPr>
            <p:ph idx="1"/>
          </p:nvPr>
        </p:nvSpPr>
        <p:spPr/>
        <p:txBody>
          <a:bodyPr/>
          <a:lstStyle/>
          <a:p>
            <a:r>
              <a:rPr lang="en-US" altLang="en-US"/>
              <a:t>Disappointment with Democracy</a:t>
            </a:r>
          </a:p>
          <a:p>
            <a:endParaRPr lang="en-US" altLang="en-US"/>
          </a:p>
          <a:p>
            <a:r>
              <a:rPr lang="en-US" altLang="en-US"/>
              <a:t>Corruption and Cronyism</a:t>
            </a:r>
          </a:p>
          <a:p>
            <a:endParaRPr lang="en-US" altLang="en-US"/>
          </a:p>
          <a:p>
            <a:r>
              <a:rPr lang="en-US" altLang="en-US"/>
              <a:t>Citizenship Rights and Duties Disconnect</a:t>
            </a:r>
          </a:p>
          <a:p>
            <a:endParaRPr lang="en-US" altLang="en-US"/>
          </a:p>
          <a:p>
            <a:r>
              <a:rPr lang="en-US" altLang="en-US"/>
              <a:t>Belief/Participation Disconnect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26F88F-7B45-4F18-A099-599896A738B8}"/>
              </a:ext>
            </a:extLst>
          </p:cNvPr>
          <p:cNvSpPr>
            <a:spLocks noGrp="1"/>
          </p:cNvSpPr>
          <p:nvPr>
            <p:ph type="title"/>
          </p:nvPr>
        </p:nvSpPr>
        <p:spPr>
          <a:xfrm>
            <a:off x="914400" y="-76200"/>
            <a:ext cx="7772400" cy="914400"/>
          </a:xfrm>
        </p:spPr>
        <p:txBody>
          <a:bodyPr>
            <a:normAutofit fontScale="90000"/>
          </a:bodyPr>
          <a:lstStyle/>
          <a:p>
            <a:pPr>
              <a:defRPr/>
            </a:pPr>
            <a:r>
              <a:rPr lang="en-US" dirty="0">
                <a:ea typeface="ＭＳ Ｐゴシック" charset="0"/>
              </a:rPr>
              <a:t>Democracy without democratic experiences -- Favela</a:t>
            </a:r>
          </a:p>
        </p:txBody>
      </p:sp>
      <p:sp>
        <p:nvSpPr>
          <p:cNvPr id="49154" name="Content Placeholder 2">
            <a:extLst>
              <a:ext uri="{FF2B5EF4-FFF2-40B4-BE49-F238E27FC236}">
                <a16:creationId xmlns:a16="http://schemas.microsoft.com/office/drawing/2014/main" xmlns="" id="{DE9BECD9-D897-4FAA-BA5B-76CDED75428D}"/>
              </a:ext>
            </a:extLst>
          </p:cNvPr>
          <p:cNvSpPr>
            <a:spLocks noGrp="1"/>
          </p:cNvSpPr>
          <p:nvPr>
            <p:ph idx="1"/>
          </p:nvPr>
        </p:nvSpPr>
        <p:spPr>
          <a:xfrm>
            <a:off x="779463" y="1360488"/>
            <a:ext cx="7583487" cy="1878012"/>
          </a:xfrm>
        </p:spPr>
        <p:txBody>
          <a:bodyPr/>
          <a:lstStyle/>
          <a:p>
            <a:r>
              <a:rPr lang="en-US" altLang="en-US"/>
              <a:t>Re-democratization and life in favelas</a:t>
            </a:r>
          </a:p>
          <a:p>
            <a:pPr lvl="1"/>
            <a:r>
              <a:rPr lang="en-US" altLang="en-US"/>
              <a:t>Expectation that democracy would bring better quality of life</a:t>
            </a:r>
          </a:p>
          <a:p>
            <a:pPr lvl="1"/>
            <a:r>
              <a:rPr lang="en-US" altLang="en-US"/>
              <a:t>Becoming citizens… with rights and responsibilities</a:t>
            </a:r>
          </a:p>
          <a:p>
            <a:endParaRPr lang="en-US" altLang="en-US"/>
          </a:p>
        </p:txBody>
      </p:sp>
      <p:pic>
        <p:nvPicPr>
          <p:cNvPr id="49155" name="Picture 3">
            <a:extLst>
              <a:ext uri="{FF2B5EF4-FFF2-40B4-BE49-F238E27FC236}">
                <a16:creationId xmlns:a16="http://schemas.microsoft.com/office/drawing/2014/main" xmlns="" id="{C3DA58A1-90E5-4A7E-B5B3-8C9DD35DB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7463" y="4132263"/>
            <a:ext cx="4211637" cy="264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2">
            <a:extLst>
              <a:ext uri="{FF2B5EF4-FFF2-40B4-BE49-F238E27FC236}">
                <a16:creationId xmlns:a16="http://schemas.microsoft.com/office/drawing/2014/main" xmlns="" id="{9990CC81-843B-426B-83FA-4CF89A262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38" y="3894138"/>
            <a:ext cx="2168525" cy="288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29A58E06-7109-4936-A0D3-0B939854B011}"/>
              </a:ext>
            </a:extLst>
          </p:cNvPr>
          <p:cNvSpPr>
            <a:spLocks noGrp="1"/>
          </p:cNvSpPr>
          <p:nvPr>
            <p:ph type="title"/>
          </p:nvPr>
        </p:nvSpPr>
        <p:spPr>
          <a:xfrm>
            <a:off x="76200" y="76200"/>
            <a:ext cx="7772400" cy="914400"/>
          </a:xfrm>
        </p:spPr>
        <p:txBody>
          <a:bodyPr wrap="square" lIns="91440" tIns="45720" rIns="91440" bIns="45720" numCol="1" anchorCtr="0" compatLnSpc="1">
            <a:prstTxWarp prst="textNoShape">
              <a:avLst/>
            </a:prstTxWarp>
          </a:bodyPr>
          <a:lstStyle/>
          <a:p>
            <a:r>
              <a:rPr lang="en-US" altLang="en-US"/>
              <a:t>Yet…</a:t>
            </a:r>
          </a:p>
        </p:txBody>
      </p:sp>
      <p:sp>
        <p:nvSpPr>
          <p:cNvPr id="50178" name="Content Placeholder 5">
            <a:extLst>
              <a:ext uri="{FF2B5EF4-FFF2-40B4-BE49-F238E27FC236}">
                <a16:creationId xmlns:a16="http://schemas.microsoft.com/office/drawing/2014/main" xmlns="" id="{7EC5D77E-4E96-41A3-877C-1E4136CEF98F}"/>
              </a:ext>
            </a:extLst>
          </p:cNvPr>
          <p:cNvSpPr>
            <a:spLocks noGrp="1"/>
          </p:cNvSpPr>
          <p:nvPr>
            <p:ph idx="1"/>
          </p:nvPr>
        </p:nvSpPr>
        <p:spPr>
          <a:xfrm>
            <a:off x="76200" y="1011238"/>
            <a:ext cx="6172200" cy="4921250"/>
          </a:xfrm>
        </p:spPr>
        <p:txBody>
          <a:bodyPr/>
          <a:lstStyle/>
          <a:p>
            <a:r>
              <a:rPr lang="en-US" altLang="en-US"/>
              <a:t>Disappointment with Democracy</a:t>
            </a:r>
          </a:p>
          <a:p>
            <a:pPr lvl="1"/>
            <a:r>
              <a:rPr lang="en-US" altLang="en-US"/>
              <a:t>the poor were not empowered</a:t>
            </a:r>
          </a:p>
          <a:p>
            <a:r>
              <a:rPr lang="en-US" altLang="en-US"/>
              <a:t>Corruption, clientelism and cronyism</a:t>
            </a:r>
          </a:p>
          <a:p>
            <a:pPr lvl="1"/>
            <a:r>
              <a:rPr lang="en-US" altLang="en-US"/>
              <a:t> vested interests, drug lords &amp; politicians </a:t>
            </a:r>
          </a:p>
          <a:p>
            <a:r>
              <a:rPr lang="en-US" altLang="en-US"/>
              <a:t>Citizenship, rights and duties</a:t>
            </a:r>
          </a:p>
          <a:p>
            <a:pPr lvl="1"/>
            <a:r>
              <a:rPr lang="en-US" altLang="en-US"/>
              <a:t>Different citizenship for different people</a:t>
            </a:r>
          </a:p>
          <a:p>
            <a:r>
              <a:rPr lang="en-US" altLang="en-US"/>
              <a:t>Belief-behavior disconnect</a:t>
            </a:r>
          </a:p>
          <a:p>
            <a:pPr lvl="1"/>
            <a:r>
              <a:rPr lang="en-US" altLang="en-US"/>
              <a:t>Belief in democracy, little political participation</a:t>
            </a:r>
          </a:p>
        </p:txBody>
      </p:sp>
      <p:pic>
        <p:nvPicPr>
          <p:cNvPr id="50179" name="Picture 1" descr="Economist_201309 Brazil Price is wrong.jpg">
            <a:extLst>
              <a:ext uri="{FF2B5EF4-FFF2-40B4-BE49-F238E27FC236}">
                <a16:creationId xmlns:a16="http://schemas.microsoft.com/office/drawing/2014/main" xmlns="" id="{40328CF8-A1A8-4BD5-9490-8C71B730F3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9650" y="127000"/>
            <a:ext cx="2978150"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2" descr="Economist_20130928 Brazil Infrastructural Investment.jpg">
            <a:extLst>
              <a:ext uri="{FF2B5EF4-FFF2-40B4-BE49-F238E27FC236}">
                <a16:creationId xmlns:a16="http://schemas.microsoft.com/office/drawing/2014/main" xmlns="" id="{0700779C-92DE-42B4-9A89-8702955B4F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351213"/>
            <a:ext cx="3581400"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A5C376A6-D302-46FB-8943-A3B253FD5350}"/>
              </a:ext>
            </a:extLst>
          </p:cNvPr>
          <p:cNvSpPr>
            <a:spLocks noGrp="1"/>
          </p:cNvSpPr>
          <p:nvPr>
            <p:ph type="title"/>
          </p:nvPr>
        </p:nvSpPr>
        <p:spPr>
          <a:xfrm>
            <a:off x="779463" y="0"/>
            <a:ext cx="7583487" cy="1143000"/>
          </a:xfrm>
        </p:spPr>
        <p:txBody>
          <a:bodyPr wrap="square" lIns="91440" tIns="45720" rIns="91440" bIns="45720" numCol="1" anchor="ctr" anchorCtr="0" compatLnSpc="1">
            <a:prstTxWarp prst="textNoShape">
              <a:avLst/>
            </a:prstTxWarp>
            <a:normAutofit/>
          </a:bodyPr>
          <a:lstStyle/>
          <a:p>
            <a:r>
              <a:rPr lang="en-US" altLang="en-US" sz="3200"/>
              <a:t>Perlman: Which People Don’t Participate?</a:t>
            </a:r>
          </a:p>
        </p:txBody>
      </p:sp>
      <p:sp>
        <p:nvSpPr>
          <p:cNvPr id="8" name="Content Placeholder 7">
            <a:extLst>
              <a:ext uri="{FF2B5EF4-FFF2-40B4-BE49-F238E27FC236}">
                <a16:creationId xmlns:a16="http://schemas.microsoft.com/office/drawing/2014/main" xmlns="" id="{1BFEDB61-F351-46A6-B08E-6E4512D48AAD}"/>
              </a:ext>
            </a:extLst>
          </p:cNvPr>
          <p:cNvSpPr>
            <a:spLocks noGrp="1"/>
          </p:cNvSpPr>
          <p:nvPr>
            <p:ph idx="1"/>
          </p:nvPr>
        </p:nvSpPr>
        <p:spPr>
          <a:xfrm>
            <a:off x="363538" y="1304925"/>
            <a:ext cx="8442325" cy="4456113"/>
          </a:xfrm>
        </p:spPr>
        <p:txBody>
          <a:bodyPr/>
          <a:lstStyle/>
          <a:p>
            <a:pPr marL="0" indent="0">
              <a:buFont typeface="Wingdings" panose="05000000000000000000" pitchFamily="2" charset="2"/>
              <a:buNone/>
            </a:pPr>
            <a:r>
              <a:rPr lang="en-US" altLang="en-US" sz="2400"/>
              <a:t>What is the relationship between democracy and citizen participation?</a:t>
            </a:r>
          </a:p>
          <a:p>
            <a:pPr lvl="1"/>
            <a:r>
              <a:rPr lang="en-US" altLang="en-US" sz="2400"/>
              <a:t>What is the goal of democracy?</a:t>
            </a:r>
          </a:p>
          <a:p>
            <a:pPr lvl="1"/>
            <a:r>
              <a:rPr lang="en-US" altLang="en-US" sz="2400"/>
              <a:t>What is the reality in favelas in Brazil?</a:t>
            </a:r>
          </a:p>
          <a:p>
            <a:pPr lvl="1"/>
            <a:r>
              <a:rPr lang="en-US" altLang="en-US" sz="2400"/>
              <a:t>What hinders citizens’ participation?</a:t>
            </a:r>
          </a:p>
          <a:p>
            <a:pPr lvl="2"/>
            <a:r>
              <a:rPr lang="en-US" altLang="en-US"/>
              <a:t>Democracy &amp; nepotism </a:t>
            </a:r>
          </a:p>
          <a:p>
            <a:pPr lvl="2"/>
            <a:r>
              <a:rPr lang="en-US" altLang="en-US"/>
              <a:t>Informal control (drug lords)</a:t>
            </a:r>
          </a:p>
          <a:p>
            <a:pPr lvl="2"/>
            <a:r>
              <a:rPr lang="en-US" altLang="en-US"/>
              <a:t>Institutional incentives &amp; belief</a:t>
            </a:r>
          </a:p>
          <a:p>
            <a:pPr lvl="3"/>
            <a:r>
              <a:rPr lang="en-US" altLang="en-US" sz="2400"/>
              <a:t>Failure to vote and exclusion from government jobs, school and other benefits</a:t>
            </a:r>
          </a:p>
          <a:p>
            <a:pPr lvl="3"/>
            <a:r>
              <a:rPr lang="en-US" altLang="en-US"/>
              <a:t>Belief, </a:t>
            </a:r>
            <a:r>
              <a:rPr lang="en-US" altLang="en-US" sz="2000"/>
              <a:t>cynicism </a:t>
            </a:r>
            <a:endParaRPr lang="en-US" altLang="en-US"/>
          </a:p>
          <a:p>
            <a:pPr lvl="3"/>
            <a:r>
              <a:rPr lang="en-US" altLang="en-US"/>
              <a:t>Social capital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dissolve">
                                      <p:cBhvr>
                                        <p:cTn id="7" dur="500"/>
                                        <p:tgtEl>
                                          <p:spTgt spid="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dissolve">
                                      <p:cBhvr>
                                        <p:cTn id="12" dur="500"/>
                                        <p:tgtEl>
                                          <p:spTgt spid="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dissolve">
                                      <p:cBhvr>
                                        <p:cTn id="17" dur="500"/>
                                        <p:tgtEl>
                                          <p:spTgt spid="8">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dissolve">
                                      <p:cBhvr>
                                        <p:cTn id="22" dur="500"/>
                                        <p:tgtEl>
                                          <p:spTgt spid="8">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dissolve">
                                      <p:cBhvr>
                                        <p:cTn id="27" dur="500"/>
                                        <p:tgtEl>
                                          <p:spTgt spid="8">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dissolve">
                                      <p:cBhvr>
                                        <p:cTn id="32" dur="500"/>
                                        <p:tgtEl>
                                          <p:spTgt spid="8">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dissolve">
                                      <p:cBhvr>
                                        <p:cTn id="37" dur="500"/>
                                        <p:tgtEl>
                                          <p:spTgt spid="8">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8">
                                            <p:txEl>
                                              <p:pRg st="8" end="8"/>
                                            </p:txEl>
                                          </p:spTgt>
                                        </p:tgtEl>
                                        <p:attrNameLst>
                                          <p:attrName>style.visibility</p:attrName>
                                        </p:attrNameLst>
                                      </p:cBhvr>
                                      <p:to>
                                        <p:strVal val="visible"/>
                                      </p:to>
                                    </p:set>
                                    <p:animEffect transition="in" filter="dissolve">
                                      <p:cBhvr>
                                        <p:cTn id="42" dur="500"/>
                                        <p:tgtEl>
                                          <p:spTgt spid="8">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8">
                                            <p:txEl>
                                              <p:pRg st="9" end="9"/>
                                            </p:txEl>
                                          </p:spTgt>
                                        </p:tgtEl>
                                        <p:attrNameLst>
                                          <p:attrName>style.visibility</p:attrName>
                                        </p:attrNameLst>
                                      </p:cBhvr>
                                      <p:to>
                                        <p:strVal val="visible"/>
                                      </p:to>
                                    </p:set>
                                    <p:animEffect transition="in" filter="dissolve">
                                      <p:cBhvr>
                                        <p:cTn id="47"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950885-02FE-46AB-9E75-037E9989274D}"/>
              </a:ext>
            </a:extLst>
          </p:cNvPr>
          <p:cNvSpPr>
            <a:spLocks noGrp="1"/>
          </p:cNvSpPr>
          <p:nvPr>
            <p:ph type="title"/>
          </p:nvPr>
        </p:nvSpPr>
        <p:spPr>
          <a:xfrm>
            <a:off x="1174750" y="6096000"/>
            <a:ext cx="7772400" cy="914400"/>
          </a:xfrm>
        </p:spPr>
        <p:txBody>
          <a:bodyPr/>
          <a:lstStyle/>
          <a:p>
            <a:pPr algn="r">
              <a:defRPr/>
            </a:pPr>
            <a:r>
              <a:rPr lang="en-US" dirty="0">
                <a:ea typeface="ＭＳ Ｐゴシック" charset="0"/>
              </a:rPr>
              <a:t>Sidney </a:t>
            </a:r>
            <a:r>
              <a:rPr lang="en-US" dirty="0" err="1">
                <a:ea typeface="ＭＳ Ｐゴシック" charset="0"/>
              </a:rPr>
              <a:t>Verba</a:t>
            </a:r>
            <a:endParaRPr lang="en-US" dirty="0">
              <a:ea typeface="ＭＳ Ｐゴシック" charset="0"/>
            </a:endParaRPr>
          </a:p>
        </p:txBody>
      </p:sp>
      <p:sp>
        <p:nvSpPr>
          <p:cNvPr id="89090" name="Content Placeholder 2">
            <a:extLst>
              <a:ext uri="{FF2B5EF4-FFF2-40B4-BE49-F238E27FC236}">
                <a16:creationId xmlns:a16="http://schemas.microsoft.com/office/drawing/2014/main" xmlns="" id="{66CC9233-B3F7-425E-AE30-64E7919BA27E}"/>
              </a:ext>
            </a:extLst>
          </p:cNvPr>
          <p:cNvSpPr>
            <a:spLocks noGrp="1"/>
          </p:cNvSpPr>
          <p:nvPr>
            <p:ph idx="1"/>
          </p:nvPr>
        </p:nvSpPr>
        <p:spPr>
          <a:xfrm>
            <a:off x="20638" y="152400"/>
            <a:ext cx="8915400" cy="4572000"/>
          </a:xfrm>
        </p:spPr>
        <p:txBody>
          <a:bodyPr/>
          <a:lstStyle/>
          <a:p>
            <a:pPr marL="68263" indent="0">
              <a:buFont typeface="Wingdings" panose="05000000000000000000" pitchFamily="2" charset="2"/>
              <a:buNone/>
            </a:pPr>
            <a:r>
              <a:rPr lang="en-US" altLang="en-US" sz="3200" dirty="0" smtClean="0"/>
              <a:t>AND, IN THE U.S.</a:t>
            </a:r>
          </a:p>
          <a:p>
            <a:pPr marL="68263" indent="0">
              <a:buFont typeface="Wingdings" panose="05000000000000000000" pitchFamily="2" charset="2"/>
              <a:buNone/>
            </a:pPr>
            <a:r>
              <a:rPr lang="en-US" altLang="en-US" sz="3200" dirty="0" smtClean="0"/>
              <a:t>“</a:t>
            </a:r>
            <a:r>
              <a:rPr lang="en-US" altLang="en-US" sz="3200" dirty="0"/>
              <a:t>Political inequality begins in the family where the education of children begins, goes through the school system where you get differential education… It’s involved in the process of marriage. It’s involved in the process of getting a job. It’s involved in the organizations you belong to. </a:t>
            </a:r>
            <a:r>
              <a:rPr lang="en-US" altLang="en-US" sz="3200" dirty="0">
                <a:solidFill>
                  <a:srgbClr val="FED46C"/>
                </a:solidFill>
              </a:rPr>
              <a:t>So the inequality, those upward slopes, are not something put on us by a political elite; they are something that grows out of the very country and nature of the institutions in which we live</a:t>
            </a:r>
            <a:r>
              <a:rPr lang="en-US" altLang="en-US" sz="3200" dirty="0"/>
              <a:t>, which is one of the reasons why it is very difficult to change.”</a:t>
            </a:r>
          </a:p>
        </p:txBody>
      </p:sp>
    </p:spTree>
    <p:extLst>
      <p:ext uri="{BB962C8B-B14F-4D97-AF65-F5344CB8AC3E}">
        <p14:creationId xmlns:p14="http://schemas.microsoft.com/office/powerpoint/2010/main" val="824181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xmlns="" id="{BBA71A29-2AB3-45B8-9545-6A0181BEB209}"/>
              </a:ext>
            </a:extLst>
          </p:cNvPr>
          <p:cNvSpPr>
            <a:spLocks noGrp="1" noRot="1" noChangeArrowheads="1"/>
          </p:cNvSpPr>
          <p:nvPr>
            <p:ph type="title"/>
          </p:nvPr>
        </p:nvSpPr>
        <p:spPr/>
        <p:txBody>
          <a:bodyPr/>
          <a:lstStyle/>
          <a:p>
            <a:pPr eaLnBrk="1" fontAlgn="auto" hangingPunct="1">
              <a:spcAft>
                <a:spcPts val="0"/>
              </a:spcAft>
              <a:defRPr/>
            </a:pPr>
            <a:r>
              <a:rPr lang="en-US" dirty="0" smtClean="0">
                <a:solidFill>
                  <a:schemeClr val="accent1">
                    <a:lumMod val="40000"/>
                    <a:lumOff val="60000"/>
                  </a:schemeClr>
                </a:solidFill>
                <a:ea typeface="ＭＳ Ｐゴシック" charset="0"/>
              </a:rPr>
              <a:t>National Citizenship: States</a:t>
            </a:r>
            <a:r>
              <a:rPr lang="en-US" dirty="0">
                <a:solidFill>
                  <a:schemeClr val="accent1">
                    <a:lumMod val="40000"/>
                    <a:lumOff val="60000"/>
                  </a:schemeClr>
                </a:solidFill>
                <a:ea typeface="ＭＳ Ｐゴシック" charset="0"/>
              </a:rPr>
              <a:t>, Borders, Barriers</a:t>
            </a:r>
          </a:p>
        </p:txBody>
      </p:sp>
      <p:sp>
        <p:nvSpPr>
          <p:cNvPr id="18434" name="Rectangle 3">
            <a:extLst>
              <a:ext uri="{FF2B5EF4-FFF2-40B4-BE49-F238E27FC236}">
                <a16:creationId xmlns:a16="http://schemas.microsoft.com/office/drawing/2014/main" xmlns="" id="{00C52C6E-0C51-458E-8492-5B81A24CFE2D}"/>
              </a:ext>
            </a:extLst>
          </p:cNvPr>
          <p:cNvSpPr>
            <a:spLocks noGrp="1" noChangeArrowheads="1"/>
          </p:cNvSpPr>
          <p:nvPr>
            <p:ph idx="1"/>
          </p:nvPr>
        </p:nvSpPr>
        <p:spPr>
          <a:xfrm>
            <a:off x="914400" y="1676400"/>
            <a:ext cx="7772400" cy="4876800"/>
          </a:xfrm>
        </p:spPr>
        <p:txBody>
          <a:bodyPr/>
          <a:lstStyle/>
          <a:p>
            <a:r>
              <a:rPr lang="en-US" altLang="en-US" sz="3200" dirty="0"/>
              <a:t>How do we read borders and barriers at multiple levels?</a:t>
            </a:r>
          </a:p>
          <a:p>
            <a:r>
              <a:rPr lang="en-US" altLang="en-US" sz="3200" dirty="0"/>
              <a:t>Who is kept </a:t>
            </a:r>
            <a:r>
              <a:rPr lang="en-US" altLang="en-US" sz="3200" dirty="0" smtClean="0"/>
              <a:t>out? How?</a:t>
            </a:r>
            <a:endParaRPr lang="en-US" altLang="en-US" sz="3200" dirty="0"/>
          </a:p>
          <a:p>
            <a:r>
              <a:rPr lang="en-US" altLang="en-US" sz="3200" dirty="0"/>
              <a:t>How are cities located in </a:t>
            </a:r>
            <a:r>
              <a:rPr lang="en-US" altLang="en-US" sz="3200" dirty="0" smtClean="0"/>
              <a:t>these global </a:t>
            </a:r>
            <a:r>
              <a:rPr lang="en-US" altLang="en-US" sz="3200" dirty="0"/>
              <a:t>flows</a:t>
            </a:r>
            <a:r>
              <a:rPr lang="en-US" altLang="en-US" sz="3200" dirty="0" smtClean="0"/>
              <a:t>?</a:t>
            </a:r>
          </a:p>
          <a:p>
            <a:r>
              <a:rPr lang="en-US" altLang="en-US" sz="3200" dirty="0" smtClean="0"/>
              <a:t>WHY DO WE DO A CENSUS? WHO IS COUNTED?</a:t>
            </a:r>
            <a:endParaRPr lang="en-US" altLang="en-US" sz="32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we stand in the U.S.?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pic>
        <p:nvPicPr>
          <p:cNvPr id="5" name="Picture 4"/>
          <p:cNvPicPr>
            <a:picLocks noChangeAspect="1"/>
          </p:cNvPicPr>
          <p:nvPr/>
        </p:nvPicPr>
        <p:blipFill>
          <a:blip r:embed="rId3"/>
          <a:stretch>
            <a:fillRect/>
          </a:stretch>
        </p:blipFill>
        <p:spPr>
          <a:xfrm>
            <a:off x="1299218" y="2387600"/>
            <a:ext cx="6473104" cy="3403600"/>
          </a:xfrm>
          <a:prstGeom prst="rect">
            <a:avLst/>
          </a:prstGeom>
        </p:spPr>
      </p:pic>
    </p:spTree>
    <p:extLst>
      <p:ext uri="{BB962C8B-B14F-4D97-AF65-F5344CB8AC3E}">
        <p14:creationId xmlns:p14="http://schemas.microsoft.com/office/powerpoint/2010/main" val="2005471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Citizenship and Nation States</a:t>
            </a:r>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33235" y="1770063"/>
            <a:ext cx="3502405" cy="4525962"/>
          </a:xfrm>
          <a:prstGeom prst="rect">
            <a:avLst/>
          </a:prstGeom>
        </p:spPr>
      </p:pic>
      <p:sp>
        <p:nvSpPr>
          <p:cNvPr id="5" name="Content Placeholder 4"/>
          <p:cNvSpPr>
            <a:spLocks noGrp="1"/>
          </p:cNvSpPr>
          <p:nvPr>
            <p:ph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Who does this address?  Citizenship by birth vs. selection?</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Benefits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Obligations?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Who can lose citizenship?</a:t>
            </a:r>
            <a:endParaRPr lang="en-US" dirty="0"/>
          </a:p>
        </p:txBody>
      </p:sp>
    </p:spTree>
    <p:extLst>
      <p:ext uri="{BB962C8B-B14F-4D97-AF65-F5344CB8AC3E}">
        <p14:creationId xmlns:p14="http://schemas.microsoft.com/office/powerpoint/2010/main" val="11788833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303" y="381000"/>
            <a:ext cx="4191000" cy="914400"/>
          </a:xfrm>
        </p:spPr>
        <p:txBody>
          <a:bodyPr/>
          <a:lstStyle/>
          <a:p>
            <a:r>
              <a:rPr lang="en-US" dirty="0" smtClean="0"/>
              <a:t>Markets of U.S.</a:t>
            </a:r>
            <a:br>
              <a:rPr lang="en-US" dirty="0" smtClean="0"/>
            </a:br>
            <a:r>
              <a:rPr lang="en-US" dirty="0" smtClean="0"/>
              <a:t>Citizenship</a:t>
            </a:r>
            <a:endParaRPr lang="en-US" dirty="0"/>
          </a:p>
        </p:txBody>
      </p:sp>
      <p:sp>
        <p:nvSpPr>
          <p:cNvPr id="3" name="Content Placeholder 2"/>
          <p:cNvSpPr>
            <a:spLocks noGrp="1"/>
          </p:cNvSpPr>
          <p:nvPr>
            <p:ph sz="half" idx="1"/>
          </p:nvPr>
        </p:nvSpPr>
        <p:spPr/>
        <p:txBody>
          <a:bodyPr/>
          <a:lstStyle/>
          <a:p>
            <a:r>
              <a:rPr lang="en-US" dirty="0" smtClean="0"/>
              <a:t>Limits: by Race</a:t>
            </a:r>
          </a:p>
          <a:p>
            <a:r>
              <a:rPr lang="en-US" dirty="0" smtClean="0"/>
              <a:t>--- non-European </a:t>
            </a:r>
          </a:p>
          <a:p>
            <a:r>
              <a:rPr lang="en-US" dirty="0" smtClean="0"/>
              <a:t>Slave vs. free</a:t>
            </a:r>
          </a:p>
          <a:p>
            <a:r>
              <a:rPr lang="en-US" dirty="0" smtClean="0"/>
              <a:t>Specific exclusions: Chinese 1882</a:t>
            </a:r>
          </a:p>
          <a:p>
            <a:r>
              <a:rPr lang="en-US" dirty="0" smtClean="0"/>
              <a:t>Generalized patterns</a:t>
            </a:r>
          </a:p>
          <a:p>
            <a:r>
              <a:rPr lang="en-US" dirty="0" smtClean="0"/>
              <a:t>Lotteries and exemptions (HB-1, chains)</a:t>
            </a:r>
            <a:endParaRPr lang="en-US" dirty="0"/>
          </a:p>
        </p:txBody>
      </p:sp>
      <p:sp>
        <p:nvSpPr>
          <p:cNvPr id="6" name="Content Placeholder 5"/>
          <p:cNvSpPr>
            <a:spLocks noGrp="1"/>
          </p:cNvSpPr>
          <p:nvPr>
            <p:ph sz="half" idx="2"/>
          </p:nvPr>
        </p:nvSpPr>
        <p:spPr>
          <a:xfrm>
            <a:off x="4800600" y="0"/>
            <a:ext cx="4038600" cy="4525963"/>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U.S. Investment Visa demands $1.8 million ($900,000 in stressed areas) and 10 jobs in 2 years</a:t>
            </a:r>
            <a:r>
              <a:rPr lang="en-US" dirty="0"/>
              <a:t>. https://</a:t>
            </a:r>
            <a:r>
              <a:rPr lang="en-US" dirty="0" err="1"/>
              <a:t>travel.state.gov</a:t>
            </a:r>
            <a:r>
              <a:rPr lang="en-US" dirty="0"/>
              <a:t>/content/travel/</a:t>
            </a:r>
            <a:r>
              <a:rPr lang="en-US" dirty="0" err="1"/>
              <a:t>en</a:t>
            </a:r>
            <a:r>
              <a:rPr lang="en-US" dirty="0"/>
              <a:t>/us-visas/immigrate/immigrant-investor-</a:t>
            </a:r>
            <a:r>
              <a:rPr lang="en-US" dirty="0" err="1"/>
              <a:t>visas.html</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3962400"/>
            <a:ext cx="3962400" cy="2689324"/>
          </a:xfrm>
          <a:prstGeom prst="rect">
            <a:avLst/>
          </a:prstGeom>
        </p:spPr>
      </p:pic>
    </p:spTree>
    <p:extLst>
      <p:ext uri="{BB962C8B-B14F-4D97-AF65-F5344CB8AC3E}">
        <p14:creationId xmlns:p14="http://schemas.microsoft.com/office/powerpoint/2010/main" val="3476898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Immigration, Cities and States</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Cities grow through Immigration without h having their own controls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Global Cities may celebrate or protect immigrants in ways that oppose the rest of the nation-state.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Race, Class and Gender are also tied into immigrant citizenship</a:t>
            </a:r>
            <a:endParaRPr lang="en-US" dirty="0"/>
          </a:p>
        </p:txBody>
      </p:sp>
    </p:spTree>
    <p:extLst>
      <p:ext uri="{BB962C8B-B14F-4D97-AF65-F5344CB8AC3E}">
        <p14:creationId xmlns:p14="http://schemas.microsoft.com/office/powerpoint/2010/main" val="10477390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a:xfrm>
            <a:off x="1944688" y="623888"/>
            <a:ext cx="6589712" cy="1281112"/>
          </a:xfrm>
        </p:spPr>
        <p:txBody>
          <a:bodyPr/>
          <a:lstStyle/>
          <a:p>
            <a:pPr eaLnBrk="1" hangingPunct="1"/>
            <a:endParaRPr lang="en-US" altLang="en-US">
              <a:ea typeface="ＭＳ Ｐゴシック" charset="-128"/>
            </a:endParaRPr>
          </a:p>
        </p:txBody>
      </p:sp>
      <p:pic>
        <p:nvPicPr>
          <p:cNvPr id="37890"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075" y="498429"/>
            <a:ext cx="8283325" cy="6429585"/>
          </a:xfrm>
        </p:spPr>
      </p:pic>
      <p:sp>
        <p:nvSpPr>
          <p:cNvPr id="37891" name="Line 7"/>
          <p:cNvSpPr>
            <a:spLocks noChangeShapeType="1"/>
          </p:cNvSpPr>
          <p:nvPr/>
        </p:nvSpPr>
        <p:spPr bwMode="auto">
          <a:xfrm flipV="1">
            <a:off x="838200" y="4648200"/>
            <a:ext cx="4648200" cy="76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2" name="Line 8"/>
          <p:cNvSpPr>
            <a:spLocks noChangeShapeType="1"/>
          </p:cNvSpPr>
          <p:nvPr/>
        </p:nvSpPr>
        <p:spPr bwMode="auto">
          <a:xfrm flipV="1">
            <a:off x="5486400" y="4267200"/>
            <a:ext cx="0" cy="457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3" name="Line 9"/>
          <p:cNvSpPr>
            <a:spLocks noChangeShapeType="1"/>
          </p:cNvSpPr>
          <p:nvPr/>
        </p:nvSpPr>
        <p:spPr bwMode="auto">
          <a:xfrm flipH="1" flipV="1">
            <a:off x="914400" y="4267200"/>
            <a:ext cx="4572000" cy="4603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4" name="Line 11"/>
          <p:cNvSpPr>
            <a:spLocks noChangeShapeType="1"/>
          </p:cNvSpPr>
          <p:nvPr/>
        </p:nvSpPr>
        <p:spPr bwMode="auto">
          <a:xfrm>
            <a:off x="5943600" y="3886200"/>
            <a:ext cx="5334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5" name="Line 13"/>
          <p:cNvSpPr>
            <a:spLocks noChangeShapeType="1"/>
          </p:cNvSpPr>
          <p:nvPr/>
        </p:nvSpPr>
        <p:spPr bwMode="auto">
          <a:xfrm>
            <a:off x="5943600" y="3962400"/>
            <a:ext cx="0" cy="228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6" name="Line 14"/>
          <p:cNvSpPr>
            <a:spLocks noChangeShapeType="1"/>
          </p:cNvSpPr>
          <p:nvPr/>
        </p:nvSpPr>
        <p:spPr bwMode="auto">
          <a:xfrm>
            <a:off x="5943600" y="4191000"/>
            <a:ext cx="5334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7" name="Line 15"/>
          <p:cNvSpPr>
            <a:spLocks noChangeShapeType="1"/>
          </p:cNvSpPr>
          <p:nvPr/>
        </p:nvSpPr>
        <p:spPr bwMode="auto">
          <a:xfrm flipV="1">
            <a:off x="6477000" y="3886200"/>
            <a:ext cx="0" cy="228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8" name="WordArt 16"/>
          <p:cNvSpPr>
            <a:spLocks noChangeArrowheads="1" noChangeShapeType="1" noTextEdit="1"/>
          </p:cNvSpPr>
          <p:nvPr/>
        </p:nvSpPr>
        <p:spPr bwMode="auto">
          <a:xfrm>
            <a:off x="5486400" y="3962400"/>
            <a:ext cx="1219200" cy="228600"/>
          </a:xfrm>
          <a:prstGeom prst="rect">
            <a:avLst/>
          </a:prstGeom>
        </p:spPr>
        <p:txBody>
          <a:bodyPr wrap="none" fromWordArt="1">
            <a:prstTxWarp prst="textPlain">
              <a:avLst>
                <a:gd name="adj" fmla="val 50000"/>
              </a:avLst>
            </a:prstTxWarp>
          </a:bodyPr>
          <a:lstStyle/>
          <a:p>
            <a:pPr algn="ctr"/>
            <a:r>
              <a:rPr lang="en-US" kern="1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Arial Black" charset="0"/>
                <a:ea typeface="Arial Black" charset="0"/>
                <a:cs typeface="Arial Black" charset="0"/>
              </a:rPr>
              <a:t>Society Hill</a:t>
            </a:r>
          </a:p>
        </p:txBody>
      </p:sp>
      <p:sp>
        <p:nvSpPr>
          <p:cNvPr id="37899" name="WordArt 17"/>
          <p:cNvSpPr>
            <a:spLocks noChangeArrowheads="1" noChangeShapeType="1" noTextEdit="1"/>
          </p:cNvSpPr>
          <p:nvPr/>
        </p:nvSpPr>
        <p:spPr bwMode="auto">
          <a:xfrm>
            <a:off x="1676400" y="4419600"/>
            <a:ext cx="1733550" cy="314325"/>
          </a:xfrm>
          <a:prstGeom prst="rect">
            <a:avLst/>
          </a:prstGeom>
        </p:spPr>
        <p:txBody>
          <a:bodyPr wrap="none" fromWordArt="1">
            <a:prstTxWarp prst="textPlain">
              <a:avLst>
                <a:gd name="adj" fmla="val 50000"/>
              </a:avLst>
            </a:prstTxWarp>
          </a:bodyPr>
          <a:lstStyle/>
          <a:p>
            <a:pPr algn="ctr"/>
            <a:r>
              <a:rPr lang="en-US" kern="1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Arial Black" charset="0"/>
                <a:ea typeface="Arial Black" charset="0"/>
                <a:cs typeface="Arial Black" charset="0"/>
              </a:rPr>
              <a:t>Seventh Ward</a:t>
            </a:r>
          </a:p>
        </p:txBody>
      </p:sp>
      <p:sp>
        <p:nvSpPr>
          <p:cNvPr id="14" name="Curved Down Ribbon 13"/>
          <p:cNvSpPr/>
          <p:nvPr/>
        </p:nvSpPr>
        <p:spPr>
          <a:xfrm>
            <a:off x="3409950" y="1219200"/>
            <a:ext cx="3524250" cy="758825"/>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dirty="0"/>
              <a:t>Slavic and Russian </a:t>
            </a:r>
          </a:p>
        </p:txBody>
      </p:sp>
      <p:sp>
        <p:nvSpPr>
          <p:cNvPr id="3" name="Bevel 2"/>
          <p:cNvSpPr/>
          <p:nvPr/>
        </p:nvSpPr>
        <p:spPr>
          <a:xfrm>
            <a:off x="4495800" y="3048000"/>
            <a:ext cx="1143000" cy="4572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err="1"/>
              <a:t>C’town</a:t>
            </a:r>
            <a:endParaRPr lang="en-US" dirty="0"/>
          </a:p>
        </p:txBody>
      </p:sp>
      <p:sp>
        <p:nvSpPr>
          <p:cNvPr id="4" name="Hexagon 3"/>
          <p:cNvSpPr/>
          <p:nvPr/>
        </p:nvSpPr>
        <p:spPr>
          <a:xfrm>
            <a:off x="4038600" y="4953000"/>
            <a:ext cx="2157413" cy="150495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Italian and Jewish South Philly</a:t>
            </a:r>
          </a:p>
        </p:txBody>
      </p:sp>
      <p:sp>
        <p:nvSpPr>
          <p:cNvPr id="5" name="Right Arrow 4"/>
          <p:cNvSpPr/>
          <p:nvPr/>
        </p:nvSpPr>
        <p:spPr>
          <a:xfrm rot="13795426">
            <a:off x="1411288" y="757238"/>
            <a:ext cx="979487"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t>Elitee</a:t>
            </a:r>
            <a:endParaRPr lang="en-US" dirty="0"/>
          </a:p>
        </p:txBody>
      </p:sp>
      <p:sp>
        <p:nvSpPr>
          <p:cNvPr id="6" name="Right Arrow 5"/>
          <p:cNvSpPr/>
          <p:nvPr/>
        </p:nvSpPr>
        <p:spPr>
          <a:xfrm rot="11091307">
            <a:off x="504825" y="3262313"/>
            <a:ext cx="979488"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Elites</a:t>
            </a:r>
          </a:p>
        </p:txBody>
      </p:sp>
    </p:spTree>
    <p:extLst>
      <p:ext uri="{BB962C8B-B14F-4D97-AF65-F5344CB8AC3E}">
        <p14:creationId xmlns:p14="http://schemas.microsoft.com/office/powerpoint/2010/main" val="18757866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1399" y="2321328"/>
            <a:ext cx="9531742" cy="1156885"/>
          </a:xfrm>
        </p:spPr>
        <p:txBody>
          <a:bodyPr/>
          <a:lstStyle/>
          <a:p>
            <a:r>
              <a:rPr lang="en-US" smtClean="0"/>
              <a:t>Sanctuary Cities</a:t>
            </a:r>
            <a:endParaRPr lang="en-US"/>
          </a:p>
        </p:txBody>
      </p:sp>
      <p:sp>
        <p:nvSpPr>
          <p:cNvPr id="3" name="Content Placeholder 2"/>
          <p:cNvSpPr>
            <a:spLocks noGrp="1"/>
          </p:cNvSpPr>
          <p:nvPr>
            <p:ph idx="1"/>
          </p:nvPr>
        </p:nvSpPr>
        <p:spPr/>
        <p:txBody>
          <a:bodyPr/>
          <a:lstStyle/>
          <a:p>
            <a:endParaRPr lang="en-US"/>
          </a:p>
        </p:txBody>
      </p:sp>
      <p:pic>
        <p:nvPicPr>
          <p:cNvPr id="1025" name="Picture 1" descr="http://legalinsurrection.com/wp-content/uploads/2017/07/Sanctuary-Cities-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914400"/>
            <a:ext cx="9007969" cy="542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65295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Metro.thmx</Template>
  <TotalTime>10542</TotalTime>
  <Words>1383</Words>
  <Application>Microsoft Macintosh PowerPoint</Application>
  <PresentationFormat>On-screen Show (4:3)</PresentationFormat>
  <Paragraphs>196</Paragraphs>
  <Slides>40</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Arial Black</vt:lpstr>
      <vt:lpstr>Calibri</vt:lpstr>
      <vt:lpstr>Corbel</vt:lpstr>
      <vt:lpstr>MS PGothic</vt:lpstr>
      <vt:lpstr>ＭＳ Ｐゴシック</vt:lpstr>
      <vt:lpstr>Verdana</vt:lpstr>
      <vt:lpstr>Wingdings</vt:lpstr>
      <vt:lpstr>Wingdings 2</vt:lpstr>
      <vt:lpstr>Wingdings 3</vt:lpstr>
      <vt:lpstr>Arial</vt:lpstr>
      <vt:lpstr>Metro</vt:lpstr>
      <vt:lpstr>PowerPoint Presentation</vt:lpstr>
      <vt:lpstr>Paradoxes of Citizenship</vt:lpstr>
      <vt:lpstr>Finally, David Harvey on the right to the city</vt:lpstr>
      <vt:lpstr>National Citizenship: States, Borders, Barriers</vt:lpstr>
      <vt:lpstr>Citizenship and Nation States</vt:lpstr>
      <vt:lpstr>Markets of U.S. Citizenship</vt:lpstr>
      <vt:lpstr>Immigration, Cities and States</vt:lpstr>
      <vt:lpstr>PowerPoint Presentation</vt:lpstr>
      <vt:lpstr>Sanctuary Cities</vt:lpstr>
      <vt:lpstr>Politics and the Polis: What does it mean to be an URBAN citizen?</vt:lpstr>
      <vt:lpstr>Civic Rights</vt:lpstr>
      <vt:lpstr>City Governance &amp; Political Decisions</vt:lpstr>
      <vt:lpstr>Civic Services:Libraries and Educational Services</vt:lpstr>
      <vt:lpstr>Civic Variations: National and Private Police</vt:lpstr>
      <vt:lpstr>Parks and Public Health</vt:lpstr>
      <vt:lpstr>The Morass of  Transportation</vt:lpstr>
      <vt:lpstr>And mor…</vt:lpstr>
      <vt:lpstr>Civic Obligations determine rights</vt:lpstr>
      <vt:lpstr>How is politics urban?</vt:lpstr>
      <vt:lpstr>Cities as political spaces of contestations and negotiations</vt:lpstr>
      <vt:lpstr>Function and Governance</vt:lpstr>
      <vt:lpstr>Levels and Scales</vt:lpstr>
      <vt:lpstr>What Else does Citizenship Mean?</vt:lpstr>
      <vt:lpstr>Citizens as Agents</vt:lpstr>
      <vt:lpstr>What do these Categories Mean?</vt:lpstr>
      <vt:lpstr>PowerPoint Presentation</vt:lpstr>
      <vt:lpstr>PowerPoint Presentation</vt:lpstr>
      <vt:lpstr>Political Voice</vt:lpstr>
      <vt:lpstr>In principle . . .</vt:lpstr>
      <vt:lpstr>PowerPoint Presentation</vt:lpstr>
      <vt:lpstr>PowerPoint Presentation</vt:lpstr>
      <vt:lpstr>Organizations with  lobbyists in DC (before  Citizens United)</vt:lpstr>
      <vt:lpstr>And inequalities are persistent over time, socially and individually . . . </vt:lpstr>
      <vt:lpstr>Why does it matter?</vt:lpstr>
      <vt:lpstr>How does this work in Rio? Years after dictatorship, Perlman found:</vt:lpstr>
      <vt:lpstr>Democracy without democratic experiences -- Favela</vt:lpstr>
      <vt:lpstr>Yet…</vt:lpstr>
      <vt:lpstr>Perlman: Which People Don’t Participate?</vt:lpstr>
      <vt:lpstr>Sidney Verba</vt:lpstr>
      <vt:lpstr>Where do we stand in the U.S.?</vt:lpstr>
    </vt:vector>
  </TitlesOfParts>
  <Company>Hurley~Franks &amp; Assoc</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we want?</dc:title>
  <dc:creator>Jennifer Hurley</dc:creator>
  <cp:lastModifiedBy>Microsoft Office User</cp:lastModifiedBy>
  <cp:revision>280</cp:revision>
  <dcterms:created xsi:type="dcterms:W3CDTF">2010-11-12T16:49:55Z</dcterms:created>
  <dcterms:modified xsi:type="dcterms:W3CDTF">2020-10-12T16:45:57Z</dcterms:modified>
</cp:coreProperties>
</file>