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4" r:id="rId4"/>
    <p:sldId id="263" r:id="rId5"/>
    <p:sldId id="265" r:id="rId6"/>
    <p:sldId id="282" r:id="rId7"/>
    <p:sldId id="283" r:id="rId8"/>
    <p:sldId id="284" r:id="rId9"/>
    <p:sldId id="269" r:id="rId10"/>
    <p:sldId id="271" r:id="rId11"/>
    <p:sldId id="275" r:id="rId12"/>
    <p:sldId id="277" r:id="rId13"/>
    <p:sldId id="281" r:id="rId14"/>
    <p:sldId id="266" r:id="rId15"/>
    <p:sldId id="285" r:id="rId16"/>
    <p:sldId id="28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/>
    <p:restoredTop sz="94659"/>
  </p:normalViewPr>
  <p:slideViewPr>
    <p:cSldViewPr snapToGrid="0" snapToObjects="1">
      <p:cViewPr>
        <p:scale>
          <a:sx n="112" d="100"/>
          <a:sy n="112" d="100"/>
        </p:scale>
        <p:origin x="-992" y="-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19FA5-D580-6F43-B809-CB98817E8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D414D-2C86-3942-B1EF-3837CC184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0ECDE-16D5-AC49-BD30-2F87DD17C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ACA4-5075-8246-ABA8-AF441A3C1CA5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63120-7A8F-7640-A7A5-35E0B54C0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81369-AB5E-2144-ADB5-987FE213B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7D2E-3ECF-2840-9173-52393AAD9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5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46220-7754-2549-937B-12880D592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02871-D622-3443-8F67-401F69F31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C878E-BB76-ED4B-A9C0-35E0CD0A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ACA4-5075-8246-ABA8-AF441A3C1CA5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A1D2-40B2-574B-B662-A3C8293E4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81BDA-03DC-8E43-ACA2-29ABAA35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7D2E-3ECF-2840-9173-52393AAD9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33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847B56-4054-7346-9786-419FF56395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B74CF9-9794-CF40-9568-AFC669590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53991-92EE-614F-8649-2D26BE8D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ACA4-5075-8246-ABA8-AF441A3C1CA5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76DAA-A132-3B45-AC46-BC6ED936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560A8-0A4B-A449-AFC0-D89FCAB1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7D2E-3ECF-2840-9173-52393AAD9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8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529FA-5BC2-DE42-9644-91A2985F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20450-8F36-BA4B-85DC-BFF7E45A8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68EEF-5998-F744-B435-FDDA2AEEE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ACA4-5075-8246-ABA8-AF441A3C1CA5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C4608-10B1-5F42-99A0-51850CE65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872FA-B510-C242-9920-D1E9502E1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7D2E-3ECF-2840-9173-52393AAD9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8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91176-EC3A-3940-AA58-767A769A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E2AA7-0496-5A4F-AD7F-96C0BDBF1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55317-6899-B34B-9348-DFEEB31B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ACA4-5075-8246-ABA8-AF441A3C1CA5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A87CD-6732-FB49-841C-AF418051C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60FCF-80B2-2945-8ED9-20A42E29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7D2E-3ECF-2840-9173-52393AAD9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95FAD-369A-FC4B-8267-AB14863CC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093D7-1072-1748-9E88-E559D4FD6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E74B8-4031-7A48-8AD6-8858A5BCF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DD35F-D263-0E42-AA01-E55B42E52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ACA4-5075-8246-ABA8-AF441A3C1CA5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4A10F-2D05-074B-839C-06C5F1DDB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3A176-2510-D641-B2F9-891AB93B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7D2E-3ECF-2840-9173-52393AAD9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9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F0219-C80C-D846-BDF7-ADE535F43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C2F00-CE33-834F-9918-19F4AF346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5F673-F2C4-8C45-8602-02C63B968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361B7A-7C95-3F44-A165-75EC03775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A052CA-B68A-004D-BD84-3DC9C6F53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3FF48-81E4-AE4B-96C5-29E6AD7EB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ACA4-5075-8246-ABA8-AF441A3C1CA5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180891-0A40-A54B-A68C-88415FB1A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52CC2E-EAF0-2745-A81B-1C61C3E3B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7D2E-3ECF-2840-9173-52393AAD9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84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60FB-430D-C24A-8645-731F4162F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0DAFBE-E96E-1D4C-9832-8F83A389E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ACA4-5075-8246-ABA8-AF441A3C1CA5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443DC-8670-984A-B319-B9A55606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5FA73-4FCA-004B-A679-CB55DDD96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7D2E-3ECF-2840-9173-52393AAD9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3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42BDC3-7565-5D40-A6CE-56AFDA53B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ACA4-5075-8246-ABA8-AF441A3C1CA5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F7624B-C7F1-D543-A431-367FC11C3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9EE59-3F7D-D147-8CB2-A286B0F0A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7D2E-3ECF-2840-9173-52393AAD9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10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3C08D-1DAE-D449-AA25-762F9EBA3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D3349-CC50-D94E-8F65-EFEC32AC2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EDA79-DD2C-3B42-9482-A07182E76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4D186-26C1-4041-9EAF-DC3321C89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ACA4-5075-8246-ABA8-AF441A3C1CA5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61BD2-45B4-084A-B776-AA442577E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CC1F2-06EA-D34C-AD1C-EC8FB935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7D2E-3ECF-2840-9173-52393AAD9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92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446A7-610C-5D40-A8E5-FBD786EF5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0B7B3F-2912-3D43-A5AB-823F070F9C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AA01E7-FE8B-7543-BABE-E092EAC97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1B18D-6DC2-6441-B97B-BC97FDB7F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ACA4-5075-8246-ABA8-AF441A3C1CA5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49A7A-3599-A944-A559-23E88B26F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D7F8F-964A-DC4F-A0D8-CDCAEFBEF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7D2E-3ECF-2840-9173-52393AAD9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7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F3231F-0292-D045-81EF-5454FA59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2AAE3-1ACE-DD41-9E4A-4AD812C1E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1D0A7-2869-F34F-BAA4-1472DE24E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AACA4-5075-8246-ABA8-AF441A3C1CA5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7EF35-F8EA-6946-9460-85CFE5512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53DAE-0959-644C-8686-0A3AA78D7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67D2E-3ECF-2840-9173-52393AAD9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tif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13" Type="http://schemas.openxmlformats.org/officeDocument/2006/relationships/image" Target="../media/image20.tiff"/><Relationship Id="rId3" Type="http://schemas.openxmlformats.org/officeDocument/2006/relationships/audio" Target="../media/media8.m4a"/><Relationship Id="rId7" Type="http://schemas.openxmlformats.org/officeDocument/2006/relationships/image" Target="../media/image14.tiff"/><Relationship Id="rId12" Type="http://schemas.openxmlformats.org/officeDocument/2006/relationships/image" Target="../media/image19.tiff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tiff"/><Relationship Id="rId15" Type="http://schemas.openxmlformats.org/officeDocument/2006/relationships/image" Target="../media/image1.png"/><Relationship Id="rId10" Type="http://schemas.openxmlformats.org/officeDocument/2006/relationships/image" Target="../media/image17.tif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tiff"/><Relationship Id="rId1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C4232A-D288-5E41-B02F-377C83E21118}"/>
              </a:ext>
            </a:extLst>
          </p:cNvPr>
          <p:cNvSpPr txBox="1"/>
          <p:nvPr/>
        </p:nvSpPr>
        <p:spPr>
          <a:xfrm>
            <a:off x="589547" y="649705"/>
            <a:ext cx="1124952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Heute</a:t>
            </a:r>
            <a:r>
              <a:rPr lang="en-US" sz="2800" dirty="0"/>
              <a:t> </a:t>
            </a:r>
            <a:r>
              <a:rPr lang="en-US" sz="2800" dirty="0" err="1"/>
              <a:t>ist</a:t>
            </a:r>
            <a:r>
              <a:rPr lang="en-US" sz="2800" dirty="0"/>
              <a:t> der </a:t>
            </a:r>
            <a:r>
              <a:rPr lang="en-US" sz="2800" dirty="0" err="1"/>
              <a:t>dreizehnte</a:t>
            </a:r>
            <a:r>
              <a:rPr lang="en-US" sz="2800" dirty="0"/>
              <a:t> </a:t>
            </a:r>
            <a:r>
              <a:rPr lang="en-US" sz="2800" dirty="0" err="1"/>
              <a:t>Oktober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r>
              <a:rPr lang="en-US" sz="2800" dirty="0"/>
              <a:t>-</a:t>
            </a:r>
            <a:r>
              <a:rPr lang="en-US" sz="2800" dirty="0" err="1"/>
              <a:t>Konjunktionen</a:t>
            </a:r>
            <a:r>
              <a:rPr lang="en-US" sz="2800" dirty="0"/>
              <a:t> </a:t>
            </a:r>
          </a:p>
          <a:p>
            <a:r>
              <a:rPr lang="en-US" sz="2800" dirty="0"/>
              <a:t>-</a:t>
            </a:r>
            <a:r>
              <a:rPr lang="en-US" sz="2800" dirty="0" err="1"/>
              <a:t>Lebensmittel</a:t>
            </a:r>
            <a:r>
              <a:rPr lang="en-US" sz="2800" dirty="0"/>
              <a:t> </a:t>
            </a:r>
          </a:p>
          <a:p>
            <a:r>
              <a:rPr lang="en-US" sz="2800" dirty="0"/>
              <a:t>-ich </a:t>
            </a:r>
            <a:r>
              <a:rPr lang="en-US" sz="2800" dirty="0" err="1"/>
              <a:t>möchte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HA: </a:t>
            </a:r>
          </a:p>
          <a:p>
            <a:r>
              <a:rPr lang="en-US" sz="2800" dirty="0"/>
              <a:t>MindTap: 23, 24, 25, 32, 38, 41</a:t>
            </a:r>
          </a:p>
          <a:p>
            <a:endParaRPr lang="en-US" sz="2800" dirty="0"/>
          </a:p>
          <a:p>
            <a:r>
              <a:rPr lang="en-US" sz="2800" dirty="0" err="1"/>
              <a:t>Schreibaufgabe</a:t>
            </a:r>
            <a:r>
              <a:rPr lang="en-US" sz="2800" dirty="0"/>
              <a:t> 4,2 and 5,1 am </a:t>
            </a:r>
            <a:r>
              <a:rPr lang="en-US" sz="2800" dirty="0" err="1"/>
              <a:t>Samstag</a:t>
            </a:r>
            <a:r>
              <a:rPr lang="en-US" sz="2800" dirty="0"/>
              <a:t> um </a:t>
            </a:r>
            <a:r>
              <a:rPr lang="en-US" sz="2800" dirty="0" err="1"/>
              <a:t>Mitternacht</a:t>
            </a:r>
            <a:r>
              <a:rPr lang="en-US" sz="2800" dirty="0"/>
              <a:t> </a:t>
            </a:r>
            <a:r>
              <a:rPr lang="en-US" sz="2800" dirty="0" err="1"/>
              <a:t>fällig</a:t>
            </a:r>
            <a:r>
              <a:rPr lang="en-US" sz="2800" dirty="0"/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D80EFF-6DAE-6142-8E4B-A5E48EF84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3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42"/>
    </mc:Choice>
    <mc:Fallback>
      <p:transition spd="slow" advTm="4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-1"/>
            <a:ext cx="6813430" cy="6302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96578" y="247078"/>
            <a:ext cx="3567072" cy="58082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56942" y="164617"/>
            <a:ext cx="309022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2000" dirty="0"/>
              <a:t>das </a:t>
            </a:r>
            <a:r>
              <a:rPr lang="en-US" sz="2000" dirty="0" err="1"/>
              <a:t>Brötchen</a:t>
            </a:r>
            <a:r>
              <a:rPr lang="en-US" sz="2000" dirty="0"/>
              <a:t>/--</a:t>
            </a:r>
          </a:p>
          <a:p>
            <a:endParaRPr lang="en-US" sz="2000" dirty="0"/>
          </a:p>
          <a:p>
            <a:r>
              <a:rPr lang="en-US" sz="2000" dirty="0"/>
              <a:t>die </a:t>
            </a:r>
            <a:r>
              <a:rPr lang="en-US" sz="2000" dirty="0" err="1"/>
              <a:t>Getreideflocken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das </a:t>
            </a:r>
            <a:r>
              <a:rPr lang="en-US" sz="2000" dirty="0" err="1"/>
              <a:t>Müsli</a:t>
            </a:r>
            <a:r>
              <a:rPr lang="en-US" sz="2000" dirty="0"/>
              <a:t>/--</a:t>
            </a:r>
          </a:p>
          <a:p>
            <a:endParaRPr lang="en-US" sz="2000" dirty="0"/>
          </a:p>
          <a:p>
            <a:r>
              <a:rPr lang="en-US" sz="2000" dirty="0"/>
              <a:t>die </a:t>
            </a:r>
            <a:r>
              <a:rPr lang="en-US" sz="2000" dirty="0" err="1"/>
              <a:t>Nudel</a:t>
            </a:r>
            <a:r>
              <a:rPr lang="en-US" sz="2000" dirty="0"/>
              <a:t>/-n</a:t>
            </a:r>
          </a:p>
          <a:p>
            <a:endParaRPr lang="en-US" sz="2000" dirty="0"/>
          </a:p>
          <a:p>
            <a:r>
              <a:rPr lang="en-US" sz="2000" dirty="0"/>
              <a:t>das </a:t>
            </a:r>
            <a:r>
              <a:rPr lang="en-US" sz="2000" dirty="0" err="1"/>
              <a:t>Brot</a:t>
            </a:r>
            <a:r>
              <a:rPr lang="en-US" sz="2000" dirty="0"/>
              <a:t>/-e</a:t>
            </a:r>
          </a:p>
          <a:p>
            <a:endParaRPr lang="en-US" sz="2000" dirty="0"/>
          </a:p>
          <a:p>
            <a:r>
              <a:rPr lang="en-US" sz="2000" dirty="0"/>
              <a:t>der Reis/--</a:t>
            </a:r>
            <a:r>
              <a:rPr lang="en-US" sz="2000" dirty="0" err="1"/>
              <a:t>er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FF7ABB-CD97-D14A-8730-67C8EEDFD9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971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77"/>
    </mc:Choice>
    <mc:Fallback>
      <p:transition spd="slow" advTm="96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754" y="617958"/>
            <a:ext cx="4984136" cy="4984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96283" y="216213"/>
            <a:ext cx="375623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der </a:t>
            </a:r>
            <a:r>
              <a:rPr lang="en-US" sz="2000" dirty="0" err="1"/>
              <a:t>Putenbraten</a:t>
            </a: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 der </a:t>
            </a:r>
            <a:r>
              <a:rPr lang="en-US" sz="2000" dirty="0" err="1"/>
              <a:t>Schinken</a:t>
            </a: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der </a:t>
            </a:r>
            <a:r>
              <a:rPr lang="en-US" sz="2000" dirty="0" err="1"/>
              <a:t>Fisch</a:t>
            </a: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die </a:t>
            </a:r>
            <a:r>
              <a:rPr lang="en-US" sz="2000" dirty="0" err="1"/>
              <a:t>Bockwurst</a:t>
            </a: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der Hamburger /der </a:t>
            </a:r>
            <a:r>
              <a:rPr lang="en-US" sz="2000" dirty="0" err="1"/>
              <a:t>Rhindfleisch</a:t>
            </a: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das </a:t>
            </a:r>
            <a:r>
              <a:rPr lang="en-US" sz="2000" dirty="0" err="1"/>
              <a:t>Hähnchen</a:t>
            </a: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die Salami</a:t>
            </a:r>
          </a:p>
          <a:p>
            <a:pPr marL="342900" indent="-342900">
              <a:buAutoNum type="arabicPeriod"/>
            </a:pPr>
            <a:r>
              <a:rPr lang="en-US" sz="2000" dirty="0"/>
              <a:t>die Bratwurst</a:t>
            </a:r>
          </a:p>
          <a:p>
            <a:pPr marL="342900" indent="-342900">
              <a:buAutoNum type="arabicPeriod"/>
            </a:pPr>
            <a:r>
              <a:rPr lang="en-US" sz="2000" dirty="0"/>
              <a:t>das </a:t>
            </a:r>
            <a:r>
              <a:rPr lang="en-US" sz="2000" dirty="0" err="1"/>
              <a:t>Ei</a:t>
            </a:r>
            <a:r>
              <a:rPr lang="en-US" sz="2000" dirty="0"/>
              <a:t>/die </a:t>
            </a:r>
            <a:r>
              <a:rPr lang="en-US" sz="2000" dirty="0" err="1"/>
              <a:t>Eier</a:t>
            </a:r>
            <a:endParaRPr lang="en-US" sz="2000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DCBC5B-A0FB-6B44-8670-D27620B81685}"/>
              </a:ext>
            </a:extLst>
          </p:cNvPr>
          <p:cNvSpPr txBox="1"/>
          <p:nvPr/>
        </p:nvSpPr>
        <p:spPr>
          <a:xfrm>
            <a:off x="3840480" y="5602094"/>
            <a:ext cx="434340" cy="375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E9EE92-13A2-734F-94BF-75909A4E7C46}"/>
              </a:ext>
            </a:extLst>
          </p:cNvPr>
          <p:cNvSpPr txBox="1"/>
          <p:nvPr/>
        </p:nvSpPr>
        <p:spPr>
          <a:xfrm>
            <a:off x="993754" y="4740528"/>
            <a:ext cx="434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C65281-AF18-1643-88DE-1CFF005D27C6}"/>
              </a:ext>
            </a:extLst>
          </p:cNvPr>
          <p:cNvSpPr txBox="1"/>
          <p:nvPr/>
        </p:nvSpPr>
        <p:spPr>
          <a:xfrm>
            <a:off x="708660" y="617958"/>
            <a:ext cx="37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246D-22D8-7441-8EB2-56B96AA9B14E}"/>
              </a:ext>
            </a:extLst>
          </p:cNvPr>
          <p:cNvSpPr txBox="1"/>
          <p:nvPr/>
        </p:nvSpPr>
        <p:spPr>
          <a:xfrm>
            <a:off x="5463540" y="342900"/>
            <a:ext cx="51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B18BA-43FC-454F-8968-E4BCD970CEAB}"/>
              </a:ext>
            </a:extLst>
          </p:cNvPr>
          <p:cNvSpPr txBox="1"/>
          <p:nvPr/>
        </p:nvSpPr>
        <p:spPr>
          <a:xfrm>
            <a:off x="1085850" y="1954530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19F1E6-A4EE-A146-971D-B8E02575C9FB}"/>
              </a:ext>
            </a:extLst>
          </p:cNvPr>
          <p:cNvSpPr txBox="1"/>
          <p:nvPr/>
        </p:nvSpPr>
        <p:spPr>
          <a:xfrm>
            <a:off x="708660" y="2846070"/>
            <a:ext cx="37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307462-E465-394E-992D-1733CBF7AB02}"/>
              </a:ext>
            </a:extLst>
          </p:cNvPr>
          <p:cNvSpPr txBox="1"/>
          <p:nvPr/>
        </p:nvSpPr>
        <p:spPr>
          <a:xfrm>
            <a:off x="5840730" y="4446270"/>
            <a:ext cx="65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DF4F7-20C5-8448-A07D-918E286B57B4}"/>
              </a:ext>
            </a:extLst>
          </p:cNvPr>
          <p:cNvSpPr txBox="1"/>
          <p:nvPr/>
        </p:nvSpPr>
        <p:spPr>
          <a:xfrm>
            <a:off x="3840480" y="2137410"/>
            <a:ext cx="43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F58192-5474-1340-8FED-8D008D01D5B6}"/>
              </a:ext>
            </a:extLst>
          </p:cNvPr>
          <p:cNvSpPr txBox="1"/>
          <p:nvPr/>
        </p:nvSpPr>
        <p:spPr>
          <a:xfrm>
            <a:off x="6096000" y="3429000"/>
            <a:ext cx="1024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5CBAD95-0B31-984A-A5EB-B2CC421A6D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91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670"/>
    </mc:Choice>
    <mc:Fallback>
      <p:transition spd="slow" advTm="123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468" y="0"/>
            <a:ext cx="733475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342" y="405399"/>
            <a:ext cx="2369332" cy="1776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A421E6-1835-A544-B7DA-771B1D61B161}"/>
              </a:ext>
            </a:extLst>
          </p:cNvPr>
          <p:cNvSpPr txBox="1"/>
          <p:nvPr/>
        </p:nvSpPr>
        <p:spPr>
          <a:xfrm>
            <a:off x="8161020" y="2182398"/>
            <a:ext cx="212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</a:t>
            </a:r>
            <a:r>
              <a:rPr lang="en-US" dirty="0" err="1"/>
              <a:t>Schokolade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8A9EE2-09AE-A543-A889-ACA7F91DD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07"/>
    </mc:Choice>
    <mc:Fallback>
      <p:transition spd="slow" advTm="28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" y="-1"/>
            <a:ext cx="7117895" cy="53068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85307" y="297293"/>
            <a:ext cx="272935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das Bier</a:t>
            </a:r>
          </a:p>
          <a:p>
            <a:pPr marL="342900" indent="-342900">
              <a:buAutoNum type="arabicPeriod"/>
            </a:pPr>
            <a:r>
              <a:rPr lang="en-US" sz="2000" dirty="0"/>
              <a:t>der </a:t>
            </a:r>
            <a:r>
              <a:rPr lang="en-US" sz="2000" dirty="0" err="1"/>
              <a:t>Wein</a:t>
            </a:r>
            <a:r>
              <a:rPr lang="en-US" sz="2000" dirty="0"/>
              <a:t> (rot/</a:t>
            </a:r>
            <a:r>
              <a:rPr lang="en-US" sz="2000" dirty="0" err="1"/>
              <a:t>weiss</a:t>
            </a:r>
            <a:r>
              <a:rPr lang="en-US" sz="2000" dirty="0"/>
              <a:t>)</a:t>
            </a:r>
          </a:p>
          <a:p>
            <a:pPr marL="342900" indent="-342900">
              <a:buAutoNum type="arabicPeriod"/>
            </a:pPr>
            <a:r>
              <a:rPr lang="en-US" sz="2000" dirty="0"/>
              <a:t>das </a:t>
            </a:r>
            <a:r>
              <a:rPr lang="en-US" sz="2000" dirty="0" err="1"/>
              <a:t>Wasser</a:t>
            </a: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der </a:t>
            </a:r>
            <a:r>
              <a:rPr lang="en-US" sz="2000" dirty="0" err="1"/>
              <a:t>Orangensaft</a:t>
            </a: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der </a:t>
            </a:r>
            <a:r>
              <a:rPr lang="en-US" sz="2000" dirty="0" err="1"/>
              <a:t>Kaffee</a:t>
            </a: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der Tee</a:t>
            </a:r>
          </a:p>
          <a:p>
            <a:pPr marL="342900" indent="-342900">
              <a:buAutoNum type="arabicPeriod"/>
            </a:pPr>
            <a:r>
              <a:rPr lang="en-US" sz="2000" dirty="0"/>
              <a:t>das </a:t>
            </a:r>
            <a:r>
              <a:rPr lang="en-US" sz="2000" dirty="0" err="1"/>
              <a:t>Mineralwasser</a:t>
            </a: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der </a:t>
            </a:r>
            <a:r>
              <a:rPr lang="en-US" sz="2000" dirty="0" err="1"/>
              <a:t>Apfelsaft</a:t>
            </a: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die Cola</a:t>
            </a:r>
          </a:p>
          <a:p>
            <a:pPr marL="342900" indent="-342900">
              <a:buAutoNum type="arabicPeriod"/>
            </a:pPr>
            <a:r>
              <a:rPr lang="en-US" sz="2000" dirty="0"/>
              <a:t>der </a:t>
            </a:r>
            <a:r>
              <a:rPr lang="en-US" sz="2000" dirty="0" err="1"/>
              <a:t>Fruchtsaft</a:t>
            </a: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die </a:t>
            </a:r>
            <a:r>
              <a:rPr lang="en-US" sz="2000" dirty="0" err="1"/>
              <a:t>Apfelschorle</a:t>
            </a:r>
            <a:endParaRPr lang="en-US" sz="2000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2AF309-20BE-2645-A5AB-4ACF595E9C85}"/>
              </a:ext>
            </a:extLst>
          </p:cNvPr>
          <p:cNvSpPr txBox="1"/>
          <p:nvPr/>
        </p:nvSpPr>
        <p:spPr>
          <a:xfrm>
            <a:off x="6355080" y="5200650"/>
            <a:ext cx="44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A6458-9B37-B044-B055-130185689151}"/>
              </a:ext>
            </a:extLst>
          </p:cNvPr>
          <p:cNvSpPr txBox="1"/>
          <p:nvPr/>
        </p:nvSpPr>
        <p:spPr>
          <a:xfrm>
            <a:off x="4446270" y="5306831"/>
            <a:ext cx="65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BA0416-8C09-F54D-B30D-44F6CE0D9508}"/>
              </a:ext>
            </a:extLst>
          </p:cNvPr>
          <p:cNvSpPr txBox="1"/>
          <p:nvPr/>
        </p:nvSpPr>
        <p:spPr>
          <a:xfrm>
            <a:off x="2731770" y="5306831"/>
            <a:ext cx="49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38F8DD-EF70-594E-B8AB-AA5DDABED06A}"/>
              </a:ext>
            </a:extLst>
          </p:cNvPr>
          <p:cNvSpPr txBox="1"/>
          <p:nvPr/>
        </p:nvSpPr>
        <p:spPr>
          <a:xfrm>
            <a:off x="5989320" y="2994660"/>
            <a:ext cx="49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A4255-B81E-1D45-82D0-F825CB8D2A6D}"/>
              </a:ext>
            </a:extLst>
          </p:cNvPr>
          <p:cNvSpPr txBox="1"/>
          <p:nvPr/>
        </p:nvSpPr>
        <p:spPr>
          <a:xfrm>
            <a:off x="4194810" y="3188970"/>
            <a:ext cx="25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A5C78D-34B1-6940-B90F-52578A49AF23}"/>
              </a:ext>
            </a:extLst>
          </p:cNvPr>
          <p:cNvSpPr txBox="1"/>
          <p:nvPr/>
        </p:nvSpPr>
        <p:spPr>
          <a:xfrm>
            <a:off x="2594610" y="3108960"/>
            <a:ext cx="28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E96E02-1470-4B40-AC64-0F783FAE2ED0}"/>
              </a:ext>
            </a:extLst>
          </p:cNvPr>
          <p:cNvSpPr txBox="1"/>
          <p:nvPr/>
        </p:nvSpPr>
        <p:spPr>
          <a:xfrm>
            <a:off x="960120" y="3478292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CABBFF-96C5-9649-8C0A-89F57D5AFE0E}"/>
              </a:ext>
            </a:extLst>
          </p:cNvPr>
          <p:cNvSpPr txBox="1"/>
          <p:nvPr/>
        </p:nvSpPr>
        <p:spPr>
          <a:xfrm>
            <a:off x="5760720" y="1394460"/>
            <a:ext cx="33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3DE981-91D7-7744-8980-786F63791CF1}"/>
              </a:ext>
            </a:extLst>
          </p:cNvPr>
          <p:cNvSpPr txBox="1"/>
          <p:nvPr/>
        </p:nvSpPr>
        <p:spPr>
          <a:xfrm>
            <a:off x="4286250" y="1394460"/>
            <a:ext cx="25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7C80E7-4DF1-8041-833D-2829BDA74F2B}"/>
              </a:ext>
            </a:extLst>
          </p:cNvPr>
          <p:cNvSpPr txBox="1"/>
          <p:nvPr/>
        </p:nvSpPr>
        <p:spPr>
          <a:xfrm>
            <a:off x="2880360" y="1645920"/>
            <a:ext cx="44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1E668D-C64A-3D40-AC32-2166DD8A4AF2}"/>
              </a:ext>
            </a:extLst>
          </p:cNvPr>
          <p:cNvSpPr txBox="1"/>
          <p:nvPr/>
        </p:nvSpPr>
        <p:spPr>
          <a:xfrm>
            <a:off x="400050" y="139446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3A41236-0973-F742-B10C-91B7144064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469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619"/>
    </mc:Choice>
    <mc:Fallback>
      <p:transition spd="slow" advTm="144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C978-41C8-8E43-86CA-954FBD02B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114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Modalverb</a:t>
            </a:r>
            <a:r>
              <a:rPr lang="en-US" b="1" dirty="0"/>
              <a:t>/</a:t>
            </a:r>
            <a:r>
              <a:rPr lang="en-US" b="1" dirty="0" err="1"/>
              <a:t>Hilfsverb</a:t>
            </a:r>
            <a:r>
              <a:rPr lang="en-US" b="1" dirty="0"/>
              <a:t>: </a:t>
            </a:r>
            <a:r>
              <a:rPr lang="en-US" b="1" dirty="0" err="1"/>
              <a:t>möchten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B1661-8657-744D-B5E1-15D9B63B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758" y="1012699"/>
            <a:ext cx="10515600" cy="5761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highlight>
                  <a:srgbClr val="00FFFF"/>
                </a:highlight>
              </a:rPr>
              <a:t>Möch</a:t>
            </a:r>
            <a:r>
              <a:rPr lang="en-US" dirty="0" err="1"/>
              <a:t>ten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	ich </a:t>
            </a:r>
            <a:r>
              <a:rPr lang="en-US" i="1" dirty="0" err="1"/>
              <a:t>möchte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Kaffee</a:t>
            </a:r>
            <a:r>
              <a:rPr lang="en-US" dirty="0"/>
              <a:t> </a:t>
            </a:r>
            <a:r>
              <a:rPr lang="en-US" u="sng" dirty="0" err="1"/>
              <a:t>trinken</a:t>
            </a:r>
            <a:endParaRPr lang="en-US" u="sng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ich </a:t>
            </a:r>
            <a:r>
              <a:rPr lang="en-US" dirty="0" err="1">
                <a:highlight>
                  <a:srgbClr val="00FFFF"/>
                </a:highlight>
              </a:rPr>
              <a:t>möch</a:t>
            </a:r>
            <a:r>
              <a:rPr lang="en-US" b="1" dirty="0" err="1"/>
              <a:t>te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Kaffee</a:t>
            </a:r>
            <a:r>
              <a:rPr lang="en-US" dirty="0"/>
              <a:t> </a:t>
            </a:r>
            <a:r>
              <a:rPr lang="en-US" u="sng" dirty="0" err="1"/>
              <a:t>trinken</a:t>
            </a:r>
            <a:r>
              <a:rPr lang="en-US" u="sng" dirty="0"/>
              <a:t> </a:t>
            </a:r>
          </a:p>
          <a:p>
            <a:pPr marL="0" indent="0">
              <a:buNone/>
            </a:pPr>
            <a:r>
              <a:rPr lang="en-US" dirty="0"/>
              <a:t>du </a:t>
            </a:r>
            <a:r>
              <a:rPr lang="en-US" dirty="0" err="1">
                <a:highlight>
                  <a:srgbClr val="00FFFF"/>
                </a:highlight>
              </a:rPr>
              <a:t>möch</a:t>
            </a:r>
            <a:r>
              <a:rPr lang="en-US" b="1" dirty="0" err="1"/>
              <a:t>test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Kaffee</a:t>
            </a:r>
            <a:r>
              <a:rPr lang="en-US" dirty="0"/>
              <a:t> </a:t>
            </a:r>
            <a:r>
              <a:rPr lang="en-US" u="sng" dirty="0" err="1"/>
              <a:t>trinken</a:t>
            </a:r>
            <a:endParaRPr lang="en-US" u="sng" dirty="0"/>
          </a:p>
          <a:p>
            <a:pPr marL="0" indent="0">
              <a:buNone/>
            </a:pP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>
                <a:highlight>
                  <a:srgbClr val="00FFFF"/>
                </a:highlight>
              </a:rPr>
              <a:t>möch</a:t>
            </a:r>
            <a:r>
              <a:rPr lang="en-US" b="1" dirty="0" err="1"/>
              <a:t>te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Kaffee</a:t>
            </a:r>
            <a:r>
              <a:rPr lang="en-US" dirty="0"/>
              <a:t> </a:t>
            </a:r>
            <a:r>
              <a:rPr lang="en-US" u="sng" dirty="0" err="1"/>
              <a:t>trinken</a:t>
            </a:r>
            <a:endParaRPr lang="en-US" u="sng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>
                <a:highlight>
                  <a:srgbClr val="00FFFF"/>
                </a:highlight>
              </a:rPr>
              <a:t>möch</a:t>
            </a:r>
            <a:r>
              <a:rPr lang="en-US" b="1" dirty="0" err="1"/>
              <a:t>ten</a:t>
            </a:r>
            <a:r>
              <a:rPr lang="en-US" b="1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Kaffee</a:t>
            </a:r>
            <a:r>
              <a:rPr lang="en-US" dirty="0"/>
              <a:t> </a:t>
            </a:r>
            <a:r>
              <a:rPr lang="en-US" u="sng" dirty="0" err="1"/>
              <a:t>trinken</a:t>
            </a:r>
            <a:r>
              <a:rPr lang="en-US" dirty="0"/>
              <a:t> </a:t>
            </a:r>
            <a:endParaRPr lang="en-US" b="1" dirty="0"/>
          </a:p>
          <a:p>
            <a:pPr marL="0" indent="0">
              <a:buNone/>
            </a:pPr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dirty="0" err="1">
                <a:highlight>
                  <a:srgbClr val="00FFFF"/>
                </a:highlight>
              </a:rPr>
              <a:t>möch</a:t>
            </a:r>
            <a:r>
              <a:rPr lang="en-US" b="1" dirty="0" err="1"/>
              <a:t>tet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Kaffee</a:t>
            </a:r>
            <a:r>
              <a:rPr lang="en-US" dirty="0"/>
              <a:t> </a:t>
            </a:r>
            <a:r>
              <a:rPr lang="en-US" u="sng" dirty="0" err="1"/>
              <a:t>trinken</a:t>
            </a:r>
            <a:endParaRPr lang="en-US" u="sng" dirty="0"/>
          </a:p>
          <a:p>
            <a:pPr marL="0" indent="0">
              <a:buNone/>
            </a:pPr>
            <a:r>
              <a:rPr lang="en-US" dirty="0"/>
              <a:t>Sie/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>
                <a:highlight>
                  <a:srgbClr val="00FFFF"/>
                </a:highlight>
              </a:rPr>
              <a:t>möch</a:t>
            </a:r>
            <a:r>
              <a:rPr lang="en-US" b="1" dirty="0" err="1"/>
              <a:t>ten</a:t>
            </a:r>
            <a:r>
              <a:rPr lang="en-US" b="1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Kaffee</a:t>
            </a:r>
            <a:r>
              <a:rPr lang="en-US" dirty="0"/>
              <a:t> </a:t>
            </a:r>
            <a:r>
              <a:rPr lang="en-US" u="sng" dirty="0" err="1"/>
              <a:t>trinken</a:t>
            </a:r>
            <a:endParaRPr lang="en-US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9FCE0-FF26-A945-BC3A-6E184858F517}"/>
              </a:ext>
            </a:extLst>
          </p:cNvPr>
          <p:cNvSpPr txBox="1"/>
          <p:nvPr/>
        </p:nvSpPr>
        <p:spPr>
          <a:xfrm>
            <a:off x="7748337" y="3056021"/>
            <a:ext cx="3437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Nr. 8, 9, 10 auf dem </a:t>
            </a:r>
            <a:r>
              <a:rPr lang="en-US" b="1" dirty="0" err="1"/>
              <a:t>Arbeitsblatt</a:t>
            </a:r>
            <a:r>
              <a:rPr lang="en-US" b="1" dirty="0"/>
              <a:t>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5C1DFB-76A3-5146-8EE5-2CBCEC4FE59A}"/>
              </a:ext>
            </a:extLst>
          </p:cNvPr>
          <p:cNvSpPr txBox="1"/>
          <p:nvPr/>
        </p:nvSpPr>
        <p:spPr>
          <a:xfrm>
            <a:off x="3248526" y="2021305"/>
            <a:ext cx="2273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Modalverb</a:t>
            </a:r>
            <a:r>
              <a:rPr lang="en-US" dirty="0"/>
              <a:t>/</a:t>
            </a:r>
            <a:r>
              <a:rPr lang="en-US" dirty="0" err="1"/>
              <a:t>Hilfsverb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FC0BB-7528-1A4C-B460-1146341B580B}"/>
              </a:ext>
            </a:extLst>
          </p:cNvPr>
          <p:cNvSpPr txBox="1"/>
          <p:nvPr/>
        </p:nvSpPr>
        <p:spPr>
          <a:xfrm>
            <a:off x="6821905" y="1941261"/>
            <a:ext cx="330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Verb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Infinitiv</a:t>
            </a:r>
            <a:r>
              <a:rPr lang="en-US" dirty="0"/>
              <a:t>/Main Verb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49774-5665-F349-9A95-10FA633AD139}"/>
              </a:ext>
            </a:extLst>
          </p:cNvPr>
          <p:cNvSpPr txBox="1"/>
          <p:nvPr/>
        </p:nvSpPr>
        <p:spPr>
          <a:xfrm>
            <a:off x="3477126" y="2390637"/>
            <a:ext cx="560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 </a:t>
            </a:r>
            <a:r>
              <a:rPr lang="en-US" sz="2800" i="1" dirty="0"/>
              <a:t>would like </a:t>
            </a:r>
            <a:r>
              <a:rPr lang="en-US" sz="2800" u="sng" dirty="0"/>
              <a:t>to drink </a:t>
            </a:r>
            <a:r>
              <a:rPr lang="en-US" sz="2800" dirty="0"/>
              <a:t>a coffee.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574D95E-F14B-8545-A070-2CA201D94B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78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E5AC55-E49F-294F-9E22-122187562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239" y="861060"/>
            <a:ext cx="9014004" cy="3905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87F808-A549-AD46-BDDE-99ED0C7A85BD}"/>
              </a:ext>
            </a:extLst>
          </p:cNvPr>
          <p:cNvSpPr txBox="1"/>
          <p:nvPr/>
        </p:nvSpPr>
        <p:spPr>
          <a:xfrm>
            <a:off x="3554730" y="5337810"/>
            <a:ext cx="394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11 auf dem </a:t>
            </a:r>
            <a:r>
              <a:rPr lang="en-US" dirty="0" err="1"/>
              <a:t>Arbeitsblatt</a:t>
            </a:r>
            <a:r>
              <a:rPr lang="en-US" dirty="0"/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A0C456-6DB9-8D40-8CF3-4A055ED53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5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528"/>
    </mc:Choice>
    <mc:Fallback>
      <p:transition spd="slow" advTm="120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3C74B5-0D3A-DF41-9B4A-F9461B0DF57F}"/>
              </a:ext>
            </a:extLst>
          </p:cNvPr>
          <p:cNvSpPr txBox="1"/>
          <p:nvPr/>
        </p:nvSpPr>
        <p:spPr>
          <a:xfrm>
            <a:off x="1794510" y="2459504"/>
            <a:ext cx="8058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Vielen</a:t>
            </a:r>
            <a:r>
              <a:rPr lang="en-US" sz="4000" dirty="0"/>
              <a:t> Dank! </a:t>
            </a:r>
          </a:p>
          <a:p>
            <a:pPr algn="ctr"/>
            <a:r>
              <a:rPr lang="en-US" sz="4000" dirty="0" err="1"/>
              <a:t>Tschüss</a:t>
            </a:r>
            <a:r>
              <a:rPr lang="en-US" sz="4000" dirty="0"/>
              <a:t>! </a:t>
            </a:r>
          </a:p>
          <a:p>
            <a:pPr algn="ctr"/>
            <a:r>
              <a:rPr lang="en-US" sz="4000" dirty="0"/>
              <a:t>Bis Morgen!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3E5DF0B-A46C-2F4C-97C0-ED1902DCE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3"/>
    </mc:Choice>
    <mc:Fallback>
      <p:transition spd="slow" advTm="6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46312-8D3E-BA44-A40F-467ED23C3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8" y="147637"/>
            <a:ext cx="10515600" cy="877888"/>
          </a:xfrm>
        </p:spPr>
        <p:txBody>
          <a:bodyPr/>
          <a:lstStyle/>
          <a:p>
            <a:r>
              <a:rPr lang="en-US" b="1" dirty="0" err="1"/>
              <a:t>Koordinierende</a:t>
            </a:r>
            <a:r>
              <a:rPr lang="en-US" b="1" dirty="0"/>
              <a:t> </a:t>
            </a:r>
            <a:r>
              <a:rPr lang="en-US" b="1" dirty="0" err="1"/>
              <a:t>Konjunktionen</a:t>
            </a:r>
            <a:r>
              <a:rPr lang="en-US" b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3A2DC-1B03-3A41-988A-18DE36121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061" y="2426633"/>
            <a:ext cx="7162801" cy="3695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847E0F-E3D4-E645-9C2A-E10B7C7F95A8}"/>
              </a:ext>
            </a:extLst>
          </p:cNvPr>
          <p:cNvSpPr txBox="1"/>
          <p:nvPr/>
        </p:nvSpPr>
        <p:spPr>
          <a:xfrm>
            <a:off x="357188" y="1025525"/>
            <a:ext cx="9472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und, </a:t>
            </a:r>
            <a:r>
              <a:rPr lang="en-US" sz="2800" dirty="0" err="1"/>
              <a:t>aber</a:t>
            </a:r>
            <a:r>
              <a:rPr lang="en-US" sz="2800" dirty="0"/>
              <a:t>, </a:t>
            </a:r>
            <a:r>
              <a:rPr lang="en-US" sz="2800" dirty="0" err="1"/>
              <a:t>oder</a:t>
            </a:r>
            <a:r>
              <a:rPr lang="en-US" sz="2800" dirty="0"/>
              <a:t>, </a:t>
            </a:r>
            <a:r>
              <a:rPr lang="en-US" sz="2800" dirty="0" err="1">
                <a:highlight>
                  <a:srgbClr val="FFFF00"/>
                </a:highlight>
              </a:rPr>
              <a:t>denn</a:t>
            </a:r>
            <a:r>
              <a:rPr lang="en-US" sz="2800" dirty="0"/>
              <a:t>, </a:t>
            </a:r>
            <a:r>
              <a:rPr lang="en-US" sz="2800" dirty="0" err="1">
                <a:highlight>
                  <a:srgbClr val="FFFF00"/>
                </a:highlight>
              </a:rPr>
              <a:t>sondern</a:t>
            </a:r>
            <a:r>
              <a:rPr lang="en-US" sz="28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508D8-439F-2B42-8FA7-57EDF38BB5BB}"/>
              </a:ext>
            </a:extLst>
          </p:cNvPr>
          <p:cNvSpPr txBox="1"/>
          <p:nvPr/>
        </p:nvSpPr>
        <p:spPr>
          <a:xfrm>
            <a:off x="1643061" y="1964968"/>
            <a:ext cx="1013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Ich esse lieber kein Fleisch, </a:t>
            </a:r>
            <a:r>
              <a:rPr lang="de-DE" sz="2400" dirty="0">
                <a:highlight>
                  <a:srgbClr val="FFFF00"/>
                </a:highlight>
              </a:rPr>
              <a:t>denn </a:t>
            </a:r>
            <a:r>
              <a:rPr lang="de-DE" sz="2400" dirty="0"/>
              <a:t>ich bin Vegetarierin!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1564AB-B7CA-054A-AC3D-D3C8531A4E9B}"/>
              </a:ext>
            </a:extLst>
          </p:cNvPr>
          <p:cNvSpPr txBox="1"/>
          <p:nvPr/>
        </p:nvSpPr>
        <p:spPr>
          <a:xfrm>
            <a:off x="9216189" y="5832475"/>
            <a:ext cx="2201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1 auf dem </a:t>
            </a:r>
            <a:r>
              <a:rPr lang="en-US" dirty="0" err="1"/>
              <a:t>Arbeitsblatt</a:t>
            </a:r>
            <a:r>
              <a:rPr lang="en-US" dirty="0"/>
              <a:t>!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C44E238-5AA6-A044-A9B9-D9E1EF7E2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64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96"/>
    </mc:Choice>
    <mc:Fallback>
      <p:transition spd="slow" advTm="95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5CFFE0-FBDD-4541-B658-EB30FDAEE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36" y="1160461"/>
            <a:ext cx="9492645" cy="3725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E7F694-C428-8648-A093-1D3B0E2166BE}"/>
              </a:ext>
            </a:extLst>
          </p:cNvPr>
          <p:cNvSpPr txBox="1"/>
          <p:nvPr/>
        </p:nvSpPr>
        <p:spPr>
          <a:xfrm>
            <a:off x="1359568" y="5546558"/>
            <a:ext cx="4271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Nr. 2 auf dem </a:t>
            </a:r>
            <a:r>
              <a:rPr lang="en-US" b="1" dirty="0" err="1"/>
              <a:t>Arbeitsblatt</a:t>
            </a:r>
            <a:r>
              <a:rPr lang="en-US" b="1" dirty="0"/>
              <a:t>!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C282DE-D32B-F445-AEEA-A6745E0451F9}"/>
              </a:ext>
            </a:extLst>
          </p:cNvPr>
          <p:cNvSpPr txBox="1"/>
          <p:nvPr/>
        </p:nvSpPr>
        <p:spPr>
          <a:xfrm>
            <a:off x="132347" y="96253"/>
            <a:ext cx="8530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Aber- </a:t>
            </a:r>
            <a:r>
              <a:rPr lang="de-DE" sz="3200" dirty="0" err="1"/>
              <a:t>kontrasierende</a:t>
            </a:r>
            <a:r>
              <a:rPr lang="en-US" sz="3200" dirty="0"/>
              <a:t> Information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CC09D6-4CED-E64E-BD81-C131BFFD0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9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33"/>
    </mc:Choice>
    <mc:Fallback>
      <p:transition spd="slow" advTm="41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AF171-2B24-8A45-9598-3DC9189FD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3338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Koordinierende</a:t>
            </a:r>
            <a:r>
              <a:rPr lang="en-US" b="1" dirty="0"/>
              <a:t> </a:t>
            </a:r>
            <a:r>
              <a:rPr lang="en-US" b="1" dirty="0" err="1"/>
              <a:t>Konjunktionen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C85E0-D672-1749-ABA5-39F914A82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905" y="958557"/>
            <a:ext cx="1135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sondern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Ich </a:t>
            </a:r>
            <a:r>
              <a:rPr lang="en-US" dirty="0" err="1"/>
              <a:t>jogge</a:t>
            </a:r>
            <a:r>
              <a:rPr lang="en-US" dirty="0"/>
              <a:t> abends, </a:t>
            </a:r>
            <a:r>
              <a:rPr lang="en-US" dirty="0" err="1">
                <a:highlight>
                  <a:srgbClr val="FFFF00"/>
                </a:highlight>
              </a:rPr>
              <a:t>aber</a:t>
            </a:r>
            <a:r>
              <a:rPr lang="en-US" dirty="0"/>
              <a:t> ich </a:t>
            </a:r>
            <a:r>
              <a:rPr lang="en-US" dirty="0" err="1"/>
              <a:t>schlafe</a:t>
            </a:r>
            <a:r>
              <a:rPr lang="en-US" dirty="0"/>
              <a:t> morgens..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1. Ich </a:t>
            </a:r>
            <a:r>
              <a:rPr lang="en-US" dirty="0" err="1"/>
              <a:t>jogge</a:t>
            </a:r>
            <a:r>
              <a:rPr lang="en-US" dirty="0"/>
              <a:t> </a:t>
            </a:r>
            <a:r>
              <a:rPr lang="en-US" dirty="0" err="1">
                <a:highlight>
                  <a:srgbClr val="00FFFF"/>
                </a:highlight>
              </a:rPr>
              <a:t>nicht</a:t>
            </a:r>
            <a:r>
              <a:rPr lang="en-US" dirty="0"/>
              <a:t> morgens, </a:t>
            </a:r>
            <a:r>
              <a:rPr lang="en-US" dirty="0" err="1">
                <a:highlight>
                  <a:srgbClr val="FFFF00"/>
                </a:highlight>
              </a:rPr>
              <a:t>sondern</a:t>
            </a:r>
            <a:r>
              <a:rPr lang="en-US" dirty="0"/>
              <a:t> ich </a:t>
            </a:r>
            <a:r>
              <a:rPr lang="en-US" dirty="0" err="1"/>
              <a:t>jogge</a:t>
            </a:r>
            <a:r>
              <a:rPr lang="en-US" dirty="0"/>
              <a:t> abends </a:t>
            </a:r>
          </a:p>
          <a:p>
            <a:pPr marL="0" indent="0">
              <a:buNone/>
            </a:pPr>
            <a:r>
              <a:rPr lang="en-US" dirty="0"/>
              <a:t>2. Ich </a:t>
            </a:r>
            <a:r>
              <a:rPr lang="en-US" dirty="0" err="1"/>
              <a:t>jogge</a:t>
            </a:r>
            <a:r>
              <a:rPr lang="en-US" dirty="0"/>
              <a:t> </a:t>
            </a:r>
            <a:r>
              <a:rPr lang="en-US" dirty="0" err="1">
                <a:highlight>
                  <a:srgbClr val="00FFFF"/>
                </a:highlight>
              </a:rPr>
              <a:t>nicht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/>
              <a:t>morgens, </a:t>
            </a:r>
            <a:r>
              <a:rPr lang="en-US" dirty="0" err="1">
                <a:highlight>
                  <a:srgbClr val="FFFF00"/>
                </a:highlight>
              </a:rPr>
              <a:t>sondern</a:t>
            </a:r>
            <a:r>
              <a:rPr lang="en-US" dirty="0"/>
              <a:t> abends</a:t>
            </a:r>
          </a:p>
          <a:p>
            <a:pPr marL="0" indent="0">
              <a:buNone/>
            </a:pPr>
            <a:r>
              <a:rPr lang="en-US" dirty="0"/>
              <a:t>3.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lernen</a:t>
            </a:r>
            <a:r>
              <a:rPr lang="en-US" dirty="0"/>
              <a:t> </a:t>
            </a:r>
            <a:r>
              <a:rPr lang="en-US" dirty="0" err="1">
                <a:highlight>
                  <a:srgbClr val="00FFFF"/>
                </a:highlight>
              </a:rPr>
              <a:t>nicht</a:t>
            </a:r>
            <a:r>
              <a:rPr lang="en-US" dirty="0"/>
              <a:t> abends, </a:t>
            </a:r>
            <a:r>
              <a:rPr lang="en-US" dirty="0" err="1">
                <a:highlight>
                  <a:srgbClr val="FFFF00"/>
                </a:highlight>
              </a:rPr>
              <a:t>sondern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lernen</a:t>
            </a:r>
            <a:r>
              <a:rPr lang="en-US" dirty="0"/>
              <a:t> morgens. </a:t>
            </a:r>
          </a:p>
          <a:p>
            <a:pPr marL="0" indent="0">
              <a:buNone/>
            </a:pPr>
            <a:r>
              <a:rPr lang="en-US" dirty="0"/>
              <a:t>4.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lernen</a:t>
            </a:r>
            <a:r>
              <a:rPr lang="en-US" dirty="0"/>
              <a:t> </a:t>
            </a:r>
            <a:r>
              <a:rPr lang="en-US" dirty="0" err="1">
                <a:highlight>
                  <a:srgbClr val="00FFFF"/>
                </a:highlight>
              </a:rPr>
              <a:t>nicht</a:t>
            </a:r>
            <a:r>
              <a:rPr lang="en-US" dirty="0"/>
              <a:t> abends,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sondern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/>
              <a:t>morgens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AD1EB-E695-DA41-A216-5313E173585C}"/>
              </a:ext>
            </a:extLst>
          </p:cNvPr>
          <p:cNvSpPr txBox="1"/>
          <p:nvPr/>
        </p:nvSpPr>
        <p:spPr>
          <a:xfrm>
            <a:off x="725904" y="5284705"/>
            <a:ext cx="100182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5. Ich </a:t>
            </a:r>
            <a:r>
              <a:rPr lang="en-US" sz="2800" dirty="0" err="1"/>
              <a:t>stehe</a:t>
            </a:r>
            <a:r>
              <a:rPr lang="en-US" sz="2800" dirty="0"/>
              <a:t> </a:t>
            </a:r>
            <a:r>
              <a:rPr lang="en-US" sz="2800" dirty="0" err="1"/>
              <a:t>nicht</a:t>
            </a:r>
            <a:r>
              <a:rPr lang="en-US" sz="2800" dirty="0"/>
              <a:t> um 7 </a:t>
            </a:r>
            <a:r>
              <a:rPr lang="en-US" sz="2800" dirty="0" err="1"/>
              <a:t>Uhr</a:t>
            </a:r>
            <a:r>
              <a:rPr lang="en-US" sz="2800" dirty="0"/>
              <a:t> auf, </a:t>
            </a:r>
            <a:r>
              <a:rPr lang="en-US" sz="2800" dirty="0" err="1"/>
              <a:t>sondern</a:t>
            </a:r>
            <a:r>
              <a:rPr lang="en-US" sz="2800" dirty="0"/>
              <a:t> um 6 </a:t>
            </a:r>
            <a:r>
              <a:rPr lang="en-US" sz="2800" dirty="0" err="1"/>
              <a:t>Uhr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r>
              <a:rPr lang="en-US" sz="2800" dirty="0"/>
              <a:t>6. Ich </a:t>
            </a:r>
            <a:r>
              <a:rPr lang="en-US" sz="2800" dirty="0" err="1"/>
              <a:t>stehe</a:t>
            </a:r>
            <a:r>
              <a:rPr lang="en-US" sz="2800" dirty="0"/>
              <a:t> </a:t>
            </a:r>
            <a:r>
              <a:rPr lang="en-US" sz="2800" dirty="0" err="1"/>
              <a:t>nicht</a:t>
            </a:r>
            <a:r>
              <a:rPr lang="en-US" sz="2800" dirty="0"/>
              <a:t> um 7 </a:t>
            </a:r>
            <a:r>
              <a:rPr lang="en-US" sz="2800" dirty="0" err="1"/>
              <a:t>Uhr</a:t>
            </a:r>
            <a:r>
              <a:rPr lang="en-US" sz="2800" dirty="0"/>
              <a:t> auf, </a:t>
            </a:r>
            <a:r>
              <a:rPr lang="en-US" sz="2800" dirty="0" err="1"/>
              <a:t>sondern</a:t>
            </a:r>
            <a:r>
              <a:rPr lang="en-US" sz="2800" dirty="0"/>
              <a:t> ich </a:t>
            </a:r>
            <a:r>
              <a:rPr lang="en-US" sz="2800" dirty="0" err="1"/>
              <a:t>stehe</a:t>
            </a:r>
            <a:r>
              <a:rPr lang="en-US" sz="2800" dirty="0"/>
              <a:t> um 6 </a:t>
            </a:r>
            <a:r>
              <a:rPr lang="en-US" sz="2800" dirty="0" err="1"/>
              <a:t>Uhr</a:t>
            </a:r>
            <a:r>
              <a:rPr lang="en-US" sz="2800" dirty="0"/>
              <a:t> auf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6056EA-ACC9-A647-A3FE-C9A72B8AF982}"/>
              </a:ext>
            </a:extLst>
          </p:cNvPr>
          <p:cNvSpPr txBox="1"/>
          <p:nvPr/>
        </p:nvSpPr>
        <p:spPr>
          <a:xfrm>
            <a:off x="8867274" y="5329989"/>
            <a:ext cx="321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Nr. 3 und 4 auf dem </a:t>
            </a:r>
            <a:r>
              <a:rPr lang="en-US" b="1" dirty="0" err="1"/>
              <a:t>Arbeitsblatt</a:t>
            </a:r>
            <a:r>
              <a:rPr lang="en-US" b="1" dirty="0"/>
              <a:t> 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94AE7BB-8072-1A4F-97BF-9E9A72FCC4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75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954"/>
    </mc:Choice>
    <mc:Fallback>
      <p:transition spd="slow" advTm="134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20D9DD-0760-F54B-993F-F41EF52CEB41}"/>
              </a:ext>
            </a:extLst>
          </p:cNvPr>
          <p:cNvSpPr txBox="1"/>
          <p:nvPr/>
        </p:nvSpPr>
        <p:spPr>
          <a:xfrm>
            <a:off x="4445390" y="0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Die </a:t>
            </a:r>
            <a:r>
              <a:rPr lang="en-US" sz="4000" b="1" dirty="0" err="1"/>
              <a:t>Lebensmittel</a:t>
            </a:r>
            <a:r>
              <a:rPr lang="en-US" sz="40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1AFDDA-DC04-564C-A4BC-6C953595D5C2}"/>
              </a:ext>
            </a:extLst>
          </p:cNvPr>
          <p:cNvSpPr txBox="1"/>
          <p:nvPr/>
        </p:nvSpPr>
        <p:spPr>
          <a:xfrm>
            <a:off x="351692" y="1083212"/>
            <a:ext cx="5373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Das Essen</a:t>
            </a:r>
          </a:p>
          <a:p>
            <a:r>
              <a:rPr lang="en-US" sz="3600" dirty="0"/>
              <a:t>(</a:t>
            </a:r>
            <a:r>
              <a:rPr lang="en-US" sz="3600" dirty="0" err="1"/>
              <a:t>essen</a:t>
            </a:r>
            <a:r>
              <a:rPr lang="en-US" sz="36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DE5EE-855D-FA4C-A627-B2D9EAC7B889}"/>
              </a:ext>
            </a:extLst>
          </p:cNvPr>
          <p:cNvSpPr txBox="1"/>
          <p:nvPr/>
        </p:nvSpPr>
        <p:spPr>
          <a:xfrm>
            <a:off x="9265920" y="853886"/>
            <a:ext cx="3784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Die </a:t>
            </a:r>
            <a:r>
              <a:rPr lang="en-US" sz="3600" dirty="0" err="1"/>
              <a:t>Getränke</a:t>
            </a:r>
            <a:endParaRPr lang="en-US" sz="3600" dirty="0"/>
          </a:p>
          <a:p>
            <a:r>
              <a:rPr lang="en-US" sz="3600" dirty="0"/>
              <a:t>(</a:t>
            </a:r>
            <a:r>
              <a:rPr lang="en-US" sz="3600" dirty="0" err="1"/>
              <a:t>trinken</a:t>
            </a:r>
            <a:r>
              <a:rPr lang="en-US" sz="3600" dirty="0"/>
              <a:t>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F5F183-BA4F-DE4E-9515-63819D5DE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499" y="542534"/>
            <a:ext cx="6443002" cy="57729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A6FE45-9988-EF4C-AC2C-DD8FBBEF2BCA}"/>
              </a:ext>
            </a:extLst>
          </p:cNvPr>
          <p:cNvSpPr txBox="1"/>
          <p:nvPr/>
        </p:nvSpPr>
        <p:spPr>
          <a:xfrm>
            <a:off x="154745" y="6175717"/>
            <a:ext cx="12037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Die Ernährungspyramide/die Lebensmittelpyramide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BA96B-7A05-0F45-AE1D-9B712C1A4B0A}"/>
              </a:ext>
            </a:extLst>
          </p:cNvPr>
          <p:cNvSpPr txBox="1"/>
          <p:nvPr/>
        </p:nvSpPr>
        <p:spPr>
          <a:xfrm>
            <a:off x="154745" y="5119620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die </a:t>
            </a:r>
            <a:r>
              <a:rPr lang="en-US" sz="2800" dirty="0" err="1"/>
              <a:t>Getreideprodukte</a:t>
            </a:r>
            <a:r>
              <a:rPr lang="en-US" sz="28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6638FA-A952-B84A-BF54-A6269D98BF42}"/>
              </a:ext>
            </a:extLst>
          </p:cNvPr>
          <p:cNvSpPr txBox="1"/>
          <p:nvPr/>
        </p:nvSpPr>
        <p:spPr>
          <a:xfrm>
            <a:off x="2110154" y="4054243"/>
            <a:ext cx="2672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das </a:t>
            </a:r>
            <a:r>
              <a:rPr lang="en-US" sz="2800" dirty="0" err="1"/>
              <a:t>Obst</a:t>
            </a:r>
            <a:r>
              <a:rPr lang="en-US" sz="28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74B7D8-C907-6441-8728-1D21A7DF4FAF}"/>
              </a:ext>
            </a:extLst>
          </p:cNvPr>
          <p:cNvSpPr txBox="1"/>
          <p:nvPr/>
        </p:nvSpPr>
        <p:spPr>
          <a:xfrm>
            <a:off x="8271803" y="4044963"/>
            <a:ext cx="3066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das </a:t>
            </a:r>
            <a:r>
              <a:rPr lang="en-US" sz="2800" dirty="0" err="1"/>
              <a:t>Gemüse</a:t>
            </a:r>
            <a:r>
              <a:rPr lang="en-US" sz="28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3AD99-581E-4047-B410-05196D6CD882}"/>
              </a:ext>
            </a:extLst>
          </p:cNvPr>
          <p:cNvSpPr txBox="1"/>
          <p:nvPr/>
        </p:nvSpPr>
        <p:spPr>
          <a:xfrm>
            <a:off x="7820465" y="3072469"/>
            <a:ext cx="333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die </a:t>
            </a:r>
            <a:r>
              <a:rPr lang="en-US" sz="2800" dirty="0" err="1"/>
              <a:t>Milchprodukte</a:t>
            </a:r>
            <a:r>
              <a:rPr lang="en-US" sz="28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61A7DC-5822-7A4B-832A-29BDF8B24662}"/>
              </a:ext>
            </a:extLst>
          </p:cNvPr>
          <p:cNvSpPr txBox="1"/>
          <p:nvPr/>
        </p:nvSpPr>
        <p:spPr>
          <a:xfrm>
            <a:off x="3038621" y="2054215"/>
            <a:ext cx="1955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das </a:t>
            </a:r>
            <a:r>
              <a:rPr lang="en-US" sz="2800" dirty="0" err="1"/>
              <a:t>Fleisch</a:t>
            </a:r>
            <a:r>
              <a:rPr lang="en-US" sz="28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256E5D-CA8C-2F41-A54F-606D083B1183}"/>
              </a:ext>
            </a:extLst>
          </p:cNvPr>
          <p:cNvSpPr txBox="1"/>
          <p:nvPr/>
        </p:nvSpPr>
        <p:spPr>
          <a:xfrm>
            <a:off x="6576646" y="893847"/>
            <a:ext cx="2912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Süssigkeiten</a:t>
            </a:r>
            <a:endParaRPr lang="en-US" sz="2800" dirty="0"/>
          </a:p>
          <a:p>
            <a:r>
              <a:rPr lang="en-US" sz="2800" dirty="0" err="1"/>
              <a:t>Öl</a:t>
            </a:r>
            <a:r>
              <a:rPr lang="en-US" sz="2800" dirty="0"/>
              <a:t> und </a:t>
            </a:r>
            <a:r>
              <a:rPr lang="en-US" sz="2800" dirty="0" err="1"/>
              <a:t>Fette</a:t>
            </a:r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C73381-7767-4648-936D-7D3321D46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4221" y="1683376"/>
            <a:ext cx="1178378" cy="1178378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BB20282-7E97-E04C-BB40-95A177423E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87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943"/>
    </mc:Choice>
    <mc:Fallback>
      <p:transition spd="slow" advTm="153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40" y="940832"/>
            <a:ext cx="4322425" cy="2885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189" y="935032"/>
            <a:ext cx="4462841" cy="28908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077" y="4071296"/>
            <a:ext cx="4675553" cy="2566572"/>
          </a:xfrm>
          <a:prstGeom prst="rect">
            <a:avLst/>
          </a:prstGeom>
        </p:spPr>
      </p:pic>
      <p:pic>
        <p:nvPicPr>
          <p:cNvPr id="1026" name="Picture 2" descr="mage result for spargel din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189" y="4114800"/>
            <a:ext cx="4307196" cy="254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0EC3CD-884D-EE49-AFD2-F83E983C4AE0}"/>
              </a:ext>
            </a:extLst>
          </p:cNvPr>
          <p:cNvSpPr txBox="1"/>
          <p:nvPr/>
        </p:nvSpPr>
        <p:spPr>
          <a:xfrm>
            <a:off x="182538" y="883781"/>
            <a:ext cx="27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C7E31-9320-E648-8D5A-2A4B5EFD7E71}"/>
              </a:ext>
            </a:extLst>
          </p:cNvPr>
          <p:cNvSpPr txBox="1"/>
          <p:nvPr/>
        </p:nvSpPr>
        <p:spPr>
          <a:xfrm>
            <a:off x="5578329" y="883781"/>
            <a:ext cx="51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A8CCD0-A234-F345-B582-D23E2C7BAFF2}"/>
              </a:ext>
            </a:extLst>
          </p:cNvPr>
          <p:cNvSpPr txBox="1"/>
          <p:nvPr/>
        </p:nvSpPr>
        <p:spPr>
          <a:xfrm>
            <a:off x="0" y="3989070"/>
            <a:ext cx="3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928DE-2D88-4941-BABF-D7EF6DFF91C3}"/>
              </a:ext>
            </a:extLst>
          </p:cNvPr>
          <p:cNvSpPr txBox="1"/>
          <p:nvPr/>
        </p:nvSpPr>
        <p:spPr>
          <a:xfrm>
            <a:off x="5578329" y="3954780"/>
            <a:ext cx="353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5FEDF-FF55-9C41-8BD1-2E850ABFA22B}"/>
              </a:ext>
            </a:extLst>
          </p:cNvPr>
          <p:cNvSpPr txBox="1"/>
          <p:nvPr/>
        </p:nvSpPr>
        <p:spPr>
          <a:xfrm>
            <a:off x="365076" y="0"/>
            <a:ext cx="11644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Was </a:t>
            </a:r>
            <a:r>
              <a:rPr lang="en-US" sz="2800" dirty="0" err="1"/>
              <a:t>sehen</a:t>
            </a:r>
            <a:r>
              <a:rPr lang="en-US" sz="2800" dirty="0"/>
              <a:t> Sie </a:t>
            </a:r>
            <a:r>
              <a:rPr lang="en-US" sz="2800" dirty="0" err="1"/>
              <a:t>im</a:t>
            </a:r>
            <a:r>
              <a:rPr lang="en-US" sz="2800" dirty="0"/>
              <a:t> </a:t>
            </a:r>
            <a:r>
              <a:rPr lang="en-US" sz="2800" dirty="0" err="1"/>
              <a:t>Foto</a:t>
            </a:r>
            <a:r>
              <a:rPr lang="en-US" sz="2800" dirty="0"/>
              <a:t>? Was </a:t>
            </a:r>
            <a:r>
              <a:rPr lang="en-US" sz="2800" dirty="0" err="1"/>
              <a:t>nicht</a:t>
            </a:r>
            <a:r>
              <a:rPr lang="en-US" sz="2800" dirty="0"/>
              <a:t>?  </a:t>
            </a:r>
            <a:r>
              <a:rPr lang="en-US" sz="2800" dirty="0" err="1"/>
              <a:t>Welche</a:t>
            </a:r>
            <a:r>
              <a:rPr lang="en-US" sz="2800" dirty="0"/>
              <a:t> </a:t>
            </a:r>
            <a:r>
              <a:rPr lang="en-US" sz="2800" dirty="0" err="1"/>
              <a:t>Kategorien</a:t>
            </a:r>
            <a:r>
              <a:rPr lang="en-US" sz="2800" dirty="0"/>
              <a:t> </a:t>
            </a:r>
            <a:r>
              <a:rPr lang="en-US" sz="2800" dirty="0" err="1"/>
              <a:t>sind</a:t>
            </a:r>
            <a:r>
              <a:rPr lang="en-US" sz="2800" dirty="0"/>
              <a:t> </a:t>
            </a:r>
            <a:r>
              <a:rPr lang="en-US" sz="2800" dirty="0" err="1"/>
              <a:t>im</a:t>
            </a:r>
            <a:r>
              <a:rPr lang="en-US" sz="2800" dirty="0"/>
              <a:t> </a:t>
            </a:r>
            <a:r>
              <a:rPr lang="en-US" sz="2800" dirty="0" err="1"/>
              <a:t>Foto</a:t>
            </a:r>
            <a:r>
              <a:rPr lang="en-US" sz="2800" dirty="0"/>
              <a:t>? </a:t>
            </a:r>
            <a:r>
              <a:rPr lang="en-US" sz="2800" dirty="0" err="1"/>
              <a:t>Welche</a:t>
            </a:r>
            <a:r>
              <a:rPr lang="en-US" sz="2800" dirty="0"/>
              <a:t> </a:t>
            </a:r>
            <a:r>
              <a:rPr lang="en-US" sz="2800" dirty="0" err="1"/>
              <a:t>Kategorien</a:t>
            </a:r>
            <a:r>
              <a:rPr lang="en-US" sz="2800" dirty="0"/>
              <a:t> </a:t>
            </a:r>
            <a:r>
              <a:rPr lang="en-US" sz="2800" dirty="0" err="1"/>
              <a:t>sind</a:t>
            </a:r>
            <a:r>
              <a:rPr lang="en-US" sz="2800" dirty="0"/>
              <a:t> </a:t>
            </a:r>
            <a:r>
              <a:rPr lang="en-US" sz="2800" dirty="0" err="1"/>
              <a:t>nicht</a:t>
            </a:r>
            <a:r>
              <a:rPr lang="en-US" sz="2800" dirty="0"/>
              <a:t> </a:t>
            </a:r>
            <a:r>
              <a:rPr lang="en-US" sz="2800" dirty="0" err="1"/>
              <a:t>im</a:t>
            </a:r>
            <a:r>
              <a:rPr lang="en-US" sz="2800" dirty="0"/>
              <a:t> </a:t>
            </a:r>
            <a:r>
              <a:rPr lang="en-US" sz="2800" dirty="0" err="1"/>
              <a:t>Foto</a:t>
            </a:r>
            <a:r>
              <a:rPr lang="en-US" sz="2800" dirty="0"/>
              <a:t>? [Nr. 5 auf dem </a:t>
            </a:r>
            <a:r>
              <a:rPr lang="en-US" sz="2800" dirty="0" err="1"/>
              <a:t>Arbeitsblatt</a:t>
            </a:r>
            <a:r>
              <a:rPr lang="en-US" sz="2800" dirty="0"/>
              <a:t>]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6A7C2CC-3C68-784F-BA3C-5B6546695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9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70"/>
    </mc:Choice>
    <mc:Fallback>
      <p:transition spd="slow" advTm="1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330684"/>
            <a:ext cx="8077200" cy="5854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60663" y="2201906"/>
            <a:ext cx="1646508" cy="21122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556941" y="2381040"/>
            <a:ext cx="1577659" cy="19989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4600" y="211364"/>
            <a:ext cx="1851087" cy="16274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F4101B-3854-3042-830B-F1006E414A8A}"/>
              </a:ext>
            </a:extLst>
          </p:cNvPr>
          <p:cNvSpPr/>
          <p:nvPr/>
        </p:nvSpPr>
        <p:spPr>
          <a:xfrm>
            <a:off x="2057400" y="1838806"/>
            <a:ext cx="1497330" cy="458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7826A-DE55-494E-A84D-8D9CB843F92F}"/>
              </a:ext>
            </a:extLst>
          </p:cNvPr>
          <p:cNvSpPr/>
          <p:nvPr/>
        </p:nvSpPr>
        <p:spPr>
          <a:xfrm>
            <a:off x="3660663" y="1838806"/>
            <a:ext cx="1646508" cy="363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9D5029-21AA-4A40-AA4C-EAA376C36FD6}"/>
              </a:ext>
            </a:extLst>
          </p:cNvPr>
          <p:cNvSpPr/>
          <p:nvPr/>
        </p:nvSpPr>
        <p:spPr>
          <a:xfrm>
            <a:off x="5520690" y="1838806"/>
            <a:ext cx="1364141" cy="458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B9FD3E-DC20-994F-92CA-099C9FBB8408}"/>
              </a:ext>
            </a:extLst>
          </p:cNvPr>
          <p:cNvSpPr/>
          <p:nvPr/>
        </p:nvSpPr>
        <p:spPr>
          <a:xfrm>
            <a:off x="7109460" y="1838806"/>
            <a:ext cx="1447481" cy="458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5BE739-EAAF-244B-B06D-BD56F262D46D}"/>
              </a:ext>
            </a:extLst>
          </p:cNvPr>
          <p:cNvSpPr/>
          <p:nvPr/>
        </p:nvSpPr>
        <p:spPr>
          <a:xfrm>
            <a:off x="8789670" y="1838806"/>
            <a:ext cx="1257300" cy="458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660D69-FBF3-E44E-BC25-2F81279B3556}"/>
              </a:ext>
            </a:extLst>
          </p:cNvPr>
          <p:cNvSpPr/>
          <p:nvPr/>
        </p:nvSpPr>
        <p:spPr>
          <a:xfrm>
            <a:off x="2148840" y="3897630"/>
            <a:ext cx="1303020" cy="4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1EC6C3-DFDB-0845-AFB6-96EA6E59B70B}"/>
              </a:ext>
            </a:extLst>
          </p:cNvPr>
          <p:cNvSpPr/>
          <p:nvPr/>
        </p:nvSpPr>
        <p:spPr>
          <a:xfrm>
            <a:off x="5520690" y="3805552"/>
            <a:ext cx="1180940" cy="508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FD9A82-9CA8-4344-BE66-16EE4119443C}"/>
              </a:ext>
            </a:extLst>
          </p:cNvPr>
          <p:cNvSpPr/>
          <p:nvPr/>
        </p:nvSpPr>
        <p:spPr>
          <a:xfrm>
            <a:off x="7167198" y="3977640"/>
            <a:ext cx="1176702" cy="286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955674-89CB-E149-AF2B-AF0AF1031EB0}"/>
              </a:ext>
            </a:extLst>
          </p:cNvPr>
          <p:cNvSpPr/>
          <p:nvPr/>
        </p:nvSpPr>
        <p:spPr>
          <a:xfrm>
            <a:off x="2057400" y="5829300"/>
            <a:ext cx="1389744" cy="475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8185DE-BB0D-C948-8C28-080475DC1ED2}"/>
              </a:ext>
            </a:extLst>
          </p:cNvPr>
          <p:cNvSpPr/>
          <p:nvPr/>
        </p:nvSpPr>
        <p:spPr>
          <a:xfrm>
            <a:off x="3783330" y="5914362"/>
            <a:ext cx="1337310" cy="486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AB7F60-8FF1-C247-8E95-0B5BFB8C8CC4}"/>
              </a:ext>
            </a:extLst>
          </p:cNvPr>
          <p:cNvSpPr/>
          <p:nvPr/>
        </p:nvSpPr>
        <p:spPr>
          <a:xfrm>
            <a:off x="5429838" y="5925396"/>
            <a:ext cx="1454993" cy="464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F02162-00E9-3F40-AFC1-7CD483C07615}"/>
              </a:ext>
            </a:extLst>
          </p:cNvPr>
          <p:cNvSpPr/>
          <p:nvPr/>
        </p:nvSpPr>
        <p:spPr>
          <a:xfrm>
            <a:off x="7109460" y="6012180"/>
            <a:ext cx="1360170" cy="421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9D9CE2-6216-F640-9069-371C04490C6B}"/>
              </a:ext>
            </a:extLst>
          </p:cNvPr>
          <p:cNvSpPr/>
          <p:nvPr/>
        </p:nvSpPr>
        <p:spPr>
          <a:xfrm>
            <a:off x="8789670" y="5969636"/>
            <a:ext cx="1257300" cy="431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01920447-8E84-994D-87D7-D6E2764200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52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580"/>
    </mc:Choice>
    <mc:Fallback>
      <p:transition spd="slow" advTm="125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86" y="237065"/>
            <a:ext cx="3084514" cy="1701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5659" y="4233"/>
            <a:ext cx="1621407" cy="1934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8025" y="4233"/>
            <a:ext cx="2091225" cy="1549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93" y="1938866"/>
            <a:ext cx="3213100" cy="193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5659" y="2116666"/>
            <a:ext cx="2070100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1151" y="2246841"/>
            <a:ext cx="2224972" cy="1492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593" y="4148667"/>
            <a:ext cx="2933700" cy="1422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8277" y="4047066"/>
            <a:ext cx="2693258" cy="1465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0519" y="4047066"/>
            <a:ext cx="2158360" cy="12654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56123" y="20821"/>
            <a:ext cx="2469589" cy="15324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89999" y="2116666"/>
            <a:ext cx="31326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die </a:t>
            </a:r>
            <a:r>
              <a:rPr lang="en-US" dirty="0" err="1"/>
              <a:t>Möhre</a:t>
            </a:r>
            <a:r>
              <a:rPr lang="en-US" dirty="0"/>
              <a:t>/-n (pl)</a:t>
            </a:r>
          </a:p>
          <a:p>
            <a:pPr marL="342900" indent="-342900">
              <a:buAutoNum type="arabicPeriod"/>
            </a:pPr>
            <a:r>
              <a:rPr lang="en-US" dirty="0"/>
              <a:t> die </a:t>
            </a:r>
            <a:r>
              <a:rPr lang="en-US" dirty="0" err="1"/>
              <a:t>Aubergine</a:t>
            </a:r>
            <a:r>
              <a:rPr lang="en-US" dirty="0"/>
              <a:t>/-n</a:t>
            </a:r>
          </a:p>
          <a:p>
            <a:pPr marL="342900" indent="-342900">
              <a:buAutoNum type="arabicPeriod"/>
            </a:pPr>
            <a:r>
              <a:rPr lang="en-US" dirty="0"/>
              <a:t>der Kohl</a:t>
            </a:r>
          </a:p>
          <a:p>
            <a:pPr marL="342900" indent="-342900">
              <a:buAutoNum type="arabicPeriod"/>
            </a:pPr>
            <a:r>
              <a:rPr lang="en-US" dirty="0"/>
              <a:t>der </a:t>
            </a:r>
            <a:r>
              <a:rPr lang="en-US" dirty="0" err="1"/>
              <a:t>Pfilz</a:t>
            </a:r>
            <a:r>
              <a:rPr lang="en-US" dirty="0"/>
              <a:t>/-e </a:t>
            </a:r>
            <a:r>
              <a:rPr lang="en-US" dirty="0" err="1"/>
              <a:t>oder</a:t>
            </a:r>
            <a:r>
              <a:rPr lang="en-US" dirty="0"/>
              <a:t> die Champignons</a:t>
            </a:r>
          </a:p>
          <a:p>
            <a:pPr marL="342900" indent="-342900">
              <a:buAutoNum type="arabicPeriod"/>
            </a:pPr>
            <a:r>
              <a:rPr lang="en-US" dirty="0"/>
              <a:t>das </a:t>
            </a:r>
            <a:r>
              <a:rPr lang="en-US" dirty="0" err="1"/>
              <a:t>Radieschen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der Paprika/-- </a:t>
            </a:r>
            <a:r>
              <a:rPr lang="en-US" dirty="0" err="1"/>
              <a:t>oder</a:t>
            </a:r>
            <a:r>
              <a:rPr lang="en-US" dirty="0"/>
              <a:t> -s</a:t>
            </a:r>
          </a:p>
          <a:p>
            <a:pPr marL="342900" indent="-342900">
              <a:buAutoNum type="arabicPeriod"/>
            </a:pPr>
            <a:r>
              <a:rPr lang="en-US" dirty="0"/>
              <a:t>die </a:t>
            </a:r>
            <a:r>
              <a:rPr lang="en-US" dirty="0" err="1"/>
              <a:t>Gurke</a:t>
            </a:r>
            <a:r>
              <a:rPr lang="en-US" dirty="0"/>
              <a:t>/-n</a:t>
            </a:r>
          </a:p>
          <a:p>
            <a:pPr marL="342900" indent="-342900">
              <a:buAutoNum type="arabicPeriod"/>
            </a:pPr>
            <a:r>
              <a:rPr lang="en-US" dirty="0"/>
              <a:t>die </a:t>
            </a:r>
            <a:r>
              <a:rPr lang="en-US" dirty="0" err="1"/>
              <a:t>Zwiebel</a:t>
            </a:r>
            <a:r>
              <a:rPr lang="en-US" dirty="0"/>
              <a:t>/-n</a:t>
            </a:r>
          </a:p>
          <a:p>
            <a:pPr marL="342900" indent="-342900">
              <a:buAutoNum type="arabicPeriod"/>
            </a:pPr>
            <a:r>
              <a:rPr lang="en-US" dirty="0"/>
              <a:t>die </a:t>
            </a:r>
            <a:r>
              <a:rPr lang="en-US" dirty="0" err="1"/>
              <a:t>Tomate</a:t>
            </a:r>
            <a:r>
              <a:rPr lang="en-US" dirty="0"/>
              <a:t>/-n</a:t>
            </a:r>
          </a:p>
          <a:p>
            <a:pPr marL="342900" indent="-342900">
              <a:buAutoNum type="arabicPeriod"/>
            </a:pPr>
            <a:r>
              <a:rPr lang="en-US" dirty="0"/>
              <a:t>der Knoblauch 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1067" y="193886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55082" y="1938866"/>
            <a:ext cx="35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0519" y="1778013"/>
            <a:ext cx="51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92533" y="1650311"/>
            <a:ext cx="39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5593" y="3739091"/>
            <a:ext cx="337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28533" y="3869266"/>
            <a:ext cx="326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63364" y="3739091"/>
            <a:ext cx="51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9490" y="5512515"/>
            <a:ext cx="75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95659" y="5571067"/>
            <a:ext cx="55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53199" y="5312489"/>
            <a:ext cx="69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F11DFF18-3D8E-C548-AFCD-D0F1EE84DB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226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658"/>
    </mc:Choice>
    <mc:Fallback>
      <p:transition spd="slow" advTm="125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318" y="512768"/>
            <a:ext cx="4860378" cy="3555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80998" y="517364"/>
            <a:ext cx="36870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die </a:t>
            </a:r>
            <a:r>
              <a:rPr lang="en-US" sz="2000" dirty="0" err="1"/>
              <a:t>Milch</a:t>
            </a: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der </a:t>
            </a:r>
            <a:r>
              <a:rPr lang="en-US" sz="2000" dirty="0" err="1"/>
              <a:t>Frischkäse</a:t>
            </a: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die Butter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der </a:t>
            </a:r>
            <a:r>
              <a:rPr lang="en-US" sz="2000" dirty="0" err="1"/>
              <a:t>Käse</a:t>
            </a: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der </a:t>
            </a:r>
            <a:r>
              <a:rPr lang="en-US" sz="2000" dirty="0" err="1"/>
              <a:t>Joghurt</a:t>
            </a:r>
            <a:endParaRPr lang="en-US" sz="2000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475" y="4280003"/>
            <a:ext cx="2933302" cy="2342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3094" y="4649335"/>
            <a:ext cx="357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saure</a:t>
            </a:r>
            <a:r>
              <a:rPr lang="en-US" dirty="0"/>
              <a:t> </a:t>
            </a:r>
            <a:r>
              <a:rPr lang="en-US" dirty="0" err="1"/>
              <a:t>Sahne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0615C-2CC3-C749-B42B-B18F7316EC10}"/>
              </a:ext>
            </a:extLst>
          </p:cNvPr>
          <p:cNvSpPr txBox="1"/>
          <p:nvPr/>
        </p:nvSpPr>
        <p:spPr>
          <a:xfrm>
            <a:off x="1257300" y="617220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CEC90-906A-E742-9063-A20CF64D0C13}"/>
              </a:ext>
            </a:extLst>
          </p:cNvPr>
          <p:cNvSpPr txBox="1"/>
          <p:nvPr/>
        </p:nvSpPr>
        <p:spPr>
          <a:xfrm>
            <a:off x="6206490" y="377190"/>
            <a:ext cx="445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A6C09F-A04C-8149-998D-20176A1F1F79}"/>
              </a:ext>
            </a:extLst>
          </p:cNvPr>
          <p:cNvSpPr txBox="1"/>
          <p:nvPr/>
        </p:nvSpPr>
        <p:spPr>
          <a:xfrm>
            <a:off x="1417320" y="3268980"/>
            <a:ext cx="37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0959BB-3DE5-3D4B-99A4-D0B13CE8562F}"/>
              </a:ext>
            </a:extLst>
          </p:cNvPr>
          <p:cNvSpPr txBox="1"/>
          <p:nvPr/>
        </p:nvSpPr>
        <p:spPr>
          <a:xfrm>
            <a:off x="6515100" y="1783080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EB78C-1448-C44B-BDA8-DD41492F4241}"/>
              </a:ext>
            </a:extLst>
          </p:cNvPr>
          <p:cNvSpPr txBox="1"/>
          <p:nvPr/>
        </p:nvSpPr>
        <p:spPr>
          <a:xfrm>
            <a:off x="6096000" y="3638312"/>
            <a:ext cx="55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C4B1928-A81E-1C48-9256-A4963F8D58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43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06"/>
    </mc:Choice>
    <mc:Fallback>
      <p:transition spd="slow" advTm="6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28.3|28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3.9|4.2|6.8|9.3|-1837.1|9.9|9.4|10|10.1|1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23|17|18.1|11.4|4.8|6.8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5.1|8.5|17.5|7.3|11.2|10|7.3|10.6|10.4|1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0.5|6.8|10|13.4|10.8|7.3|10.9|6.6|7.6|6.4|8.1|1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5.7|11.6|9.7|12.8|9.9|17.5|10.1|12.2|8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9.5|16.6|5.9|11|1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|4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4.4|10.6|10.8|12.3|8.5|27.5|10.3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0.1|10.1|11.2|12.4|8.9|10.4|11.3|9.9|16.4|1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492</Words>
  <Application>Microsoft Macintosh PowerPoint</Application>
  <PresentationFormat>Widescreen</PresentationFormat>
  <Paragraphs>170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Koordinierende Konjunktionen </vt:lpstr>
      <vt:lpstr>PowerPoint Presentation</vt:lpstr>
      <vt:lpstr>Koordinierende Konjunktionen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Modalverb/Hilfsverb: möchten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17</cp:revision>
  <dcterms:created xsi:type="dcterms:W3CDTF">2020-10-12T13:39:03Z</dcterms:created>
  <dcterms:modified xsi:type="dcterms:W3CDTF">2020-10-13T11:42:37Z</dcterms:modified>
</cp:coreProperties>
</file>