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Proxima Nova"/>
      <p:regular r:id="rId29"/>
      <p:bold r:id="rId30"/>
      <p:italic r:id="rId31"/>
      <p:boldItalic r:id="rId32"/>
    </p:embeddedFont>
    <p:embeddedFont>
      <p:font typeface="Corbel"/>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schemas.openxmlformats.org/officeDocument/2006/relationships/font" Target="fonts/Corbel-regular.fnt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35" Type="http://schemas.openxmlformats.org/officeDocument/2006/relationships/font" Target="fonts/Corbel-italic.fntdata"/><Relationship Id="rId12" Type="http://schemas.openxmlformats.org/officeDocument/2006/relationships/slide" Target="slides/slide7.xml"/><Relationship Id="rId34" Type="http://schemas.openxmlformats.org/officeDocument/2006/relationships/font" Target="fonts/Corbel-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rbel-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53c60c860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3c60c860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3c60c87d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3c60c87d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1a9b0ba8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1a9b0ba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6f0e572ba9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f0e572ba9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53c60c860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3c60c860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3c60c87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3c60c87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6f0e572ba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f0e572ba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f0e572ba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0e572ba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3c60c87d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3c60c87d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f33ca3e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f33ca3e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3c60c860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3c60c860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53c60c860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3c60c860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3c60c860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3c60c860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53c60c860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3c60c860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3c60c860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3c60c860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f33ca3e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f33ca3e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f0e572b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f0e572b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f0e572ba9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f0e572ba9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f0e572ba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f0e572ba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6QgKU4kKPnc" TargetMode="External"/><Relationship Id="rId4" Type="http://schemas.openxmlformats.org/officeDocument/2006/relationships/image" Target="../media/image14.jpg"/><Relationship Id="rId5" Type="http://schemas.openxmlformats.org/officeDocument/2006/relationships/hyperlink" Target="http://www.youtube.com/watch?v=ZMHodxSyca8" TargetMode="External"/><Relationship Id="rId6"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R5Uqe9K4zsY" TargetMode="External"/><Relationship Id="rId4" Type="http://schemas.openxmlformats.org/officeDocument/2006/relationships/image" Target="../media/image22.jpg"/><Relationship Id="rId5" Type="http://schemas.openxmlformats.org/officeDocument/2006/relationships/hyperlink" Target="http://www.youtube.com/watch?v=U01MV0g7mJs" TargetMode="External"/><Relationship Id="rId6"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oo_BLRSuz7s" TargetMode="External"/><Relationship Id="rId4" Type="http://schemas.openxmlformats.org/officeDocument/2006/relationships/image" Target="../media/image21.jpg"/><Relationship Id="rId5" Type="http://schemas.openxmlformats.org/officeDocument/2006/relationships/hyperlink" Target="http://www.youtube.com/watch?v=H-N_Hzfe8NE" TargetMode="External"/><Relationship Id="rId6"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hyperlink" Target="https://www.numeridanse.tv/en/dance-videotheque/tanzerische-pantomin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britannica.com/topic/modernity" TargetMode="External"/><Relationship Id="rId4" Type="http://schemas.openxmlformats.org/officeDocument/2006/relationships/hyperlink" Target="https://www.britannica.com/art/Modernism-art" TargetMode="External"/><Relationship Id="rId5" Type="http://schemas.openxmlformats.org/officeDocument/2006/relationships/image" Target="../media/image1.jpg"/><Relationship Id="rId6" Type="http://schemas.openxmlformats.org/officeDocument/2006/relationships/image" Target="../media/image15.jpg"/><Relationship Id="rId7" Type="http://schemas.openxmlformats.org/officeDocument/2006/relationships/image" Target="../media/image4.jpg"/><Relationship Id="rId8"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qcYPt0g-bBg" TargetMode="External"/><Relationship Id="rId4" Type="http://schemas.openxmlformats.org/officeDocument/2006/relationships/image" Target="../media/image5.jpg"/><Relationship Id="rId5" Type="http://schemas.openxmlformats.org/officeDocument/2006/relationships/hyperlink" Target="http://www.youtube.com/watch?v=XbnSY3RVTr0" TargetMode="External"/><Relationship Id="rId6"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n5DdjXZkPfg" TargetMode="External"/><Relationship Id="rId4" Type="http://schemas.openxmlformats.org/officeDocument/2006/relationships/image" Target="../media/image9.jpg"/><Relationship Id="rId5" Type="http://schemas.openxmlformats.org/officeDocument/2006/relationships/hyperlink" Target="http://www.youtube.com/watch?v=wEyyeoc_t-U" TargetMode="External"/><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oma.org/interactives/exhibitions/2012/inventingabstraction/?work=238" TargetMode="External"/><Relationship Id="rId4" Type="http://schemas.openxmlformats.org/officeDocument/2006/relationships/hyperlink" Target="http://www.youtube.com/watch?v=oFCVWVaeevA" TargetMode="External"/><Relationship Id="rId5" Type="http://schemas.openxmlformats.org/officeDocument/2006/relationships/image" Target="../media/image3.jp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Modernism </a:t>
            </a:r>
            <a:endParaRPr>
              <a:latin typeface="Raleway"/>
              <a:ea typeface="Raleway"/>
              <a:cs typeface="Raleway"/>
              <a:sym typeface="Raleway"/>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German Modern Dance</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latin typeface="Raleway"/>
                <a:ea typeface="Raleway"/>
                <a:cs typeface="Raleway"/>
                <a:sym typeface="Raleway"/>
              </a:rPr>
              <a:t>Mary Wigman: The Philosophy of Modern Dance</a:t>
            </a:r>
            <a:endParaRPr sz="28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blip>
          <a:stretch>
            <a:fillRect/>
          </a:stretch>
        </p:blipFill>
        <p:spPr>
          <a:xfrm>
            <a:off x="247650" y="391000"/>
            <a:ext cx="8648700" cy="4019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Recreation for film by Valerie Preston-Dunlop and Ali Curtis-Jones" id="135" name="Google Shape;135;p24" title="Rudolf Laban's  Crystal">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pic>
        <p:nvPicPr>
          <p:cNvPr descr="Rudolf Laban, Mary Wigman, Kurt Jooss&#10;&#10;Part I begins with Rudolf Laban (1879-1958), credited with being one of the most important innovators and guiding forces of modern dance. It continues with two of his most gifted and influential students, Mary Wigman, who became the foremost choreographer and exponent of German expressionist dance, and Kurt Jooss, who was Laban's assistant and lead dancer.. Jooss later established his own company Ballets Jooss, with great success until forced to leave Germany for political reasons in 1933. Part I concludes with preparations for the 1936 Olympics in Berlin.&#10;&#10;Part II begins with the 1936 Olympics and the cancellation by Josef Goebbels of Laban's massive opening choreographic piece The Spring Wind and the New Joy and Laban's consequent downfall and escape from Germany. World War II finds Laban and Jooss in England while Wigman remains in Germany only to experience of the destruction of her school in air raid. The post war period focuses on Jooss's return to Germany and the Folkwang School; and Wigman's eventual move to West Germany and return to choreography. Jooss who has outlived the others has the last word.&#10;&#10;Narrated by Isa Partsch-Bergsohn Fascinating, never-before-seen archival films and stills of the founders of modern dance are described by Isa Bergsohn, a student of both Wigman and Jooss. Her interviews on film include Kurt Jooss, his daughter Anna Markard and the distinguished dance historians Marion North, Valerie Preston-Dunlop, Ann Hutchinson Guest and Hedwig Müller.&#10;&#10;DVD, NTSC/PAL&#10;Year 2001&#10;Length 100 mins&#10;DVD available from&#10;Europe, UK: http://www.artfilms.co.uk/Detail.aspx?ItemID=1424&#10;US, Australia, World: http://www.artfilms.com.au/Detail.aspx?ItemID=1424&#10;STREAMING: http://www.artfilms-digital.com" id="136" name="Google Shape;136;p24" title="The Makers Of Modern Dance In Germany - Part II - Screener">
            <a:hlinkClick r:id="rId5"/>
          </p:cNvPr>
          <p:cNvPicPr preferRelativeResize="0"/>
          <p:nvPr/>
        </p:nvPicPr>
        <p:blipFill>
          <a:blip r:embed="rId6">
            <a:alphaModFix/>
          </a:blip>
          <a:stretch>
            <a:fillRect/>
          </a:stretch>
        </p:blipFill>
        <p:spPr>
          <a:xfrm>
            <a:off x="0" y="0"/>
            <a:ext cx="4572000" cy="3429000"/>
          </a:xfrm>
          <a:prstGeom prst="rect">
            <a:avLst/>
          </a:prstGeom>
          <a:noFill/>
          <a:ln>
            <a:noFill/>
          </a:ln>
        </p:spPr>
      </p:pic>
      <p:sp>
        <p:nvSpPr>
          <p:cNvPr id="137" name="Google Shape;137;p24"/>
          <p:cNvSpPr txBox="1"/>
          <p:nvPr/>
        </p:nvSpPr>
        <p:spPr>
          <a:xfrm>
            <a:off x="2437500" y="3913925"/>
            <a:ext cx="3959400" cy="961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3000">
                <a:latin typeface="Raleway"/>
                <a:ea typeface="Raleway"/>
                <a:cs typeface="Raleway"/>
                <a:sym typeface="Raleway"/>
              </a:rPr>
              <a:t>Rudolf von Laban	</a:t>
            </a:r>
            <a:endParaRPr sz="3000">
              <a:latin typeface="Raleway"/>
              <a:ea typeface="Raleway"/>
              <a:cs typeface="Raleway"/>
              <a:sym typeface="Raleway"/>
            </a:endParaRPr>
          </a:p>
          <a:p>
            <a:pPr indent="0" lvl="0" marL="0" rtl="0" algn="l">
              <a:spcBef>
                <a:spcPts val="0"/>
              </a:spcBef>
              <a:spcAft>
                <a:spcPts val="0"/>
              </a:spcAft>
              <a:buNone/>
            </a:pPr>
            <a:r>
              <a:rPr lang="en" sz="3000">
                <a:latin typeface="Raleway"/>
                <a:ea typeface="Raleway"/>
                <a:cs typeface="Raleway"/>
                <a:sym typeface="Raleway"/>
              </a:rPr>
              <a:t>           (1879 -1958)</a:t>
            </a:r>
            <a:endParaRPr sz="30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Labanotation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3" name="Google Shape;143;p25"/>
          <p:cNvPicPr preferRelativeResize="0"/>
          <p:nvPr/>
        </p:nvPicPr>
        <p:blipFill>
          <a:blip r:embed="rId3">
            <a:alphaModFix/>
          </a:blip>
          <a:stretch>
            <a:fillRect/>
          </a:stretch>
        </p:blipFill>
        <p:spPr>
          <a:xfrm>
            <a:off x="1035625" y="1596525"/>
            <a:ext cx="2551450" cy="3403879"/>
          </a:xfrm>
          <a:prstGeom prst="rect">
            <a:avLst/>
          </a:prstGeom>
          <a:noFill/>
          <a:ln>
            <a:noFill/>
          </a:ln>
        </p:spPr>
      </p:pic>
      <p:pic>
        <p:nvPicPr>
          <p:cNvPr id="144" name="Google Shape;144;p25"/>
          <p:cNvPicPr preferRelativeResize="0"/>
          <p:nvPr/>
        </p:nvPicPr>
        <p:blipFill>
          <a:blip r:embed="rId4">
            <a:alphaModFix/>
          </a:blip>
          <a:stretch>
            <a:fillRect/>
          </a:stretch>
        </p:blipFill>
        <p:spPr>
          <a:xfrm>
            <a:off x="4887752" y="0"/>
            <a:ext cx="4256246"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2" type="body"/>
          </p:nvPr>
        </p:nvSpPr>
        <p:spPr>
          <a:xfrm>
            <a:off x="4939500" y="2959975"/>
            <a:ext cx="3837000" cy="145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Raleway"/>
              <a:ea typeface="Raleway"/>
              <a:cs typeface="Raleway"/>
              <a:sym typeface="Raleway"/>
            </a:endParaRPr>
          </a:p>
          <a:p>
            <a:pPr indent="0" lvl="0" marL="0" rtl="0" algn="l">
              <a:spcBef>
                <a:spcPts val="1600"/>
              </a:spcBef>
              <a:spcAft>
                <a:spcPts val="1600"/>
              </a:spcAft>
              <a:buNone/>
            </a:pPr>
            <a:r>
              <a:rPr lang="en" sz="3000">
                <a:latin typeface="Raleway"/>
                <a:ea typeface="Raleway"/>
                <a:cs typeface="Raleway"/>
                <a:sym typeface="Raleway"/>
              </a:rPr>
              <a:t>Movement Choirs </a:t>
            </a:r>
            <a:endParaRPr sz="3000">
              <a:latin typeface="Raleway"/>
              <a:ea typeface="Raleway"/>
              <a:cs typeface="Raleway"/>
              <a:sym typeface="Raleway"/>
            </a:endParaRPr>
          </a:p>
        </p:txBody>
      </p:sp>
      <p:pic>
        <p:nvPicPr>
          <p:cNvPr id="150" name="Google Shape;150;p26"/>
          <p:cNvPicPr preferRelativeResize="0"/>
          <p:nvPr/>
        </p:nvPicPr>
        <p:blipFill>
          <a:blip r:embed="rId3">
            <a:alphaModFix/>
          </a:blip>
          <a:stretch>
            <a:fillRect/>
          </a:stretch>
        </p:blipFill>
        <p:spPr>
          <a:xfrm>
            <a:off x="4572010" y="0"/>
            <a:ext cx="4572000" cy="3137978"/>
          </a:xfrm>
          <a:prstGeom prst="rect">
            <a:avLst/>
          </a:prstGeom>
          <a:noFill/>
          <a:ln>
            <a:noFill/>
          </a:ln>
        </p:spPr>
      </p:pic>
      <p:pic>
        <p:nvPicPr>
          <p:cNvPr id="151" name="Google Shape;151;p26"/>
          <p:cNvPicPr preferRelativeResize="0"/>
          <p:nvPr/>
        </p:nvPicPr>
        <p:blipFill>
          <a:blip r:embed="rId4">
            <a:alphaModFix/>
          </a:blip>
          <a:stretch>
            <a:fillRect/>
          </a:stretch>
        </p:blipFill>
        <p:spPr>
          <a:xfrm>
            <a:off x="0" y="0"/>
            <a:ext cx="4572000" cy="3234686"/>
          </a:xfrm>
          <a:prstGeom prst="rect">
            <a:avLst/>
          </a:prstGeom>
          <a:noFill/>
          <a:ln>
            <a:noFill/>
          </a:ln>
        </p:spPr>
      </p:pic>
      <p:pic>
        <p:nvPicPr>
          <p:cNvPr id="152" name="Google Shape;152;p26"/>
          <p:cNvPicPr preferRelativeResize="0"/>
          <p:nvPr/>
        </p:nvPicPr>
        <p:blipFill>
          <a:blip r:embed="rId5">
            <a:alphaModFix/>
          </a:blip>
          <a:stretch>
            <a:fillRect/>
          </a:stretch>
        </p:blipFill>
        <p:spPr>
          <a:xfrm>
            <a:off x="960026" y="3137975"/>
            <a:ext cx="2834969" cy="2005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7" title="La Table verte 1932 ballet de Kurt Jooss Danse macabre en 8 tableaux et 16 danseurs">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pic>
        <p:nvPicPr>
          <p:cNvPr descr="Stager Jeanette Vondersaar and Co-Stager Claudio Schellino discuss Kurt Jooss's historic work 'The Green Table' which returns to Tulsa this weekend May 3-6 as a part of our season closing program Signature Series. Learn more at https://tulsaballet.org/signature-series-3/" id="159" name="Google Shape;159;p27" title="Spotlight on The Green Table">
            <a:hlinkClick r:id="rId5"/>
          </p:cNvPr>
          <p:cNvPicPr preferRelativeResize="0"/>
          <p:nvPr/>
        </p:nvPicPr>
        <p:blipFill>
          <a:blip r:embed="rId6">
            <a:alphaModFix/>
          </a:blip>
          <a:stretch>
            <a:fillRect/>
          </a:stretch>
        </p:blipFill>
        <p:spPr>
          <a:xfrm>
            <a:off x="0" y="0"/>
            <a:ext cx="4572000" cy="3429000"/>
          </a:xfrm>
          <a:prstGeom prst="rect">
            <a:avLst/>
          </a:prstGeom>
          <a:noFill/>
          <a:ln>
            <a:noFill/>
          </a:ln>
        </p:spPr>
      </p:pic>
      <p:sp>
        <p:nvSpPr>
          <p:cNvPr id="160" name="Google Shape;160;p27"/>
          <p:cNvSpPr txBox="1"/>
          <p:nvPr/>
        </p:nvSpPr>
        <p:spPr>
          <a:xfrm>
            <a:off x="1650450" y="3850325"/>
            <a:ext cx="6058200" cy="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3000">
                <a:latin typeface="Raleway"/>
                <a:ea typeface="Raleway"/>
                <a:cs typeface="Raleway"/>
                <a:sym typeface="Raleway"/>
              </a:rPr>
              <a:t>The Green Table</a:t>
            </a:r>
            <a:r>
              <a:rPr lang="en" sz="3000">
                <a:latin typeface="Raleway"/>
                <a:ea typeface="Raleway"/>
                <a:cs typeface="Raleway"/>
                <a:sym typeface="Raleway"/>
              </a:rPr>
              <a:t> (1932): Kurt Jooss</a:t>
            </a:r>
            <a:endParaRPr sz="30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latin typeface="Raleway"/>
                <a:ea typeface="Raleway"/>
                <a:cs typeface="Raleway"/>
                <a:sym typeface="Raleway"/>
              </a:rPr>
              <a:t> </a:t>
            </a:r>
            <a:r>
              <a:rPr lang="en">
                <a:latin typeface="Raleway"/>
                <a:ea typeface="Raleway"/>
                <a:cs typeface="Raleway"/>
                <a:sym typeface="Raleway"/>
              </a:rPr>
              <a:t>Oskar Schlemmer and the Bauhaus Dances</a:t>
            </a:r>
            <a:endParaRPr>
              <a:latin typeface="Raleway"/>
              <a:ea typeface="Raleway"/>
              <a:cs typeface="Raleway"/>
              <a:sym typeface="Raleway"/>
            </a:endParaRPr>
          </a:p>
        </p:txBody>
      </p:sp>
      <p:sp>
        <p:nvSpPr>
          <p:cNvPr id="166" name="Google Shape;16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he Bauhaus Movement produced more than just minimalist buildings and furniture; it also gave way to a dance of geometry. In his 1922 “Triadic Ballet,” prodigious artist Oskar Schlemmer stripped away the genre’s archetypally fluid movements and fabrics, placing his dancers in structural yet jovial costumes. Join the Bayerisches Junior Ballet München as they prepare to bring Bauhaus center stage again.&#10;&#10;This Great Big Story was made in partnership with The German National Tourist Board: www.germany.travel/bauhaus&#10;&#10;SUBSCRIBE: https://goo.gl/vR6Acb&#10;&#10;This story is a part of our Frontiers series, where we bring you front and center to the dreamers, pioneers, and innovators leading society at the cutting edge. Let us take you along for a trip to the oft-imagined but rarely accomplished.&#10;&#10;Got a story idea for us? Shoot us an email at hey [at] GreatBigStory [dot] com&#10;&#10;Follow us behind the scenes on Instagram: http://goo.gl/2KABeX&#10;Make our acquaintance on Facebook: http://goo.gl/Vn0XIZ&#10;Give us a shout on Twitter: http://goo.gl/sY1GLY&#10;Come hang with us on Vimeo: http://goo.gl/T0OzjV&#10;Visit our world directly: http://www.greatbigstory.com" id="167" name="Google Shape;167;p28" title="Bauhaus Ballet: A Dance of Geometry">
            <a:hlinkClick r:id="rId3"/>
          </p:cNvPr>
          <p:cNvPicPr preferRelativeResize="0"/>
          <p:nvPr/>
        </p:nvPicPr>
        <p:blipFill>
          <a:blip r:embed="rId4">
            <a:alphaModFix/>
          </a:blip>
          <a:stretch>
            <a:fillRect/>
          </a:stretch>
        </p:blipFill>
        <p:spPr>
          <a:xfrm>
            <a:off x="0" y="1085375"/>
            <a:ext cx="4572000" cy="3429000"/>
          </a:xfrm>
          <a:prstGeom prst="rect">
            <a:avLst/>
          </a:prstGeom>
          <a:noFill/>
          <a:ln>
            <a:noFill/>
          </a:ln>
        </p:spPr>
      </p:pic>
      <p:pic>
        <p:nvPicPr>
          <p:cNvPr descr="Ausschnitte aus dem triadischen Ballett von Oskar Schlemmer" id="168" name="Google Shape;168;p28" title="Oskar Schlemmer - Das triadische Ballett">
            <a:hlinkClick r:id="rId5"/>
          </p:cNvPr>
          <p:cNvPicPr preferRelativeResize="0"/>
          <p:nvPr/>
        </p:nvPicPr>
        <p:blipFill>
          <a:blip r:embed="rId6">
            <a:alphaModFix/>
          </a:blip>
          <a:stretch>
            <a:fillRect/>
          </a:stretch>
        </p:blipFill>
        <p:spPr>
          <a:xfrm>
            <a:off x="4572000" y="1085375"/>
            <a:ext cx="4572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510450" y="2057400"/>
            <a:ext cx="8123100" cy="203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Valeska Gert </a:t>
            </a:r>
            <a:endParaRPr/>
          </a:p>
        </p:txBody>
      </p:sp>
      <p:pic>
        <p:nvPicPr>
          <p:cNvPr id="174" name="Google Shape;174;p29"/>
          <p:cNvPicPr preferRelativeResize="0"/>
          <p:nvPr/>
        </p:nvPicPr>
        <p:blipFill>
          <a:blip r:embed="rId3">
            <a:alphaModFix/>
          </a:blip>
          <a:stretch>
            <a:fillRect/>
          </a:stretch>
        </p:blipFill>
        <p:spPr>
          <a:xfrm>
            <a:off x="5426725" y="195250"/>
            <a:ext cx="3105150" cy="4752975"/>
          </a:xfrm>
          <a:prstGeom prst="rect">
            <a:avLst/>
          </a:prstGeom>
          <a:noFill/>
          <a:ln>
            <a:noFill/>
          </a:ln>
        </p:spPr>
      </p:pic>
      <p:sp>
        <p:nvSpPr>
          <p:cNvPr id="175" name="Google Shape;175;p29"/>
          <p:cNvSpPr txBox="1"/>
          <p:nvPr/>
        </p:nvSpPr>
        <p:spPr>
          <a:xfrm>
            <a:off x="438250" y="602000"/>
            <a:ext cx="4074300" cy="10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u="sng">
                <a:solidFill>
                  <a:schemeClr val="hlink"/>
                </a:solidFill>
                <a:latin typeface="Corbel"/>
                <a:ea typeface="Corbel"/>
                <a:cs typeface="Corbel"/>
                <a:sym typeface="Corbel"/>
                <a:hlinkClick r:id="rId4"/>
              </a:rPr>
              <a:t>Tanzerische pantominen</a:t>
            </a:r>
            <a:endParaRPr sz="2000">
              <a:latin typeface="Corbel"/>
              <a:ea typeface="Corbel"/>
              <a:cs typeface="Corbel"/>
              <a:sym typeface="Corbel"/>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latin typeface="Raleway"/>
                <a:ea typeface="Raleway"/>
                <a:cs typeface="Raleway"/>
                <a:sym typeface="Raleway"/>
              </a:rPr>
              <a:t>Lineages/Traces of Ausdruckstanz</a:t>
            </a:r>
            <a:endParaRPr>
              <a:latin typeface="Raleway"/>
              <a:ea typeface="Raleway"/>
              <a:cs typeface="Raleway"/>
              <a:sym typeface="Raleway"/>
            </a:endParaRPr>
          </a:p>
        </p:txBody>
      </p:sp>
      <p:sp>
        <p:nvSpPr>
          <p:cNvPr id="181" name="Google Shape;181;p30"/>
          <p:cNvSpPr txBox="1"/>
          <p:nvPr/>
        </p:nvSpPr>
        <p:spPr>
          <a:xfrm>
            <a:off x="529250" y="1148975"/>
            <a:ext cx="8103600" cy="31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rbel"/>
                <a:ea typeface="Corbel"/>
                <a:cs typeface="Corbel"/>
                <a:sym typeface="Corbel"/>
              </a:rPr>
              <a:t>Susan Manning’s (2019) distinction between different ways that dance historians have organized the information/told the story about “modern dance”: </a:t>
            </a:r>
            <a:endParaRPr sz="2400">
              <a:latin typeface="Corbel"/>
              <a:ea typeface="Corbel"/>
              <a:cs typeface="Corbel"/>
              <a:sym typeface="Corbel"/>
            </a:endParaRPr>
          </a:p>
          <a:p>
            <a:pPr indent="0" lvl="0" marL="0" rtl="0" algn="l">
              <a:spcBef>
                <a:spcPts val="0"/>
              </a:spcBef>
              <a:spcAft>
                <a:spcPts val="0"/>
              </a:spcAft>
              <a:buNone/>
            </a:pPr>
            <a:r>
              <a:t/>
            </a:r>
            <a:endParaRPr sz="2400">
              <a:latin typeface="Corbel"/>
              <a:ea typeface="Corbel"/>
              <a:cs typeface="Corbel"/>
              <a:sym typeface="Corbel"/>
            </a:endParaRPr>
          </a:p>
          <a:p>
            <a:pPr indent="457200" lvl="0" marL="914400" rtl="0" algn="l">
              <a:spcBef>
                <a:spcPts val="0"/>
              </a:spcBef>
              <a:spcAft>
                <a:spcPts val="0"/>
              </a:spcAft>
              <a:buNone/>
            </a:pPr>
            <a:r>
              <a:rPr lang="en" sz="2400">
                <a:latin typeface="Corbel"/>
                <a:ea typeface="Corbel"/>
                <a:cs typeface="Corbel"/>
                <a:sym typeface="Corbel"/>
              </a:rPr>
              <a:t>national and transnational frameworks </a:t>
            </a:r>
            <a:endParaRPr sz="2400">
              <a:latin typeface="Corbel"/>
              <a:ea typeface="Corbel"/>
              <a:cs typeface="Corbel"/>
              <a:sym typeface="Corbel"/>
            </a:endParaRPr>
          </a:p>
          <a:p>
            <a:pPr indent="457200" lvl="0" marL="914400" rtl="0" algn="l">
              <a:spcBef>
                <a:spcPts val="0"/>
              </a:spcBef>
              <a:spcAft>
                <a:spcPts val="0"/>
              </a:spcAft>
              <a:buNone/>
            </a:pPr>
            <a:r>
              <a:t/>
            </a:r>
            <a:endParaRPr sz="2400">
              <a:latin typeface="Corbel"/>
              <a:ea typeface="Corbel"/>
              <a:cs typeface="Corbel"/>
              <a:sym typeface="Corbel"/>
            </a:endParaRPr>
          </a:p>
          <a:p>
            <a:pPr indent="457200" lvl="0" marL="914400" rtl="0" algn="l">
              <a:spcBef>
                <a:spcPts val="0"/>
              </a:spcBef>
              <a:spcAft>
                <a:spcPts val="0"/>
              </a:spcAft>
              <a:buNone/>
            </a:pPr>
            <a:r>
              <a:rPr lang="en" sz="2400">
                <a:latin typeface="Corbel"/>
                <a:ea typeface="Corbel"/>
                <a:cs typeface="Corbel"/>
                <a:sym typeface="Corbel"/>
              </a:rPr>
              <a:t>→ American modern dance via Hanya Holm</a:t>
            </a:r>
            <a:endParaRPr sz="2400">
              <a:latin typeface="Corbel"/>
              <a:ea typeface="Corbel"/>
              <a:cs typeface="Corbel"/>
              <a:sym typeface="Corbel"/>
            </a:endParaRPr>
          </a:p>
          <a:p>
            <a:pPr indent="457200" lvl="0" marL="914400" rtl="0" algn="l">
              <a:spcBef>
                <a:spcPts val="0"/>
              </a:spcBef>
              <a:spcAft>
                <a:spcPts val="0"/>
              </a:spcAft>
              <a:buNone/>
            </a:pPr>
            <a:r>
              <a:rPr lang="en" sz="2400">
                <a:latin typeface="Corbel"/>
                <a:ea typeface="Corbel"/>
                <a:cs typeface="Corbel"/>
                <a:sym typeface="Corbel"/>
              </a:rPr>
              <a:t>→ Japanese postmodern dance: “Butoh” </a:t>
            </a:r>
            <a:endParaRPr sz="2400">
              <a:latin typeface="Corbel"/>
              <a:ea typeface="Corbel"/>
              <a:cs typeface="Corbel"/>
              <a:sym typeface="Corbel"/>
            </a:endParaRPr>
          </a:p>
          <a:p>
            <a:pPr indent="457200" lvl="0" marL="914400" rtl="0" algn="l">
              <a:spcBef>
                <a:spcPts val="0"/>
              </a:spcBef>
              <a:spcAft>
                <a:spcPts val="0"/>
              </a:spcAft>
              <a:buNone/>
            </a:pPr>
            <a:r>
              <a:t/>
            </a:r>
            <a:endParaRPr sz="2400">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Saturday: </a:t>
            </a:r>
            <a:endParaRPr/>
          </a:p>
        </p:txBody>
      </p:sp>
      <p:sp>
        <p:nvSpPr>
          <p:cNvPr id="187" name="Google Shape;18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l"/>
                <a:ea typeface="Corbel"/>
                <a:cs typeface="Corbel"/>
                <a:sym typeface="Corbel"/>
              </a:rPr>
              <a:t>“Modernism” in mid-century U.S modern dance </a:t>
            </a:r>
            <a:endParaRPr sz="3000">
              <a:latin typeface="Corbel"/>
              <a:ea typeface="Corbel"/>
              <a:cs typeface="Corbel"/>
              <a:sym typeface="Corbel"/>
            </a:endParaRPr>
          </a:p>
          <a:p>
            <a:pPr indent="0" lvl="0" marL="0" rtl="0" algn="l">
              <a:spcBef>
                <a:spcPts val="1600"/>
              </a:spcBef>
              <a:spcAft>
                <a:spcPts val="0"/>
              </a:spcAft>
              <a:buNone/>
            </a:pPr>
            <a:r>
              <a:rPr lang="en" sz="3000" u="sng">
                <a:latin typeface="Corbel"/>
                <a:ea typeface="Corbel"/>
                <a:cs typeface="Corbel"/>
                <a:sym typeface="Corbel"/>
              </a:rPr>
              <a:t>Read</a:t>
            </a:r>
            <a:r>
              <a:rPr lang="en" sz="3000">
                <a:latin typeface="Corbel"/>
                <a:ea typeface="Corbel"/>
                <a:cs typeface="Corbel"/>
                <a:sym typeface="Corbel"/>
              </a:rPr>
              <a:t>: </a:t>
            </a:r>
            <a:endParaRPr sz="3000">
              <a:latin typeface="Corbel"/>
              <a:ea typeface="Corbel"/>
              <a:cs typeface="Corbel"/>
              <a:sym typeface="Corbel"/>
            </a:endParaRPr>
          </a:p>
          <a:p>
            <a:pPr indent="0" lvl="0" marL="0" rtl="0" algn="l">
              <a:spcBef>
                <a:spcPts val="1600"/>
              </a:spcBef>
              <a:spcAft>
                <a:spcPts val="0"/>
              </a:spcAft>
              <a:buNone/>
            </a:pPr>
            <a:r>
              <a:rPr lang="en" sz="3000">
                <a:latin typeface="Corbel"/>
                <a:ea typeface="Corbel"/>
                <a:cs typeface="Corbel"/>
                <a:sym typeface="Corbel"/>
              </a:rPr>
              <a:t>Susan Au (2020) </a:t>
            </a:r>
            <a:endParaRPr sz="3000">
              <a:latin typeface="Corbel"/>
              <a:ea typeface="Corbel"/>
              <a:cs typeface="Corbel"/>
              <a:sym typeface="Corbel"/>
            </a:endParaRPr>
          </a:p>
          <a:p>
            <a:pPr indent="0" lvl="0" marL="0" rtl="0" algn="l">
              <a:spcBef>
                <a:spcPts val="1600"/>
              </a:spcBef>
              <a:spcAft>
                <a:spcPts val="0"/>
              </a:spcAft>
              <a:buNone/>
            </a:pPr>
            <a:r>
              <a:rPr lang="en" sz="3000">
                <a:latin typeface="Corbel"/>
                <a:ea typeface="Corbel"/>
                <a:cs typeface="Corbel"/>
                <a:sym typeface="Corbel"/>
              </a:rPr>
              <a:t>and </a:t>
            </a:r>
            <a:endParaRPr sz="3000">
              <a:latin typeface="Corbel"/>
              <a:ea typeface="Corbel"/>
              <a:cs typeface="Corbel"/>
              <a:sym typeface="Corbel"/>
            </a:endParaRPr>
          </a:p>
          <a:p>
            <a:pPr indent="0" lvl="0" marL="0" rtl="0" algn="l">
              <a:spcBef>
                <a:spcPts val="1600"/>
              </a:spcBef>
              <a:spcAft>
                <a:spcPts val="1600"/>
              </a:spcAft>
              <a:buNone/>
            </a:pPr>
            <a:r>
              <a:rPr lang="en" sz="3000">
                <a:latin typeface="Corbel"/>
                <a:ea typeface="Corbel"/>
                <a:cs typeface="Corbel"/>
                <a:sym typeface="Corbel"/>
              </a:rPr>
              <a:t>Ellen Graff (2004) </a:t>
            </a:r>
            <a:endParaRPr sz="3000">
              <a:latin typeface="Corbel"/>
              <a:ea typeface="Corbel"/>
              <a:cs typeface="Corbel"/>
              <a:sym typeface="Corbel"/>
            </a:endParaRPr>
          </a:p>
        </p:txBody>
      </p:sp>
      <p:pic>
        <p:nvPicPr>
          <p:cNvPr id="188" name="Google Shape;188;p31"/>
          <p:cNvPicPr preferRelativeResize="0"/>
          <p:nvPr/>
        </p:nvPicPr>
        <p:blipFill>
          <a:blip r:embed="rId3">
            <a:alphaModFix/>
          </a:blip>
          <a:stretch>
            <a:fillRect/>
          </a:stretch>
        </p:blipFill>
        <p:spPr>
          <a:xfrm>
            <a:off x="3923950" y="1950346"/>
            <a:ext cx="4353525" cy="245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124550" y="305825"/>
            <a:ext cx="8707800" cy="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aleway"/>
                <a:ea typeface="Raleway"/>
                <a:cs typeface="Raleway"/>
                <a:sym typeface="Raleway"/>
              </a:rPr>
              <a:t>“A Break with the Past”</a:t>
            </a:r>
            <a:endParaRPr sz="3600">
              <a:latin typeface="Raleway"/>
              <a:ea typeface="Raleway"/>
              <a:cs typeface="Raleway"/>
              <a:sym typeface="Raleway"/>
            </a:endParaRPr>
          </a:p>
        </p:txBody>
      </p:sp>
      <p:sp>
        <p:nvSpPr>
          <p:cNvPr id="66" name="Google Shape;66;p14"/>
          <p:cNvSpPr txBox="1"/>
          <p:nvPr>
            <p:ph idx="1" type="body"/>
          </p:nvPr>
        </p:nvSpPr>
        <p:spPr>
          <a:xfrm>
            <a:off x="311700" y="1338200"/>
            <a:ext cx="8520600" cy="35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latin typeface="Corbel"/>
                <a:ea typeface="Corbel"/>
                <a:cs typeface="Corbel"/>
                <a:sym typeface="Corbel"/>
                <a:hlinkClick r:id="rId3"/>
              </a:rPr>
              <a:t>Modernity | culture</a:t>
            </a:r>
            <a:endParaRPr sz="2900">
              <a:latin typeface="Corbel"/>
              <a:ea typeface="Corbel"/>
              <a:cs typeface="Corbel"/>
              <a:sym typeface="Corbel"/>
            </a:endParaRPr>
          </a:p>
          <a:p>
            <a:pPr indent="0" lvl="0" marL="0" rtl="0" algn="l">
              <a:spcBef>
                <a:spcPts val="1600"/>
              </a:spcBef>
              <a:spcAft>
                <a:spcPts val="0"/>
              </a:spcAft>
              <a:buNone/>
            </a:pPr>
            <a:r>
              <a:rPr lang="en" sz="2200" u="sng">
                <a:solidFill>
                  <a:schemeClr val="hlink"/>
                </a:solidFill>
                <a:latin typeface="Corbel"/>
                <a:ea typeface="Corbel"/>
                <a:cs typeface="Corbel"/>
                <a:sym typeface="Corbel"/>
                <a:hlinkClick r:id="rId4"/>
              </a:rPr>
              <a:t>Modernism | Definition, History, &amp; Examples</a:t>
            </a:r>
            <a:endParaRPr sz="2900">
              <a:latin typeface="Corbel"/>
              <a:ea typeface="Corbel"/>
              <a:cs typeface="Corbel"/>
              <a:sym typeface="Corbel"/>
            </a:endParaRPr>
          </a:p>
          <a:p>
            <a:pPr indent="0" lvl="0" marL="0" rtl="0" algn="l">
              <a:spcBef>
                <a:spcPts val="1600"/>
              </a:spcBef>
              <a:spcAft>
                <a:spcPts val="0"/>
              </a:spcAft>
              <a:buNone/>
            </a:pPr>
            <a:r>
              <a:t/>
            </a:r>
            <a:endParaRPr sz="2900">
              <a:latin typeface="Corbel"/>
              <a:ea typeface="Corbel"/>
              <a:cs typeface="Corbel"/>
              <a:sym typeface="Corbel"/>
            </a:endParaRPr>
          </a:p>
          <a:p>
            <a:pPr indent="0" lvl="0" marL="0" rtl="0" algn="l">
              <a:lnSpc>
                <a:spcPct val="100000"/>
              </a:lnSpc>
              <a:spcBef>
                <a:spcPts val="1600"/>
              </a:spcBef>
              <a:spcAft>
                <a:spcPts val="0"/>
              </a:spcAft>
              <a:buNone/>
            </a:pPr>
            <a:r>
              <a:t/>
            </a:r>
            <a:endParaRPr sz="2200">
              <a:latin typeface="Corbel"/>
              <a:ea typeface="Corbel"/>
              <a:cs typeface="Corbel"/>
              <a:sym typeface="Corbel"/>
            </a:endParaRPr>
          </a:p>
          <a:p>
            <a:pPr indent="0" lvl="0" marL="0" rtl="0" algn="l">
              <a:spcBef>
                <a:spcPts val="0"/>
              </a:spcBef>
              <a:spcAft>
                <a:spcPts val="1600"/>
              </a:spcAft>
              <a:buNone/>
            </a:pPr>
            <a:r>
              <a:t/>
            </a:r>
            <a:endParaRPr/>
          </a:p>
        </p:txBody>
      </p:sp>
      <p:pic>
        <p:nvPicPr>
          <p:cNvPr id="67" name="Google Shape;67;p14"/>
          <p:cNvPicPr preferRelativeResize="0"/>
          <p:nvPr/>
        </p:nvPicPr>
        <p:blipFill>
          <a:blip r:embed="rId5">
            <a:alphaModFix/>
          </a:blip>
          <a:stretch>
            <a:fillRect/>
          </a:stretch>
        </p:blipFill>
        <p:spPr>
          <a:xfrm>
            <a:off x="7143660" y="0"/>
            <a:ext cx="2000340" cy="2755025"/>
          </a:xfrm>
          <a:prstGeom prst="rect">
            <a:avLst/>
          </a:prstGeom>
          <a:noFill/>
          <a:ln>
            <a:noFill/>
          </a:ln>
        </p:spPr>
      </p:pic>
      <p:pic>
        <p:nvPicPr>
          <p:cNvPr id="68" name="Google Shape;68;p14"/>
          <p:cNvPicPr preferRelativeResize="0"/>
          <p:nvPr/>
        </p:nvPicPr>
        <p:blipFill>
          <a:blip r:embed="rId6">
            <a:alphaModFix/>
          </a:blip>
          <a:stretch>
            <a:fillRect/>
          </a:stretch>
        </p:blipFill>
        <p:spPr>
          <a:xfrm>
            <a:off x="230550" y="2755025"/>
            <a:ext cx="3451873" cy="2303776"/>
          </a:xfrm>
          <a:prstGeom prst="rect">
            <a:avLst/>
          </a:prstGeom>
          <a:noFill/>
          <a:ln>
            <a:noFill/>
          </a:ln>
        </p:spPr>
      </p:pic>
      <p:pic>
        <p:nvPicPr>
          <p:cNvPr id="69" name="Google Shape;69;p14"/>
          <p:cNvPicPr preferRelativeResize="0"/>
          <p:nvPr/>
        </p:nvPicPr>
        <p:blipFill>
          <a:blip r:embed="rId7">
            <a:alphaModFix/>
          </a:blip>
          <a:stretch>
            <a:fillRect/>
          </a:stretch>
        </p:blipFill>
        <p:spPr>
          <a:xfrm>
            <a:off x="3757950" y="2762550"/>
            <a:ext cx="3451875" cy="2288729"/>
          </a:xfrm>
          <a:prstGeom prst="rect">
            <a:avLst/>
          </a:prstGeom>
          <a:noFill/>
          <a:ln>
            <a:noFill/>
          </a:ln>
        </p:spPr>
      </p:pic>
      <p:pic>
        <p:nvPicPr>
          <p:cNvPr id="70" name="Google Shape;70;p14"/>
          <p:cNvPicPr preferRelativeResize="0"/>
          <p:nvPr/>
        </p:nvPicPr>
        <p:blipFill>
          <a:blip r:embed="rId8">
            <a:alphaModFix/>
          </a:blip>
          <a:stretch>
            <a:fillRect/>
          </a:stretch>
        </p:blipFill>
        <p:spPr>
          <a:xfrm>
            <a:off x="7285339" y="2747500"/>
            <a:ext cx="1792635" cy="2303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Germany</a:t>
            </a:r>
            <a:endParaRPr/>
          </a:p>
        </p:txBody>
      </p:sp>
      <p:sp>
        <p:nvSpPr>
          <p:cNvPr id="76" name="Google Shape;76;p1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1900s–1940s</a:t>
            </a:r>
            <a:endParaRPr/>
          </a:p>
        </p:txBody>
      </p:sp>
      <p:sp>
        <p:nvSpPr>
          <p:cNvPr id="77" name="Google Shape;77;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Great War (aka World War I)</a:t>
            </a:r>
            <a:endParaRPr/>
          </a:p>
          <a:p>
            <a:pPr indent="0" lvl="0" marL="0" rtl="0" algn="l">
              <a:spcBef>
                <a:spcPts val="1600"/>
              </a:spcBef>
              <a:spcAft>
                <a:spcPts val="0"/>
              </a:spcAft>
              <a:buNone/>
            </a:pPr>
            <a:r>
              <a:rPr lang="en"/>
              <a:t>Weimar Era (cosmopolitan/cabaret) </a:t>
            </a:r>
            <a:endParaRPr/>
          </a:p>
          <a:p>
            <a:pPr indent="0" lvl="0" marL="0" rtl="0" algn="l">
              <a:spcBef>
                <a:spcPts val="1600"/>
              </a:spcBef>
              <a:spcAft>
                <a:spcPts val="0"/>
              </a:spcAft>
              <a:buNone/>
            </a:pPr>
            <a:r>
              <a:rPr lang="en"/>
              <a:t>Rise of Hitler: Facism/Nazism/National Socialism</a:t>
            </a:r>
            <a:endParaRPr/>
          </a:p>
          <a:p>
            <a:pPr indent="0" lvl="0" marL="0" rtl="0" algn="l">
              <a:spcBef>
                <a:spcPts val="1600"/>
              </a:spcBef>
              <a:spcAft>
                <a:spcPts val="1600"/>
              </a:spcAft>
              <a:buNone/>
            </a:pPr>
            <a:r>
              <a:rPr lang="en"/>
              <a:t>The Second World War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Susan Manning and Melissa Benson: “Interrupted Continuities” </a:t>
            </a:r>
            <a:endParaRPr sz="2400"/>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--written as a photo essay accompanying a U.S. museum exhibit in 1985 					(before the fall of the Berlin Wall) </a:t>
            </a:r>
            <a:endParaRPr/>
          </a:p>
          <a:p>
            <a:pPr indent="0" lvl="0" marL="0" rtl="0" algn="l">
              <a:spcBef>
                <a:spcPts val="1600"/>
              </a:spcBef>
              <a:spcAft>
                <a:spcPts val="0"/>
              </a:spcAft>
              <a:buNone/>
            </a:pPr>
            <a:r>
              <a:rPr lang="en"/>
              <a:t>--historical forces affect/interrupt development of “modern dance” in Germany</a:t>
            </a:r>
            <a:endParaRPr/>
          </a:p>
          <a:p>
            <a:pPr indent="0" lvl="0" marL="0" rtl="0" algn="l">
              <a:spcBef>
                <a:spcPts val="1600"/>
              </a:spcBef>
              <a:spcAft>
                <a:spcPts val="0"/>
              </a:spcAft>
              <a:buNone/>
            </a:pPr>
            <a:r>
              <a:rPr lang="en"/>
              <a:t>--highlights of German modern dance before and after WW2: </a:t>
            </a:r>
            <a:endParaRPr/>
          </a:p>
          <a:p>
            <a:pPr indent="0" lvl="0" marL="0" rtl="0" algn="l">
              <a:spcBef>
                <a:spcPts val="1600"/>
              </a:spcBef>
              <a:spcAft>
                <a:spcPts val="0"/>
              </a:spcAft>
              <a:buNone/>
            </a:pPr>
            <a:r>
              <a:rPr lang="en"/>
              <a:t>		Cultural context of development</a:t>
            </a:r>
            <a:endParaRPr/>
          </a:p>
          <a:p>
            <a:pPr indent="457200" lvl="0" marL="457200" rtl="0" algn="l">
              <a:spcBef>
                <a:spcPts val="1600"/>
              </a:spcBef>
              <a:spcAft>
                <a:spcPts val="0"/>
              </a:spcAft>
              <a:buNone/>
            </a:pPr>
            <a:r>
              <a:rPr lang="en"/>
              <a:t>Shared aesthetics, themes, approaches</a:t>
            </a:r>
            <a:endParaRPr/>
          </a:p>
          <a:p>
            <a:pPr indent="457200" lvl="0" marL="457200" rtl="0" algn="l">
              <a:spcBef>
                <a:spcPts val="1600"/>
              </a:spcBef>
              <a:spcAft>
                <a:spcPts val="0"/>
              </a:spcAft>
              <a:buNone/>
            </a:pPr>
            <a:r>
              <a:rPr lang="en"/>
              <a:t>Individual contributors and divergent visions </a:t>
            </a:r>
            <a:endParaRPr/>
          </a:p>
          <a:p>
            <a:pPr indent="457200" lvl="0" marL="457200" rtl="0" algn="l">
              <a:spcBef>
                <a:spcPts val="1600"/>
              </a:spcBef>
              <a:spcAft>
                <a:spcPts val="0"/>
              </a:spcAft>
              <a:buNone/>
            </a:pPr>
            <a:r>
              <a:t/>
            </a:r>
            <a:endParaRPr/>
          </a:p>
          <a:p>
            <a:pPr indent="457200" lvl="0" marL="45720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t>A</a:t>
            </a:r>
            <a:r>
              <a:rPr i="1" lang="en"/>
              <a:t>usdruckstanz</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a:t>German Expressionism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German Expressionism/Ausdruckstanz</a:t>
            </a:r>
            <a:endParaRPr>
              <a:latin typeface="Raleway"/>
              <a:ea typeface="Raleway"/>
              <a:cs typeface="Raleway"/>
              <a:sym typeface="Raleway"/>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Cultural and sociopolitical influences</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Major figures</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Aesthetics </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Purpose/self-definition</a:t>
            </a:r>
            <a:endParaRPr sz="2000">
              <a:latin typeface="Corbel"/>
              <a:ea typeface="Corbel"/>
              <a:cs typeface="Corbel"/>
              <a:sym typeface="Corbel"/>
            </a:endParaRPr>
          </a:p>
          <a:p>
            <a:pPr indent="0" lvl="0" marL="0" rtl="0" algn="l">
              <a:spcBef>
                <a:spcPts val="1600"/>
              </a:spcBef>
              <a:spcAft>
                <a:spcPts val="1600"/>
              </a:spcAft>
              <a:buNone/>
            </a:pPr>
            <a:r>
              <a:rPr lang="en" sz="2000">
                <a:latin typeface="Corbel"/>
                <a:ea typeface="Corbel"/>
                <a:cs typeface="Corbel"/>
                <a:sym typeface="Corbel"/>
              </a:rPr>
              <a:t>(Oskar Schlemmer/Bauhaus, Valeska Gert, etc: distinct from Ausdruckstanz’s focus on the body’s expressivity of emotion/feeling but also working with </a:t>
            </a:r>
            <a:r>
              <a:rPr lang="en" sz="2000">
                <a:latin typeface="Corbel"/>
                <a:ea typeface="Corbel"/>
                <a:cs typeface="Corbel"/>
                <a:sym typeface="Corbel"/>
              </a:rPr>
              <a:t>ideas of modernism, </a:t>
            </a:r>
            <a:r>
              <a:rPr lang="en" sz="2000">
                <a:latin typeface="Corbel"/>
                <a:ea typeface="Corbel"/>
                <a:cs typeface="Corbel"/>
                <a:sym typeface="Corbel"/>
              </a:rPr>
              <a:t>abstraction, and form)</a:t>
            </a:r>
            <a:endParaRPr sz="2000">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title="Dance of the Century (Expressionismo Alemão)">
            <a:hlinkClick r:id="rId3"/>
          </p:cNvPr>
          <p:cNvPicPr preferRelativeResize="0"/>
          <p:nvPr/>
        </p:nvPicPr>
        <p:blipFill>
          <a:blip r:embed="rId4">
            <a:alphaModFix/>
          </a:blip>
          <a:stretch>
            <a:fillRect/>
          </a:stretch>
        </p:blipFill>
        <p:spPr>
          <a:xfrm>
            <a:off x="4572000" y="0"/>
            <a:ext cx="4572000" cy="3429000"/>
          </a:xfrm>
          <a:prstGeom prst="rect">
            <a:avLst/>
          </a:prstGeom>
          <a:noFill/>
          <a:ln>
            <a:noFill/>
          </a:ln>
        </p:spPr>
      </p:pic>
      <p:pic>
        <p:nvPicPr>
          <p:cNvPr descr="Rudolf Laban, Mary Wigman, Kurt Jooss&#10;&#10;Part I begins with Rudolf Laban (1879-1958), credited with being one of the most important innovators and guiding forces of modern dance. It continues with two of his most gifted and influential students, Mary Wigman, who became the foremost choreographer and exponent of German expressionist dance, and Kurt Jooss, who was Laban's assistant and lead dancer.. Jooss later established his own company Ballets Jooss, with great success until forced to leave Germany for political reasons in 1933. Part I concludes with preparations for the 1936 Olympics in Berlin.&#10;&#10;Part II begins with the 1936 Olympics and the cancellation by Josef Goebbels of Laban's massive opening choreographic piece The Spring Wind and the New Joy and Laban's consequent downfall and escape from Germany. World War II finds Laban and Jooss in England while Wigman remains in Germany only to experience of the destruction of her school in air raid. The post war period focuses on Jooss's return to Germany and the Folkwang School; and Wigman's eventual move to West Germany and return to choreography. Jooss who has outlived the others has the last word.&#10;&#10;Narrated by Isa Partsch-Bergsohn Fascinating, never-before-seen archival films and stills of the founders of modern dance are described by Isa Bergsohn, a student of both Wigman and Jooss. Her interviews on film include Kurt Jooss, his daughter Anna Markard and the distinguished dance historians Marion North, Valerie Preston-Dunlop, Ann Hutchinson Guest and Hedwig Müller.&#10;&#10;DVD, NTSC/PAL&#10;Year 2001&#10;Length 100 mins&#10;DVD available from&#10;Europe, UK: http://www.artfilms.co.uk/Detail.aspx?ItemID=1423&#10;US, Australia, World: http://www.artfilms.com.au/Detail.aspx?ItemID=1423&#10;STREAMING: http://www.artfilms-digital.com" id="101" name="Google Shape;101;p19" title="The Makers Of Modern Dance In Germany - Part I - Screener">
            <a:hlinkClick r:id="rId5"/>
          </p:cNvPr>
          <p:cNvPicPr preferRelativeResize="0"/>
          <p:nvPr/>
        </p:nvPicPr>
        <p:blipFill>
          <a:blip r:embed="rId6">
            <a:alphaModFix/>
          </a:blip>
          <a:stretch>
            <a:fillRect/>
          </a:stretch>
        </p:blipFill>
        <p:spPr>
          <a:xfrm>
            <a:off x="0" y="0"/>
            <a:ext cx="4572000" cy="3429000"/>
          </a:xfrm>
          <a:prstGeom prst="rect">
            <a:avLst/>
          </a:prstGeom>
          <a:noFill/>
          <a:ln>
            <a:noFill/>
          </a:ln>
        </p:spPr>
      </p:pic>
      <p:sp>
        <p:nvSpPr>
          <p:cNvPr id="102" name="Google Shape;102;p19"/>
          <p:cNvSpPr txBox="1"/>
          <p:nvPr/>
        </p:nvSpPr>
        <p:spPr>
          <a:xfrm>
            <a:off x="371525" y="3492600"/>
            <a:ext cx="8402400" cy="10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a:ea typeface="Raleway"/>
                <a:cs typeface="Raleway"/>
                <a:sym typeface="Raleway"/>
              </a:rPr>
              <a:t>The Early Years: 1900s through the Second World War </a:t>
            </a:r>
            <a:endParaRPr sz="2400">
              <a:latin typeface="Raleway"/>
              <a:ea typeface="Raleway"/>
              <a:cs typeface="Raleway"/>
              <a:sym typeface="Raleway"/>
            </a:endParaRPr>
          </a:p>
          <a:p>
            <a:pPr indent="0" lvl="0" marL="0" rtl="0" algn="l">
              <a:spcBef>
                <a:spcPts val="0"/>
              </a:spcBef>
              <a:spcAft>
                <a:spcPts val="0"/>
              </a:spcAft>
              <a:buNone/>
            </a:pPr>
            <a:r>
              <a:rPr lang="en" sz="2400">
                <a:latin typeface="Raleway"/>
                <a:ea typeface="Raleway"/>
                <a:cs typeface="Raleway"/>
                <a:sym typeface="Raleway"/>
              </a:rPr>
              <a:t>	</a:t>
            </a:r>
            <a:endParaRPr sz="3000">
              <a:latin typeface="Raleway"/>
              <a:ea typeface="Raleway"/>
              <a:cs typeface="Raleway"/>
              <a:sym typeface="Raleway"/>
            </a:endParaRPr>
          </a:p>
          <a:p>
            <a:pPr indent="457200" lvl="0" marL="1371600" rtl="0" algn="l">
              <a:spcBef>
                <a:spcPts val="0"/>
              </a:spcBef>
              <a:spcAft>
                <a:spcPts val="0"/>
              </a:spcAft>
              <a:buNone/>
            </a:pPr>
            <a:r>
              <a:rPr lang="en" sz="3000">
                <a:latin typeface="Raleway"/>
                <a:ea typeface="Raleway"/>
                <a:cs typeface="Raleway"/>
                <a:sym typeface="Raleway"/>
              </a:rPr>
              <a:t>    Laban, Jooss, Wigman</a:t>
            </a:r>
            <a:endParaRPr sz="30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From a 1966 demonstration recorded at the University of Wisconsin.  Colman was a student of Emil Jaques-Dalcroze, who developed the Eurhythmics method of teaching music through movement.  Colman also studied with Paul Hindemith and played for many great dance companies, including Balanchine/New York City Ballet.&#10;&#10;Read more about Dalcroze here: http://www.dalcrozeusa.org&#10;Read an interview with John Colman here: http://igomid.camp9.org/resources/Documents/journal4_1995.pdf" id="108" name="Google Shape;108;p20" title="Dalcroze Eurhythmics teacher John Colman gives a demonstration">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pic>
        <p:nvPicPr>
          <p:cNvPr descr="A Eurhythmics introduction and demonstration with Lisa Parker, director of the Dalcroze Eurhythmics program at the Longy School of Music in Cambridge, MA.  Lisa discusses Eurhythmics, its goals and benefits through a  lesson on measure shape.&#10;&#10;Learn more about Eurhythmics at www.dalcrozeusa.org&#10;&#10;Learn more about Lisa Parker at http://www.longy.edu/academics/faculty/lisa-parker/&#10;&#10;Lisa Parker received her Dalcroze training at the New York Dalcroze School under Dr. Hilda Schuster. In 1965 she earned the Diplome, the highest degree in Dalcroze studies at the Institut Jacques-Dalcroze in Geneva, Switzerland. She is a graduate cum laude of Smith College and received a MM from New England Conservatory of Music in Orchestral Conducting. She was conductor of the New England Conservatory Youth Singers for six years.&#10;&#10;Lisa arrived in Boston in 1959 and began the exciting work of introducing the Dalcroze Method in area music schools: NEC, where she taught until 1971, Powers Music School, All Newton Music School, the Wellesley, North Shore and Boston branches of NEC Prep. Most of these programs are still running, taught by alumni of the Longy Dalcroze program.&#10;&#10;She has taught at Longy since 1977 and worked to build a department which is recognized and praised throughout the Dalcroze world. In 2003, Lisa was awarded the first George Seaman award for excellence in teaching.&#10;&#10;She has given workshops in Dalcroze Eurhythmics in many European countries as well as Canada, Australia, Israel, Japan and Taiwan. She has taught at every International Congress at the Institut Jacques-Dalcroze since 1979. She is a frequent workshop leader in workshops all over the USA.&#10;&#10;Lisa has created many musical shows for children, which are innovative, interactive, improvisational and original. All of these shows, which combine story, movement, improvisation, as well as classical and folk music, have been performed at Longy as part of the Family Concert Series:Bartok, the Story of Bela Bartok, Kipling’s How the Elephant Got His Trunk, A Musical Zoo and The Bells of Merliee with author and singer Jennifer Smith. &#10;&#10;She is the founder of Longy’s Music Alive, a group of eight players, originally with Young Audiences of Massachusetts and known for Curious George Goes to Music School and Sebastian, the Story of J.S. Bach, both of which have palyed for many years on the Longy Family Series concerts.&#10;&#10;Lisa taught for three years at the Stearns Institute at Ravinia, working with singers on rhythm as well as dramatic expression. She has also played numerous two-piano improvisation concerts with colleague Anne Farber from New York.&#10;&#10;This video was produced by Greg Ristow for the Dalcroze Society of America.&#10;&#10;The art visible in the background is Billow and Five Dogwoods by artist Nancy Blum, on display in the Colorado State University Art Museum. (The DSA offers its thanks to the museum, its staff, and Ms. Blum.)" id="109" name="Google Shape;109;p20" title="Dalcroze Eurhythmics with Lisa Parker">
            <a:hlinkClick r:id="rId5"/>
          </p:cNvPr>
          <p:cNvPicPr preferRelativeResize="0"/>
          <p:nvPr/>
        </p:nvPicPr>
        <p:blipFill>
          <a:blip r:embed="rId6">
            <a:alphaModFix/>
          </a:blip>
          <a:stretch>
            <a:fillRect/>
          </a:stretch>
        </p:blipFill>
        <p:spPr>
          <a:xfrm>
            <a:off x="4572000" y="0"/>
            <a:ext cx="4572000" cy="3429000"/>
          </a:xfrm>
          <a:prstGeom prst="rect">
            <a:avLst/>
          </a:prstGeom>
          <a:noFill/>
          <a:ln>
            <a:noFill/>
          </a:ln>
        </p:spPr>
      </p:pic>
      <p:sp>
        <p:nvSpPr>
          <p:cNvPr id="110" name="Google Shape;110;p20"/>
          <p:cNvSpPr txBox="1"/>
          <p:nvPr/>
        </p:nvSpPr>
        <p:spPr>
          <a:xfrm>
            <a:off x="1285200" y="3715200"/>
            <a:ext cx="6995700" cy="8346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0"/>
              </a:spcAft>
              <a:buNone/>
            </a:pPr>
            <a:r>
              <a:rPr lang="en" sz="3000">
                <a:latin typeface="Raleway"/>
                <a:ea typeface="Raleway"/>
                <a:cs typeface="Raleway"/>
                <a:sym typeface="Raleway"/>
              </a:rPr>
              <a:t>Dalcroze: Eurythmics</a:t>
            </a:r>
            <a:endParaRPr sz="30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4750" y="4327500"/>
            <a:ext cx="4572000" cy="7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Mary Wigman (1886-1973)</a:t>
            </a:r>
            <a:endParaRPr>
              <a:latin typeface="Raleway"/>
              <a:ea typeface="Raleway"/>
              <a:cs typeface="Raleway"/>
              <a:sym typeface="Raleway"/>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https://www.moma.org/interactives/exhibitions/2012/inventingabstraction/?work=238</a:t>
            </a:r>
            <a:endParaRPr/>
          </a:p>
        </p:txBody>
      </p:sp>
      <p:pic>
        <p:nvPicPr>
          <p:cNvPr descr="&quot;When The Fire Dances Between The Poles... 1886-1973&quot;" id="116" name="Google Shape;116;p21" title="Mary Wigman">
            <a:hlinkClick r:id="rId4"/>
          </p:cNvPr>
          <p:cNvPicPr preferRelativeResize="0"/>
          <p:nvPr/>
        </p:nvPicPr>
        <p:blipFill>
          <a:blip r:embed="rId5">
            <a:alphaModFix/>
          </a:blip>
          <a:stretch>
            <a:fillRect/>
          </a:stretch>
        </p:blipFill>
        <p:spPr>
          <a:xfrm>
            <a:off x="0" y="0"/>
            <a:ext cx="4572000" cy="3429000"/>
          </a:xfrm>
          <a:prstGeom prst="rect">
            <a:avLst/>
          </a:prstGeom>
          <a:noFill/>
          <a:ln>
            <a:noFill/>
          </a:ln>
        </p:spPr>
      </p:pic>
      <p:pic>
        <p:nvPicPr>
          <p:cNvPr id="117" name="Google Shape;117;p21"/>
          <p:cNvPicPr preferRelativeResize="0"/>
          <p:nvPr/>
        </p:nvPicPr>
        <p:blipFill>
          <a:blip r:embed="rId6">
            <a:alphaModFix/>
          </a:blip>
          <a:stretch>
            <a:fillRect/>
          </a:stretch>
        </p:blipFill>
        <p:spPr>
          <a:xfrm>
            <a:off x="4572000" y="3000375"/>
            <a:ext cx="4400550" cy="1981200"/>
          </a:xfrm>
          <a:prstGeom prst="rect">
            <a:avLst/>
          </a:prstGeom>
          <a:noFill/>
          <a:ln>
            <a:noFill/>
          </a:ln>
        </p:spPr>
      </p:pic>
      <p:pic>
        <p:nvPicPr>
          <p:cNvPr id="118" name="Google Shape;118;p21"/>
          <p:cNvPicPr preferRelativeResize="0"/>
          <p:nvPr/>
        </p:nvPicPr>
        <p:blipFill>
          <a:blip r:embed="rId7">
            <a:alphaModFix/>
          </a:blip>
          <a:stretch>
            <a:fillRect/>
          </a:stretch>
        </p:blipFill>
        <p:spPr>
          <a:xfrm>
            <a:off x="4572000" y="-12"/>
            <a:ext cx="4362450" cy="3000375"/>
          </a:xfrm>
          <a:prstGeom prst="rect">
            <a:avLst/>
          </a:prstGeom>
          <a:noFill/>
          <a:ln>
            <a:noFill/>
          </a:ln>
        </p:spPr>
      </p:pic>
      <p:pic>
        <p:nvPicPr>
          <p:cNvPr id="119" name="Google Shape;119;p21"/>
          <p:cNvPicPr preferRelativeResize="0"/>
          <p:nvPr/>
        </p:nvPicPr>
        <p:blipFill>
          <a:blip r:embed="rId8">
            <a:alphaModFix/>
          </a:blip>
          <a:stretch>
            <a:fillRect/>
          </a:stretch>
        </p:blipFill>
        <p:spPr>
          <a:xfrm>
            <a:off x="4750" y="3440075"/>
            <a:ext cx="4572000" cy="88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