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5143500" cx="9144000"/>
  <p:notesSz cx="6858000" cy="9144000"/>
  <p:embeddedFontLst>
    <p:embeddedFont>
      <p:font typeface="Raleway"/>
      <p:regular r:id="rId61"/>
      <p:bold r:id="rId62"/>
      <p:italic r:id="rId63"/>
      <p:boldItalic r:id="rId64"/>
    </p:embeddedFont>
    <p:embeddedFont>
      <p:font typeface="Proxima Nova"/>
      <p:regular r:id="rId65"/>
      <p:bold r:id="rId66"/>
      <p:italic r:id="rId67"/>
      <p:boldItalic r:id="rId68"/>
    </p:embeddedFont>
    <p:embeddedFont>
      <p:font typeface="Economica"/>
      <p:regular r:id="rId69"/>
      <p:bold r:id="rId70"/>
      <p:italic r:id="rId71"/>
      <p:boldItalic r:id="rId72"/>
    </p:embeddedFont>
    <p:embeddedFont>
      <p:font typeface="Corbel"/>
      <p:regular r:id="rId73"/>
      <p:bold r:id="rId74"/>
      <p:italic r:id="rId75"/>
      <p:boldItalic r:id="rId76"/>
    </p:embeddedFont>
    <p:embeddedFont>
      <p:font typeface="Open Sans"/>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Corbel-regular.fntdata"/><Relationship Id="rId72" Type="http://schemas.openxmlformats.org/officeDocument/2006/relationships/font" Target="fonts/Economica-boldItalic.fntdata"/><Relationship Id="rId31" Type="http://schemas.openxmlformats.org/officeDocument/2006/relationships/slide" Target="slides/slide26.xml"/><Relationship Id="rId75" Type="http://schemas.openxmlformats.org/officeDocument/2006/relationships/font" Target="fonts/Corbel-italic.fntdata"/><Relationship Id="rId30" Type="http://schemas.openxmlformats.org/officeDocument/2006/relationships/slide" Target="slides/slide25.xml"/><Relationship Id="rId74" Type="http://schemas.openxmlformats.org/officeDocument/2006/relationships/font" Target="fonts/Corbel-bold.fntdata"/><Relationship Id="rId33" Type="http://schemas.openxmlformats.org/officeDocument/2006/relationships/slide" Target="slides/slide28.xml"/><Relationship Id="rId77" Type="http://schemas.openxmlformats.org/officeDocument/2006/relationships/font" Target="fonts/OpenSans-regular.fntdata"/><Relationship Id="rId32" Type="http://schemas.openxmlformats.org/officeDocument/2006/relationships/slide" Target="slides/slide27.xml"/><Relationship Id="rId76" Type="http://schemas.openxmlformats.org/officeDocument/2006/relationships/font" Target="fonts/Corbel-boldItalic.fntdata"/><Relationship Id="rId35" Type="http://schemas.openxmlformats.org/officeDocument/2006/relationships/slide" Target="slides/slide30.xml"/><Relationship Id="rId79" Type="http://schemas.openxmlformats.org/officeDocument/2006/relationships/font" Target="fonts/OpenSans-italic.fntdata"/><Relationship Id="rId34" Type="http://schemas.openxmlformats.org/officeDocument/2006/relationships/slide" Target="slides/slide29.xml"/><Relationship Id="rId78" Type="http://schemas.openxmlformats.org/officeDocument/2006/relationships/font" Target="fonts/OpenSans-bold.fntdata"/><Relationship Id="rId71" Type="http://schemas.openxmlformats.org/officeDocument/2006/relationships/font" Target="fonts/Economica-italic.fntdata"/><Relationship Id="rId70" Type="http://schemas.openxmlformats.org/officeDocument/2006/relationships/font" Target="fonts/Economica-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aleway-bold.fntdata"/><Relationship Id="rId61" Type="http://schemas.openxmlformats.org/officeDocument/2006/relationships/font" Target="fonts/Raleway-regular.fntdata"/><Relationship Id="rId20" Type="http://schemas.openxmlformats.org/officeDocument/2006/relationships/slide" Target="slides/slide15.xml"/><Relationship Id="rId64" Type="http://schemas.openxmlformats.org/officeDocument/2006/relationships/font" Target="fonts/Raleway-boldItalic.fntdata"/><Relationship Id="rId63" Type="http://schemas.openxmlformats.org/officeDocument/2006/relationships/font" Target="fonts/Raleway-italic.fntdata"/><Relationship Id="rId22" Type="http://schemas.openxmlformats.org/officeDocument/2006/relationships/slide" Target="slides/slide17.xml"/><Relationship Id="rId66" Type="http://schemas.openxmlformats.org/officeDocument/2006/relationships/font" Target="fonts/ProximaNova-bold.fntdata"/><Relationship Id="rId21" Type="http://schemas.openxmlformats.org/officeDocument/2006/relationships/slide" Target="slides/slide16.xml"/><Relationship Id="rId65" Type="http://schemas.openxmlformats.org/officeDocument/2006/relationships/font" Target="fonts/ProximaNova-regular.fntdata"/><Relationship Id="rId24" Type="http://schemas.openxmlformats.org/officeDocument/2006/relationships/slide" Target="slides/slide19.xml"/><Relationship Id="rId68" Type="http://schemas.openxmlformats.org/officeDocument/2006/relationships/font" Target="fonts/ProximaNova-boldItalic.fntdata"/><Relationship Id="rId23" Type="http://schemas.openxmlformats.org/officeDocument/2006/relationships/slide" Target="slides/slide18.xml"/><Relationship Id="rId67" Type="http://schemas.openxmlformats.org/officeDocument/2006/relationships/font" Target="fonts/ProximaNova-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Economica-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3c14d8c5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3c14d8c5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3c14d8c5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3c14d8c5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3c14d8c5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3c14d8c5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3c14d8c5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3c14d8c5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3c14d8c5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3c14d8c5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3c14d8c5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3c14d8c5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3c14d8c5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3c14d8c5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3c14d8c5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3c14d8c5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3c14d8c5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3c14d8c5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3c14d8c5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3c14d8c5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a3c14d8c57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a3c14d8c57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3c14d8c5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3c14d8c5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c2e1e4e3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c2e1e4e3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e1825a8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e1825a8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7e3d230983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e3d23098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7e1825a8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e1825a8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c2e1e4e3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c2e1e4e3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7e1825a8e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e1825a8e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7e1825a8e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e1825a8e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7e3d230983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e3d230983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7e1825a8e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e1825a8e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8c245c03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c245c03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8c2e1e4e3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8c2e1e4e3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7e3d23098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e3d23098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7e3d23098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e3d23098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7e1825a8e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7e1825a8e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7e3d230983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e3d230983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7f31956537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f31956537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7f319565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f319565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7e1825a8e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e1825a8e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8c245c030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8c245c030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7e3d23098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7e3d23098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c2e1e4e3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c2e1e4e3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717bd009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717bd009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7e3d23098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7e3d23098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7f31956537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7f31956537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7f31956537_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7f31956537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a3c14d8c57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a3c14d8c57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3c14d8c5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3c14d8c5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7009c7d1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7009c7d1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7e1825a8e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7e1825a8e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70096b06b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70096b06b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6f3d8c87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f3d8c87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3c14d8c5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a3c14d8c5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715c59654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715c59654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7e3d2309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7e3d2309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715c596545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715c596545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715c596545_4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715c596545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7e3d230983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7e3d230983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715c596545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715c596545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3c14d8c57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3c14d8c57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3c14d8c57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3c14d8c57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3c14d8c57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3c14d8c57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3c14d8c57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3c14d8c5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hyperlink" Target="http://www.youtube.com/watch?v=l89JFtzajTU" TargetMode="External"/><Relationship Id="rId5" Type="http://schemas.openxmlformats.org/officeDocument/2006/relationships/image" Target="../media/image3.jpg"/><Relationship Id="rId6" Type="http://schemas.openxmlformats.org/officeDocument/2006/relationships/hyperlink" Target="http://www.youtube.com/watch?v=DvToEeJW9C0" TargetMode="External"/><Relationship Id="rId7"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hyperlink" Target="http://www.youtube.com/watch?v=sLuVIgsbbD4" TargetMode="External"/><Relationship Id="rId5"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hyperlink" Target="http://www.youtube.com/watch?v=s7c9XBgj6F0" TargetMode="External"/><Relationship Id="rId5"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hyperlink" Target="http://www.youtube.com/watch?v=l-s2DutJsWg" TargetMode="External"/><Relationship Id="rId5"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hyperlink" Target="http://www.youtube.com/watch?v=9EiKvrKihns" TargetMode="External"/><Relationship Id="rId5"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rxWVYT3_Ccc" TargetMode="External"/><Relationship Id="rId4" Type="http://schemas.openxmlformats.org/officeDocument/2006/relationships/image" Target="../media/image7.jp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hyperlink" Target="http://www.youtube.com/watch?v=BCjW1ORie0g" TargetMode="External"/><Relationship Id="rId5"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8.jpg"/><Relationship Id="rId5" Type="http://schemas.openxmlformats.org/officeDocument/2006/relationships/hyperlink" Target="http://drive.google.com/file/d/1G4mjNLVPQgfa9TzdUKPs3j1mg42PYdTJ/view" TargetMode="External"/><Relationship Id="rId6"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2.png"/><Relationship Id="rId4" Type="http://schemas.openxmlformats.org/officeDocument/2006/relationships/hyperlink" Target="http://www.youtube.com/watch?v=aFTNmGBKC2Y" TargetMode="External"/><Relationship Id="rId5"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youtube.com/watch?v=91y-NEdTj-g" TargetMode="External"/><Relationship Id="rId4" Type="http://schemas.openxmlformats.org/officeDocument/2006/relationships/image" Target="../media/image17.jpg"/><Relationship Id="rId5" Type="http://schemas.openxmlformats.org/officeDocument/2006/relationships/hyperlink" Target="http://www.youtube.com/watch?v=fFNsKeMbW20" TargetMode="External"/><Relationship Id="rId6"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hyperlink" Target="http://www.youtube.com/watch?v=JeBCGC6uWTU" TargetMode="External"/><Relationship Id="rId5"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hyperlink" Target="http://www.youtube.com/watch?v=EA4KmKnYRwM" TargetMode="Externa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youtube.com/watch?v=VxuOAdEO0oE" TargetMode="External"/><Relationship Id="rId4" Type="http://schemas.openxmlformats.org/officeDocument/2006/relationships/image" Target="../media/image26.jpg"/><Relationship Id="rId5"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GpyWNh3X8q8" TargetMode="External"/><Relationship Id="rId4" Type="http://schemas.openxmlformats.org/officeDocument/2006/relationships/image" Target="../media/image24.jpg"/><Relationship Id="rId5"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youtube.com/watch?v=0aGj6pJpzZQ" TargetMode="External"/><Relationship Id="rId4" Type="http://schemas.openxmlformats.org/officeDocument/2006/relationships/image" Target="../media/image22.jpg"/><Relationship Id="rId5" Type="http://schemas.openxmlformats.org/officeDocument/2006/relationships/hyperlink" Target="http://www.youtube.com/watch?v=1JdM8qDqOs8" TargetMode="External"/><Relationship Id="rId6"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youtube.com/watch?v=mMBNNgCqQs8" TargetMode="External"/><Relationship Id="rId4" Type="http://schemas.openxmlformats.org/officeDocument/2006/relationships/image" Target="../media/image32.jpg"/><Relationship Id="rId5" Type="http://schemas.openxmlformats.org/officeDocument/2006/relationships/hyperlink" Target="http://www.youtube.com/watch?v=BeTmv0_FNhU" TargetMode="External"/><Relationship Id="rId6" Type="http://schemas.openxmlformats.org/officeDocument/2006/relationships/image" Target="../media/image31.jpg"/><Relationship Id="rId7"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youtube.com/watch?v=iLIOwCSZ07o" TargetMode="External"/><Relationship Id="rId4" Type="http://schemas.openxmlformats.org/officeDocument/2006/relationships/image" Target="../media/image35.jpg"/><Relationship Id="rId5"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9.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3.jpg"/><Relationship Id="rId6" Type="http://schemas.openxmlformats.org/officeDocument/2006/relationships/image" Target="../media/image4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8.png"/><Relationship Id="rId4" Type="http://schemas.openxmlformats.org/officeDocument/2006/relationships/hyperlink" Target="http://www.youtube.com/watch?v=NZZ8RP8cTcs" TargetMode="External"/><Relationship Id="rId5"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nytimes.com/video/multimedia/1194834688662/alvin-ailey-a-history.html" TargetMode="External"/><Relationship Id="rId4" Type="http://schemas.openxmlformats.org/officeDocument/2006/relationships/image" Target="../media/image55.png"/><Relationship Id="rId5" Type="http://schemas.openxmlformats.org/officeDocument/2006/relationships/hyperlink" Target="http://www.youtube.com/watch?v=tNqaixKbrjs" TargetMode="External"/><Relationship Id="rId6"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youtube.com/watch?v=vumYpy_dD1c" TargetMode="External"/><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hyperlink" Target="http://www.youtube.com/watch?v=a7xjrIOXF4A" TargetMode="External"/><Relationship Id="rId4" Type="http://schemas.openxmlformats.org/officeDocument/2006/relationships/image" Target="../media/image41.jpg"/><Relationship Id="rId5" Type="http://schemas.openxmlformats.org/officeDocument/2006/relationships/hyperlink" Target="http://www.youtube.com/watch?v=ypCfyGbGjLc" TargetMode="External"/><Relationship Id="rId6" Type="http://schemas.openxmlformats.org/officeDocument/2006/relationships/image" Target="../media/image4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www.youtube.com/watch?v=UcN0G7xItwo" TargetMode="External"/><Relationship Id="rId4" Type="http://schemas.openxmlformats.org/officeDocument/2006/relationships/image" Target="../media/image47.jpg"/><Relationship Id="rId5" Type="http://schemas.openxmlformats.org/officeDocument/2006/relationships/hyperlink" Target="http://kdcah.org/katherine-dunham-biography/" TargetMode="External"/><Relationship Id="rId6" Type="http://schemas.openxmlformats.org/officeDocument/2006/relationships/image" Target="../media/image60.png"/><Relationship Id="rId7" Type="http://schemas.openxmlformats.org/officeDocument/2006/relationships/hyperlink" Target="http://www.youtube.com/watch?v=1i2LZz3yjYY" TargetMode="External"/><Relationship Id="rId8" Type="http://schemas.openxmlformats.org/officeDocument/2006/relationships/image" Target="../media/image5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www.youtube.com/watch?v=PGgQrjLORZ0" TargetMode="External"/><Relationship Id="rId4" Type="http://schemas.openxmlformats.org/officeDocument/2006/relationships/image" Target="../media/image51.jpg"/><Relationship Id="rId5" Type="http://schemas.openxmlformats.org/officeDocument/2006/relationships/hyperlink" Target="http://www.youtube.com/watch?v=tluYjMNWw9w" TargetMode="External"/><Relationship Id="rId6" Type="http://schemas.openxmlformats.org/officeDocument/2006/relationships/image" Target="../media/image54.jpg"/><Relationship Id="rId7" Type="http://schemas.openxmlformats.org/officeDocument/2006/relationships/image" Target="../media/image6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74.png"/><Relationship Id="rId4" Type="http://schemas.openxmlformats.org/officeDocument/2006/relationships/hyperlink" Target="http://www.youtube.com/watch?v=blq1BNhyyVg" TargetMode="External"/><Relationship Id="rId5" Type="http://schemas.openxmlformats.org/officeDocument/2006/relationships/image" Target="../media/image5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britannica.com/art/modern-dance" TargetMode="External"/><Relationship Id="rId4" Type="http://schemas.openxmlformats.org/officeDocument/2006/relationships/hyperlink" Target="https://www.britannica.com/place/United-States" TargetMode="External"/><Relationship Id="rId5" Type="http://schemas.openxmlformats.org/officeDocument/2006/relationships/hyperlink" Target="https://www.britannica.com/place/Europe" TargetMode="External"/><Relationship Id="rId6" Type="http://schemas.openxmlformats.org/officeDocument/2006/relationships/hyperlink" Target="https://www.merriam-webster.com/dictionary/nomenclature" TargetMode="External"/><Relationship Id="rId7" Type="http://schemas.openxmlformats.org/officeDocument/2006/relationships/hyperlink" Target="https://www.britannica.com/art/ballet" TargetMode="External"/><Relationship Id="rId8" Type="http://schemas.openxmlformats.org/officeDocument/2006/relationships/hyperlink" Target="https://www.merriam-webster.com/dictionary/ambiguou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hyperlink" Target="http://www.youtube.com/watch?v=qyGWsGl7Ezo" TargetMode="External"/><Relationship Id="rId4" Type="http://schemas.openxmlformats.org/officeDocument/2006/relationships/image" Target="../media/image5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77.png"/><Relationship Id="rId4" Type="http://schemas.openxmlformats.org/officeDocument/2006/relationships/hyperlink" Target="http://www.youtube.com/watch?v=yOAagU6cfBw" TargetMode="External"/><Relationship Id="rId5" Type="http://schemas.openxmlformats.org/officeDocument/2006/relationships/image" Target="../media/image7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hyperlink" Target="http://www.youtube.com/watch?v=xJeum_kxSV8" TargetMode="External"/><Relationship Id="rId4" Type="http://schemas.openxmlformats.org/officeDocument/2006/relationships/image" Target="../media/image5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5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thirteen.org/freetodance/timeline/timeline3.html" TargetMode="External"/><Relationship Id="rId4" Type="http://schemas.openxmlformats.org/officeDocument/2006/relationships/image" Target="../media/image71.png"/><Relationship Id="rId5" Type="http://schemas.openxmlformats.org/officeDocument/2006/relationships/image" Target="../media/image6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www.youtube.com/watch?v=PGgQrjLORZ0" TargetMode="External"/><Relationship Id="rId4" Type="http://schemas.openxmlformats.org/officeDocument/2006/relationships/image" Target="../media/image51.jpg"/><Relationship Id="rId5" Type="http://schemas.openxmlformats.org/officeDocument/2006/relationships/hyperlink" Target="http://www.youtube.com/watch?v=tluYjMNWw9w" TargetMode="External"/><Relationship Id="rId6" Type="http://schemas.openxmlformats.org/officeDocument/2006/relationships/image" Target="../media/image54.jpg"/><Relationship Id="rId7"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www.youtube.com/watch?v=UcN0G7xItwo" TargetMode="External"/><Relationship Id="rId4" Type="http://schemas.openxmlformats.org/officeDocument/2006/relationships/image" Target="../media/image47.jpg"/><Relationship Id="rId5" Type="http://schemas.openxmlformats.org/officeDocument/2006/relationships/hyperlink" Target="http://kdcah.org/katherine-dunham-biography/" TargetMode="External"/><Relationship Id="rId6" Type="http://schemas.openxmlformats.org/officeDocument/2006/relationships/image" Target="../media/image60.png"/><Relationship Id="rId7" Type="http://schemas.openxmlformats.org/officeDocument/2006/relationships/image" Target="../media/image6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danceinteractive.jacobspillow.org/themes-essays/african-diaspora/talley-beatty/" TargetMode="External"/><Relationship Id="rId4" Type="http://schemas.openxmlformats.org/officeDocument/2006/relationships/image" Target="../media/image73.png"/><Relationship Id="rId5" Type="http://schemas.openxmlformats.org/officeDocument/2006/relationships/hyperlink" Target="http://www.youtube.com/watch?v=jkSKAst3NPI" TargetMode="External"/><Relationship Id="rId6" Type="http://schemas.openxmlformats.org/officeDocument/2006/relationships/image" Target="../media/image62.jpg"/><Relationship Id="rId7" Type="http://schemas.openxmlformats.org/officeDocument/2006/relationships/image" Target="../media/image64.jpg"/><Relationship Id="rId8" Type="http://schemas.openxmlformats.org/officeDocument/2006/relationships/image" Target="../media/image6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drive.google.com/file/d/1OXwNZZzacwpinscbDqz096KmGZe7yQn7/view" TargetMode="External"/><Relationship Id="rId4" Type="http://schemas.openxmlformats.org/officeDocument/2006/relationships/image" Target="../media/image2.png"/><Relationship Id="rId5" Type="http://schemas.openxmlformats.org/officeDocument/2006/relationships/image" Target="../media/image67.png"/><Relationship Id="rId6" Type="http://schemas.openxmlformats.org/officeDocument/2006/relationships/image" Target="../media/image6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9.png"/><Relationship Id="rId4" Type="http://schemas.openxmlformats.org/officeDocument/2006/relationships/hyperlink" Target="http://www.youtube.com/watch?v=BCjW1ORie0g" TargetMode="External"/><Relationship Id="rId5" Type="http://schemas.openxmlformats.org/officeDocument/2006/relationships/image" Target="../media/image1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image" Target="../media/image14.png"/><Relationship Id="rId4" Type="http://schemas.openxmlformats.org/officeDocument/2006/relationships/image" Target="../media/image8.jpg"/><Relationship Id="rId5" Type="http://schemas.openxmlformats.org/officeDocument/2006/relationships/hyperlink" Target="http://drive.google.com/file/d/1G4mjNLVPQgfa9TzdUKPs3j1mg42PYdTJ/view" TargetMode="External"/><Relationship Id="rId6"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81.png"/><Relationship Id="rId4" Type="http://schemas.openxmlformats.org/officeDocument/2006/relationships/hyperlink" Target="http://www.youtube.com/watch?v=BSi_AUX9Tr8" TargetMode="External"/><Relationship Id="rId5" Type="http://schemas.openxmlformats.org/officeDocument/2006/relationships/image" Target="../media/image6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www.youtube.com/watch?v=EJuydDuAGHM" TargetMode="External"/><Relationship Id="rId4" Type="http://schemas.openxmlformats.org/officeDocument/2006/relationships/image" Target="../media/image70.jpg"/><Relationship Id="rId5" Type="http://schemas.openxmlformats.org/officeDocument/2006/relationships/hyperlink" Target="http://www.youtube.com/watch?v=iJxcQtm6kNs" TargetMode="External"/><Relationship Id="rId6" Type="http://schemas.openxmlformats.org/officeDocument/2006/relationships/image" Target="../media/image76.jpg"/><Relationship Id="rId7" Type="http://schemas.openxmlformats.org/officeDocument/2006/relationships/image" Target="../media/image7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www.youtube.com/watch?v=tXkm7pNGzuc" TargetMode="External"/><Relationship Id="rId4" Type="http://schemas.openxmlformats.org/officeDocument/2006/relationships/image" Target="../media/image75.jpg"/><Relationship Id="rId5" Type="http://schemas.openxmlformats.org/officeDocument/2006/relationships/image" Target="../media/image8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2454875" y="1444250"/>
            <a:ext cx="3644400" cy="122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“Modernism” </a:t>
            </a:r>
            <a:endParaRPr/>
          </a:p>
        </p:txBody>
      </p:sp>
      <p:sp>
        <p:nvSpPr>
          <p:cNvPr id="60" name="Google Shape;60;p13"/>
          <p:cNvSpPr txBox="1"/>
          <p:nvPr>
            <p:ph idx="1" type="subTitle"/>
          </p:nvPr>
        </p:nvSpPr>
        <p:spPr>
          <a:xfrm>
            <a:off x="2589025" y="2669750"/>
            <a:ext cx="3510300" cy="10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a:latin typeface="Corbel"/>
                <a:ea typeface="Corbel"/>
                <a:cs typeface="Corbel"/>
                <a:sym typeface="Corbel"/>
              </a:rPr>
              <a:t>  Modern </a:t>
            </a:r>
            <a:r>
              <a:rPr lang="en">
                <a:latin typeface="Corbel"/>
                <a:ea typeface="Corbel"/>
                <a:cs typeface="Corbel"/>
                <a:sym typeface="Corbel"/>
              </a:rPr>
              <a:t>Dance in the U.S</a:t>
            </a:r>
            <a:endParaRPr>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idx="1" type="body"/>
          </p:nvPr>
        </p:nvSpPr>
        <p:spPr>
          <a:xfrm>
            <a:off x="311700" y="840750"/>
            <a:ext cx="8832300" cy="37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Corbel"/>
                <a:ea typeface="Corbel"/>
                <a:cs typeface="Corbel"/>
                <a:sym typeface="Corbel"/>
              </a:rPr>
              <a:t>   </a:t>
            </a:r>
            <a:endParaRPr b="1" sz="2100">
              <a:latin typeface="Corbel"/>
              <a:ea typeface="Corbel"/>
              <a:cs typeface="Corbel"/>
              <a:sym typeface="Corbel"/>
            </a:endParaRPr>
          </a:p>
          <a:p>
            <a:pPr indent="0" lvl="0" marL="0" rtl="0" algn="l">
              <a:spcBef>
                <a:spcPts val="1600"/>
              </a:spcBef>
              <a:spcAft>
                <a:spcPts val="0"/>
              </a:spcAft>
              <a:buNone/>
            </a:pPr>
            <a:r>
              <a:rPr b="1" lang="en" sz="2100">
                <a:latin typeface="Corbel"/>
                <a:ea typeface="Corbel"/>
                <a:cs typeface="Corbel"/>
                <a:sym typeface="Corbel"/>
              </a:rPr>
              <a:t>1930s through the 1940s</a:t>
            </a:r>
            <a:endParaRPr b="1" sz="2100">
              <a:latin typeface="Corbel"/>
              <a:ea typeface="Corbel"/>
              <a:cs typeface="Corbel"/>
              <a:sym typeface="Corbel"/>
            </a:endParaRPr>
          </a:p>
          <a:p>
            <a:pPr indent="0" lvl="0" marL="0" rtl="0" algn="l">
              <a:spcBef>
                <a:spcPts val="1600"/>
              </a:spcBef>
              <a:spcAft>
                <a:spcPts val="0"/>
              </a:spcAft>
              <a:buNone/>
            </a:pPr>
            <a:r>
              <a:rPr b="1" lang="en" sz="2100">
                <a:latin typeface="Corbel"/>
                <a:ea typeface="Corbel"/>
                <a:cs typeface="Corbel"/>
                <a:sym typeface="Corbel"/>
              </a:rPr>
              <a:t>-</a:t>
            </a:r>
            <a:r>
              <a:rPr lang="en" sz="2100">
                <a:latin typeface="Corbel"/>
                <a:ea typeface="Corbel"/>
                <a:cs typeface="Corbel"/>
                <a:sym typeface="Corbel"/>
              </a:rPr>
              <a:t>Shifting historical contexts</a:t>
            </a:r>
            <a:endParaRPr sz="2100">
              <a:latin typeface="Corbel"/>
              <a:ea typeface="Corbel"/>
              <a:cs typeface="Corbel"/>
              <a:sym typeface="Corbel"/>
            </a:endParaRPr>
          </a:p>
          <a:p>
            <a:pPr indent="0" lvl="0" marL="0" rtl="0" algn="l">
              <a:spcBef>
                <a:spcPts val="1600"/>
              </a:spcBef>
              <a:spcAft>
                <a:spcPts val="0"/>
              </a:spcAft>
              <a:buNone/>
            </a:pPr>
            <a:r>
              <a:rPr lang="en" sz="2100">
                <a:latin typeface="Corbel"/>
                <a:ea typeface="Corbel"/>
                <a:cs typeface="Corbel"/>
                <a:sym typeface="Corbel"/>
              </a:rPr>
              <a:t>-Shared ideals and strategies </a:t>
            </a:r>
            <a:endParaRPr sz="2100">
              <a:latin typeface="Corbel"/>
              <a:ea typeface="Corbel"/>
              <a:cs typeface="Corbel"/>
              <a:sym typeface="Corbel"/>
            </a:endParaRPr>
          </a:p>
          <a:p>
            <a:pPr indent="0" lvl="0" marL="0" rtl="0" algn="l">
              <a:spcBef>
                <a:spcPts val="1600"/>
              </a:spcBef>
              <a:spcAft>
                <a:spcPts val="0"/>
              </a:spcAft>
              <a:buNone/>
            </a:pPr>
            <a:r>
              <a:rPr lang="en" sz="2100">
                <a:latin typeface="Corbel"/>
                <a:ea typeface="Corbel"/>
                <a:cs typeface="Corbel"/>
                <a:sym typeface="Corbel"/>
              </a:rPr>
              <a:t>-Social and aesthetic activism </a:t>
            </a:r>
            <a:endParaRPr sz="2100">
              <a:latin typeface="Corbel"/>
              <a:ea typeface="Corbel"/>
              <a:cs typeface="Corbel"/>
              <a:sym typeface="Corbel"/>
            </a:endParaRPr>
          </a:p>
          <a:p>
            <a:pPr indent="0" lvl="0" marL="0" rtl="0" algn="l">
              <a:spcBef>
                <a:spcPts val="1600"/>
              </a:spcBef>
              <a:spcAft>
                <a:spcPts val="0"/>
              </a:spcAft>
              <a:buNone/>
            </a:pPr>
            <a:r>
              <a:rPr lang="en" sz="2100">
                <a:latin typeface="Corbel"/>
                <a:ea typeface="Corbel"/>
                <a:cs typeface="Corbel"/>
                <a:sym typeface="Corbel"/>
              </a:rPr>
              <a:t>-Dance “work” and “workers”</a:t>
            </a:r>
            <a:endParaRPr sz="2100">
              <a:latin typeface="Corbel"/>
              <a:ea typeface="Corbel"/>
              <a:cs typeface="Corbel"/>
              <a:sym typeface="Corbel"/>
            </a:endParaRPr>
          </a:p>
          <a:p>
            <a:pPr indent="0" lvl="0" marL="0" rtl="0" algn="l">
              <a:spcBef>
                <a:spcPts val="1600"/>
              </a:spcBef>
              <a:spcAft>
                <a:spcPts val="1600"/>
              </a:spcAft>
              <a:buNone/>
            </a:pPr>
            <a:r>
              <a:rPr lang="en" sz="2100">
                <a:latin typeface="Corbel"/>
                <a:ea typeface="Corbel"/>
                <a:cs typeface="Corbel"/>
                <a:sym typeface="Corbel"/>
              </a:rPr>
              <a:t>Graff (1997) and Franko (2003)</a:t>
            </a:r>
            <a:endParaRPr sz="2100">
              <a:latin typeface="Corbel"/>
              <a:ea typeface="Corbel"/>
              <a:cs typeface="Corbel"/>
              <a:sym typeface="Corbel"/>
            </a:endParaRPr>
          </a:p>
        </p:txBody>
      </p:sp>
      <p:sp>
        <p:nvSpPr>
          <p:cNvPr id="113" name="Google Shape;113;p22"/>
          <p:cNvSpPr txBox="1"/>
          <p:nvPr/>
        </p:nvSpPr>
        <p:spPr>
          <a:xfrm>
            <a:off x="191175" y="176100"/>
            <a:ext cx="8431200" cy="8802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2900">
                <a:latin typeface="Raleway"/>
                <a:ea typeface="Raleway"/>
                <a:cs typeface="Raleway"/>
                <a:sym typeface="Raleway"/>
              </a:rPr>
              <a:t>Revolutionary Movements: Dance and Politics</a:t>
            </a:r>
            <a:endParaRPr sz="2900">
              <a:latin typeface="Raleway"/>
              <a:ea typeface="Raleway"/>
              <a:cs typeface="Raleway"/>
              <a:sym typeface="Raleway"/>
            </a:endParaRPr>
          </a:p>
        </p:txBody>
      </p:sp>
      <p:pic>
        <p:nvPicPr>
          <p:cNvPr id="114" name="Google Shape;114;p22"/>
          <p:cNvPicPr preferRelativeResize="0"/>
          <p:nvPr/>
        </p:nvPicPr>
        <p:blipFill>
          <a:blip r:embed="rId3">
            <a:alphaModFix/>
          </a:blip>
          <a:stretch>
            <a:fillRect/>
          </a:stretch>
        </p:blipFill>
        <p:spPr>
          <a:xfrm>
            <a:off x="6619200" y="1056297"/>
            <a:ext cx="2524800" cy="3846103"/>
          </a:xfrm>
          <a:prstGeom prst="rect">
            <a:avLst/>
          </a:prstGeom>
          <a:noFill/>
          <a:ln>
            <a:noFill/>
          </a:ln>
        </p:spPr>
      </p:pic>
      <p:pic>
        <p:nvPicPr>
          <p:cNvPr id="115" name="Google Shape;115;p22"/>
          <p:cNvPicPr preferRelativeResize="0"/>
          <p:nvPr/>
        </p:nvPicPr>
        <p:blipFill>
          <a:blip r:embed="rId4">
            <a:alphaModFix/>
          </a:blip>
          <a:stretch>
            <a:fillRect/>
          </a:stretch>
        </p:blipFill>
        <p:spPr>
          <a:xfrm>
            <a:off x="4014573" y="1056300"/>
            <a:ext cx="2604637" cy="384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102500"/>
            <a:ext cx="8520600" cy="125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Raleway"/>
                <a:ea typeface="Raleway"/>
                <a:cs typeface="Raleway"/>
                <a:sym typeface="Raleway"/>
              </a:rPr>
              <a:t>Workers Dance League/New Dance League</a:t>
            </a:r>
            <a:endParaRPr sz="3100">
              <a:latin typeface="Raleway"/>
              <a:ea typeface="Raleway"/>
              <a:cs typeface="Raleway"/>
              <a:sym typeface="Raleway"/>
            </a:endParaRPr>
          </a:p>
          <a:p>
            <a:pPr indent="0" lvl="0" marL="0" rtl="0" algn="l">
              <a:spcBef>
                <a:spcPts val="0"/>
              </a:spcBef>
              <a:spcAft>
                <a:spcPts val="0"/>
              </a:spcAft>
              <a:buNone/>
            </a:pPr>
            <a:r>
              <a:rPr lang="en" sz="1900">
                <a:latin typeface="Corbel"/>
                <a:ea typeface="Corbel"/>
                <a:cs typeface="Corbel"/>
                <a:sym typeface="Corbel"/>
              </a:rPr>
              <a:t>Founded 1932 by Anna Sokolow, Edith Segal, Miriam Blecher, and Nadia Chilkovsky</a:t>
            </a:r>
            <a:r>
              <a:rPr lang="en">
                <a:latin typeface="Corbel"/>
                <a:ea typeface="Corbel"/>
                <a:cs typeface="Corbel"/>
                <a:sym typeface="Corbel"/>
              </a:rPr>
              <a:t> </a:t>
            </a:r>
            <a:endParaRPr>
              <a:latin typeface="Corbel"/>
              <a:ea typeface="Corbel"/>
              <a:cs typeface="Corbel"/>
              <a:sym typeface="Corbel"/>
            </a:endParaRPr>
          </a:p>
        </p:txBody>
      </p:sp>
      <p:sp>
        <p:nvSpPr>
          <p:cNvPr id="121" name="Google Shape;121;p23"/>
          <p:cNvSpPr txBox="1"/>
          <p:nvPr>
            <p:ph idx="1" type="body"/>
          </p:nvPr>
        </p:nvSpPr>
        <p:spPr>
          <a:xfrm>
            <a:off x="311700" y="1226625"/>
            <a:ext cx="8520600" cy="38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orbel"/>
                <a:ea typeface="Corbel"/>
                <a:cs typeface="Corbel"/>
                <a:sym typeface="Corbel"/>
              </a:rPr>
              <a:t>What are some of the central tenets of Communist ideology? What were the actions, institutions, and events used to spread their message? What is a union and what are its purposes? In the 1930s, who are the people who are pro- and anti-union? What about now? </a:t>
            </a:r>
            <a:endParaRPr sz="1900">
              <a:latin typeface="Corbel"/>
              <a:ea typeface="Corbel"/>
              <a:cs typeface="Corbel"/>
              <a:sym typeface="Corbel"/>
            </a:endParaRPr>
          </a:p>
          <a:p>
            <a:pPr indent="0" lvl="0" marL="0" rtl="0" algn="l">
              <a:spcBef>
                <a:spcPts val="1600"/>
              </a:spcBef>
              <a:spcAft>
                <a:spcPts val="0"/>
              </a:spcAft>
              <a:buNone/>
            </a:pPr>
            <a:r>
              <a:rPr lang="en" sz="1900">
                <a:latin typeface="Corbel"/>
                <a:ea typeface="Corbel"/>
                <a:cs typeface="Corbel"/>
                <a:sym typeface="Corbel"/>
              </a:rPr>
              <a:t>What are the central concerns of the Workers Dance League? What were the actions and events used to spread their message? What is “agitprop”? If “culture is a weapon”, what is it supposed to fight? How? Is it effective? </a:t>
            </a:r>
            <a:endParaRPr sz="1900">
              <a:latin typeface="Corbel"/>
              <a:ea typeface="Corbel"/>
              <a:cs typeface="Corbel"/>
              <a:sym typeface="Corbel"/>
            </a:endParaRPr>
          </a:p>
          <a:p>
            <a:pPr indent="0" lvl="0" marL="0" rtl="0" algn="l">
              <a:spcBef>
                <a:spcPts val="1600"/>
              </a:spcBef>
              <a:spcAft>
                <a:spcPts val="0"/>
              </a:spcAft>
              <a:buNone/>
            </a:pPr>
            <a:r>
              <a:rPr lang="en" sz="1900">
                <a:latin typeface="Corbel"/>
                <a:ea typeface="Corbel"/>
                <a:cs typeface="Corbel"/>
                <a:sym typeface="Corbel"/>
              </a:rPr>
              <a:t>What was the central debate within dance communities in the 1930s? What role did critic John Martin play in this debate? What does the author, Ellen Graff, conclude after her research into the period? </a:t>
            </a:r>
            <a:endParaRPr sz="1900">
              <a:latin typeface="Corbel"/>
              <a:ea typeface="Corbel"/>
              <a:cs typeface="Corbel"/>
              <a:sym typeface="Corbel"/>
            </a:endParaRPr>
          </a:p>
          <a:p>
            <a:pPr indent="0" lvl="0" marL="0" rtl="0" algn="l">
              <a:spcBef>
                <a:spcPts val="1600"/>
              </a:spcBef>
              <a:spcAft>
                <a:spcPts val="0"/>
              </a:spcAft>
              <a:buNone/>
            </a:pPr>
            <a:r>
              <a:t/>
            </a:r>
            <a:endParaRPr>
              <a:latin typeface="Economica"/>
              <a:ea typeface="Economica"/>
              <a:cs typeface="Economica"/>
              <a:sym typeface="Economica"/>
            </a:endParaRPr>
          </a:p>
          <a:p>
            <a:pPr indent="0" lvl="0" marL="0" rtl="0" algn="l">
              <a:spcBef>
                <a:spcPts val="1600"/>
              </a:spcBef>
              <a:spcAft>
                <a:spcPts val="0"/>
              </a:spcAft>
              <a:buNone/>
            </a:pPr>
            <a:r>
              <a:t/>
            </a:r>
            <a:endParaRPr>
              <a:latin typeface="Economica"/>
              <a:ea typeface="Economica"/>
              <a:cs typeface="Economica"/>
              <a:sym typeface="Economica"/>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lang="en">
                <a:latin typeface="Raleway"/>
                <a:ea typeface="Raleway"/>
                <a:cs typeface="Raleway"/>
                <a:sym typeface="Raleway"/>
              </a:rPr>
              <a:t>Citation of Sources: </a:t>
            </a:r>
            <a:endParaRPr>
              <a:latin typeface="Raleway"/>
              <a:ea typeface="Raleway"/>
              <a:cs typeface="Raleway"/>
              <a:sym typeface="Raleway"/>
            </a:endParaRPr>
          </a:p>
        </p:txBody>
      </p:sp>
      <p:sp>
        <p:nvSpPr>
          <p:cNvPr id="127" name="Google Shape;12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orbel"/>
                <a:ea typeface="Corbel"/>
                <a:cs typeface="Corbel"/>
                <a:sym typeface="Corbel"/>
              </a:rPr>
              <a:t>All biographical and career information about the following influential choreographers and institutions is from the Dance Heritage Coalition’s </a:t>
            </a:r>
            <a:r>
              <a:rPr b="1" lang="en" sz="2000">
                <a:latin typeface="Corbel"/>
                <a:ea typeface="Corbel"/>
                <a:cs typeface="Corbel"/>
                <a:sym typeface="Corbel"/>
              </a:rPr>
              <a:t>now defunct </a:t>
            </a:r>
            <a:r>
              <a:rPr lang="en" sz="2000">
                <a:latin typeface="Corbel"/>
                <a:ea typeface="Corbel"/>
                <a:cs typeface="Corbel"/>
                <a:sym typeface="Corbel"/>
              </a:rPr>
              <a:t>website, “100 Dance Treasures.” Each entry was written by an expert in the field (including journalists, critics, historians, and dance scholars) and includes photographs, links to video, and links to archival and secondary sources. </a:t>
            </a:r>
            <a:endParaRPr sz="2000">
              <a:latin typeface="Corbel"/>
              <a:ea typeface="Corbel"/>
              <a:cs typeface="Corbel"/>
              <a:sym typeface="Corbel"/>
            </a:endParaRPr>
          </a:p>
          <a:p>
            <a:pPr indent="0" lvl="0" marL="0" rtl="0" algn="l">
              <a:spcBef>
                <a:spcPts val="1600"/>
              </a:spcBef>
              <a:spcAft>
                <a:spcPts val="1600"/>
              </a:spcAft>
              <a:buNone/>
            </a:pPr>
            <a:r>
              <a:t/>
            </a:r>
            <a:endParaRPr sz="1700">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25"/>
          <p:cNvPicPr preferRelativeResize="0"/>
          <p:nvPr/>
        </p:nvPicPr>
        <p:blipFill>
          <a:blip r:embed="rId3">
            <a:alphaModFix/>
          </a:blip>
          <a:stretch>
            <a:fillRect/>
          </a:stretch>
        </p:blipFill>
        <p:spPr>
          <a:xfrm>
            <a:off x="3003000" y="164150"/>
            <a:ext cx="6140999" cy="2990225"/>
          </a:xfrm>
          <a:prstGeom prst="rect">
            <a:avLst/>
          </a:prstGeom>
          <a:noFill/>
          <a:ln>
            <a:noFill/>
          </a:ln>
        </p:spPr>
      </p:pic>
      <p:pic>
        <p:nvPicPr>
          <p:cNvPr descr="Available on Itunes! Watch the full version dance history video here:&#10;https://itunes.apple.com/us/movie/dancetime-new-dance-group/id711356949&#10;&#10;Available on DVD! Purchase DVD at our online store:&#10;http://dancetimepublications.com/products/the-new-dance-group-gala-historical-concert/&#10;&#10;Retrospective of dances from Modern Dance pioneers such as Mary Anthony, Sophie, Malsow, Donald McKayle, Daniel Nagrin, Pearl Primus, Anna Sokolov and Charles Weidman. Dancetime Titles are now available on iTunes: http://georiot.co/dancetimeyt" id="134" name="Google Shape;134;p25" title="The New Dance Group Gala Historical Concert: Dances from 1930s-1970s">
            <a:hlinkClick r:id="rId4"/>
          </p:cNvPr>
          <p:cNvPicPr preferRelativeResize="0"/>
          <p:nvPr/>
        </p:nvPicPr>
        <p:blipFill>
          <a:blip r:embed="rId5">
            <a:alphaModFix/>
          </a:blip>
          <a:stretch>
            <a:fillRect/>
          </a:stretch>
        </p:blipFill>
        <p:spPr>
          <a:xfrm>
            <a:off x="0" y="0"/>
            <a:ext cx="3003000" cy="2252250"/>
          </a:xfrm>
          <a:prstGeom prst="rect">
            <a:avLst/>
          </a:prstGeom>
          <a:noFill/>
          <a:ln>
            <a:noFill/>
          </a:ln>
        </p:spPr>
      </p:pic>
      <p:sp>
        <p:nvSpPr>
          <p:cNvPr id="135" name="Google Shape;135;p25"/>
          <p:cNvSpPr txBox="1"/>
          <p:nvPr/>
        </p:nvSpPr>
        <p:spPr>
          <a:xfrm>
            <a:off x="3205350" y="3690275"/>
            <a:ext cx="5546700" cy="11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aleway"/>
                <a:ea typeface="Raleway"/>
                <a:cs typeface="Raleway"/>
                <a:sym typeface="Raleway"/>
              </a:rPr>
              <a:t>New Dance Group... </a:t>
            </a:r>
            <a:endParaRPr sz="2600">
              <a:latin typeface="Raleway"/>
              <a:ea typeface="Raleway"/>
              <a:cs typeface="Raleway"/>
              <a:sym typeface="Raleway"/>
            </a:endParaRPr>
          </a:p>
          <a:p>
            <a:pPr indent="0" lvl="0" marL="2743200" rtl="0" algn="l">
              <a:spcBef>
                <a:spcPts val="0"/>
              </a:spcBef>
              <a:spcAft>
                <a:spcPts val="0"/>
              </a:spcAft>
              <a:buNone/>
            </a:pPr>
            <a:r>
              <a:rPr lang="en" sz="2600">
                <a:latin typeface="Raleway"/>
                <a:ea typeface="Raleway"/>
                <a:cs typeface="Raleway"/>
                <a:sym typeface="Raleway"/>
              </a:rPr>
              <a:t>and its Lineages </a:t>
            </a:r>
            <a:endParaRPr sz="2600">
              <a:latin typeface="Raleway"/>
              <a:ea typeface="Raleway"/>
              <a:cs typeface="Raleway"/>
              <a:sym typeface="Raleway"/>
            </a:endParaRPr>
          </a:p>
        </p:txBody>
      </p:sp>
      <p:pic>
        <p:nvPicPr>
          <p:cNvPr descr="&quot;Jane Dudley&quot; &quot;Library of Congress&quot; &quot;great depression&quot; propaganda &quot;new dance group&quot;&quot;Time Is Money&quot;" id="136" name="Google Shape;136;p25" title="Politics And The Dancing Body">
            <a:hlinkClick r:id="rId6"/>
          </p:cNvPr>
          <p:cNvPicPr preferRelativeResize="0"/>
          <p:nvPr/>
        </p:nvPicPr>
        <p:blipFill>
          <a:blip r:embed="rId7">
            <a:alphaModFix/>
          </a:blip>
          <a:stretch>
            <a:fillRect/>
          </a:stretch>
        </p:blipFill>
        <p:spPr>
          <a:xfrm>
            <a:off x="-42425" y="2557312"/>
            <a:ext cx="3045425" cy="22840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103550" y="445025"/>
            <a:ext cx="872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Jane Dudley (1912-2001)</a:t>
            </a:r>
            <a:endParaRPr>
              <a:latin typeface="Raleway"/>
              <a:ea typeface="Raleway"/>
              <a:cs typeface="Raleway"/>
              <a:sym typeface="Raleway"/>
            </a:endParaRPr>
          </a:p>
        </p:txBody>
      </p:sp>
      <p:pic>
        <p:nvPicPr>
          <p:cNvPr id="142" name="Google Shape;142;p26"/>
          <p:cNvPicPr preferRelativeResize="0"/>
          <p:nvPr/>
        </p:nvPicPr>
        <p:blipFill>
          <a:blip r:embed="rId3">
            <a:alphaModFix/>
          </a:blip>
          <a:stretch>
            <a:fillRect/>
          </a:stretch>
        </p:blipFill>
        <p:spPr>
          <a:xfrm>
            <a:off x="4516350" y="0"/>
            <a:ext cx="4627644" cy="5031025"/>
          </a:xfrm>
          <a:prstGeom prst="rect">
            <a:avLst/>
          </a:prstGeom>
          <a:noFill/>
          <a:ln>
            <a:noFill/>
          </a:ln>
        </p:spPr>
      </p:pic>
      <p:pic>
        <p:nvPicPr>
          <p:cNvPr descr="Harmonica breakdown (1938, performed Oct. 2009) / choreography, Jane Dudley ; dancer, Bliss Kohlmyer.  Performance taped Oct. 24, 2009, Meany Theater, University of Washington.&#10;&#10;This an excerpt from the Chamber Dance Company Collection:&#10;http://guides.lib.washington.edu/cdc&#10;The entire collection is available for viewing at the UW Libraries Media Center in Suzzallo Library (Seattle WA). &#10;&#10;The Chamber Dance Company's mission is to present and record works of historical and artistic significance. For more information about the UW Chamber Dance Company visit&#10;http://depts.washington.edu/uwdance" id="143" name="Google Shape;143;p26" title="Chamber Dance Company: Selection from Jane Dudley's &quot;Harmonica Breakdown&quot;">
            <a:hlinkClick r:id="rId4"/>
          </p:cNvPr>
          <p:cNvPicPr preferRelativeResize="0"/>
          <p:nvPr/>
        </p:nvPicPr>
        <p:blipFill>
          <a:blip r:embed="rId5">
            <a:alphaModFix/>
          </a:blip>
          <a:stretch>
            <a:fillRect/>
          </a:stretch>
        </p:blipFill>
        <p:spPr>
          <a:xfrm>
            <a:off x="0" y="1341275"/>
            <a:ext cx="457200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101200" y="445025"/>
            <a:ext cx="8731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Anna Sokolow (1910-2000) </a:t>
            </a:r>
            <a:endParaRPr>
              <a:latin typeface="Raleway"/>
              <a:ea typeface="Raleway"/>
              <a:cs typeface="Raleway"/>
              <a:sym typeface="Raleway"/>
            </a:endParaRPr>
          </a:p>
        </p:txBody>
      </p:sp>
      <p:pic>
        <p:nvPicPr>
          <p:cNvPr id="149" name="Google Shape;149;p27"/>
          <p:cNvPicPr preferRelativeResize="0"/>
          <p:nvPr/>
        </p:nvPicPr>
        <p:blipFill>
          <a:blip r:embed="rId3">
            <a:alphaModFix/>
          </a:blip>
          <a:stretch>
            <a:fillRect/>
          </a:stretch>
        </p:blipFill>
        <p:spPr>
          <a:xfrm>
            <a:off x="4641608" y="-72125"/>
            <a:ext cx="4502383" cy="5143499"/>
          </a:xfrm>
          <a:prstGeom prst="rect">
            <a:avLst/>
          </a:prstGeom>
          <a:noFill/>
          <a:ln>
            <a:noFill/>
          </a:ln>
        </p:spPr>
      </p:pic>
      <p:pic>
        <p:nvPicPr>
          <p:cNvPr descr="Rooms&#10;&#10;Excerpts from Anna Sokolow's &quot;Rooms&quot; (choreographed in 1955).  &#10;&#10;&quot;Dream&quot; performed by Mark Kranz in 2012.&#10;&quot;Escape&quot; performed by Kirsten McKinney in 2012.&#10;&quot;Desire&quot; performed by Nicola Ieruasi, Courtney Peix, Jeffrey Louizia, Whitney Hoke, Kirsten McKinney, and Marissa Carr in 2009.&#10;&#10;Visit http://www.annasokolow.org/ for more information.&#10;&#10;All content is Copyright © Sokolow Dance Foundation 2014" id="150" name="Google Shape;150;p27" title="Rooms">
            <a:hlinkClick r:id="rId4"/>
          </p:cNvPr>
          <p:cNvPicPr preferRelativeResize="0"/>
          <p:nvPr/>
        </p:nvPicPr>
        <p:blipFill>
          <a:blip r:embed="rId5">
            <a:alphaModFix/>
          </a:blip>
          <a:stretch>
            <a:fillRect/>
          </a:stretch>
        </p:blipFill>
        <p:spPr>
          <a:xfrm>
            <a:off x="-81425" y="1529100"/>
            <a:ext cx="4723025" cy="35422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554100" y="199750"/>
            <a:ext cx="3175200" cy="104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Sophie Maslow</a:t>
            </a:r>
            <a:endParaRPr>
              <a:latin typeface="Raleway"/>
              <a:ea typeface="Raleway"/>
              <a:cs typeface="Raleway"/>
              <a:sym typeface="Raleway"/>
            </a:endParaRPr>
          </a:p>
          <a:p>
            <a:pPr indent="0" lvl="0" marL="0" rtl="0" algn="l">
              <a:spcBef>
                <a:spcPts val="0"/>
              </a:spcBef>
              <a:spcAft>
                <a:spcPts val="0"/>
              </a:spcAft>
              <a:buNone/>
            </a:pPr>
            <a:r>
              <a:rPr lang="en">
                <a:latin typeface="Raleway"/>
                <a:ea typeface="Raleway"/>
                <a:cs typeface="Raleway"/>
                <a:sym typeface="Raleway"/>
              </a:rPr>
              <a:t>(1911–2006)</a:t>
            </a:r>
            <a:endParaRPr>
              <a:latin typeface="Raleway"/>
              <a:ea typeface="Raleway"/>
              <a:cs typeface="Raleway"/>
              <a:sym typeface="Raleway"/>
            </a:endParaRPr>
          </a:p>
        </p:txBody>
      </p:sp>
      <p:pic>
        <p:nvPicPr>
          <p:cNvPr id="156" name="Google Shape;156;p28"/>
          <p:cNvPicPr preferRelativeResize="0"/>
          <p:nvPr/>
        </p:nvPicPr>
        <p:blipFill>
          <a:blip r:embed="rId3">
            <a:alphaModFix/>
          </a:blip>
          <a:stretch>
            <a:fillRect/>
          </a:stretch>
        </p:blipFill>
        <p:spPr>
          <a:xfrm>
            <a:off x="3853298" y="0"/>
            <a:ext cx="5290704" cy="5143499"/>
          </a:xfrm>
          <a:prstGeom prst="rect">
            <a:avLst/>
          </a:prstGeom>
          <a:noFill/>
          <a:ln>
            <a:noFill/>
          </a:ln>
        </p:spPr>
      </p:pic>
      <p:pic>
        <p:nvPicPr>
          <p:cNvPr descr="This dance is notated in Labanotation.  If you are interested in this dance for performance, educational, or research purposes, please visit the Dance Notation Bureau's (DNB) Notated Theatrical Dances Catalog at &#10;&#10;http://dancenotation.org/catalog/EditDanceDetails.aspx?DanceID=351&#10;&#10;For staging, educational, and research inquiries, please email library@dancenotation.org" id="157" name="Google Shape;157;p28" title="DNB -- The Village I Knew (1949) by Sophie Maslow">
            <a:hlinkClick r:id="rId4"/>
          </p:cNvPr>
          <p:cNvPicPr preferRelativeResize="0"/>
          <p:nvPr/>
        </p:nvPicPr>
        <p:blipFill>
          <a:blip r:embed="rId5">
            <a:alphaModFix/>
          </a:blip>
          <a:stretch>
            <a:fillRect/>
          </a:stretch>
        </p:blipFill>
        <p:spPr>
          <a:xfrm>
            <a:off x="-61000" y="1523400"/>
            <a:ext cx="3914300" cy="2935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Helen Tamiris (1903-1966)</a:t>
            </a:r>
            <a:endParaRPr>
              <a:latin typeface="Raleway"/>
              <a:ea typeface="Raleway"/>
              <a:cs typeface="Raleway"/>
              <a:sym typeface="Raleway"/>
            </a:endParaRPr>
          </a:p>
        </p:txBody>
      </p:sp>
      <p:sp>
        <p:nvSpPr>
          <p:cNvPr id="163" name="Google Shape;163;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4" name="Google Shape;164;p29"/>
          <p:cNvPicPr preferRelativeResize="0"/>
          <p:nvPr/>
        </p:nvPicPr>
        <p:blipFill>
          <a:blip r:embed="rId3">
            <a:alphaModFix/>
          </a:blip>
          <a:stretch>
            <a:fillRect/>
          </a:stretch>
        </p:blipFill>
        <p:spPr>
          <a:xfrm>
            <a:off x="4839320" y="29363"/>
            <a:ext cx="4304680" cy="5084776"/>
          </a:xfrm>
          <a:prstGeom prst="rect">
            <a:avLst/>
          </a:prstGeom>
          <a:noFill/>
          <a:ln>
            <a:noFill/>
          </a:ln>
        </p:spPr>
      </p:pic>
      <p:pic>
        <p:nvPicPr>
          <p:cNvPr descr="Original choreography by Helen Tamiris&#10;Restaged by Dianne McIntyre" id="165" name="Google Shape;165;p29" title="&quot;How Long Brethren?&quot; excerpt">
            <a:hlinkClick r:id="rId4"/>
          </p:cNvPr>
          <p:cNvPicPr preferRelativeResize="0"/>
          <p:nvPr/>
        </p:nvPicPr>
        <p:blipFill>
          <a:blip r:embed="rId5">
            <a:alphaModFix/>
          </a:blip>
          <a:stretch>
            <a:fillRect/>
          </a:stretch>
        </p:blipFill>
        <p:spPr>
          <a:xfrm>
            <a:off x="0" y="1147225"/>
            <a:ext cx="4839325" cy="36294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89500" y="445025"/>
            <a:ext cx="8605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Daniel Nagrin (1917-2008) </a:t>
            </a:r>
            <a:endParaRPr>
              <a:latin typeface="Raleway"/>
              <a:ea typeface="Raleway"/>
              <a:cs typeface="Raleway"/>
              <a:sym typeface="Raleway"/>
            </a:endParaRPr>
          </a:p>
        </p:txBody>
      </p:sp>
      <p:pic>
        <p:nvPicPr>
          <p:cNvPr id="171" name="Google Shape;171;p30" title="Strange Hero">
            <a:hlinkClick r:id="rId3"/>
          </p:cNvPr>
          <p:cNvPicPr preferRelativeResize="0"/>
          <p:nvPr/>
        </p:nvPicPr>
        <p:blipFill>
          <a:blip r:embed="rId4">
            <a:alphaModFix/>
          </a:blip>
          <a:stretch>
            <a:fillRect/>
          </a:stretch>
        </p:blipFill>
        <p:spPr>
          <a:xfrm>
            <a:off x="0" y="1400950"/>
            <a:ext cx="4337700" cy="3253275"/>
          </a:xfrm>
          <a:prstGeom prst="rect">
            <a:avLst/>
          </a:prstGeom>
          <a:noFill/>
          <a:ln>
            <a:noFill/>
          </a:ln>
        </p:spPr>
      </p:pic>
      <p:pic>
        <p:nvPicPr>
          <p:cNvPr id="172" name="Google Shape;172;p30"/>
          <p:cNvPicPr preferRelativeResize="0"/>
          <p:nvPr/>
        </p:nvPicPr>
        <p:blipFill>
          <a:blip r:embed="rId5">
            <a:alphaModFix/>
          </a:blip>
          <a:stretch>
            <a:fillRect/>
          </a:stretch>
        </p:blipFill>
        <p:spPr>
          <a:xfrm>
            <a:off x="4337700" y="141507"/>
            <a:ext cx="4806299" cy="48604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52425" y="315925"/>
            <a:ext cx="87798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Donald McKayle (1931–2018)</a:t>
            </a:r>
            <a:endParaRPr>
              <a:latin typeface="Raleway"/>
              <a:ea typeface="Raleway"/>
              <a:cs typeface="Raleway"/>
              <a:sym typeface="Raleway"/>
            </a:endParaRPr>
          </a:p>
        </p:txBody>
      </p:sp>
      <p:sp>
        <p:nvSpPr>
          <p:cNvPr id="178" name="Google Shape;178;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9" name="Google Shape;179;p31"/>
          <p:cNvPicPr preferRelativeResize="0"/>
          <p:nvPr/>
        </p:nvPicPr>
        <p:blipFill>
          <a:blip r:embed="rId3">
            <a:alphaModFix/>
          </a:blip>
          <a:stretch>
            <a:fillRect/>
          </a:stretch>
        </p:blipFill>
        <p:spPr>
          <a:xfrm>
            <a:off x="4842297" y="0"/>
            <a:ext cx="4301707" cy="5143500"/>
          </a:xfrm>
          <a:prstGeom prst="rect">
            <a:avLst/>
          </a:prstGeom>
          <a:noFill/>
          <a:ln>
            <a:noFill/>
          </a:ln>
        </p:spPr>
      </p:pic>
      <p:pic>
        <p:nvPicPr>
          <p:cNvPr descr=" " id="180" name="Google Shape;180;p31" title="Rainbow Round My Shoulder - Donald McKayle">
            <a:hlinkClick r:id="rId4"/>
          </p:cNvPr>
          <p:cNvPicPr preferRelativeResize="0"/>
          <p:nvPr/>
        </p:nvPicPr>
        <p:blipFill>
          <a:blip r:embed="rId5">
            <a:alphaModFix/>
          </a:blip>
          <a:stretch>
            <a:fillRect/>
          </a:stretch>
        </p:blipFill>
        <p:spPr>
          <a:xfrm>
            <a:off x="0" y="1187725"/>
            <a:ext cx="4842300" cy="3631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265500" y="1205825"/>
            <a:ext cx="4045200" cy="20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latin typeface="Raleway"/>
                <a:ea typeface="Raleway"/>
                <a:cs typeface="Raleway"/>
                <a:sym typeface="Raleway"/>
              </a:rPr>
              <a:t>Historiography of Modern Dance</a:t>
            </a:r>
            <a:endParaRPr sz="3200">
              <a:latin typeface="Raleway"/>
              <a:ea typeface="Raleway"/>
              <a:cs typeface="Raleway"/>
              <a:sym typeface="Raleway"/>
            </a:endParaRPr>
          </a:p>
        </p:txBody>
      </p:sp>
      <p:sp>
        <p:nvSpPr>
          <p:cNvPr id="66" name="Google Shape;66;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Raleway"/>
                <a:ea typeface="Raleway"/>
                <a:cs typeface="Raleway"/>
                <a:sym typeface="Raleway"/>
              </a:rPr>
              <a:t>Susan Au (2003)</a:t>
            </a:r>
            <a:endParaRPr sz="2800">
              <a:solidFill>
                <a:srgbClr val="FFFFFF"/>
              </a:solidFill>
              <a:latin typeface="Raleway"/>
              <a:ea typeface="Raleway"/>
              <a:cs typeface="Raleway"/>
              <a:sym typeface="Raleway"/>
            </a:endParaRPr>
          </a:p>
          <a:p>
            <a:pPr indent="0" lvl="0" marL="0" rtl="0" algn="l">
              <a:spcBef>
                <a:spcPts val="1600"/>
              </a:spcBef>
              <a:spcAft>
                <a:spcPts val="0"/>
              </a:spcAft>
              <a:buNone/>
            </a:pPr>
            <a:r>
              <a:t/>
            </a:r>
            <a:endParaRPr sz="2800">
              <a:solidFill>
                <a:srgbClr val="FFFFFF"/>
              </a:solidFill>
              <a:latin typeface="Raleway"/>
              <a:ea typeface="Raleway"/>
              <a:cs typeface="Raleway"/>
              <a:sym typeface="Raleway"/>
            </a:endParaRPr>
          </a:p>
          <a:p>
            <a:pPr indent="0" lvl="0" marL="0" rtl="0" algn="l">
              <a:spcBef>
                <a:spcPts val="1600"/>
              </a:spcBef>
              <a:spcAft>
                <a:spcPts val="1600"/>
              </a:spcAft>
              <a:buNone/>
            </a:pPr>
            <a:r>
              <a:rPr lang="en" sz="2800">
                <a:solidFill>
                  <a:srgbClr val="FFFFFF"/>
                </a:solidFill>
                <a:latin typeface="Raleway"/>
                <a:ea typeface="Raleway"/>
                <a:cs typeface="Raleway"/>
                <a:sym typeface="Raleway"/>
              </a:rPr>
              <a:t>Ellen Graff (2004)</a:t>
            </a:r>
            <a:endParaRPr sz="2800">
              <a:solidFill>
                <a:srgbClr val="FFFFFF"/>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2"/>
          <p:cNvPicPr preferRelativeResize="0"/>
          <p:nvPr/>
        </p:nvPicPr>
        <p:blipFill>
          <a:blip r:embed="rId3">
            <a:alphaModFix/>
          </a:blip>
          <a:stretch>
            <a:fillRect/>
          </a:stretch>
        </p:blipFill>
        <p:spPr>
          <a:xfrm>
            <a:off x="2819400" y="0"/>
            <a:ext cx="6324600" cy="1819275"/>
          </a:xfrm>
          <a:prstGeom prst="rect">
            <a:avLst/>
          </a:prstGeom>
          <a:noFill/>
          <a:ln>
            <a:noFill/>
          </a:ln>
        </p:spPr>
      </p:pic>
      <p:pic>
        <p:nvPicPr>
          <p:cNvPr id="186" name="Google Shape;186;p32"/>
          <p:cNvPicPr preferRelativeResize="0"/>
          <p:nvPr/>
        </p:nvPicPr>
        <p:blipFill>
          <a:blip r:embed="rId4">
            <a:alphaModFix/>
          </a:blip>
          <a:stretch>
            <a:fillRect/>
          </a:stretch>
        </p:blipFill>
        <p:spPr>
          <a:xfrm>
            <a:off x="0" y="0"/>
            <a:ext cx="2514600" cy="3872794"/>
          </a:xfrm>
          <a:prstGeom prst="rect">
            <a:avLst/>
          </a:prstGeom>
          <a:noFill/>
          <a:ln>
            <a:noFill/>
          </a:ln>
        </p:spPr>
      </p:pic>
      <p:pic>
        <p:nvPicPr>
          <p:cNvPr id="187" name="Google Shape;187;p32" title="Donald McKayle.mp4">
            <a:hlinkClick r:id="rId5"/>
          </p:cNvPr>
          <p:cNvPicPr preferRelativeResize="0"/>
          <p:nvPr/>
        </p:nvPicPr>
        <p:blipFill>
          <a:blip r:embed="rId6">
            <a:alphaModFix/>
          </a:blip>
          <a:stretch>
            <a:fillRect/>
          </a:stretch>
        </p:blipFill>
        <p:spPr>
          <a:xfrm>
            <a:off x="3919850" y="1952975"/>
            <a:ext cx="4025900" cy="3019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ctrTitle"/>
          </p:nvPr>
        </p:nvSpPr>
        <p:spPr>
          <a:xfrm>
            <a:off x="1628750" y="1463975"/>
            <a:ext cx="5430000" cy="15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3100">
                <a:latin typeface="Raleway"/>
                <a:ea typeface="Raleway"/>
                <a:cs typeface="Raleway"/>
                <a:sym typeface="Raleway"/>
              </a:rPr>
              <a:t>Major Figures and Institutions of </a:t>
            </a:r>
            <a:endParaRPr sz="3100">
              <a:latin typeface="Raleway"/>
              <a:ea typeface="Raleway"/>
              <a:cs typeface="Raleway"/>
              <a:sym typeface="Raleway"/>
            </a:endParaRPr>
          </a:p>
          <a:p>
            <a:pPr indent="0" lvl="0" marL="0" rtl="0" algn="l">
              <a:spcBef>
                <a:spcPts val="0"/>
              </a:spcBef>
              <a:spcAft>
                <a:spcPts val="0"/>
              </a:spcAft>
              <a:buNone/>
            </a:pPr>
            <a:r>
              <a:rPr lang="en" sz="3100">
                <a:latin typeface="Raleway"/>
                <a:ea typeface="Raleway"/>
                <a:cs typeface="Raleway"/>
                <a:sym typeface="Raleway"/>
              </a:rPr>
              <a:t>“Modern Dance” in the US</a:t>
            </a:r>
            <a:endParaRPr sz="3100">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0" y="315925"/>
            <a:ext cx="88323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Raleway"/>
                <a:ea typeface="Raleway"/>
                <a:cs typeface="Raleway"/>
                <a:sym typeface="Raleway"/>
              </a:rPr>
              <a:t>Martha Graham (1894–1991)</a:t>
            </a:r>
            <a:endParaRPr sz="2700">
              <a:latin typeface="Raleway"/>
              <a:ea typeface="Raleway"/>
              <a:cs typeface="Raleway"/>
              <a:sym typeface="Raleway"/>
            </a:endParaRPr>
          </a:p>
        </p:txBody>
      </p:sp>
      <p:pic>
        <p:nvPicPr>
          <p:cNvPr id="198" name="Google Shape;198;p34"/>
          <p:cNvPicPr preferRelativeResize="0"/>
          <p:nvPr/>
        </p:nvPicPr>
        <p:blipFill>
          <a:blip r:embed="rId3">
            <a:alphaModFix/>
          </a:blip>
          <a:stretch>
            <a:fillRect/>
          </a:stretch>
        </p:blipFill>
        <p:spPr>
          <a:xfrm>
            <a:off x="4571992" y="0"/>
            <a:ext cx="4583316" cy="5143499"/>
          </a:xfrm>
          <a:prstGeom prst="rect">
            <a:avLst/>
          </a:prstGeom>
          <a:noFill/>
          <a:ln>
            <a:noFill/>
          </a:ln>
        </p:spPr>
      </p:pic>
      <p:pic>
        <p:nvPicPr>
          <p:cNvPr descr="the martha graham dance company,1957" id="199" name="Google Shape;199;p34" title="A Dancers World">
            <a:hlinkClick r:id="rId4"/>
          </p:cNvPr>
          <p:cNvPicPr preferRelativeResize="0"/>
          <p:nvPr/>
        </p:nvPicPr>
        <p:blipFill>
          <a:blip r:embed="rId5">
            <a:alphaModFix/>
          </a:blip>
          <a:stretch>
            <a:fillRect/>
          </a:stretch>
        </p:blipFill>
        <p:spPr>
          <a:xfrm>
            <a:off x="0" y="1299625"/>
            <a:ext cx="4583300" cy="3437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0" y="315925"/>
            <a:ext cx="88323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Raleway"/>
                <a:ea typeface="Raleway"/>
                <a:cs typeface="Raleway"/>
                <a:sym typeface="Raleway"/>
              </a:rPr>
              <a:t>Appalachian Spring</a:t>
            </a:r>
            <a:r>
              <a:rPr lang="en">
                <a:latin typeface="Raleway"/>
                <a:ea typeface="Raleway"/>
                <a:cs typeface="Raleway"/>
                <a:sym typeface="Raleway"/>
              </a:rPr>
              <a:t> (1944), </a:t>
            </a:r>
            <a:r>
              <a:rPr i="1" lang="en">
                <a:latin typeface="Raleway"/>
                <a:ea typeface="Raleway"/>
                <a:cs typeface="Raleway"/>
                <a:sym typeface="Raleway"/>
              </a:rPr>
              <a:t>Night Journey</a:t>
            </a:r>
            <a:r>
              <a:rPr lang="en">
                <a:latin typeface="Raleway"/>
                <a:ea typeface="Raleway"/>
                <a:cs typeface="Raleway"/>
                <a:sym typeface="Raleway"/>
              </a:rPr>
              <a:t> (1947)  </a:t>
            </a:r>
            <a:endParaRPr>
              <a:latin typeface="Raleway"/>
              <a:ea typeface="Raleway"/>
              <a:cs typeface="Raleway"/>
              <a:sym typeface="Raleway"/>
            </a:endParaRPr>
          </a:p>
        </p:txBody>
      </p:sp>
      <p:pic>
        <p:nvPicPr>
          <p:cNvPr descr="Part 3/4 &#10; &#10;Appalachian Spring &#10;Premiered 1944 &#10;Choreographed by Martha Graham &#10;Original Score by Aaron Copland &#10; &#10;This part contains the following movements of the piece: &#10; &#10;7th movement: Celebration of marriage and newfound relationships. This is the iconic use of the 'Simple Gifts' theme that arguably makes this music piece famous. &#10; &#10;8th movement: Fast and manic. The revivalist warns the newlyweds of the perils of evil on the frontier. &#10; &#10;9th movement: Dramatic and deep. The husbandman seeks guidance from the pioneer woman. &#10; &#10;10th movement: Fast and folksy as before: A return to the flock admiring the preacher. &#10; &#10;Dancers in this film: &#10;The Bride: Martha Graham &#10;The Husbandman: Stuart Hodes &#10;The Revivalist: Bertram Ross &#10;The Pioneer Woman: Matt Turney &#10;The Revivalists' Flock: Yuriko, Helen McGehee, Ethel Winter, Miriam Cole &#10; &#10;Film Directed and Photographed by Peter Glushanok, Produced by Nathan Kroll, Presented by WQED Pittsburgh. Filmed in 1959." id="205" name="Google Shape;205;p35" title="Martha Graham's Appalachian Spring Part 3/4">
            <a:hlinkClick r:id="rId3"/>
          </p:cNvPr>
          <p:cNvPicPr preferRelativeResize="0"/>
          <p:nvPr/>
        </p:nvPicPr>
        <p:blipFill>
          <a:blip r:embed="rId4">
            <a:alphaModFix/>
          </a:blip>
          <a:stretch>
            <a:fillRect/>
          </a:stretch>
        </p:blipFill>
        <p:spPr>
          <a:xfrm>
            <a:off x="0" y="1205025"/>
            <a:ext cx="4572000" cy="3429000"/>
          </a:xfrm>
          <a:prstGeom prst="rect">
            <a:avLst/>
          </a:prstGeom>
          <a:noFill/>
          <a:ln>
            <a:noFill/>
          </a:ln>
        </p:spPr>
      </p:pic>
      <p:pic>
        <p:nvPicPr>
          <p:cNvPr descr="A clip that I created from the Martha Graham In Performance DVD in which I am writing a paper/PowerPoint on for a Dance Gender and Culture course." id="206" name="Google Shape;206;p35" title="Martha Graham Night Journey Clip for DGC">
            <a:hlinkClick r:id="rId5"/>
          </p:cNvPr>
          <p:cNvPicPr preferRelativeResize="0"/>
          <p:nvPr/>
        </p:nvPicPr>
        <p:blipFill>
          <a:blip r:embed="rId6">
            <a:alphaModFix/>
          </a:blip>
          <a:stretch>
            <a:fillRect/>
          </a:stretch>
        </p:blipFill>
        <p:spPr>
          <a:xfrm>
            <a:off x="4572000" y="1205025"/>
            <a:ext cx="4572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152400" y="315925"/>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aleway"/>
                <a:ea typeface="Raleway"/>
                <a:cs typeface="Raleway"/>
                <a:sym typeface="Raleway"/>
              </a:rPr>
              <a:t>Doris Humphrey (1885–1958)</a:t>
            </a:r>
            <a:endParaRPr sz="2600">
              <a:latin typeface="Raleway"/>
              <a:ea typeface="Raleway"/>
              <a:cs typeface="Raleway"/>
              <a:sym typeface="Raleway"/>
            </a:endParaRPr>
          </a:p>
        </p:txBody>
      </p:sp>
      <p:pic>
        <p:nvPicPr>
          <p:cNvPr id="212" name="Google Shape;212;p36"/>
          <p:cNvPicPr preferRelativeResize="0"/>
          <p:nvPr/>
        </p:nvPicPr>
        <p:blipFill>
          <a:blip r:embed="rId3">
            <a:alphaModFix/>
          </a:blip>
          <a:stretch>
            <a:fillRect/>
          </a:stretch>
        </p:blipFill>
        <p:spPr>
          <a:xfrm>
            <a:off x="4652964" y="0"/>
            <a:ext cx="4491036" cy="5007325"/>
          </a:xfrm>
          <a:prstGeom prst="rect">
            <a:avLst/>
          </a:prstGeom>
          <a:noFill/>
          <a:ln>
            <a:noFill/>
          </a:ln>
        </p:spPr>
      </p:pic>
      <p:pic>
        <p:nvPicPr>
          <p:cNvPr descr="For more streaming titles like this, visit http://academicvideostore.com &#10; &#10;A new Dance For America is the story of the life and works of Doris Humphrey, a seminal figure in modern dance. She, along with other pioneers, changed forever the way dancers move, the way choreography is conceived, and the way audiences experience dance. &#10; &#10;Film brought to you by Filmakers Library. &#10; &#10;Connect with us on Facebook for exlucisve videos! https://www.facebook.com/alexanderstreetpress" id="213" name="Google Shape;213;p36" title="A New Dance for America: The Choreography, Teachings, and Legacy of Doris Humprhey">
            <a:hlinkClick r:id="rId4"/>
          </p:cNvPr>
          <p:cNvPicPr preferRelativeResize="0"/>
          <p:nvPr/>
        </p:nvPicPr>
        <p:blipFill>
          <a:blip r:embed="rId5">
            <a:alphaModFix/>
          </a:blip>
          <a:stretch>
            <a:fillRect/>
          </a:stretch>
        </p:blipFill>
        <p:spPr>
          <a:xfrm>
            <a:off x="152400" y="1299625"/>
            <a:ext cx="4348164" cy="32611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ph idx="1" type="body"/>
          </p:nvPr>
        </p:nvSpPr>
        <p:spPr>
          <a:xfrm>
            <a:off x="319500" y="4218925"/>
            <a:ext cx="8153100" cy="598800"/>
          </a:xfrm>
          <a:prstGeom prst="rect">
            <a:avLst/>
          </a:prstGeom>
        </p:spPr>
        <p:txBody>
          <a:bodyPr anchorCtr="0" anchor="ctr" bIns="91425" lIns="91425" spcFirstLastPara="1" rIns="91425" wrap="square" tIns="91425">
            <a:noAutofit/>
          </a:bodyPr>
          <a:lstStyle/>
          <a:p>
            <a:pPr indent="457200" lvl="0" marL="2286000" rtl="0" algn="l">
              <a:spcBef>
                <a:spcPts val="0"/>
              </a:spcBef>
              <a:spcAft>
                <a:spcPts val="0"/>
              </a:spcAft>
              <a:buNone/>
            </a:pPr>
            <a:r>
              <a:rPr i="1" lang="en" sz="2600">
                <a:latin typeface="Raleway"/>
                <a:ea typeface="Raleway"/>
                <a:cs typeface="Raleway"/>
                <a:sym typeface="Raleway"/>
              </a:rPr>
              <a:t>New Dance </a:t>
            </a:r>
            <a:r>
              <a:rPr lang="en" sz="2600">
                <a:latin typeface="Raleway"/>
                <a:ea typeface="Raleway"/>
                <a:cs typeface="Raleway"/>
                <a:sym typeface="Raleway"/>
              </a:rPr>
              <a:t>(1947) </a:t>
            </a:r>
            <a:endParaRPr sz="2600">
              <a:latin typeface="Raleway"/>
              <a:ea typeface="Raleway"/>
              <a:cs typeface="Raleway"/>
              <a:sym typeface="Raleway"/>
            </a:endParaRPr>
          </a:p>
          <a:p>
            <a:pPr indent="457200" lvl="0" marL="914400" rtl="0" algn="l">
              <a:spcBef>
                <a:spcPts val="0"/>
              </a:spcBef>
              <a:spcAft>
                <a:spcPts val="0"/>
              </a:spcAft>
              <a:buNone/>
            </a:pPr>
            <a:r>
              <a:rPr lang="en" sz="2600">
                <a:latin typeface="Raleway"/>
                <a:ea typeface="Raleway"/>
                <a:cs typeface="Raleway"/>
                <a:sym typeface="Raleway"/>
              </a:rPr>
              <a:t>Charles Weidman and Doris Humphrey </a:t>
            </a:r>
            <a:endParaRPr sz="2600">
              <a:latin typeface="Raleway"/>
              <a:ea typeface="Raleway"/>
              <a:cs typeface="Raleway"/>
              <a:sym typeface="Raleway"/>
            </a:endParaRPr>
          </a:p>
        </p:txBody>
      </p:sp>
      <p:pic>
        <p:nvPicPr>
          <p:cNvPr descr="This dance is notated in Labanotation. If you are interested in this dance for performance, educational, or research purposes, please visit the Dance Notation Bureau's (DNB) Notated Theatrical Dances Catalog at &#10;&#10;http://dancenotation.org/catalog/EditDanceDetails.aspx?DanceID=262&#10;&#10;For inquiries, please contact library@dancenotation.org" id="219" name="Google Shape;219;p37" title="DNB -- New Dance (1935) by Humphrey and Weidman">
            <a:hlinkClick r:id="rId3"/>
          </p:cNvPr>
          <p:cNvPicPr preferRelativeResize="0"/>
          <p:nvPr/>
        </p:nvPicPr>
        <p:blipFill>
          <a:blip r:embed="rId4">
            <a:alphaModFix/>
          </a:blip>
          <a:stretch>
            <a:fillRect/>
          </a:stretch>
        </p:blipFill>
        <p:spPr>
          <a:xfrm>
            <a:off x="2286000" y="245000"/>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0" y="315925"/>
            <a:ext cx="88323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aleway"/>
                <a:ea typeface="Raleway"/>
                <a:cs typeface="Raleway"/>
                <a:sym typeface="Raleway"/>
              </a:rPr>
              <a:t>Charles Weidman (1901–1975)</a:t>
            </a:r>
            <a:endParaRPr sz="2600">
              <a:latin typeface="Raleway"/>
              <a:ea typeface="Raleway"/>
              <a:cs typeface="Raleway"/>
              <a:sym typeface="Raleway"/>
            </a:endParaRPr>
          </a:p>
        </p:txBody>
      </p:sp>
      <p:pic>
        <p:nvPicPr>
          <p:cNvPr descr="First produced in 1936, it is  a portrait of a community consumed by violent passion and mass hysteria." id="225" name="Google Shape;225;p38" title="Charles Weidman's Lynchtown by Kanopy Dance Co">
            <a:hlinkClick r:id="rId3"/>
          </p:cNvPr>
          <p:cNvPicPr preferRelativeResize="0"/>
          <p:nvPr/>
        </p:nvPicPr>
        <p:blipFill>
          <a:blip r:embed="rId4">
            <a:alphaModFix/>
          </a:blip>
          <a:stretch>
            <a:fillRect/>
          </a:stretch>
        </p:blipFill>
        <p:spPr>
          <a:xfrm>
            <a:off x="148600" y="1248375"/>
            <a:ext cx="4423400" cy="3317543"/>
          </a:xfrm>
          <a:prstGeom prst="rect">
            <a:avLst/>
          </a:prstGeom>
          <a:noFill/>
          <a:ln>
            <a:noFill/>
          </a:ln>
        </p:spPr>
      </p:pic>
      <p:pic>
        <p:nvPicPr>
          <p:cNvPr id="226" name="Google Shape;226;p38"/>
          <p:cNvPicPr preferRelativeResize="0"/>
          <p:nvPr/>
        </p:nvPicPr>
        <p:blipFill>
          <a:blip r:embed="rId5">
            <a:alphaModFix/>
          </a:blip>
          <a:stretch>
            <a:fillRect/>
          </a:stretch>
        </p:blipFill>
        <p:spPr>
          <a:xfrm>
            <a:off x="4720595" y="0"/>
            <a:ext cx="442341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8 minute documentary on Jose Limon." id="231" name="Google Shape;231;p39" title="Limon 8-minute documentary">
            <a:hlinkClick r:id="rId3"/>
          </p:cNvPr>
          <p:cNvPicPr preferRelativeResize="0"/>
          <p:nvPr/>
        </p:nvPicPr>
        <p:blipFill>
          <a:blip r:embed="rId4">
            <a:alphaModFix/>
          </a:blip>
          <a:stretch>
            <a:fillRect/>
          </a:stretch>
        </p:blipFill>
        <p:spPr>
          <a:xfrm>
            <a:off x="5778550" y="1773075"/>
            <a:ext cx="3429000" cy="2571750"/>
          </a:xfrm>
          <a:prstGeom prst="rect">
            <a:avLst/>
          </a:prstGeom>
          <a:noFill/>
          <a:ln>
            <a:noFill/>
          </a:ln>
        </p:spPr>
      </p:pic>
      <p:pic>
        <p:nvPicPr>
          <p:cNvPr id="232" name="Google Shape;232;p39"/>
          <p:cNvPicPr preferRelativeResize="0"/>
          <p:nvPr/>
        </p:nvPicPr>
        <p:blipFill>
          <a:blip r:embed="rId5">
            <a:alphaModFix/>
          </a:blip>
          <a:stretch>
            <a:fillRect/>
          </a:stretch>
        </p:blipFill>
        <p:spPr>
          <a:xfrm>
            <a:off x="45716" y="0"/>
            <a:ext cx="5748618" cy="5143500"/>
          </a:xfrm>
          <a:prstGeom prst="rect">
            <a:avLst/>
          </a:prstGeom>
          <a:noFill/>
          <a:ln>
            <a:noFill/>
          </a:ln>
        </p:spPr>
      </p:pic>
      <p:sp>
        <p:nvSpPr>
          <p:cNvPr id="233" name="Google Shape;233;p39"/>
          <p:cNvSpPr txBox="1"/>
          <p:nvPr/>
        </p:nvSpPr>
        <p:spPr>
          <a:xfrm>
            <a:off x="5842000" y="184725"/>
            <a:ext cx="3302100" cy="8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Raleway"/>
                <a:ea typeface="Raleway"/>
                <a:cs typeface="Raleway"/>
                <a:sym typeface="Raleway"/>
              </a:rPr>
              <a:t>Jose Limon (1908–1972) </a:t>
            </a:r>
            <a:endParaRPr sz="3100">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66375" y="315925"/>
            <a:ext cx="87660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Raleway"/>
                <a:ea typeface="Raleway"/>
                <a:cs typeface="Raleway"/>
                <a:sym typeface="Raleway"/>
              </a:rPr>
              <a:t>The Moor’s Pavane </a:t>
            </a:r>
            <a:r>
              <a:rPr lang="en">
                <a:latin typeface="Raleway"/>
                <a:ea typeface="Raleway"/>
                <a:cs typeface="Raleway"/>
                <a:sym typeface="Raleway"/>
              </a:rPr>
              <a:t>(1949) 			</a:t>
            </a:r>
            <a:r>
              <a:rPr i="1" lang="en">
                <a:latin typeface="Raleway"/>
                <a:ea typeface="Raleway"/>
                <a:cs typeface="Raleway"/>
                <a:sym typeface="Raleway"/>
              </a:rPr>
              <a:t>Psalm</a:t>
            </a:r>
            <a:r>
              <a:rPr lang="en">
                <a:latin typeface="Raleway"/>
                <a:ea typeface="Raleway"/>
                <a:cs typeface="Raleway"/>
                <a:sym typeface="Raleway"/>
              </a:rPr>
              <a:t> (1967) </a:t>
            </a:r>
            <a:r>
              <a:rPr lang="en"/>
              <a:t>	 </a:t>
            </a:r>
            <a:endParaRPr/>
          </a:p>
        </p:txBody>
      </p:sp>
      <p:pic>
        <p:nvPicPr>
          <p:cNvPr descr="The Moor's Pavane  is generally considered to be one of the great masterworks in the modern repertory. In the form of a Renaissance dance, Limon distills the legend of Othello into a taut, one-act human drama with music by Henry Purcell. Joining Limon are his close collaborators Lucas Hoving, Pauline Koner, and Betty Jones. Telecast date: March 6, 1955. Canadian Broadcasting Company." id="239" name="Google Shape;239;p40" title="Jose Limon: The Moor's Pavane (1949)">
            <a:hlinkClick r:id="rId3"/>
          </p:cNvPr>
          <p:cNvPicPr preferRelativeResize="0"/>
          <p:nvPr/>
        </p:nvPicPr>
        <p:blipFill>
          <a:blip r:embed="rId4">
            <a:alphaModFix/>
          </a:blip>
          <a:stretch>
            <a:fillRect/>
          </a:stretch>
        </p:blipFill>
        <p:spPr>
          <a:xfrm>
            <a:off x="0" y="1181925"/>
            <a:ext cx="4633966" cy="3475450"/>
          </a:xfrm>
          <a:prstGeom prst="rect">
            <a:avLst/>
          </a:prstGeom>
          <a:noFill/>
          <a:ln>
            <a:noFill/>
          </a:ln>
        </p:spPr>
      </p:pic>
      <p:pic>
        <p:nvPicPr>
          <p:cNvPr descr="Psalm &#10;Choreography: José Limón (1967) &#10;Re-staged by: Carla Maxwell (2002) &#10;Music: Jon Magnussen (2002) &#10;Composed for the dance" id="240" name="Google Shape;240;p40" title="Limón Dance Company - Psalm (Excerpt)">
            <a:hlinkClick r:id="rId5"/>
          </p:cNvPr>
          <p:cNvPicPr preferRelativeResize="0"/>
          <p:nvPr/>
        </p:nvPicPr>
        <p:blipFill>
          <a:blip r:embed="rId6">
            <a:alphaModFix/>
          </a:blip>
          <a:stretch>
            <a:fillRect/>
          </a:stretch>
        </p:blipFill>
        <p:spPr>
          <a:xfrm>
            <a:off x="4510025" y="1181913"/>
            <a:ext cx="4633975" cy="34754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Choreography by Erick Hawkins &#10;premiered at the Joyce Theater, NYC, 1989&#10;Music composed by Lou Harrison&#10;Set by Ralph Dorazio&#10;&quot;teach disappearing also me the keen&#10;illimitable secret of begin&quot; -- e. e. cummings" id="245" name="Google Shape;245;p41" title="Erick Hawkins' &quot;New Moon&quot;">
            <a:hlinkClick r:id="rId3"/>
          </p:cNvPr>
          <p:cNvPicPr preferRelativeResize="0"/>
          <p:nvPr/>
        </p:nvPicPr>
        <p:blipFill>
          <a:blip r:embed="rId4">
            <a:alphaModFix/>
          </a:blip>
          <a:stretch>
            <a:fillRect/>
          </a:stretch>
        </p:blipFill>
        <p:spPr>
          <a:xfrm>
            <a:off x="5634650" y="0"/>
            <a:ext cx="3429000" cy="2571750"/>
          </a:xfrm>
          <a:prstGeom prst="rect">
            <a:avLst/>
          </a:prstGeom>
          <a:noFill/>
          <a:ln>
            <a:noFill/>
          </a:ln>
        </p:spPr>
      </p:pic>
      <p:pic>
        <p:nvPicPr>
          <p:cNvPr descr="This video is about EH America clip about use of music" id="246" name="Google Shape;246;p41" title="Erick Hawkins -- clip about his use of music">
            <a:hlinkClick r:id="rId5"/>
          </p:cNvPr>
          <p:cNvPicPr preferRelativeResize="0"/>
          <p:nvPr/>
        </p:nvPicPr>
        <p:blipFill>
          <a:blip r:embed="rId6">
            <a:alphaModFix/>
          </a:blip>
          <a:stretch>
            <a:fillRect/>
          </a:stretch>
        </p:blipFill>
        <p:spPr>
          <a:xfrm>
            <a:off x="5679287" y="2571750"/>
            <a:ext cx="3339725" cy="2504806"/>
          </a:xfrm>
          <a:prstGeom prst="rect">
            <a:avLst/>
          </a:prstGeom>
          <a:noFill/>
          <a:ln>
            <a:noFill/>
          </a:ln>
        </p:spPr>
      </p:pic>
      <p:pic>
        <p:nvPicPr>
          <p:cNvPr id="247" name="Google Shape;247;p41"/>
          <p:cNvPicPr preferRelativeResize="0"/>
          <p:nvPr/>
        </p:nvPicPr>
        <p:blipFill>
          <a:blip r:embed="rId7">
            <a:alphaModFix/>
          </a:blip>
          <a:stretch>
            <a:fillRect/>
          </a:stretch>
        </p:blipFill>
        <p:spPr>
          <a:xfrm>
            <a:off x="639915" y="0"/>
            <a:ext cx="4467870" cy="5143500"/>
          </a:xfrm>
          <a:prstGeom prst="rect">
            <a:avLst/>
          </a:prstGeom>
          <a:noFill/>
          <a:ln>
            <a:noFill/>
          </a:ln>
        </p:spPr>
      </p:pic>
      <p:sp>
        <p:nvSpPr>
          <p:cNvPr id="248" name="Google Shape;248;p41"/>
          <p:cNvSpPr txBox="1"/>
          <p:nvPr>
            <p:ph type="title"/>
          </p:nvPr>
        </p:nvSpPr>
        <p:spPr>
          <a:xfrm>
            <a:off x="0" y="2030425"/>
            <a:ext cx="5634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aleway"/>
                <a:ea typeface="Raleway"/>
                <a:cs typeface="Raleway"/>
                <a:sym typeface="Raleway"/>
              </a:rPr>
              <a:t>Erick Hawkins</a:t>
            </a:r>
            <a:r>
              <a:rPr lang="en">
                <a:latin typeface="Raleway"/>
                <a:ea typeface="Raleway"/>
                <a:cs typeface="Raleway"/>
                <a:sym typeface="Raleway"/>
              </a:rPr>
              <a:t> </a:t>
            </a:r>
            <a:r>
              <a:rPr lang="en" sz="2800">
                <a:latin typeface="Raleway"/>
                <a:ea typeface="Raleway"/>
                <a:cs typeface="Raleway"/>
                <a:sym typeface="Raleway"/>
              </a:rPr>
              <a:t>(1909–1994)</a:t>
            </a:r>
            <a:endParaRPr sz="28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510450" y="3771575"/>
            <a:ext cx="8123100" cy="104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“modern dance”?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the purpose of modern dance?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Who/what is included and excluded in different definitions of “modern dance”?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14725" y="315925"/>
            <a:ext cx="88470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Hanya Holm (1893–1992)</a:t>
            </a:r>
            <a:endParaRPr>
              <a:latin typeface="Raleway"/>
              <a:ea typeface="Raleway"/>
              <a:cs typeface="Raleway"/>
              <a:sym typeface="Raleway"/>
            </a:endParaRPr>
          </a:p>
        </p:txBody>
      </p:sp>
      <p:pic>
        <p:nvPicPr>
          <p:cNvPr descr="Hanya Holm, the great dance pioneer (and choreographer of &quot;My Fair Lady&quot;—!!— among other Broadway shows—is the subject of this award-winning documentary that captures the spirit of the woman in her own words and through testimonials from her famous students. &#10;&#10;According to Nancy Mason Hauser, producer and editor of this film, the film captures an era in early American modern dance. &#10;&#10;Celebrate the dances, the teaching—and the guiding light of the woman, Hanya Holm." id="254" name="Google Shape;254;p42" title="&quot;GENIUS OF DANCE Hanya Holm&quot;.mp4">
            <a:hlinkClick r:id="rId3"/>
          </p:cNvPr>
          <p:cNvPicPr preferRelativeResize="0"/>
          <p:nvPr/>
        </p:nvPicPr>
        <p:blipFill>
          <a:blip r:embed="rId4">
            <a:alphaModFix/>
          </a:blip>
          <a:stretch>
            <a:fillRect/>
          </a:stretch>
        </p:blipFill>
        <p:spPr>
          <a:xfrm>
            <a:off x="-14725" y="1225225"/>
            <a:ext cx="4227850" cy="3170887"/>
          </a:xfrm>
          <a:prstGeom prst="rect">
            <a:avLst/>
          </a:prstGeom>
          <a:noFill/>
          <a:ln>
            <a:noFill/>
          </a:ln>
        </p:spPr>
      </p:pic>
      <p:pic>
        <p:nvPicPr>
          <p:cNvPr id="255" name="Google Shape;255;p42"/>
          <p:cNvPicPr preferRelativeResize="0"/>
          <p:nvPr/>
        </p:nvPicPr>
        <p:blipFill>
          <a:blip r:embed="rId5">
            <a:alphaModFix/>
          </a:blip>
          <a:stretch>
            <a:fillRect/>
          </a:stretch>
        </p:blipFill>
        <p:spPr>
          <a:xfrm>
            <a:off x="4213133" y="0"/>
            <a:ext cx="5126934" cy="51434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3"/>
          <p:cNvPicPr preferRelativeResize="0"/>
          <p:nvPr/>
        </p:nvPicPr>
        <p:blipFill>
          <a:blip r:embed="rId3">
            <a:alphaModFix/>
          </a:blip>
          <a:stretch>
            <a:fillRect/>
          </a:stretch>
        </p:blipFill>
        <p:spPr>
          <a:xfrm>
            <a:off x="4357717" y="0"/>
            <a:ext cx="4850265" cy="5143500"/>
          </a:xfrm>
          <a:prstGeom prst="rect">
            <a:avLst/>
          </a:prstGeom>
          <a:noFill/>
          <a:ln>
            <a:noFill/>
          </a:ln>
        </p:spPr>
      </p:pic>
      <p:pic>
        <p:nvPicPr>
          <p:cNvPr id="261" name="Google Shape;261;p43"/>
          <p:cNvPicPr preferRelativeResize="0"/>
          <p:nvPr/>
        </p:nvPicPr>
        <p:blipFill>
          <a:blip r:embed="rId4">
            <a:alphaModFix/>
          </a:blip>
          <a:stretch>
            <a:fillRect/>
          </a:stretch>
        </p:blipFill>
        <p:spPr>
          <a:xfrm>
            <a:off x="48800" y="1225225"/>
            <a:ext cx="5113149" cy="2042150"/>
          </a:xfrm>
          <a:prstGeom prst="rect">
            <a:avLst/>
          </a:prstGeom>
          <a:noFill/>
          <a:ln>
            <a:noFill/>
          </a:ln>
        </p:spPr>
      </p:pic>
      <p:sp>
        <p:nvSpPr>
          <p:cNvPr id="262" name="Google Shape;26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Bennington School of the Dance</a:t>
            </a:r>
            <a:endParaRPr>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4"/>
          <p:cNvSpPr txBox="1"/>
          <p:nvPr>
            <p:ph type="title"/>
          </p:nvPr>
        </p:nvSpPr>
        <p:spPr>
          <a:xfrm>
            <a:off x="311700" y="315925"/>
            <a:ext cx="5400300" cy="171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Jacob’s Pillow,</a:t>
            </a:r>
            <a:endParaRPr>
              <a:latin typeface="Raleway"/>
              <a:ea typeface="Raleway"/>
              <a:cs typeface="Raleway"/>
              <a:sym typeface="Raleway"/>
            </a:endParaRPr>
          </a:p>
          <a:p>
            <a:pPr indent="0" lvl="0" marL="0" rtl="0" algn="l">
              <a:spcBef>
                <a:spcPts val="0"/>
              </a:spcBef>
              <a:spcAft>
                <a:spcPts val="0"/>
              </a:spcAft>
              <a:buNone/>
            </a:pPr>
            <a:r>
              <a:rPr lang="en">
                <a:latin typeface="Raleway"/>
                <a:ea typeface="Raleway"/>
                <a:cs typeface="Raleway"/>
                <a:sym typeface="Raleway"/>
              </a:rPr>
              <a:t>est. 1933 </a:t>
            </a:r>
            <a:endParaRPr>
              <a:latin typeface="Raleway"/>
              <a:ea typeface="Raleway"/>
              <a:cs typeface="Raleway"/>
              <a:sym typeface="Raleway"/>
            </a:endParaRPr>
          </a:p>
        </p:txBody>
      </p:sp>
      <p:pic>
        <p:nvPicPr>
          <p:cNvPr id="268" name="Google Shape;268;p44"/>
          <p:cNvPicPr preferRelativeResize="0"/>
          <p:nvPr/>
        </p:nvPicPr>
        <p:blipFill>
          <a:blip r:embed="rId3">
            <a:alphaModFix/>
          </a:blip>
          <a:stretch>
            <a:fillRect/>
          </a:stretch>
        </p:blipFill>
        <p:spPr>
          <a:xfrm>
            <a:off x="5485625" y="0"/>
            <a:ext cx="3658385" cy="2629075"/>
          </a:xfrm>
          <a:prstGeom prst="rect">
            <a:avLst/>
          </a:prstGeom>
          <a:noFill/>
          <a:ln>
            <a:noFill/>
          </a:ln>
        </p:spPr>
      </p:pic>
      <p:pic>
        <p:nvPicPr>
          <p:cNvPr id="269" name="Google Shape;269;p44"/>
          <p:cNvPicPr preferRelativeResize="0"/>
          <p:nvPr/>
        </p:nvPicPr>
        <p:blipFill>
          <a:blip r:embed="rId4">
            <a:alphaModFix/>
          </a:blip>
          <a:stretch>
            <a:fillRect/>
          </a:stretch>
        </p:blipFill>
        <p:spPr>
          <a:xfrm>
            <a:off x="0" y="2629063"/>
            <a:ext cx="5953125" cy="2409825"/>
          </a:xfrm>
          <a:prstGeom prst="rect">
            <a:avLst/>
          </a:prstGeom>
          <a:noFill/>
          <a:ln>
            <a:noFill/>
          </a:ln>
        </p:spPr>
      </p:pic>
      <p:pic>
        <p:nvPicPr>
          <p:cNvPr id="270" name="Google Shape;270;p44"/>
          <p:cNvPicPr preferRelativeResize="0"/>
          <p:nvPr/>
        </p:nvPicPr>
        <p:blipFill>
          <a:blip r:embed="rId5">
            <a:alphaModFix/>
          </a:blip>
          <a:stretch>
            <a:fillRect/>
          </a:stretch>
        </p:blipFill>
        <p:spPr>
          <a:xfrm>
            <a:off x="5953125" y="2717398"/>
            <a:ext cx="3190876" cy="2131378"/>
          </a:xfrm>
          <a:prstGeom prst="rect">
            <a:avLst/>
          </a:prstGeom>
          <a:noFill/>
          <a:ln>
            <a:noFill/>
          </a:ln>
        </p:spPr>
      </p:pic>
      <p:pic>
        <p:nvPicPr>
          <p:cNvPr id="271" name="Google Shape;271;p44"/>
          <p:cNvPicPr preferRelativeResize="0"/>
          <p:nvPr/>
        </p:nvPicPr>
        <p:blipFill>
          <a:blip r:embed="rId6">
            <a:alphaModFix/>
          </a:blip>
          <a:stretch>
            <a:fillRect/>
          </a:stretch>
        </p:blipFill>
        <p:spPr>
          <a:xfrm>
            <a:off x="2791675" y="304300"/>
            <a:ext cx="2693952" cy="202047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type="title"/>
          </p:nvPr>
        </p:nvSpPr>
        <p:spPr>
          <a:xfrm>
            <a:off x="50650" y="307250"/>
            <a:ext cx="87312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aleway"/>
                <a:ea typeface="Raleway"/>
                <a:cs typeface="Raleway"/>
                <a:sym typeface="Raleway"/>
              </a:rPr>
              <a:t>Lester Horton (1906–1953)</a:t>
            </a:r>
            <a:endParaRPr sz="2900">
              <a:latin typeface="Raleway"/>
              <a:ea typeface="Raleway"/>
              <a:cs typeface="Raleway"/>
              <a:sym typeface="Raleway"/>
            </a:endParaRPr>
          </a:p>
        </p:txBody>
      </p:sp>
      <p:sp>
        <p:nvSpPr>
          <p:cNvPr id="277" name="Google Shape;277;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8" name="Google Shape;278;p45"/>
          <p:cNvPicPr preferRelativeResize="0"/>
          <p:nvPr/>
        </p:nvPicPr>
        <p:blipFill>
          <a:blip r:embed="rId3">
            <a:alphaModFix/>
          </a:blip>
          <a:stretch>
            <a:fillRect/>
          </a:stretch>
        </p:blipFill>
        <p:spPr>
          <a:xfrm>
            <a:off x="4622645" y="-72075"/>
            <a:ext cx="4521361" cy="5143500"/>
          </a:xfrm>
          <a:prstGeom prst="rect">
            <a:avLst/>
          </a:prstGeom>
          <a:noFill/>
          <a:ln>
            <a:noFill/>
          </a:ln>
        </p:spPr>
      </p:pic>
      <p:pic>
        <p:nvPicPr>
          <p:cNvPr descr="This dance is notated in Labanotation.  If you are interested in this dance for performance, educational, or research purposes, please visit the Dance Notation Bureau's (DNB) Notated Theatrical Dances Catalog at &#10;&#10;http://dancenotation.org/catalog/EditDanceDetails.aspx?DanceID=227&#10;&#10;For staging, educational, and research purposes, please email library@dancenotation.org" id="279" name="Google Shape;279;p45" title="DNB -- The Beloved (1948) by Lester Horton">
            <a:hlinkClick r:id="rId4"/>
          </p:cNvPr>
          <p:cNvPicPr preferRelativeResize="0"/>
          <p:nvPr/>
        </p:nvPicPr>
        <p:blipFill>
          <a:blip r:embed="rId5">
            <a:alphaModFix/>
          </a:blip>
          <a:stretch>
            <a:fillRect/>
          </a:stretch>
        </p:blipFill>
        <p:spPr>
          <a:xfrm>
            <a:off x="50650" y="1225225"/>
            <a:ext cx="4572000" cy="3429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Alvin Ailey (1931–1989) </a:t>
            </a:r>
            <a:endParaRPr>
              <a:latin typeface="Raleway"/>
              <a:ea typeface="Raleway"/>
              <a:cs typeface="Raleway"/>
              <a:sym typeface="Raleway"/>
            </a:endParaRPr>
          </a:p>
        </p:txBody>
      </p:sp>
      <p:sp>
        <p:nvSpPr>
          <p:cNvPr id="285" name="Google Shape;285;p46"/>
          <p:cNvSpPr txBox="1"/>
          <p:nvPr>
            <p:ph idx="1" type="body"/>
          </p:nvPr>
        </p:nvSpPr>
        <p:spPr>
          <a:xfrm>
            <a:off x="0" y="1147225"/>
            <a:ext cx="8832300" cy="3432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100" u="sng">
                <a:solidFill>
                  <a:schemeClr val="hlink"/>
                </a:solidFill>
                <a:latin typeface="Arial"/>
                <a:ea typeface="Arial"/>
                <a:cs typeface="Arial"/>
                <a:sym typeface="Arial"/>
                <a:hlinkClick r:id="rId3"/>
              </a:rPr>
              <a:t>Alvin Ailey: A History </a:t>
            </a:r>
            <a:endParaRPr/>
          </a:p>
        </p:txBody>
      </p:sp>
      <p:pic>
        <p:nvPicPr>
          <p:cNvPr id="286" name="Google Shape;286;p46"/>
          <p:cNvPicPr preferRelativeResize="0"/>
          <p:nvPr/>
        </p:nvPicPr>
        <p:blipFill>
          <a:blip r:embed="rId4">
            <a:alphaModFix/>
          </a:blip>
          <a:stretch>
            <a:fillRect/>
          </a:stretch>
        </p:blipFill>
        <p:spPr>
          <a:xfrm>
            <a:off x="4606903" y="0"/>
            <a:ext cx="4537093" cy="5143500"/>
          </a:xfrm>
          <a:prstGeom prst="rect">
            <a:avLst/>
          </a:prstGeom>
          <a:noFill/>
          <a:ln>
            <a:noFill/>
          </a:ln>
        </p:spPr>
      </p:pic>
      <p:pic>
        <p:nvPicPr>
          <p:cNvPr descr="Alvin Ailey said that one of America’s richest treasures was the cultural heritage of the African-American - ”sometimes sorrowful, sometimes jubilant, but always hopeful.” This enduring classic is a tribute to that heritage and to Ailey’s genius. Using African-American traditional spirituals, this suite fervently explores the places of deepest grief and holiest joy in the soul.&#10;&#10;All performances of Revelations are permanently endowed by a generous gift from Donald L. Jonas in celebration of the birthday of his wife, Barbara, and her deep commitment to Alvin Ailey American Dance Theater." id="287" name="Google Shape;287;p46" title="'Revelations' by Alvin Ailey">
            <a:hlinkClick r:id="rId5"/>
          </p:cNvPr>
          <p:cNvPicPr preferRelativeResize="0"/>
          <p:nvPr/>
        </p:nvPicPr>
        <p:blipFill>
          <a:blip r:embed="rId6">
            <a:alphaModFix/>
          </a:blip>
          <a:stretch>
            <a:fillRect/>
          </a:stretch>
        </p:blipFill>
        <p:spPr>
          <a:xfrm>
            <a:off x="0" y="1577200"/>
            <a:ext cx="4572000" cy="3429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Robert Battle, the artistic director of Ailey’s namesake dance company, speaks about the historical role of the arts and finding our common humanity.&#10;&#10;Still haven’t subscribed to The New Yorker on YouTube ►► &#10;http://bit.ly/newyorkeryoutubesub&#10; &#10;CONNECT WITH THE NEW YORKER&#10;Web: http://www.newyorker.com &#10;Twitter: http://twitter.com/NewYorker &#10;Facebook: http://www.facebook.com/newyorker &#10;Google+: http://plus.google.com/+newyorker &#10;Instagram: http://instagram.com/newyorkermag &#10;Pinterest: http://www.pinterest.com/thenewyorker &#10;Tumblr: http://newyorker.tumblr.com &#10;The Scene: http://thescene.com/thenewyorker &#10; &#10;Want even more? Subscribe to The Scene: http://bit.ly/subthescene &#10;&#10;Alvin Ailey and The Importance of the Arts | The New Yorker &#10;&#10;Producer: Emily Rhyne" id="292" name="Google Shape;292;p47" title="Alvin Ailey and the Importance of the Arts | The New Yorker">
            <a:hlinkClick r:id="rId3"/>
          </p:cNvPr>
          <p:cNvPicPr preferRelativeResize="0"/>
          <p:nvPr/>
        </p:nvPicPr>
        <p:blipFill>
          <a:blip r:embed="rId4">
            <a:alphaModFix/>
          </a:blip>
          <a:stretch>
            <a:fillRect/>
          </a:stretch>
        </p:blipFill>
        <p:spPr>
          <a:xfrm>
            <a:off x="1516750" y="473075"/>
            <a:ext cx="5445325" cy="4084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PBS Documentary on African American dance and influence" id="297" name="Google Shape;297;p48" title="Free to Dance  Episode 2: &quot;Steps of the Gods&quot; (part 2)">
            <a:hlinkClick r:id="rId3"/>
          </p:cNvPr>
          <p:cNvPicPr preferRelativeResize="0"/>
          <p:nvPr/>
        </p:nvPicPr>
        <p:blipFill>
          <a:blip r:embed="rId4">
            <a:alphaModFix/>
          </a:blip>
          <a:stretch>
            <a:fillRect/>
          </a:stretch>
        </p:blipFill>
        <p:spPr>
          <a:xfrm>
            <a:off x="0" y="1020574"/>
            <a:ext cx="4572000" cy="3428995"/>
          </a:xfrm>
          <a:prstGeom prst="rect">
            <a:avLst/>
          </a:prstGeom>
          <a:noFill/>
          <a:ln>
            <a:noFill/>
          </a:ln>
        </p:spPr>
      </p:pic>
      <p:sp>
        <p:nvSpPr>
          <p:cNvPr id="298" name="Google Shape;298;p48"/>
          <p:cNvSpPr txBox="1"/>
          <p:nvPr/>
        </p:nvSpPr>
        <p:spPr>
          <a:xfrm>
            <a:off x="41950" y="219375"/>
            <a:ext cx="8829300" cy="536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i="1" lang="en" sz="2900">
                <a:latin typeface="Raleway"/>
                <a:ea typeface="Raleway"/>
                <a:cs typeface="Raleway"/>
                <a:sym typeface="Raleway"/>
              </a:rPr>
              <a:t>Revelations</a:t>
            </a:r>
            <a:r>
              <a:rPr lang="en" sz="2900">
                <a:latin typeface="Raleway"/>
                <a:ea typeface="Raleway"/>
                <a:cs typeface="Raleway"/>
                <a:sym typeface="Raleway"/>
              </a:rPr>
              <a:t> (1960)				</a:t>
            </a:r>
            <a:r>
              <a:rPr i="1" lang="en" sz="3000">
                <a:solidFill>
                  <a:schemeClr val="dk1"/>
                </a:solidFill>
                <a:latin typeface="Raleway"/>
                <a:ea typeface="Raleway"/>
                <a:cs typeface="Raleway"/>
                <a:sym typeface="Raleway"/>
              </a:rPr>
              <a:t>Blues Suite</a:t>
            </a:r>
            <a:r>
              <a:rPr lang="en" sz="3000">
                <a:solidFill>
                  <a:schemeClr val="dk1"/>
                </a:solidFill>
                <a:latin typeface="Raleway"/>
                <a:ea typeface="Raleway"/>
                <a:cs typeface="Raleway"/>
                <a:sym typeface="Raleway"/>
              </a:rPr>
              <a:t> (1958) </a:t>
            </a:r>
            <a:endParaRPr sz="3000">
              <a:solidFill>
                <a:schemeClr val="dk1"/>
              </a:solidFill>
              <a:latin typeface="Raleway"/>
              <a:ea typeface="Raleway"/>
              <a:cs typeface="Raleway"/>
              <a:sym typeface="Raleway"/>
            </a:endParaRPr>
          </a:p>
          <a:p>
            <a:pPr indent="0" lvl="0" marL="457200" rtl="0" algn="l">
              <a:spcBef>
                <a:spcPts val="0"/>
              </a:spcBef>
              <a:spcAft>
                <a:spcPts val="0"/>
              </a:spcAft>
              <a:buNone/>
            </a:pPr>
            <a:r>
              <a:t/>
            </a:r>
            <a:endParaRPr sz="4100">
              <a:latin typeface="Economica"/>
              <a:ea typeface="Economica"/>
              <a:cs typeface="Economica"/>
              <a:sym typeface="Economica"/>
            </a:endParaRPr>
          </a:p>
        </p:txBody>
      </p:sp>
      <p:pic>
        <p:nvPicPr>
          <p:cNvPr descr="Ailey II in Blues Suite - Mean Ole Frisco by Alvin Ailey.&#10;&#10;Been down so long&#10;Getting up dont cross my mind&#10;When you see me laughing&#10;Im laughing to keep from crying&#10;&quot;Blood memories&quot; of rural, Depression-era southern Texas come to life in Alvin Aileys hugely popular Blues Suite. Filtering the barely understood images of boyhood through the sensibilities of a man, Mr. Ailey imagined beloved but troubled characters as they gather for a bawdy night of partying and blues in an old barrelhouse. Created in 1958, Blues Suite defined Aileys choreographic genius." id="299" name="Google Shape;299;p48" title="Ailey II in Blues Suite">
            <a:hlinkClick r:id="rId5"/>
          </p:cNvPr>
          <p:cNvPicPr preferRelativeResize="0"/>
          <p:nvPr/>
        </p:nvPicPr>
        <p:blipFill>
          <a:blip r:embed="rId6">
            <a:alphaModFix/>
          </a:blip>
          <a:stretch>
            <a:fillRect/>
          </a:stretch>
        </p:blipFill>
        <p:spPr>
          <a:xfrm>
            <a:off x="4572000" y="1020575"/>
            <a:ext cx="4572000" cy="3429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PBS documentary on African-American Dance and influence" id="304" name="Google Shape;304;p49" title="Free to Dance  Episode 2: &quot;Steps of the Gods&quot; (part 1)">
            <a:hlinkClick r:id="rId3"/>
          </p:cNvPr>
          <p:cNvPicPr preferRelativeResize="0"/>
          <p:nvPr/>
        </p:nvPicPr>
        <p:blipFill>
          <a:blip r:embed="rId4">
            <a:alphaModFix/>
          </a:blip>
          <a:stretch>
            <a:fillRect/>
          </a:stretch>
        </p:blipFill>
        <p:spPr>
          <a:xfrm>
            <a:off x="5789875" y="0"/>
            <a:ext cx="3354125" cy="2515594"/>
          </a:xfrm>
          <a:prstGeom prst="rect">
            <a:avLst/>
          </a:prstGeom>
          <a:noFill/>
          <a:ln>
            <a:noFill/>
          </a:ln>
        </p:spPr>
      </p:pic>
      <p:sp>
        <p:nvSpPr>
          <p:cNvPr id="305" name="Google Shape;305;p49"/>
          <p:cNvSpPr txBox="1"/>
          <p:nvPr/>
        </p:nvSpPr>
        <p:spPr>
          <a:xfrm>
            <a:off x="311700" y="2206175"/>
            <a:ext cx="51024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a:t>
            </a:r>
            <a:endParaRPr>
              <a:latin typeface="Open Sans"/>
              <a:ea typeface="Open Sans"/>
              <a:cs typeface="Open Sans"/>
              <a:sym typeface="Open Sans"/>
            </a:endParaRPr>
          </a:p>
        </p:txBody>
      </p:sp>
      <p:sp>
        <p:nvSpPr>
          <p:cNvPr id="306" name="Google Shape;306;p49"/>
          <p:cNvSpPr txBox="1"/>
          <p:nvPr/>
        </p:nvSpPr>
        <p:spPr>
          <a:xfrm>
            <a:off x="399200" y="2707025"/>
            <a:ext cx="4952400" cy="8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307" name="Google Shape;307;p49"/>
          <p:cNvPicPr preferRelativeResize="0"/>
          <p:nvPr/>
        </p:nvPicPr>
        <p:blipFill>
          <a:blip r:embed="rId6">
            <a:alphaModFix/>
          </a:blip>
          <a:stretch>
            <a:fillRect/>
          </a:stretch>
        </p:blipFill>
        <p:spPr>
          <a:xfrm>
            <a:off x="1111370" y="0"/>
            <a:ext cx="4678510" cy="5143500"/>
          </a:xfrm>
          <a:prstGeom prst="rect">
            <a:avLst/>
          </a:prstGeom>
          <a:noFill/>
          <a:ln>
            <a:noFill/>
          </a:ln>
        </p:spPr>
      </p:pic>
      <p:pic>
        <p:nvPicPr>
          <p:cNvPr descr="De derde editie van het Holland Festival (1949) werd afgesloten met een optreden van Katherine Dunham en haar dansgroep Dunham Company. Van 13 tot en met 16 juli 1949 brachten zij Dunhams voorstelling ‘A Caribbean Rhapsody’ in de Stadsschouwburg van Amsterdam. We zien de aankomst van Dunham op Schiphol; Dunham die zich opmaakt in een kleedkamer van de Stadsschouwburg; en fragmenten uit de opvoering van ‘A Caribbean Rhapsody’. Decor en kostuums zijn van de hand van haar echtgenoot John Pratt. Het beeldmateriaal is verkregen uit het Polygoon Hollands Nieuws 1949 (Bioscoopjournaal; gevonden in het beeldarchief van het Nederlands Instituut voor Beeld en Geluid). Opmerkelijk en niet correct wordt in het fragment vermeld dat  ‘Dunham de leidster is van een dansgroep uit de Antillen’. Dunham richtte de Dunham Company op in de V.S. Het gezelschap had leden van verschillende nationaliteiten, waaronder: Amerikaans, Cubaans, Haïtiaans, Martinikaans en Argentijns.&#10;Als voice-over is de klinkende stem van coryfee Philip Bloemendal te horen.&#10;&#10;Het Holland Festival bestond in 2017 zeventig jaar en is daarmee een van de oudste en grootste podiumkunstenfestivals van Europa. Dit jubileum werd gevierd met een groot programma in de Amsterdamse theaters en concertzalen. Het festival heeft in de afgelopen jaren zijn archief gedigitaliseerd, zodat het publiek kennis kan nemen van de rijke historie van het festival. Om dit archief te verrijken met beeldmateriaal hebben het Holland Festival en de VPRO hun krachten gebundeld. &#10;&#10;Onder de naam ‘Holland Festival Parels’ hebben wij gezamenlijk een duurzaam online platform ingericht. Hier kan het publiek zeventig korte televisiefragmenten vinden uit en over producties, die het Holland Festival de afgelopen zeven decennia in Nederland presenteerde. Deze televisiefragmenten van diverse publieke omroepen zoals de NTR en VPRO zijn vaak eenmalig op televisie te zien geweest. Ze zijn nu als hommage en als online archief beschikbaar gemaakt. Meer over de voorstelling in kwestie vindt u op de desbetreffende pagina van het Holland Festival Archief. Die kan u vinden door onderstaande link aan te klikken. &#10;&#10;Pagina in archief: https://www.hollandfestival.nl/nl/programma/1949/a-caribbean-rhapsody/ &#10;&#10;Naam programma: A Caribbean Rhapsody – Katherine Dunham en Groep (Choreografie van Katherine Dunham) &#10;&#10;Programmadatum: 13 – 16 juli 1949 &#10;&#10;Credits: Choreografie: Katherine Dunham - Decor, kostuums: John Pratt – Dirigent: Albert Lasry – Muziek Anderson, Valdes, Don Alfonso, Lecuona, Grenet, Bergerson, Sanders, Smith, Gowans - Arrangement: Bob Fletcher, Reginald Beane, Billy Butler - Dans: Katherine Dunham, Dolores Harper, James Alexander, Othella Strozier, Roxie Foster, Anna Smith, Richardena Jackson, Jesse Hawkins, Wilbert Bradley, Jon Lei, Jacqueline Walcott, Eugène Robinson, Rosalie King, Eartha Kitt, James Davis, Julie Robinson, Raphaele La Rouge - Zang: Rosalie King, Miriam Burton, Jesse Hawkins, Gordan Simpson - Slagwerk: Julio Mendez, Cantigo, La Rosa Estrada, Olo Shalanke &#10;&#10;Zie ook nog: https://www.hollandfestival.nl &#10;https://www.facebook.com/HollandFestival &#10;https://twitter.com/hollandfestival &#10;https://www.instagram.com/hollandfestival/ &#10;&#10;http://www.beeldengeluid.nl/&#10;&#10;Holland Festival is het Nederlands Instituut voor Beeld en Geluid zeer erkentelijk voor hun belangeloze medewerking bij de publicatie van fragmenten uit het Polygoon Hollands Nieuws.&#10;&#10;Met bijzondere dank aan Katherine Dunhams en John Pratts dochter, Marie-Christine Dunham Pratt     -     By courtesy of Marie-Christine Dunham Pratt" id="308" name="Google Shape;308;p49" title="A Caribbean Rhapsody, Katherine Dunham, Holland Festival 1949">
            <a:hlinkClick r:id="rId7"/>
          </p:cNvPr>
          <p:cNvPicPr preferRelativeResize="0"/>
          <p:nvPr/>
        </p:nvPicPr>
        <p:blipFill>
          <a:blip r:embed="rId8">
            <a:alphaModFix/>
          </a:blip>
          <a:stretch>
            <a:fillRect/>
          </a:stretch>
        </p:blipFill>
        <p:spPr>
          <a:xfrm>
            <a:off x="5789875" y="2515593"/>
            <a:ext cx="3354125" cy="251558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More information about Pearl Primus:&#10;http://to.pbs.org/z9tLdY&#10;http://nyti.ms/QK6ySb&#10;&#10;**Specially made for Dr. Fischer's &quot;Anthropology of Blackness&quot; Course @ San Francisco State University**&#10;&#10;Created by Angelo Vivo" id="313" name="Google Shape;313;p50" title="Pearl Primus - Anthropologist, Dancer, and Pioneer">
            <a:hlinkClick r:id="rId3"/>
          </p:cNvPr>
          <p:cNvPicPr preferRelativeResize="0"/>
          <p:nvPr/>
        </p:nvPicPr>
        <p:blipFill>
          <a:blip r:embed="rId4">
            <a:alphaModFix/>
          </a:blip>
          <a:stretch>
            <a:fillRect/>
          </a:stretch>
        </p:blipFill>
        <p:spPr>
          <a:xfrm>
            <a:off x="5904200" y="0"/>
            <a:ext cx="3239800" cy="2429855"/>
          </a:xfrm>
          <a:prstGeom prst="rect">
            <a:avLst/>
          </a:prstGeom>
          <a:noFill/>
          <a:ln>
            <a:noFill/>
          </a:ln>
        </p:spPr>
      </p:pic>
      <p:pic>
        <p:nvPicPr>
          <p:cNvPr id="314" name="Google Shape;314;p50" title="Pearl Primus solo tabanka teach">
            <a:hlinkClick r:id="rId5"/>
          </p:cNvPr>
          <p:cNvPicPr preferRelativeResize="0"/>
          <p:nvPr/>
        </p:nvPicPr>
        <p:blipFill>
          <a:blip r:embed="rId6">
            <a:alphaModFix/>
          </a:blip>
          <a:stretch>
            <a:fillRect/>
          </a:stretch>
        </p:blipFill>
        <p:spPr>
          <a:xfrm>
            <a:off x="5904200" y="2713650"/>
            <a:ext cx="3239800" cy="2429850"/>
          </a:xfrm>
          <a:prstGeom prst="rect">
            <a:avLst/>
          </a:prstGeom>
          <a:noFill/>
          <a:ln>
            <a:noFill/>
          </a:ln>
        </p:spPr>
      </p:pic>
      <p:pic>
        <p:nvPicPr>
          <p:cNvPr id="315" name="Google Shape;315;p50"/>
          <p:cNvPicPr preferRelativeResize="0"/>
          <p:nvPr/>
        </p:nvPicPr>
        <p:blipFill>
          <a:blip r:embed="rId7">
            <a:alphaModFix/>
          </a:blip>
          <a:stretch>
            <a:fillRect/>
          </a:stretch>
        </p:blipFill>
        <p:spPr>
          <a:xfrm>
            <a:off x="-10" y="-68600"/>
            <a:ext cx="4375920"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aleway"/>
                <a:ea typeface="Raleway"/>
                <a:cs typeface="Raleway"/>
                <a:sym typeface="Raleway"/>
              </a:rPr>
              <a:t>Paul Taylor (1930–2018) </a:t>
            </a:r>
            <a:endParaRPr sz="3000">
              <a:latin typeface="Raleway"/>
              <a:ea typeface="Raleway"/>
              <a:cs typeface="Raleway"/>
              <a:sym typeface="Raleway"/>
            </a:endParaRPr>
          </a:p>
        </p:txBody>
      </p:sp>
      <p:pic>
        <p:nvPicPr>
          <p:cNvPr id="321" name="Google Shape;321;p51"/>
          <p:cNvPicPr preferRelativeResize="0"/>
          <p:nvPr/>
        </p:nvPicPr>
        <p:blipFill>
          <a:blip r:embed="rId3">
            <a:alphaModFix/>
          </a:blip>
          <a:stretch>
            <a:fillRect/>
          </a:stretch>
        </p:blipFill>
        <p:spPr>
          <a:xfrm>
            <a:off x="4757954" y="0"/>
            <a:ext cx="4386042" cy="5143500"/>
          </a:xfrm>
          <a:prstGeom prst="rect">
            <a:avLst/>
          </a:prstGeom>
          <a:noFill/>
          <a:ln>
            <a:noFill/>
          </a:ln>
        </p:spPr>
      </p:pic>
      <p:pic>
        <p:nvPicPr>
          <p:cNvPr descr="Hailed as a towering figure of modern dance, Paul Taylor's choreography was often complex and always human. A virtuosic performer who sometimes pushed the boundaries of what was considered dance, his success grew from his unique eye for observation. Taylor died Wednesday of kidney failure at age 88. Jeffrey Brown reports.&#10;&#10;Find more from PBS NewsHour at https://www.pbs.org/newshour&#10;&#10;Subscribe to our YouTube channel: https://bit.ly/2HfsCD6&#10;&#10;Follow us:&#10;Facebook: http://www.pbs.org/newshour&#10;Twitter: http://www.twitter.com/newshour&#10;Instagram: http://www.instagram.com/newshour&#10;Snapchat: @pbsnews&#10;&#10;Subscribe:&#10;PBS NewsHour podcasts: https://www.pbs.org/newshour/podcasts&#10;Newsletters: https://www.pbs.org/newshour/subscribe" id="322" name="Google Shape;322;p51" title="What made Paul Taylor one of the most influential creators in modern dance">
            <a:hlinkClick r:id="rId4"/>
          </p:cNvPr>
          <p:cNvPicPr preferRelativeResize="0"/>
          <p:nvPr/>
        </p:nvPicPr>
        <p:blipFill>
          <a:blip r:embed="rId5">
            <a:alphaModFix/>
          </a:blip>
          <a:stretch>
            <a:fillRect/>
          </a:stretch>
        </p:blipFill>
        <p:spPr>
          <a:xfrm>
            <a:off x="-1" y="1581150"/>
            <a:ext cx="4749775" cy="3562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93925"/>
            <a:ext cx="8520600" cy="831300"/>
          </a:xfrm>
          <a:prstGeom prst="rect">
            <a:avLst/>
          </a:prstGeom>
        </p:spPr>
        <p:txBody>
          <a:bodyPr anchorCtr="0" anchor="t" bIns="91425" lIns="91425" spcFirstLastPara="1" rIns="91425" wrap="square" tIns="91425">
            <a:noAutofit/>
          </a:bodyPr>
          <a:lstStyle/>
          <a:p>
            <a:pPr indent="0" lvl="0" marL="1371600" rtl="0" algn="l">
              <a:spcBef>
                <a:spcPts val="0"/>
              </a:spcBef>
              <a:spcAft>
                <a:spcPts val="0"/>
              </a:spcAft>
              <a:buNone/>
            </a:pPr>
            <a:r>
              <a:rPr lang="en">
                <a:latin typeface="Raleway"/>
                <a:ea typeface="Raleway"/>
                <a:cs typeface="Raleway"/>
                <a:sym typeface="Raleway"/>
              </a:rPr>
              <a:t>Encyclopaedia Britannica’s entry</a:t>
            </a:r>
            <a:endParaRPr>
              <a:latin typeface="Raleway"/>
              <a:ea typeface="Raleway"/>
              <a:cs typeface="Raleway"/>
              <a:sym typeface="Raleway"/>
            </a:endParaRPr>
          </a:p>
        </p:txBody>
      </p:sp>
      <p:sp>
        <p:nvSpPr>
          <p:cNvPr id="77" name="Google Shape;77;p16"/>
          <p:cNvSpPr txBox="1"/>
          <p:nvPr>
            <p:ph idx="1" type="body"/>
          </p:nvPr>
        </p:nvSpPr>
        <p:spPr>
          <a:xfrm>
            <a:off x="311700" y="1111175"/>
            <a:ext cx="8520600" cy="3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u="sng">
                <a:solidFill>
                  <a:schemeClr val="hlink"/>
                </a:solidFill>
                <a:latin typeface="Corbel"/>
                <a:ea typeface="Corbel"/>
                <a:cs typeface="Corbel"/>
                <a:sym typeface="Corbel"/>
                <a:hlinkClick r:id="rId3"/>
              </a:rPr>
              <a:t>Modern dance</a:t>
            </a:r>
            <a:r>
              <a:rPr lang="en" sz="2600">
                <a:latin typeface="Corbel"/>
                <a:ea typeface="Corbel"/>
                <a:cs typeface="Corbel"/>
                <a:sym typeface="Corbel"/>
              </a:rPr>
              <a:t> </a:t>
            </a:r>
            <a:endParaRPr sz="2600">
              <a:latin typeface="Corbel"/>
              <a:ea typeface="Corbel"/>
              <a:cs typeface="Corbel"/>
              <a:sym typeface="Corbel"/>
            </a:endParaRPr>
          </a:p>
          <a:p>
            <a:pPr indent="0" lvl="0" marL="0" rtl="0" algn="l">
              <a:spcBef>
                <a:spcPts val="1600"/>
              </a:spcBef>
              <a:spcAft>
                <a:spcPts val="0"/>
              </a:spcAft>
              <a:buNone/>
            </a:pPr>
            <a:r>
              <a:rPr b="1" lang="en" sz="1500">
                <a:solidFill>
                  <a:srgbClr val="1A1A1A"/>
                </a:solidFill>
                <a:highlight>
                  <a:srgbClr val="FFFFFF"/>
                </a:highlight>
                <a:latin typeface="Corbel"/>
                <a:ea typeface="Corbel"/>
                <a:cs typeface="Corbel"/>
                <a:sym typeface="Corbel"/>
              </a:rPr>
              <a:t>Modern dance</a:t>
            </a:r>
            <a:r>
              <a:rPr lang="en" sz="1500">
                <a:solidFill>
                  <a:srgbClr val="1A1A1A"/>
                </a:solidFill>
                <a:highlight>
                  <a:srgbClr val="FFFFFF"/>
                </a:highlight>
                <a:latin typeface="Corbel"/>
                <a:ea typeface="Corbel"/>
                <a:cs typeface="Corbel"/>
                <a:sym typeface="Corbel"/>
              </a:rPr>
              <a:t>, theatrical dance that began to develop in the </a:t>
            </a:r>
            <a:r>
              <a:rPr lang="en" sz="1500">
                <a:solidFill>
                  <a:srgbClr val="14599D"/>
                </a:solidFill>
                <a:highlight>
                  <a:srgbClr val="FFFFFF"/>
                </a:highlight>
                <a:uFill>
                  <a:noFill/>
                </a:uFill>
                <a:latin typeface="Corbel"/>
                <a:ea typeface="Corbel"/>
                <a:cs typeface="Corbel"/>
                <a:sym typeface="Corbel"/>
                <a:hlinkClick r:id="rId4">
                  <a:extLst>
                    <a:ext uri="{A12FA001-AC4F-418D-AE19-62706E023703}">
                      <ahyp:hlinkClr val="tx"/>
                    </a:ext>
                  </a:extLst>
                </a:hlinkClick>
              </a:rPr>
              <a:t>United States</a:t>
            </a:r>
            <a:r>
              <a:rPr lang="en" sz="1500">
                <a:solidFill>
                  <a:srgbClr val="1A1A1A"/>
                </a:solidFill>
                <a:highlight>
                  <a:srgbClr val="FFFFFF"/>
                </a:highlight>
                <a:latin typeface="Corbel"/>
                <a:ea typeface="Corbel"/>
                <a:cs typeface="Corbel"/>
                <a:sym typeface="Corbel"/>
              </a:rPr>
              <a:t> and </a:t>
            </a:r>
            <a:r>
              <a:rPr lang="en" sz="1500">
                <a:solidFill>
                  <a:srgbClr val="14599D"/>
                </a:solidFill>
                <a:highlight>
                  <a:srgbClr val="FFFFFF"/>
                </a:highlight>
                <a:uFill>
                  <a:noFill/>
                </a:uFill>
                <a:latin typeface="Corbel"/>
                <a:ea typeface="Corbel"/>
                <a:cs typeface="Corbel"/>
                <a:sym typeface="Corbel"/>
                <a:hlinkClick r:id="rId5">
                  <a:extLst>
                    <a:ext uri="{A12FA001-AC4F-418D-AE19-62706E023703}">
                      <ahyp:hlinkClr val="tx"/>
                    </a:ext>
                  </a:extLst>
                </a:hlinkClick>
              </a:rPr>
              <a:t>Europe</a:t>
            </a:r>
            <a:r>
              <a:rPr lang="en" sz="1500">
                <a:solidFill>
                  <a:srgbClr val="1A1A1A"/>
                </a:solidFill>
                <a:highlight>
                  <a:srgbClr val="FFFFFF"/>
                </a:highlight>
                <a:latin typeface="Corbel"/>
                <a:ea typeface="Corbel"/>
                <a:cs typeface="Corbel"/>
                <a:sym typeface="Corbel"/>
              </a:rPr>
              <a:t> late in the 19th century, receiving its </a:t>
            </a:r>
            <a:r>
              <a:rPr lang="en" sz="1500" u="sng">
                <a:highlight>
                  <a:srgbClr val="FFFFFF"/>
                </a:highlight>
                <a:latin typeface="Corbel"/>
                <a:ea typeface="Corbel"/>
                <a:cs typeface="Corbel"/>
                <a:sym typeface="Corbel"/>
                <a:hlinkClick r:id="rId6"/>
              </a:rPr>
              <a:t>nomenclature</a:t>
            </a:r>
            <a:r>
              <a:rPr lang="en" sz="1500">
                <a:solidFill>
                  <a:srgbClr val="1A1A1A"/>
                </a:solidFill>
                <a:highlight>
                  <a:srgbClr val="FFFFFF"/>
                </a:highlight>
                <a:latin typeface="Corbel"/>
                <a:ea typeface="Corbel"/>
                <a:cs typeface="Corbel"/>
                <a:sym typeface="Corbel"/>
              </a:rPr>
              <a:t> and a widespread success in the 20th. It evolved as a protest against both the </a:t>
            </a:r>
            <a:r>
              <a:rPr lang="en" sz="1500">
                <a:solidFill>
                  <a:srgbClr val="14599D"/>
                </a:solidFill>
                <a:highlight>
                  <a:srgbClr val="FFFFFF"/>
                </a:highlight>
                <a:uFill>
                  <a:noFill/>
                </a:uFill>
                <a:latin typeface="Corbel"/>
                <a:ea typeface="Corbel"/>
                <a:cs typeface="Corbel"/>
                <a:sym typeface="Corbel"/>
                <a:hlinkClick r:id="rId7">
                  <a:extLst>
                    <a:ext uri="{A12FA001-AC4F-418D-AE19-62706E023703}">
                      <ahyp:hlinkClr val="tx"/>
                    </a:ext>
                  </a:extLst>
                </a:hlinkClick>
              </a:rPr>
              <a:t>balletic</a:t>
            </a:r>
            <a:r>
              <a:rPr lang="en" sz="1500">
                <a:solidFill>
                  <a:srgbClr val="1A1A1A"/>
                </a:solidFill>
                <a:highlight>
                  <a:srgbClr val="FFFFFF"/>
                </a:highlight>
                <a:latin typeface="Corbel"/>
                <a:ea typeface="Corbel"/>
                <a:cs typeface="Corbel"/>
                <a:sym typeface="Corbel"/>
              </a:rPr>
              <a:t> and the interpretive dance traditions of the time.</a:t>
            </a:r>
            <a:endParaRPr sz="1500">
              <a:solidFill>
                <a:srgbClr val="1A1A1A"/>
              </a:solidFill>
              <a:highlight>
                <a:srgbClr val="FFFFFF"/>
              </a:highlight>
              <a:latin typeface="Corbel"/>
              <a:ea typeface="Corbel"/>
              <a:cs typeface="Corbel"/>
              <a:sym typeface="Corbel"/>
            </a:endParaRPr>
          </a:p>
          <a:p>
            <a:pPr indent="457200" lvl="0" marL="457200" rtl="0" algn="l">
              <a:spcBef>
                <a:spcPts val="1600"/>
              </a:spcBef>
              <a:spcAft>
                <a:spcPts val="0"/>
              </a:spcAft>
              <a:buNone/>
            </a:pPr>
            <a:r>
              <a:rPr lang="en" sz="1500">
                <a:solidFill>
                  <a:srgbClr val="1A1A1A"/>
                </a:solidFill>
                <a:highlight>
                  <a:srgbClr val="FFFFFF"/>
                </a:highlight>
                <a:latin typeface="Corbel"/>
                <a:ea typeface="Corbel"/>
                <a:cs typeface="Corbel"/>
                <a:sym typeface="Corbel"/>
              </a:rPr>
              <a:t>(Goes on to describe in detail some precedents, major figures, and approaches.) </a:t>
            </a:r>
            <a:endParaRPr sz="1500">
              <a:solidFill>
                <a:srgbClr val="1A1A1A"/>
              </a:solidFill>
              <a:highlight>
                <a:srgbClr val="FFFFFF"/>
              </a:highlight>
              <a:latin typeface="Corbel"/>
              <a:ea typeface="Corbel"/>
              <a:cs typeface="Corbel"/>
              <a:sym typeface="Corbel"/>
            </a:endParaRPr>
          </a:p>
          <a:p>
            <a:pPr indent="0" lvl="0" marL="0" rtl="0" algn="l">
              <a:spcBef>
                <a:spcPts val="1600"/>
              </a:spcBef>
              <a:spcAft>
                <a:spcPts val="1600"/>
              </a:spcAft>
              <a:buNone/>
            </a:pPr>
            <a:r>
              <a:rPr lang="en" sz="1500">
                <a:solidFill>
                  <a:srgbClr val="1A1A1A"/>
                </a:solidFill>
                <a:highlight>
                  <a:srgbClr val="FFFFFF"/>
                </a:highlight>
                <a:latin typeface="Corbel"/>
                <a:ea typeface="Corbel"/>
                <a:cs typeface="Corbel"/>
                <a:sym typeface="Corbel"/>
              </a:rPr>
              <a:t>Since its founding, modern dance has been redefined many times. Though it clearly is not ballet by any traditional definition, it often incorporates balletic movement; and though it may also refer to any number of additional dance elements (those of folk dancing or ethnic, religious, or social dancing, for example), it may also examine one simple aspect of movement. As modern dance changes in the concepts and practices of new generations of choreographers, the meaning of the term </a:t>
            </a:r>
            <a:r>
              <a:rPr i="1" lang="en" sz="1500">
                <a:solidFill>
                  <a:srgbClr val="1A1A1A"/>
                </a:solidFill>
                <a:highlight>
                  <a:srgbClr val="FFFFFF"/>
                </a:highlight>
                <a:latin typeface="Corbel"/>
                <a:ea typeface="Corbel"/>
                <a:cs typeface="Corbel"/>
                <a:sym typeface="Corbel"/>
              </a:rPr>
              <a:t>modern dance</a:t>
            </a:r>
            <a:r>
              <a:rPr lang="en" sz="1500">
                <a:solidFill>
                  <a:srgbClr val="1A1A1A"/>
                </a:solidFill>
                <a:highlight>
                  <a:srgbClr val="FFFFFF"/>
                </a:highlight>
                <a:latin typeface="Corbel"/>
                <a:ea typeface="Corbel"/>
                <a:cs typeface="Corbel"/>
                <a:sym typeface="Corbel"/>
              </a:rPr>
              <a:t> grows more </a:t>
            </a:r>
            <a:r>
              <a:rPr lang="en" sz="1500" u="sng">
                <a:highlight>
                  <a:srgbClr val="FFFFFF"/>
                </a:highlight>
                <a:latin typeface="Corbel"/>
                <a:ea typeface="Corbel"/>
                <a:cs typeface="Corbel"/>
                <a:sym typeface="Corbel"/>
                <a:hlinkClick r:id="rId8"/>
              </a:rPr>
              <a:t>ambiguous</a:t>
            </a:r>
            <a:r>
              <a:rPr lang="en" sz="1500">
                <a:solidFill>
                  <a:srgbClr val="1A1A1A"/>
                </a:solidFill>
                <a:highlight>
                  <a:srgbClr val="FFFFFF"/>
                </a:highlight>
                <a:latin typeface="Corbel"/>
                <a:ea typeface="Corbel"/>
                <a:cs typeface="Corbel"/>
                <a:sym typeface="Corbel"/>
              </a:rPr>
              <a:t>.</a:t>
            </a:r>
            <a:endParaRPr sz="2000">
              <a:latin typeface="Corbel"/>
              <a:ea typeface="Corbel"/>
              <a:cs typeface="Corbel"/>
              <a:sym typeface="Corbe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descr="First Movement of Paul Taylor's Esplanade &#10;----------------------------------------------------- &#10; &#10;Paul Taylor Dance Company's Esplanade &#10;Originally recorded from the 'Dance in America' VHS tape. &#10; &#10;Music by J.S. Bach - In this movement: Violin Concerto No. 2 in E Major, Allegro (BWV 1042) &#10; &#10;Performed by: &#10;Carolyn Adams, Ruth Andrien, Elie Chaib, Bettie de Jong, Nicholas Gunn, Robert Kahn, Linda Kent, Monica Morris, Lila York. &#10; &#10;Conducted by Donald York. &#10; &#10;Produced by Emile Ardolino &#10; &#10;Directed by Charles S. Dubin &#10; &#10;Executive ProducerL Jac Venza &#10; &#10;A production of Thirteen/WNET &#10;Recorded September 1977 in Nashville, TN." id="327" name="Google Shape;327;p52" title="Paul Taylor's Esplanade - Part 1/5">
            <a:hlinkClick r:id="rId3"/>
          </p:cNvPr>
          <p:cNvPicPr preferRelativeResize="0"/>
          <p:nvPr/>
        </p:nvPicPr>
        <p:blipFill>
          <a:blip r:embed="rId4">
            <a:alphaModFix/>
          </a:blip>
          <a:stretch>
            <a:fillRect/>
          </a:stretch>
        </p:blipFill>
        <p:spPr>
          <a:xfrm>
            <a:off x="1818413" y="626701"/>
            <a:ext cx="5507174" cy="4130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3"/>
          <p:cNvSpPr txBox="1"/>
          <p:nvPr>
            <p:ph type="title"/>
          </p:nvPr>
        </p:nvSpPr>
        <p:spPr>
          <a:xfrm>
            <a:off x="-108300" y="315925"/>
            <a:ext cx="91440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aleway"/>
                <a:ea typeface="Raleway"/>
                <a:cs typeface="Raleway"/>
                <a:sym typeface="Raleway"/>
              </a:rPr>
              <a:t>Merce Cunningham (1919-2009)</a:t>
            </a:r>
            <a:endParaRPr sz="2500">
              <a:latin typeface="Raleway"/>
              <a:ea typeface="Raleway"/>
              <a:cs typeface="Raleway"/>
              <a:sym typeface="Raleway"/>
            </a:endParaRPr>
          </a:p>
        </p:txBody>
      </p:sp>
      <p:sp>
        <p:nvSpPr>
          <p:cNvPr id="333" name="Google Shape;333;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4" name="Google Shape;334;p53"/>
          <p:cNvPicPr preferRelativeResize="0"/>
          <p:nvPr/>
        </p:nvPicPr>
        <p:blipFill>
          <a:blip r:embed="rId3">
            <a:alphaModFix/>
          </a:blip>
          <a:stretch>
            <a:fillRect/>
          </a:stretch>
        </p:blipFill>
        <p:spPr>
          <a:xfrm>
            <a:off x="4692500" y="37875"/>
            <a:ext cx="4451500" cy="5067738"/>
          </a:xfrm>
          <a:prstGeom prst="rect">
            <a:avLst/>
          </a:prstGeom>
          <a:noFill/>
          <a:ln>
            <a:noFill/>
          </a:ln>
        </p:spPr>
      </p:pic>
      <p:pic>
        <p:nvPicPr>
          <p:cNvPr descr="Merce Cunningham&#10;1966, 49:05, b&amp;w, sound&#10;&#10;First composed and performed in 1965, &quot;Variations V&quot; is a true testament to 1960's experiments with &quot;intermedia&quot;—a coexistence and cutting across of artistic genres that profoundly informed Cunningham's choreographic practice. Video is materially integrated into the performance, with projections by Stan VanDerBeek and overlaid TV distortions by Nam June Paik enveloping the dancers. Twelve sound-sensitive electronic poles dot the stage; sound is triggered by the dancers' movements and then altered or delayed by the musicians. &quot;Variations V&quot; predates Cunningham's &quot;video-dances,&quot; demonstrating a different moment in his relation to the technology.&#10;&#10;MUSICIANS John Cage  &quot;Variations V&quot;&#10;DANCERS  Merce Cunningham, Carolyn Brown, Barbara Lloyd, Sandra Neels, Albert Reid, Peter Saul, Gus Solomons Jr.&#10;&#10;MERCE CUNNINGHAM (1919-2009) was a leader of the American avant-garde throughout his seventy year career and is considered one of the most important choreographers of his time. Through much of his life, he was also one of the greatest American dancers. With an artistic career distinguished by constant innovation, Cunningham expanded the frontiers not only of dance, but also of contemporary visual and performing arts. &#10;&#10;Many opportunities to learn more about Merce Cunningham and his choreographic work are available starting right here with the Merce Cunningham Trust YouTube Channel. &#10;&#10;If you are a fan of modern dance, John Cage, modernism, or the avant-garde, please subscribe: https://www.youtube.com/user/MerceCunninghamDance/featured&#10;&#10;And don’t forget to like this video and comment below!&#10;&#10;For the most up to date information on live performances of Cunningham choreographies, talks, films, and other events, go to the Merce Cunningham Trust calendar:&#10;https://www.mercecunningham.org/activities/calendar/&#10;&#10;For in depth previews of the works of Merce Cunningham, check out our Dance Capsules: https://www.mercecunningham.org/the-work/dance-capsules/&#10;&#10;Interested in reading more about Merce Cunningham and modernism? Check out our Cunningham Scholar in Residence, Nancy Dalva: https://cunninghamcentennial.blog/&#10;&#10;To connect with the Merce Cunningham Trust:&#10;&#10;Follow us on Instagram: https://www.instagram.com/mercetrust/&#10;&#10;Like us on Facebook: https://www.facebook.com/MerceCunninghamTrust/&#10;&#10;Follow us on Twitter: https://twitter.com/MerceTrust&#10;&#10;Vimeo: https://vimeo.com/mercecunninghamtrust&#10;&#10;https://www.youtube.com/watch?v=yOAagU6cfBw&#10;&#10;© Merce Cunningham Trust, all rights reserved." id="335" name="Google Shape;335;p53" title="Variations V (1966) - Merce Cunningham Dance Company">
            <a:hlinkClick r:id="rId4"/>
          </p:cNvPr>
          <p:cNvPicPr preferRelativeResize="0"/>
          <p:nvPr/>
        </p:nvPicPr>
        <p:blipFill>
          <a:blip r:embed="rId5">
            <a:alphaModFix/>
          </a:blip>
          <a:stretch>
            <a:fillRect/>
          </a:stretch>
        </p:blipFill>
        <p:spPr>
          <a:xfrm>
            <a:off x="0" y="1079650"/>
            <a:ext cx="4572000" cy="3429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Choreographer Merce Cunningham took chances. Over a seven decade career, his explorations reshaped dance into a new kind of art form, deeply influencing visual art, film, and music along the way. Through experimental collaborations with John Cage, Robert Rauschenberg, Marcel Duchamp, and others, he became the 20th century's most influential choreographer. In conjunction with the exhibition Merce Cunningham: Common Time, we look at the many sides of Cunningham: dance maker, collaborator, chance-taker, innovator, film producer, and teacher." id="340" name="Google Shape;340;p54" title="The Six Sides of Merce Cunningham">
            <a:hlinkClick r:id="rId3"/>
          </p:cNvPr>
          <p:cNvPicPr preferRelativeResize="0"/>
          <p:nvPr/>
        </p:nvPicPr>
        <p:blipFill>
          <a:blip r:embed="rId4">
            <a:alphaModFix/>
          </a:blip>
          <a:stretch>
            <a:fillRect/>
          </a:stretch>
        </p:blipFill>
        <p:spPr>
          <a:xfrm>
            <a:off x="1944763" y="552575"/>
            <a:ext cx="5254475" cy="39408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55"/>
          <p:cNvPicPr preferRelativeResize="0"/>
          <p:nvPr/>
        </p:nvPicPr>
        <p:blipFill>
          <a:blip r:embed="rId3">
            <a:alphaModFix/>
          </a:blip>
          <a:stretch>
            <a:fillRect/>
          </a:stretch>
        </p:blipFill>
        <p:spPr>
          <a:xfrm>
            <a:off x="1699073" y="403000"/>
            <a:ext cx="5745852" cy="2736125"/>
          </a:xfrm>
          <a:prstGeom prst="rect">
            <a:avLst/>
          </a:prstGeom>
          <a:noFill/>
          <a:ln>
            <a:noFill/>
          </a:ln>
        </p:spPr>
      </p:pic>
      <p:sp>
        <p:nvSpPr>
          <p:cNvPr id="346" name="Google Shape;346;p55"/>
          <p:cNvSpPr txBox="1"/>
          <p:nvPr/>
        </p:nvSpPr>
        <p:spPr>
          <a:xfrm>
            <a:off x="572875" y="3867325"/>
            <a:ext cx="8346300" cy="12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aleway"/>
                <a:ea typeface="Raleway"/>
                <a:cs typeface="Raleway"/>
                <a:sym typeface="Raleway"/>
              </a:rPr>
              <a:t>In modern dance, </a:t>
            </a:r>
            <a:r>
              <a:rPr b="1" lang="en" sz="3000">
                <a:latin typeface="Raleway"/>
                <a:ea typeface="Raleway"/>
                <a:cs typeface="Raleway"/>
                <a:sym typeface="Raleway"/>
              </a:rPr>
              <a:t>what</a:t>
            </a:r>
            <a:r>
              <a:rPr lang="en" sz="3000">
                <a:latin typeface="Raleway"/>
                <a:ea typeface="Raleway"/>
                <a:cs typeface="Raleway"/>
                <a:sym typeface="Raleway"/>
              </a:rPr>
              <a:t> is abstracted? How? </a:t>
            </a:r>
            <a:endParaRPr sz="3000">
              <a:latin typeface="Raleway"/>
              <a:ea typeface="Raleway"/>
              <a:cs typeface="Raleway"/>
              <a:sym typeface="Raleway"/>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Wednesday: </a:t>
            </a:r>
            <a:endParaRPr/>
          </a:p>
        </p:txBody>
      </p:sp>
      <p:sp>
        <p:nvSpPr>
          <p:cNvPr id="352" name="Google Shape;352;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Corbel"/>
                <a:ea typeface="Corbel"/>
                <a:cs typeface="Corbel"/>
                <a:sym typeface="Corbel"/>
              </a:rPr>
              <a:t>Read:</a:t>
            </a:r>
            <a:r>
              <a:rPr lang="en" sz="2200">
                <a:latin typeface="Corbel"/>
                <a:ea typeface="Corbel"/>
                <a:cs typeface="Corbel"/>
                <a:sym typeface="Corbel"/>
              </a:rPr>
              <a:t> Burt (1995) “Men, Modernism, and American Modern Dance.” 99-129.</a:t>
            </a:r>
            <a:endParaRPr sz="2200">
              <a:latin typeface="Corbel"/>
              <a:ea typeface="Corbel"/>
              <a:cs typeface="Corbel"/>
              <a:sym typeface="Corbel"/>
            </a:endParaRPr>
          </a:p>
          <a:p>
            <a:pPr indent="0" lvl="0" marL="0" rtl="0" algn="l">
              <a:spcBef>
                <a:spcPts val="1600"/>
              </a:spcBef>
              <a:spcAft>
                <a:spcPts val="0"/>
              </a:spcAft>
              <a:buNone/>
            </a:pPr>
            <a:r>
              <a:t/>
            </a:r>
            <a:endParaRPr sz="2200">
              <a:latin typeface="Corbel"/>
              <a:ea typeface="Corbel"/>
              <a:cs typeface="Corbel"/>
              <a:sym typeface="Corbel"/>
            </a:endParaRPr>
          </a:p>
          <a:p>
            <a:pPr indent="0" lvl="0" marL="0" rtl="0" algn="l">
              <a:spcBef>
                <a:spcPts val="1600"/>
              </a:spcBef>
              <a:spcAft>
                <a:spcPts val="0"/>
              </a:spcAft>
              <a:buNone/>
            </a:pPr>
            <a:r>
              <a:rPr b="1" lang="en" sz="2200">
                <a:latin typeface="Corbel"/>
                <a:ea typeface="Corbel"/>
                <a:cs typeface="Corbel"/>
                <a:sym typeface="Corbel"/>
              </a:rPr>
              <a:t>Listen: </a:t>
            </a:r>
            <a:r>
              <a:rPr lang="en" sz="2200">
                <a:latin typeface="Corbel"/>
                <a:ea typeface="Corbel"/>
                <a:cs typeface="Corbel"/>
                <a:sym typeface="Corbel"/>
              </a:rPr>
              <a:t>PillowVoices podcast (2020). “A Study of Jose Limon: Artist and Immigrant.”  15 min. </a:t>
            </a:r>
            <a:endParaRPr sz="2200">
              <a:latin typeface="Corbel"/>
              <a:ea typeface="Corbel"/>
              <a:cs typeface="Corbel"/>
              <a:sym typeface="Corbel"/>
            </a:endParaRPr>
          </a:p>
          <a:p>
            <a:pPr indent="0" lvl="0" marL="0" rtl="0" algn="l">
              <a:spcBef>
                <a:spcPts val="1600"/>
              </a:spcBef>
              <a:spcAft>
                <a:spcPts val="160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7"/>
          <p:cNvSpPr txBox="1"/>
          <p:nvPr>
            <p:ph type="title"/>
          </p:nvPr>
        </p:nvSpPr>
        <p:spPr>
          <a:xfrm>
            <a:off x="510450" y="2206325"/>
            <a:ext cx="8123100" cy="137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solidFill>
                  <a:schemeClr val="dk1"/>
                </a:solidFill>
              </a:rPr>
              <a:t>Dance, Politics, and Activism in the Black Tradition</a:t>
            </a:r>
            <a:endParaRPr sz="2800">
              <a:solidFill>
                <a:schemeClr val="dk1"/>
              </a:solidFill>
            </a:endParaRPr>
          </a:p>
          <a:p>
            <a:pPr indent="0" lvl="0" marL="0" rtl="0" algn="l">
              <a:spcBef>
                <a:spcPts val="0"/>
              </a:spcBef>
              <a:spcAft>
                <a:spcPts val="0"/>
              </a:spcAft>
              <a:buNone/>
            </a:pPr>
            <a:r>
              <a:rPr lang="en" sz="2800">
                <a:solidFill>
                  <a:srgbClr val="FFFFFF"/>
                </a:solidFill>
              </a:rPr>
              <a:t>Dance, Politics, and Activism in the Black Tradition</a:t>
            </a:r>
            <a:endParaRPr sz="2800">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8"/>
          <p:cNvSpPr txBox="1"/>
          <p:nvPr>
            <p:ph type="title"/>
          </p:nvPr>
        </p:nvSpPr>
        <p:spPr>
          <a:xfrm>
            <a:off x="0" y="61175"/>
            <a:ext cx="8832300" cy="21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New Negro </a:t>
            </a:r>
            <a:endParaRPr>
              <a:latin typeface="Raleway"/>
              <a:ea typeface="Raleway"/>
              <a:cs typeface="Raleway"/>
              <a:sym typeface="Raleway"/>
            </a:endParaRPr>
          </a:p>
          <a:p>
            <a:pPr indent="0" lvl="0" marL="0" rtl="0" algn="l">
              <a:spcBef>
                <a:spcPts val="0"/>
              </a:spcBef>
              <a:spcAft>
                <a:spcPts val="0"/>
              </a:spcAft>
              <a:buNone/>
            </a:pPr>
            <a:r>
              <a:rPr lang="en">
                <a:latin typeface="Raleway"/>
                <a:ea typeface="Raleway"/>
                <a:cs typeface="Raleway"/>
                <a:sym typeface="Raleway"/>
              </a:rPr>
              <a:t>Art Theatre </a:t>
            </a:r>
            <a:endParaRPr>
              <a:latin typeface="Raleway"/>
              <a:ea typeface="Raleway"/>
              <a:cs typeface="Raleway"/>
              <a:sym typeface="Raleway"/>
            </a:endParaRPr>
          </a:p>
          <a:p>
            <a:pPr indent="0" lvl="0" marL="0" rtl="0" algn="l">
              <a:spcBef>
                <a:spcPts val="0"/>
              </a:spcBef>
              <a:spcAft>
                <a:spcPts val="0"/>
              </a:spcAft>
              <a:buNone/>
            </a:pPr>
            <a:r>
              <a:rPr lang="en">
                <a:latin typeface="Raleway"/>
                <a:ea typeface="Raleway"/>
                <a:cs typeface="Raleway"/>
                <a:sym typeface="Raleway"/>
              </a:rPr>
              <a:t>Dance </a:t>
            </a:r>
            <a:endParaRPr>
              <a:latin typeface="Raleway"/>
              <a:ea typeface="Raleway"/>
              <a:cs typeface="Raleway"/>
              <a:sym typeface="Raleway"/>
            </a:endParaRPr>
          </a:p>
        </p:txBody>
      </p:sp>
      <p:sp>
        <p:nvSpPr>
          <p:cNvPr id="363" name="Google Shape;363;p58"/>
          <p:cNvSpPr txBox="1"/>
          <p:nvPr>
            <p:ph idx="1" type="body"/>
          </p:nvPr>
        </p:nvSpPr>
        <p:spPr>
          <a:xfrm>
            <a:off x="0" y="1225225"/>
            <a:ext cx="8832300" cy="352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latin typeface="Corbel"/>
              <a:ea typeface="Corbel"/>
              <a:cs typeface="Corbel"/>
              <a:sym typeface="Corbel"/>
            </a:endParaRPr>
          </a:p>
          <a:p>
            <a:pPr indent="0" lvl="0" marL="0" rtl="0" algn="l">
              <a:spcBef>
                <a:spcPts val="1600"/>
              </a:spcBef>
              <a:spcAft>
                <a:spcPts val="1600"/>
              </a:spcAft>
              <a:buNone/>
            </a:pPr>
            <a:r>
              <a:rPr lang="en" u="sng">
                <a:solidFill>
                  <a:schemeClr val="hlink"/>
                </a:solidFill>
                <a:latin typeface="Corbel"/>
                <a:ea typeface="Corbel"/>
                <a:cs typeface="Corbel"/>
                <a:sym typeface="Corbel"/>
                <a:hlinkClick r:id="rId3"/>
              </a:rPr>
              <a:t>https://www.thirteen.org/freetodance/timeline/timeline3.html</a:t>
            </a:r>
            <a:endParaRPr>
              <a:latin typeface="Corbel"/>
              <a:ea typeface="Corbel"/>
              <a:cs typeface="Corbel"/>
              <a:sym typeface="Corbel"/>
            </a:endParaRPr>
          </a:p>
        </p:txBody>
      </p:sp>
      <p:pic>
        <p:nvPicPr>
          <p:cNvPr id="364" name="Google Shape;364;p58"/>
          <p:cNvPicPr preferRelativeResize="0"/>
          <p:nvPr/>
        </p:nvPicPr>
        <p:blipFill>
          <a:blip r:embed="rId4">
            <a:alphaModFix/>
          </a:blip>
          <a:stretch>
            <a:fillRect/>
          </a:stretch>
        </p:blipFill>
        <p:spPr>
          <a:xfrm>
            <a:off x="2221700" y="0"/>
            <a:ext cx="6922300" cy="4462100"/>
          </a:xfrm>
          <a:prstGeom prst="rect">
            <a:avLst/>
          </a:prstGeom>
          <a:noFill/>
          <a:ln>
            <a:noFill/>
          </a:ln>
        </p:spPr>
      </p:pic>
      <p:pic>
        <p:nvPicPr>
          <p:cNvPr id="365" name="Google Shape;365;p58"/>
          <p:cNvPicPr preferRelativeResize="0"/>
          <p:nvPr/>
        </p:nvPicPr>
        <p:blipFill>
          <a:blip r:embed="rId5">
            <a:alphaModFix/>
          </a:blip>
          <a:stretch>
            <a:fillRect/>
          </a:stretch>
        </p:blipFill>
        <p:spPr>
          <a:xfrm>
            <a:off x="1" y="2073875"/>
            <a:ext cx="2312025" cy="23158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More information about Pearl Primus:&#10;http://to.pbs.org/z9tLdY&#10;http://nyti.ms/QK6ySb&#10;&#10;**Specially made for Dr. Fischer's &quot;Anthropology of Blackness&quot; Course @ San Francisco State University**&#10;&#10;Created by Angelo Vivo" id="370" name="Google Shape;370;p59" title="Pearl Primus - Anthropologist, Dancer, and Pioneer">
            <a:hlinkClick r:id="rId3"/>
          </p:cNvPr>
          <p:cNvPicPr preferRelativeResize="0"/>
          <p:nvPr/>
        </p:nvPicPr>
        <p:blipFill>
          <a:blip r:embed="rId4">
            <a:alphaModFix/>
          </a:blip>
          <a:stretch>
            <a:fillRect/>
          </a:stretch>
        </p:blipFill>
        <p:spPr>
          <a:xfrm>
            <a:off x="5904200" y="0"/>
            <a:ext cx="3239800" cy="2429855"/>
          </a:xfrm>
          <a:prstGeom prst="rect">
            <a:avLst/>
          </a:prstGeom>
          <a:noFill/>
          <a:ln>
            <a:noFill/>
          </a:ln>
        </p:spPr>
      </p:pic>
      <p:pic>
        <p:nvPicPr>
          <p:cNvPr id="371" name="Google Shape;371;p59" title="Pearl Primus solo tabanka teach">
            <a:hlinkClick r:id="rId5"/>
          </p:cNvPr>
          <p:cNvPicPr preferRelativeResize="0"/>
          <p:nvPr/>
        </p:nvPicPr>
        <p:blipFill>
          <a:blip r:embed="rId6">
            <a:alphaModFix/>
          </a:blip>
          <a:stretch>
            <a:fillRect/>
          </a:stretch>
        </p:blipFill>
        <p:spPr>
          <a:xfrm>
            <a:off x="5904200" y="2713650"/>
            <a:ext cx="3239800" cy="2429850"/>
          </a:xfrm>
          <a:prstGeom prst="rect">
            <a:avLst/>
          </a:prstGeom>
          <a:noFill/>
          <a:ln>
            <a:noFill/>
          </a:ln>
        </p:spPr>
      </p:pic>
      <p:pic>
        <p:nvPicPr>
          <p:cNvPr id="372" name="Google Shape;372;p59"/>
          <p:cNvPicPr preferRelativeResize="0"/>
          <p:nvPr/>
        </p:nvPicPr>
        <p:blipFill>
          <a:blip r:embed="rId7">
            <a:alphaModFix/>
          </a:blip>
          <a:stretch>
            <a:fillRect/>
          </a:stretch>
        </p:blipFill>
        <p:spPr>
          <a:xfrm>
            <a:off x="-10" y="-68600"/>
            <a:ext cx="4375920" cy="5143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6" name="Shape 376"/>
        <p:cNvGrpSpPr/>
        <p:nvPr/>
      </p:nvGrpSpPr>
      <p:grpSpPr>
        <a:xfrm>
          <a:off x="0" y="0"/>
          <a:ext cx="0" cy="0"/>
          <a:chOff x="0" y="0"/>
          <a:chExt cx="0" cy="0"/>
        </a:xfrm>
      </p:grpSpPr>
      <p:pic>
        <p:nvPicPr>
          <p:cNvPr descr="PBS documentary on African-American Dance and influence" id="377" name="Google Shape;377;p60" title="Free to Dance  Episode 2: &quot;Steps of the Gods&quot; (part 1)">
            <a:hlinkClick r:id="rId3"/>
          </p:cNvPr>
          <p:cNvPicPr preferRelativeResize="0"/>
          <p:nvPr/>
        </p:nvPicPr>
        <p:blipFill>
          <a:blip r:embed="rId4">
            <a:alphaModFix/>
          </a:blip>
          <a:stretch>
            <a:fillRect/>
          </a:stretch>
        </p:blipFill>
        <p:spPr>
          <a:xfrm>
            <a:off x="4678500" y="0"/>
            <a:ext cx="4089725" cy="3067302"/>
          </a:xfrm>
          <a:prstGeom prst="rect">
            <a:avLst/>
          </a:prstGeom>
          <a:noFill/>
          <a:ln>
            <a:noFill/>
          </a:ln>
        </p:spPr>
      </p:pic>
      <p:sp>
        <p:nvSpPr>
          <p:cNvPr id="378" name="Google Shape;378;p60"/>
          <p:cNvSpPr txBox="1"/>
          <p:nvPr/>
        </p:nvSpPr>
        <p:spPr>
          <a:xfrm>
            <a:off x="311700" y="2206175"/>
            <a:ext cx="51024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a:t>
            </a:r>
            <a:endParaRPr>
              <a:latin typeface="Open Sans"/>
              <a:ea typeface="Open Sans"/>
              <a:cs typeface="Open Sans"/>
              <a:sym typeface="Open Sans"/>
            </a:endParaRPr>
          </a:p>
        </p:txBody>
      </p:sp>
      <p:sp>
        <p:nvSpPr>
          <p:cNvPr id="379" name="Google Shape;379;p60"/>
          <p:cNvSpPr txBox="1"/>
          <p:nvPr/>
        </p:nvSpPr>
        <p:spPr>
          <a:xfrm>
            <a:off x="399200" y="2707025"/>
            <a:ext cx="4952400" cy="8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380" name="Google Shape;380;p60"/>
          <p:cNvPicPr preferRelativeResize="0"/>
          <p:nvPr/>
        </p:nvPicPr>
        <p:blipFill>
          <a:blip r:embed="rId6">
            <a:alphaModFix/>
          </a:blip>
          <a:stretch>
            <a:fillRect/>
          </a:stretch>
        </p:blipFill>
        <p:spPr>
          <a:xfrm>
            <a:off x="-5" y="0"/>
            <a:ext cx="4678510" cy="5143500"/>
          </a:xfrm>
          <a:prstGeom prst="rect">
            <a:avLst/>
          </a:prstGeom>
          <a:noFill/>
          <a:ln>
            <a:noFill/>
          </a:ln>
        </p:spPr>
      </p:pic>
      <p:pic>
        <p:nvPicPr>
          <p:cNvPr id="381" name="Google Shape;381;p60"/>
          <p:cNvPicPr preferRelativeResize="0"/>
          <p:nvPr/>
        </p:nvPicPr>
        <p:blipFill>
          <a:blip r:embed="rId7">
            <a:alphaModFix/>
          </a:blip>
          <a:stretch>
            <a:fillRect/>
          </a:stretch>
        </p:blipFill>
        <p:spPr>
          <a:xfrm>
            <a:off x="5351600" y="3067300"/>
            <a:ext cx="2929666" cy="20787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1"/>
          <p:cNvSpPr txBox="1"/>
          <p:nvPr>
            <p:ph type="title"/>
          </p:nvPr>
        </p:nvSpPr>
        <p:spPr>
          <a:xfrm>
            <a:off x="52425" y="315925"/>
            <a:ext cx="33135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Raleway"/>
                <a:ea typeface="Raleway"/>
                <a:cs typeface="Raleway"/>
                <a:sym typeface="Raleway"/>
              </a:rPr>
              <a:t>Talley Beatty </a:t>
            </a:r>
            <a:endParaRPr sz="3100">
              <a:latin typeface="Raleway"/>
              <a:ea typeface="Raleway"/>
              <a:cs typeface="Raleway"/>
              <a:sym typeface="Raleway"/>
            </a:endParaRPr>
          </a:p>
          <a:p>
            <a:pPr indent="0" lvl="0" marL="0" rtl="0" algn="l">
              <a:spcBef>
                <a:spcPts val="0"/>
              </a:spcBef>
              <a:spcAft>
                <a:spcPts val="0"/>
              </a:spcAft>
              <a:buNone/>
            </a:pPr>
            <a:r>
              <a:rPr lang="en" sz="3100">
                <a:latin typeface="Raleway"/>
                <a:ea typeface="Raleway"/>
                <a:cs typeface="Raleway"/>
                <a:sym typeface="Raleway"/>
              </a:rPr>
              <a:t>(1918–1995) </a:t>
            </a:r>
            <a:endParaRPr sz="3100">
              <a:latin typeface="Raleway"/>
              <a:ea typeface="Raleway"/>
              <a:cs typeface="Raleway"/>
              <a:sym typeface="Raleway"/>
            </a:endParaRPr>
          </a:p>
        </p:txBody>
      </p:sp>
      <p:sp>
        <p:nvSpPr>
          <p:cNvPr id="387" name="Google Shape;387;p61"/>
          <p:cNvSpPr txBox="1"/>
          <p:nvPr>
            <p:ph idx="1" type="body"/>
          </p:nvPr>
        </p:nvSpPr>
        <p:spPr>
          <a:xfrm>
            <a:off x="0" y="4648350"/>
            <a:ext cx="8520600" cy="28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100" u="sng">
                <a:solidFill>
                  <a:schemeClr val="hlink"/>
                </a:solidFill>
                <a:latin typeface="Arial"/>
                <a:ea typeface="Arial"/>
                <a:cs typeface="Arial"/>
                <a:sym typeface="Arial"/>
                <a:hlinkClick r:id="rId3"/>
              </a:rPr>
              <a:t>https://danceinteractive.jacobspillow.org/themes-essays/african-diaspora/talley-beatty/</a:t>
            </a:r>
            <a:endParaRPr/>
          </a:p>
        </p:txBody>
      </p:sp>
      <p:pic>
        <p:nvPicPr>
          <p:cNvPr id="388" name="Google Shape;388;p61"/>
          <p:cNvPicPr preferRelativeResize="0"/>
          <p:nvPr/>
        </p:nvPicPr>
        <p:blipFill>
          <a:blip r:embed="rId4">
            <a:alphaModFix/>
          </a:blip>
          <a:stretch>
            <a:fillRect/>
          </a:stretch>
        </p:blipFill>
        <p:spPr>
          <a:xfrm>
            <a:off x="-2" y="1708848"/>
            <a:ext cx="5559300" cy="2939500"/>
          </a:xfrm>
          <a:prstGeom prst="rect">
            <a:avLst/>
          </a:prstGeom>
          <a:noFill/>
          <a:ln>
            <a:noFill/>
          </a:ln>
        </p:spPr>
      </p:pic>
      <p:pic>
        <p:nvPicPr>
          <p:cNvPr descr="Choreographer Talley Beatty's 1947 signature solo work, Mourner's Bench. This ballet was performed opening night at the American Dance Festival in Durham, North Carolina on June 21st, 1990. Dancer: W. Dean Arnett, Dayton Contemporary Dance Company. At the end of the video Mr. Beatty can be seen taking a bow." id="389" name="Google Shape;389;p61" title="Mourner's Bench">
            <a:hlinkClick r:id="rId5"/>
          </p:cNvPr>
          <p:cNvPicPr preferRelativeResize="0"/>
          <p:nvPr/>
        </p:nvPicPr>
        <p:blipFill>
          <a:blip r:embed="rId6">
            <a:alphaModFix/>
          </a:blip>
          <a:stretch>
            <a:fillRect/>
          </a:stretch>
        </p:blipFill>
        <p:spPr>
          <a:xfrm>
            <a:off x="3409700" y="0"/>
            <a:ext cx="2302000" cy="1726500"/>
          </a:xfrm>
          <a:prstGeom prst="rect">
            <a:avLst/>
          </a:prstGeom>
          <a:noFill/>
          <a:ln>
            <a:noFill/>
          </a:ln>
        </p:spPr>
      </p:pic>
      <p:pic>
        <p:nvPicPr>
          <p:cNvPr id="390" name="Google Shape;390;p61"/>
          <p:cNvPicPr preferRelativeResize="0"/>
          <p:nvPr/>
        </p:nvPicPr>
        <p:blipFill>
          <a:blip r:embed="rId7">
            <a:alphaModFix/>
          </a:blip>
          <a:stretch>
            <a:fillRect/>
          </a:stretch>
        </p:blipFill>
        <p:spPr>
          <a:xfrm>
            <a:off x="5711700" y="632230"/>
            <a:ext cx="3432300" cy="4229468"/>
          </a:xfrm>
          <a:prstGeom prst="rect">
            <a:avLst/>
          </a:prstGeom>
          <a:noFill/>
          <a:ln>
            <a:noFill/>
          </a:ln>
        </p:spPr>
      </p:pic>
      <p:pic>
        <p:nvPicPr>
          <p:cNvPr id="391" name="Google Shape;391;p61"/>
          <p:cNvPicPr preferRelativeResize="0"/>
          <p:nvPr/>
        </p:nvPicPr>
        <p:blipFill>
          <a:blip r:embed="rId8">
            <a:alphaModFix/>
          </a:blip>
          <a:stretch>
            <a:fillRect/>
          </a:stretch>
        </p:blipFill>
        <p:spPr>
          <a:xfrm>
            <a:off x="4315650" y="0"/>
            <a:ext cx="4828349" cy="330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490250" y="526350"/>
            <a:ext cx="75576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Susan Au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i="1" lang="en" sz="2600">
                <a:latin typeface="Raleway"/>
                <a:ea typeface="Raleway"/>
                <a:cs typeface="Raleway"/>
                <a:sym typeface="Raleway"/>
              </a:rPr>
              <a:t>Ballet and Modern Dance</a:t>
            </a:r>
            <a:r>
              <a:rPr lang="en" sz="2600">
                <a:latin typeface="Raleway"/>
                <a:ea typeface="Raleway"/>
                <a:cs typeface="Raleway"/>
                <a:sym typeface="Raleway"/>
              </a:rPr>
              <a:t>, </a:t>
            </a:r>
            <a:endParaRPr sz="2600">
              <a:latin typeface="Raleway"/>
              <a:ea typeface="Raleway"/>
              <a:cs typeface="Raleway"/>
              <a:sym typeface="Raleway"/>
            </a:endParaRPr>
          </a:p>
          <a:p>
            <a:pPr indent="0" lvl="0" marL="0" rtl="0" algn="l">
              <a:spcBef>
                <a:spcPts val="0"/>
              </a:spcBef>
              <a:spcAft>
                <a:spcPts val="0"/>
              </a:spcAft>
              <a:buNone/>
            </a:pPr>
            <a:r>
              <a:rPr lang="en" sz="2600">
                <a:latin typeface="Raleway"/>
                <a:ea typeface="Raleway"/>
                <a:cs typeface="Raleway"/>
                <a:sym typeface="Raleway"/>
              </a:rPr>
              <a:t>2nd edition (2003)</a:t>
            </a:r>
            <a:endParaRPr sz="2600">
              <a:latin typeface="Raleway"/>
              <a:ea typeface="Raleway"/>
              <a:cs typeface="Raleway"/>
              <a:sym typeface="Raleway"/>
            </a:endParaRPr>
          </a:p>
          <a:p>
            <a:pPr indent="0" lvl="0" marL="0" rtl="0" algn="l">
              <a:spcBef>
                <a:spcPts val="0"/>
              </a:spcBef>
              <a:spcAft>
                <a:spcPts val="0"/>
              </a:spcAft>
              <a:buNone/>
            </a:pPr>
            <a:r>
              <a:t/>
            </a:r>
            <a:endParaRPr sz="2700">
              <a:latin typeface="Corbel"/>
              <a:ea typeface="Corbel"/>
              <a:cs typeface="Corbel"/>
              <a:sym typeface="Corbel"/>
            </a:endParaRPr>
          </a:p>
          <a:p>
            <a:pPr indent="0" lvl="0" marL="0" rtl="0" algn="l">
              <a:spcBef>
                <a:spcPts val="0"/>
              </a:spcBef>
              <a:spcAft>
                <a:spcPts val="0"/>
              </a:spcAft>
              <a:buNone/>
            </a:pPr>
            <a:r>
              <a:rPr lang="en" sz="1900">
                <a:latin typeface="Corbel"/>
                <a:ea typeface="Corbel"/>
                <a:cs typeface="Corbel"/>
                <a:sym typeface="Corbel"/>
              </a:rPr>
              <a:t>“A straightforward narrative whose strength lies in the</a:t>
            </a:r>
            <a:endParaRPr sz="1900">
              <a:latin typeface="Corbel"/>
              <a:ea typeface="Corbel"/>
              <a:cs typeface="Corbel"/>
              <a:sym typeface="Corbel"/>
            </a:endParaRPr>
          </a:p>
          <a:p>
            <a:pPr indent="0" lvl="0" marL="0" rtl="0" algn="l">
              <a:spcBef>
                <a:spcPts val="0"/>
              </a:spcBef>
              <a:spcAft>
                <a:spcPts val="0"/>
              </a:spcAft>
              <a:buNone/>
            </a:pPr>
            <a:r>
              <a:rPr lang="en" sz="1900">
                <a:latin typeface="Corbel"/>
                <a:ea typeface="Corbel"/>
                <a:cs typeface="Corbel"/>
                <a:sym typeface="Corbel"/>
              </a:rPr>
              <a:t>author’s way of creating a seamless fabric of people and </a:t>
            </a:r>
            <a:endParaRPr sz="1900">
              <a:latin typeface="Corbel"/>
              <a:ea typeface="Corbel"/>
              <a:cs typeface="Corbel"/>
              <a:sym typeface="Corbel"/>
            </a:endParaRPr>
          </a:p>
          <a:p>
            <a:pPr indent="0" lvl="0" marL="0" rtl="0" algn="l">
              <a:spcBef>
                <a:spcPts val="0"/>
              </a:spcBef>
              <a:spcAft>
                <a:spcPts val="0"/>
              </a:spcAft>
              <a:buNone/>
            </a:pPr>
            <a:r>
              <a:rPr lang="en" sz="1900">
                <a:latin typeface="Corbel"/>
                <a:ea typeface="Corbel"/>
                <a:cs typeface="Corbel"/>
                <a:sym typeface="Corbel"/>
              </a:rPr>
              <a:t>activities that seem inevitable rather than accidental.”</a:t>
            </a:r>
            <a:endParaRPr sz="1900">
              <a:latin typeface="Corbel"/>
              <a:ea typeface="Corbel"/>
              <a:cs typeface="Corbel"/>
              <a:sym typeface="Corbel"/>
            </a:endParaRPr>
          </a:p>
          <a:p>
            <a:pPr indent="0" lvl="0" marL="0" rtl="0" algn="l">
              <a:spcBef>
                <a:spcPts val="0"/>
              </a:spcBef>
              <a:spcAft>
                <a:spcPts val="0"/>
              </a:spcAft>
              <a:buNone/>
            </a:pPr>
            <a:r>
              <a:t/>
            </a:r>
            <a:endParaRPr sz="1900">
              <a:latin typeface="Corbel"/>
              <a:ea typeface="Corbel"/>
              <a:cs typeface="Corbel"/>
              <a:sym typeface="Corbel"/>
            </a:endParaRPr>
          </a:p>
          <a:p>
            <a:pPr indent="0" lvl="0" marL="0" rtl="0" algn="l">
              <a:spcBef>
                <a:spcPts val="0"/>
              </a:spcBef>
              <a:spcAft>
                <a:spcPts val="0"/>
              </a:spcAft>
              <a:buNone/>
            </a:pPr>
            <a:r>
              <a:rPr lang="en" sz="1900">
                <a:latin typeface="Corbel"/>
                <a:ea typeface="Corbel"/>
                <a:cs typeface="Corbel"/>
                <a:sym typeface="Corbel"/>
              </a:rPr>
              <a:t>-reviewer, </a:t>
            </a:r>
            <a:r>
              <a:rPr i="1" lang="en" sz="1900">
                <a:latin typeface="Corbel"/>
                <a:ea typeface="Corbel"/>
                <a:cs typeface="Corbel"/>
                <a:sym typeface="Corbel"/>
              </a:rPr>
              <a:t>Dance Research Journal</a:t>
            </a:r>
            <a:endParaRPr i="1" sz="1900">
              <a:latin typeface="Corbel"/>
              <a:ea typeface="Corbel"/>
              <a:cs typeface="Corbel"/>
              <a:sym typeface="Corbel"/>
            </a:endParaRPr>
          </a:p>
        </p:txBody>
      </p:sp>
      <p:sp>
        <p:nvSpPr>
          <p:cNvPr id="83" name="Google Shape;83;p17"/>
          <p:cNvSpPr txBox="1"/>
          <p:nvPr/>
        </p:nvSpPr>
        <p:spPr>
          <a:xfrm>
            <a:off x="5840325" y="573050"/>
            <a:ext cx="3171000" cy="19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Susan Au was an archivist in the Jerome Robbins Dance Division at the New York Public Library for the Performing Arts, and a dance history researcher and author. </a:t>
            </a:r>
            <a:endParaRPr sz="180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62" title="Talley Beatty.mp4">
            <a:hlinkClick r:id="rId3"/>
          </p:cNvPr>
          <p:cNvPicPr preferRelativeResize="0"/>
          <p:nvPr/>
        </p:nvPicPr>
        <p:blipFill>
          <a:blip r:embed="rId4">
            <a:alphaModFix/>
          </a:blip>
          <a:stretch>
            <a:fillRect/>
          </a:stretch>
        </p:blipFill>
        <p:spPr>
          <a:xfrm>
            <a:off x="0" y="0"/>
            <a:ext cx="4572000" cy="3429000"/>
          </a:xfrm>
          <a:prstGeom prst="rect">
            <a:avLst/>
          </a:prstGeom>
          <a:noFill/>
          <a:ln>
            <a:noFill/>
          </a:ln>
        </p:spPr>
      </p:pic>
      <p:pic>
        <p:nvPicPr>
          <p:cNvPr id="397" name="Google Shape;397;p62"/>
          <p:cNvPicPr preferRelativeResize="0"/>
          <p:nvPr/>
        </p:nvPicPr>
        <p:blipFill>
          <a:blip r:embed="rId5">
            <a:alphaModFix/>
          </a:blip>
          <a:stretch>
            <a:fillRect/>
          </a:stretch>
        </p:blipFill>
        <p:spPr>
          <a:xfrm>
            <a:off x="4358663" y="3428988"/>
            <a:ext cx="4867275" cy="1647825"/>
          </a:xfrm>
          <a:prstGeom prst="rect">
            <a:avLst/>
          </a:prstGeom>
          <a:noFill/>
          <a:ln>
            <a:noFill/>
          </a:ln>
        </p:spPr>
      </p:pic>
      <p:pic>
        <p:nvPicPr>
          <p:cNvPr id="398" name="Google Shape;398;p62"/>
          <p:cNvPicPr preferRelativeResize="0"/>
          <p:nvPr/>
        </p:nvPicPr>
        <p:blipFill>
          <a:blip r:embed="rId6">
            <a:alphaModFix/>
          </a:blip>
          <a:stretch>
            <a:fillRect/>
          </a:stretch>
        </p:blipFill>
        <p:spPr>
          <a:xfrm>
            <a:off x="5527141" y="-42425"/>
            <a:ext cx="2703184" cy="34714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3"/>
          <p:cNvSpPr txBox="1"/>
          <p:nvPr>
            <p:ph type="title"/>
          </p:nvPr>
        </p:nvSpPr>
        <p:spPr>
          <a:xfrm>
            <a:off x="52425" y="315925"/>
            <a:ext cx="87798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Donald McKayle (1931–2018)</a:t>
            </a:r>
            <a:endParaRPr>
              <a:latin typeface="Raleway"/>
              <a:ea typeface="Raleway"/>
              <a:cs typeface="Raleway"/>
              <a:sym typeface="Raleway"/>
            </a:endParaRPr>
          </a:p>
        </p:txBody>
      </p:sp>
      <p:sp>
        <p:nvSpPr>
          <p:cNvPr id="404" name="Google Shape;404;p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05" name="Google Shape;405;p63"/>
          <p:cNvPicPr preferRelativeResize="0"/>
          <p:nvPr/>
        </p:nvPicPr>
        <p:blipFill>
          <a:blip r:embed="rId3">
            <a:alphaModFix/>
          </a:blip>
          <a:stretch>
            <a:fillRect/>
          </a:stretch>
        </p:blipFill>
        <p:spPr>
          <a:xfrm>
            <a:off x="4842297" y="0"/>
            <a:ext cx="4301707" cy="5143500"/>
          </a:xfrm>
          <a:prstGeom prst="rect">
            <a:avLst/>
          </a:prstGeom>
          <a:noFill/>
          <a:ln>
            <a:noFill/>
          </a:ln>
        </p:spPr>
      </p:pic>
      <p:pic>
        <p:nvPicPr>
          <p:cNvPr descr=" " id="406" name="Google Shape;406;p63" title="Rainbow Round My Shoulder - Donald McKayle">
            <a:hlinkClick r:id="rId4"/>
          </p:cNvPr>
          <p:cNvPicPr preferRelativeResize="0"/>
          <p:nvPr/>
        </p:nvPicPr>
        <p:blipFill>
          <a:blip r:embed="rId5">
            <a:alphaModFix/>
          </a:blip>
          <a:stretch>
            <a:fillRect/>
          </a:stretch>
        </p:blipFill>
        <p:spPr>
          <a:xfrm>
            <a:off x="0" y="1187725"/>
            <a:ext cx="4842300" cy="36317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64"/>
          <p:cNvPicPr preferRelativeResize="0"/>
          <p:nvPr/>
        </p:nvPicPr>
        <p:blipFill>
          <a:blip r:embed="rId3">
            <a:alphaModFix/>
          </a:blip>
          <a:stretch>
            <a:fillRect/>
          </a:stretch>
        </p:blipFill>
        <p:spPr>
          <a:xfrm>
            <a:off x="2819400" y="0"/>
            <a:ext cx="6324600" cy="1819275"/>
          </a:xfrm>
          <a:prstGeom prst="rect">
            <a:avLst/>
          </a:prstGeom>
          <a:noFill/>
          <a:ln>
            <a:noFill/>
          </a:ln>
        </p:spPr>
      </p:pic>
      <p:pic>
        <p:nvPicPr>
          <p:cNvPr id="412" name="Google Shape;412;p64"/>
          <p:cNvPicPr preferRelativeResize="0"/>
          <p:nvPr/>
        </p:nvPicPr>
        <p:blipFill>
          <a:blip r:embed="rId4">
            <a:alphaModFix/>
          </a:blip>
          <a:stretch>
            <a:fillRect/>
          </a:stretch>
        </p:blipFill>
        <p:spPr>
          <a:xfrm>
            <a:off x="0" y="0"/>
            <a:ext cx="2514600" cy="3872794"/>
          </a:xfrm>
          <a:prstGeom prst="rect">
            <a:avLst/>
          </a:prstGeom>
          <a:noFill/>
          <a:ln>
            <a:noFill/>
          </a:ln>
        </p:spPr>
      </p:pic>
      <p:pic>
        <p:nvPicPr>
          <p:cNvPr id="413" name="Google Shape;413;p64" title="Donald McKayle.mp4">
            <a:hlinkClick r:id="rId5"/>
          </p:cNvPr>
          <p:cNvPicPr preferRelativeResize="0"/>
          <p:nvPr/>
        </p:nvPicPr>
        <p:blipFill>
          <a:blip r:embed="rId6">
            <a:alphaModFix/>
          </a:blip>
          <a:stretch>
            <a:fillRect/>
          </a:stretch>
        </p:blipFill>
        <p:spPr>
          <a:xfrm>
            <a:off x="3919850" y="1952975"/>
            <a:ext cx="4025900" cy="30194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65"/>
          <p:cNvPicPr preferRelativeResize="0"/>
          <p:nvPr/>
        </p:nvPicPr>
        <p:blipFill>
          <a:blip r:embed="rId3">
            <a:alphaModFix/>
          </a:blip>
          <a:stretch>
            <a:fillRect/>
          </a:stretch>
        </p:blipFill>
        <p:spPr>
          <a:xfrm>
            <a:off x="4146900" y="0"/>
            <a:ext cx="5052699" cy="5226399"/>
          </a:xfrm>
          <a:prstGeom prst="rect">
            <a:avLst/>
          </a:prstGeom>
          <a:noFill/>
          <a:ln>
            <a:noFill/>
          </a:ln>
        </p:spPr>
      </p:pic>
      <p:sp>
        <p:nvSpPr>
          <p:cNvPr id="419" name="Google Shape;419;p65"/>
          <p:cNvSpPr txBox="1"/>
          <p:nvPr/>
        </p:nvSpPr>
        <p:spPr>
          <a:xfrm>
            <a:off x="169975" y="372175"/>
            <a:ext cx="3817800" cy="9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aleway"/>
                <a:ea typeface="Raleway"/>
                <a:cs typeface="Raleway"/>
                <a:sym typeface="Raleway"/>
              </a:rPr>
              <a:t>Eleo Pomare (1937–2008)</a:t>
            </a:r>
            <a:endParaRPr sz="3000">
              <a:latin typeface="Raleway"/>
              <a:ea typeface="Raleway"/>
              <a:cs typeface="Raleway"/>
              <a:sym typeface="Raleway"/>
            </a:endParaRPr>
          </a:p>
        </p:txBody>
      </p:sp>
      <p:pic>
        <p:nvPicPr>
          <p:cNvPr descr="PBS Documentary&#10;History and influence of African American Dance on the modern culture" id="420" name="Google Shape;420;p65" title="Free to Dance    Episode 3: &quot;Go for what You Know&quot;">
            <a:hlinkClick r:id="rId4"/>
          </p:cNvPr>
          <p:cNvPicPr preferRelativeResize="0"/>
          <p:nvPr/>
        </p:nvPicPr>
        <p:blipFill>
          <a:blip r:embed="rId5">
            <a:alphaModFix/>
          </a:blip>
          <a:stretch>
            <a:fillRect/>
          </a:stretch>
        </p:blipFill>
        <p:spPr>
          <a:xfrm>
            <a:off x="5425" y="1471725"/>
            <a:ext cx="4146900" cy="311018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6"/>
          <p:cNvSpPr txBox="1"/>
          <p:nvPr>
            <p:ph type="title"/>
          </p:nvPr>
        </p:nvSpPr>
        <p:spPr>
          <a:xfrm>
            <a:off x="2703925" y="3985200"/>
            <a:ext cx="8832600" cy="8313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lang="en" sz="3000">
                <a:latin typeface="Raleway"/>
                <a:ea typeface="Raleway"/>
                <a:cs typeface="Raleway"/>
                <a:sym typeface="Raleway"/>
              </a:rPr>
              <a:t>Geoffrey Holder (1930–2013)</a:t>
            </a:r>
            <a:endParaRPr sz="3000">
              <a:latin typeface="Raleway"/>
              <a:ea typeface="Raleway"/>
              <a:cs typeface="Raleway"/>
              <a:sym typeface="Raleway"/>
            </a:endParaRPr>
          </a:p>
        </p:txBody>
      </p:sp>
      <p:pic>
        <p:nvPicPr>
          <p:cNvPr descr="Wesley Fata and Carmen De Lavallade Dance to a now famous Quincy Jones song.  This is jut a small piece of a much longer dance." id="426" name="Google Shape;426;p66" title="Dear Quincy 1968">
            <a:hlinkClick r:id="rId3"/>
          </p:cNvPr>
          <p:cNvPicPr preferRelativeResize="0"/>
          <p:nvPr/>
        </p:nvPicPr>
        <p:blipFill>
          <a:blip r:embed="rId4">
            <a:alphaModFix/>
          </a:blip>
          <a:stretch>
            <a:fillRect/>
          </a:stretch>
        </p:blipFill>
        <p:spPr>
          <a:xfrm>
            <a:off x="0" y="3115550"/>
            <a:ext cx="2703925" cy="2027950"/>
          </a:xfrm>
          <a:prstGeom prst="rect">
            <a:avLst/>
          </a:prstGeom>
          <a:noFill/>
          <a:ln>
            <a:noFill/>
          </a:ln>
        </p:spPr>
      </p:pic>
      <p:pic>
        <p:nvPicPr>
          <p:cNvPr descr="This lavish ballet choreographed, composed and designed by Geoffrey Holder depicts real and imagined events in the life of the renowned Haitian painter, Hector Hyppolite. The goddess Erzulie and St. John the Baptist appear to the central character in a vision, inspiring his vivid, exotic illustrations of the African gods and goddesses that populate Holder's mystical theater and dance drama." id="427" name="Google Shape;427;p66" title="The Prodigal Prince">
            <a:hlinkClick r:id="rId5"/>
          </p:cNvPr>
          <p:cNvPicPr preferRelativeResize="0"/>
          <p:nvPr/>
        </p:nvPicPr>
        <p:blipFill>
          <a:blip r:embed="rId6">
            <a:alphaModFix/>
          </a:blip>
          <a:stretch>
            <a:fillRect/>
          </a:stretch>
        </p:blipFill>
        <p:spPr>
          <a:xfrm>
            <a:off x="0" y="1147231"/>
            <a:ext cx="2703925" cy="2027944"/>
          </a:xfrm>
          <a:prstGeom prst="rect">
            <a:avLst/>
          </a:prstGeom>
          <a:noFill/>
          <a:ln>
            <a:noFill/>
          </a:ln>
        </p:spPr>
      </p:pic>
      <p:pic>
        <p:nvPicPr>
          <p:cNvPr id="428" name="Google Shape;428;p66"/>
          <p:cNvPicPr preferRelativeResize="0"/>
          <p:nvPr/>
        </p:nvPicPr>
        <p:blipFill>
          <a:blip r:embed="rId7">
            <a:alphaModFix/>
          </a:blip>
          <a:stretch>
            <a:fillRect/>
          </a:stretch>
        </p:blipFill>
        <p:spPr>
          <a:xfrm>
            <a:off x="2703925" y="-12"/>
            <a:ext cx="6487776" cy="39852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Recreating Katherine Dunham’s </a:t>
            </a:r>
            <a:r>
              <a:rPr i="1" lang="en">
                <a:latin typeface="Raleway"/>
                <a:ea typeface="Raleway"/>
                <a:cs typeface="Raleway"/>
                <a:sym typeface="Raleway"/>
              </a:rPr>
              <a:t>Southland</a:t>
            </a:r>
            <a:r>
              <a:rPr lang="en">
                <a:latin typeface="Raleway"/>
                <a:ea typeface="Raleway"/>
                <a:cs typeface="Raleway"/>
                <a:sym typeface="Raleway"/>
              </a:rPr>
              <a:t> (1951) </a:t>
            </a:r>
            <a:endParaRPr>
              <a:latin typeface="Raleway"/>
              <a:ea typeface="Raleway"/>
              <a:cs typeface="Raleway"/>
              <a:sym typeface="Raleway"/>
            </a:endParaRPr>
          </a:p>
        </p:txBody>
      </p:sp>
      <p:sp>
        <p:nvSpPr>
          <p:cNvPr id="434" name="Google Shape;434;p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 " id="435" name="Google Shape;435;p67" title="SouthlandInterview">
            <a:hlinkClick r:id="rId3"/>
          </p:cNvPr>
          <p:cNvPicPr preferRelativeResize="0"/>
          <p:nvPr/>
        </p:nvPicPr>
        <p:blipFill>
          <a:blip r:embed="rId4">
            <a:alphaModFix/>
          </a:blip>
          <a:stretch>
            <a:fillRect/>
          </a:stretch>
        </p:blipFill>
        <p:spPr>
          <a:xfrm>
            <a:off x="4572000" y="1067175"/>
            <a:ext cx="4572000" cy="3429000"/>
          </a:xfrm>
          <a:prstGeom prst="rect">
            <a:avLst/>
          </a:prstGeom>
          <a:noFill/>
          <a:ln>
            <a:noFill/>
          </a:ln>
        </p:spPr>
      </p:pic>
      <p:pic>
        <p:nvPicPr>
          <p:cNvPr id="436" name="Google Shape;436;p67"/>
          <p:cNvPicPr preferRelativeResize="0"/>
          <p:nvPr/>
        </p:nvPicPr>
        <p:blipFill>
          <a:blip r:embed="rId5">
            <a:alphaModFix/>
          </a:blip>
          <a:stretch>
            <a:fillRect/>
          </a:stretch>
        </p:blipFill>
        <p:spPr>
          <a:xfrm>
            <a:off x="0" y="1147225"/>
            <a:ext cx="4571999" cy="33790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265500" y="1205825"/>
            <a:ext cx="4045200" cy="333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Truly Modern</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2000">
                <a:latin typeface="Corbel"/>
                <a:ea typeface="Corbel"/>
                <a:cs typeface="Corbel"/>
                <a:sym typeface="Corbel"/>
              </a:rPr>
              <a:t>Genealogy that traces “important” figures through shared training and larger thematic elements</a:t>
            </a:r>
            <a:endParaRPr sz="2000">
              <a:latin typeface="Corbel"/>
              <a:ea typeface="Corbel"/>
              <a:cs typeface="Corbel"/>
              <a:sym typeface="Corbel"/>
            </a:endParaRPr>
          </a:p>
          <a:p>
            <a:pPr indent="0" lvl="0" marL="0" rtl="0" algn="ctr">
              <a:spcBef>
                <a:spcPts val="0"/>
              </a:spcBef>
              <a:spcAft>
                <a:spcPts val="0"/>
              </a:spcAft>
              <a:buNone/>
            </a:pPr>
            <a:r>
              <a:t/>
            </a:r>
            <a:endParaRPr sz="2000">
              <a:latin typeface="Corbel"/>
              <a:ea typeface="Corbel"/>
              <a:cs typeface="Corbel"/>
              <a:sym typeface="Corbel"/>
            </a:endParaRPr>
          </a:p>
          <a:p>
            <a:pPr indent="0" lvl="0" marL="0" rtl="0" algn="l">
              <a:spcBef>
                <a:spcPts val="0"/>
              </a:spcBef>
              <a:spcAft>
                <a:spcPts val="0"/>
              </a:spcAft>
              <a:buNone/>
            </a:pPr>
            <a:r>
              <a:rPr lang="en" sz="2000">
                <a:latin typeface="Corbel"/>
                <a:ea typeface="Corbel"/>
                <a:cs typeface="Corbel"/>
                <a:sym typeface="Corbel"/>
              </a:rPr>
              <a:t>Seeks to find cohesive way to explain multiple approaches and aesthetics</a:t>
            </a:r>
            <a:endParaRPr sz="2000">
              <a:latin typeface="Corbel"/>
              <a:ea typeface="Corbel"/>
              <a:cs typeface="Corbel"/>
              <a:sym typeface="Corbel"/>
            </a:endParaRPr>
          </a:p>
          <a:p>
            <a:pPr indent="0" lvl="0" marL="0" rtl="0" algn="l">
              <a:spcBef>
                <a:spcPts val="0"/>
              </a:spcBef>
              <a:spcAft>
                <a:spcPts val="0"/>
              </a:spcAft>
              <a:buNone/>
            </a:pPr>
            <a:r>
              <a:t/>
            </a:r>
            <a:endParaRPr sz="2000">
              <a:latin typeface="Corbel"/>
              <a:ea typeface="Corbel"/>
              <a:cs typeface="Corbel"/>
              <a:sym typeface="Corbel"/>
            </a:endParaRPr>
          </a:p>
        </p:txBody>
      </p:sp>
      <p:pic>
        <p:nvPicPr>
          <p:cNvPr id="89" name="Google Shape;89;p18"/>
          <p:cNvPicPr preferRelativeResize="0"/>
          <p:nvPr/>
        </p:nvPicPr>
        <p:blipFill>
          <a:blip r:embed="rId3">
            <a:alphaModFix/>
          </a:blip>
          <a:stretch>
            <a:fillRect/>
          </a:stretch>
        </p:blipFill>
        <p:spPr>
          <a:xfrm>
            <a:off x="5524112" y="539175"/>
            <a:ext cx="2657125" cy="3666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Susan Au’s summary at the end of “Truly Modern”</a:t>
            </a:r>
            <a:endParaRPr>
              <a:latin typeface="Raleway"/>
              <a:ea typeface="Raleway"/>
              <a:cs typeface="Raleway"/>
              <a:sym typeface="Raleway"/>
            </a:endParaRPr>
          </a:p>
        </p:txBody>
      </p:sp>
      <p:sp>
        <p:nvSpPr>
          <p:cNvPr id="95" name="Google Shape;95;p19"/>
          <p:cNvSpPr txBox="1"/>
          <p:nvPr/>
        </p:nvSpPr>
        <p:spPr>
          <a:xfrm>
            <a:off x="178325" y="1319150"/>
            <a:ext cx="8557200" cy="27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Proxima Nova"/>
                <a:ea typeface="Proxima Nova"/>
                <a:cs typeface="Proxima Nova"/>
                <a:sym typeface="Proxima Nova"/>
              </a:rPr>
              <a:t>Modern dance of the 1930s and 1940s truly lived up to its name. It embodied many of the </a:t>
            </a:r>
            <a:r>
              <a:rPr b="1" lang="en" sz="2000">
                <a:latin typeface="Proxima Nova"/>
                <a:ea typeface="Proxima Nova"/>
                <a:cs typeface="Proxima Nova"/>
                <a:sym typeface="Proxima Nova"/>
              </a:rPr>
              <a:t>complexities and contradictions of the modern world</a:t>
            </a:r>
            <a:r>
              <a:rPr lang="en" sz="2000">
                <a:latin typeface="Proxima Nova"/>
                <a:ea typeface="Proxima Nova"/>
                <a:cs typeface="Proxima Nova"/>
                <a:sym typeface="Proxima Nova"/>
              </a:rPr>
              <a:t>. It was forward-looking and propounded visions of the ideal society with a crusader’s zeal, but it could also be introspective, intensely personal, and engrossed with the past. It confronted the grim realities of life, but also found places for lyricism and humor. It sought to express the American heritage, yet it also recognized the ethnic diversity of Americans and tried to convey this too through dance. </a:t>
            </a:r>
            <a:r>
              <a:rPr b="1" lang="en" sz="2000">
                <a:latin typeface="Proxima Nova"/>
                <a:ea typeface="Proxima Nova"/>
                <a:cs typeface="Proxima Nova"/>
                <a:sym typeface="Proxima Nova"/>
              </a:rPr>
              <a:t>Despite the diversity of its characteristics and purposes, however, modern dance was</a:t>
            </a:r>
            <a:r>
              <a:rPr lang="en" sz="2000">
                <a:latin typeface="Proxima Nova"/>
                <a:ea typeface="Proxima Nova"/>
                <a:cs typeface="Proxima Nova"/>
                <a:sym typeface="Proxima Nova"/>
              </a:rPr>
              <a:t> </a:t>
            </a:r>
            <a:r>
              <a:rPr b="1" lang="en" sz="2000">
                <a:latin typeface="Proxima Nova"/>
                <a:ea typeface="Proxima Nova"/>
                <a:cs typeface="Proxima Nova"/>
                <a:sym typeface="Proxima Nova"/>
              </a:rPr>
              <a:t>unified by its emphasis on the expression of feelings through dance, as opposed to a purely decorative display of technique</a:t>
            </a:r>
            <a:r>
              <a:rPr lang="en" sz="2000">
                <a:latin typeface="Proxima Nova"/>
                <a:ea typeface="Proxima Nova"/>
                <a:cs typeface="Proxima Nova"/>
                <a:sym typeface="Proxima Nova"/>
              </a:rPr>
              <a:t>. (2003, 78)</a:t>
            </a:r>
            <a:endParaRPr sz="200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Dance history: contextualized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Graff (2004)</a:t>
            </a:r>
            <a:endParaRPr/>
          </a:p>
        </p:txBody>
      </p:sp>
      <p:sp>
        <p:nvSpPr>
          <p:cNvPr id="106" name="Google Shape;106;p2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Situates “modern dance” in larger social, cultural, and political contexts of New York City in the 1930s</a:t>
            </a:r>
            <a:endParaRPr/>
          </a:p>
        </p:txBody>
      </p:sp>
      <p:sp>
        <p:nvSpPr>
          <p:cNvPr id="107" name="Google Shape;107;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Seeks to “understand the ideas and forces that helped shape the era, to identify specific approaches and elements that could be characterized as revolutionary, and most importantly, to provide a voice for dancers who were part of what is now a forgotten movement.” </a:t>
            </a:r>
            <a:endParaRPr>
              <a:solidFill>
                <a:srgbClr val="FFFFFF"/>
              </a:solidFill>
            </a:endParaRPr>
          </a:p>
          <a:p>
            <a:pPr indent="0" lvl="0" marL="0" rtl="0" algn="l">
              <a:spcBef>
                <a:spcPts val="1600"/>
              </a:spcBef>
              <a:spcAft>
                <a:spcPts val="1600"/>
              </a:spcAft>
              <a:buNone/>
            </a:pPr>
            <a:r>
              <a:rPr lang="en">
                <a:solidFill>
                  <a:srgbClr val="FFFFFF"/>
                </a:solidFill>
              </a:rPr>
              <a:t>(2004, 321) </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