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69" r:id="rId3"/>
    <p:sldId id="270" r:id="rId4"/>
    <p:sldId id="260" r:id="rId5"/>
    <p:sldId id="261" r:id="rId6"/>
    <p:sldId id="262" r:id="rId7"/>
    <p:sldId id="263" r:id="rId8"/>
    <p:sldId id="264" r:id="rId9"/>
    <p:sldId id="265" r:id="rId10"/>
    <p:sldId id="267" r:id="rId11"/>
    <p:sldId id="268" r:id="rId12"/>
    <p:sldId id="271" r:id="rId13"/>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54" d="100"/>
          <a:sy n="154" d="100"/>
        </p:scale>
        <p:origin x="1278" y="132"/>
      </p:cViewPr>
      <p:guideLst>
        <p:guide orient="horz" pos="2160"/>
        <p:guide pos="2880"/>
      </p:guideLst>
    </p:cSldViewPr>
  </p:slideViewPr>
  <p:notesTextViewPr>
    <p:cViewPr>
      <p:scale>
        <a:sx n="1" d="1"/>
        <a:sy n="1" d="1"/>
      </p:scale>
      <p:origin x="0" y="0"/>
    </p:cViewPr>
  </p:notesTextViewPr>
  <p:notesViewPr>
    <p:cSldViewPr>
      <p:cViewPr varScale="1">
        <p:scale>
          <a:sx n="128" d="100"/>
          <a:sy n="128" d="100"/>
        </p:scale>
        <p:origin x="-306" y="-8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74AA59FC-3194-43F1-B259-8D4EE7E749E7}" type="datetimeFigureOut">
              <a:rPr lang="en-US" smtClean="0"/>
              <a:t>10/20/2020</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3747E169-8278-45D9-82F5-8C3F7BAD403D}" type="slidenum">
              <a:rPr lang="en-US" smtClean="0"/>
              <a:t>‹#›</a:t>
            </a:fld>
            <a:endParaRPr lang="en-US"/>
          </a:p>
        </p:txBody>
      </p:sp>
    </p:spTree>
    <p:extLst>
      <p:ext uri="{BB962C8B-B14F-4D97-AF65-F5344CB8AC3E}">
        <p14:creationId xmlns:p14="http://schemas.microsoft.com/office/powerpoint/2010/main" val="1640762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4F29569C-4646-470F-A171-132193CDA093}" type="datetimeFigureOut">
              <a:rPr lang="en-US" smtClean="0"/>
              <a:t>10/20/2020</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7B54E1F9-0E92-4CF9-A448-2224480A408C}" type="slidenum">
              <a:rPr lang="en-US" smtClean="0"/>
              <a:t>‹#›</a:t>
            </a:fld>
            <a:endParaRPr lang="en-US"/>
          </a:p>
        </p:txBody>
      </p:sp>
    </p:spTree>
    <p:extLst>
      <p:ext uri="{BB962C8B-B14F-4D97-AF65-F5344CB8AC3E}">
        <p14:creationId xmlns:p14="http://schemas.microsoft.com/office/powerpoint/2010/main" val="2262373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54E1F9-0E92-4CF9-A448-2224480A408C}" type="slidenum">
              <a:rPr lang="en-US" smtClean="0"/>
              <a:t>9</a:t>
            </a:fld>
            <a:endParaRPr lang="en-US"/>
          </a:p>
        </p:txBody>
      </p:sp>
    </p:spTree>
    <p:extLst>
      <p:ext uri="{BB962C8B-B14F-4D97-AF65-F5344CB8AC3E}">
        <p14:creationId xmlns:p14="http://schemas.microsoft.com/office/powerpoint/2010/main" val="3889065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CC8FF5C-281E-4744-9CB0-5864F76F650B}"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812558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C8FF5C-281E-4744-9CB0-5864F76F650B}"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72859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C8FF5C-281E-4744-9CB0-5864F76F650B}"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389085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C8FF5C-281E-4744-9CB0-5864F76F650B}"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3860020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C8FF5C-281E-4744-9CB0-5864F76F650B}" type="datetimeFigureOut">
              <a:rPr lang="en-US" smtClean="0"/>
              <a:t>10/20/2020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320801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CC8FF5C-281E-4744-9CB0-5864F76F650B}" type="datetimeFigureOut">
              <a:rPr lang="en-US" smtClean="0"/>
              <a:t>10/20/2020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407999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CC8FF5C-281E-4744-9CB0-5864F76F650B}" type="datetimeFigureOut">
              <a:rPr lang="en-US" smtClean="0"/>
              <a:t>10/20/2020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465390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CC8FF5C-281E-4744-9CB0-5864F76F650B}" type="datetimeFigureOut">
              <a:rPr lang="en-US" smtClean="0"/>
              <a:t>10/20/2020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3434242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C8FF5C-281E-4744-9CB0-5864F76F650B}" type="datetimeFigureOut">
              <a:rPr lang="en-US" smtClean="0"/>
              <a:t>10/20/2020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2632382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C8FF5C-281E-4744-9CB0-5864F76F650B}" type="datetimeFigureOut">
              <a:rPr lang="en-US" smtClean="0"/>
              <a:t>10/20/2020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1638949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C8FF5C-281E-4744-9CB0-5864F76F650B}" type="datetimeFigureOut">
              <a:rPr lang="en-US" smtClean="0"/>
              <a:t>10/20/2020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81F105-D72A-4478-8694-F55FF4384283}" type="slidenum">
              <a:rPr lang="en-US" smtClean="0"/>
              <a:t>‹#›</a:t>
            </a:fld>
            <a:endParaRPr lang="en-US"/>
          </a:p>
        </p:txBody>
      </p:sp>
    </p:spTree>
    <p:extLst>
      <p:ext uri="{BB962C8B-B14F-4D97-AF65-F5344CB8AC3E}">
        <p14:creationId xmlns:p14="http://schemas.microsoft.com/office/powerpoint/2010/main" val="3082697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C8FF5C-281E-4744-9CB0-5864F76F650B}" type="datetimeFigureOut">
              <a:rPr lang="en-US" smtClean="0"/>
              <a:t>10/20/2020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81F105-D72A-4478-8694-F55FF4384283}" type="slidenum">
              <a:rPr lang="en-US" smtClean="0"/>
              <a:t>‹#›</a:t>
            </a:fld>
            <a:endParaRPr lang="en-US"/>
          </a:p>
        </p:txBody>
      </p:sp>
    </p:spTree>
    <p:extLst>
      <p:ext uri="{BB962C8B-B14F-4D97-AF65-F5344CB8AC3E}">
        <p14:creationId xmlns:p14="http://schemas.microsoft.com/office/powerpoint/2010/main" val="27052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guides.tricolib.brynmawr.edu/c.php?g=915778&amp;p=6646277" TargetMode="Externa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hyperlink" Target="https://www.brynmawr.edu/digitalcompetencies/what-they-are/digital-communication/23-audiovisual-analysis-and-product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brynmawr.edu/digitalcompetencies/what-are-digital-competencie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Podcasting and Video Stories</a:t>
            </a:r>
            <a:br>
              <a:rPr lang="en-US" b="1" dirty="0"/>
            </a:br>
            <a:r>
              <a:rPr lang="en-US" b="1" dirty="0"/>
              <a:t>Virtual Intensive</a:t>
            </a:r>
          </a:p>
        </p:txBody>
      </p:sp>
      <p:sp>
        <p:nvSpPr>
          <p:cNvPr id="3" name="Subtitle 2"/>
          <p:cNvSpPr>
            <a:spLocks noGrp="1"/>
          </p:cNvSpPr>
          <p:nvPr>
            <p:ph type="subTitle" idx="1"/>
          </p:nvPr>
        </p:nvSpPr>
        <p:spPr/>
        <p:txBody>
          <a:bodyPr/>
          <a:lstStyle/>
          <a:p>
            <a:endParaRPr lang="en-US" b="1" dirty="0"/>
          </a:p>
          <a:p>
            <a:r>
              <a:rPr lang="en-US" b="1" dirty="0"/>
              <a:t>October 21 – November 11, 2020</a:t>
            </a:r>
          </a:p>
        </p:txBody>
      </p:sp>
    </p:spTree>
    <p:extLst>
      <p:ext uri="{BB962C8B-B14F-4D97-AF65-F5344CB8AC3E}">
        <p14:creationId xmlns:p14="http://schemas.microsoft.com/office/powerpoint/2010/main" val="2367549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Breakout Room: ends at 1:25</a:t>
            </a:r>
          </a:p>
        </p:txBody>
      </p:sp>
      <p:sp>
        <p:nvSpPr>
          <p:cNvPr id="3" name="Content Placeholder 2"/>
          <p:cNvSpPr>
            <a:spLocks noGrp="1"/>
          </p:cNvSpPr>
          <p:nvPr>
            <p:ph idx="1"/>
          </p:nvPr>
        </p:nvSpPr>
        <p:spPr>
          <a:xfrm>
            <a:off x="457200" y="1600200"/>
            <a:ext cx="8229600" cy="4953000"/>
          </a:xfrm>
        </p:spPr>
        <p:txBody>
          <a:bodyPr>
            <a:normAutofit/>
          </a:bodyPr>
          <a:lstStyle/>
          <a:p>
            <a:r>
              <a:rPr lang="en-US" b="1" dirty="0"/>
              <a:t>Share a brief story idea with your partners – it doesn’t have to be the one you produce and share at the showcase on November 11.</a:t>
            </a:r>
          </a:p>
          <a:p>
            <a:pPr marL="0" indent="0">
              <a:buNone/>
            </a:pPr>
            <a:endParaRPr lang="en-US" b="1" dirty="0"/>
          </a:p>
          <a:p>
            <a:r>
              <a:rPr lang="en-US" b="1" dirty="0"/>
              <a:t>Decide which canvas is most appropriate for the narrative you presented, or, if you’re not certain, how might the different canvasses change how you develop your story?</a:t>
            </a:r>
          </a:p>
          <a:p>
            <a:pPr marL="0" indent="0">
              <a:buNone/>
            </a:pPr>
            <a:endParaRPr lang="en-US" sz="1600" b="1" dirty="0"/>
          </a:p>
        </p:txBody>
      </p:sp>
    </p:spTree>
    <p:extLst>
      <p:ext uri="{BB962C8B-B14F-4D97-AF65-F5344CB8AC3E}">
        <p14:creationId xmlns:p14="http://schemas.microsoft.com/office/powerpoint/2010/main" val="2731126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After today’s Zoom session…</a:t>
            </a:r>
          </a:p>
        </p:txBody>
      </p:sp>
      <p:sp>
        <p:nvSpPr>
          <p:cNvPr id="3" name="Content Placeholder 2"/>
          <p:cNvSpPr>
            <a:spLocks noGrp="1"/>
          </p:cNvSpPr>
          <p:nvPr>
            <p:ph idx="1"/>
          </p:nvPr>
        </p:nvSpPr>
        <p:spPr>
          <a:xfrm>
            <a:off x="457200" y="1600200"/>
            <a:ext cx="8229600" cy="4953000"/>
          </a:xfrm>
        </p:spPr>
        <p:txBody>
          <a:bodyPr>
            <a:normAutofit/>
          </a:bodyPr>
          <a:lstStyle/>
          <a:p>
            <a:r>
              <a:rPr lang="en-US" b="1" dirty="0"/>
              <a:t>View the “ENGAGE” slides, watching Anisa Ibrahim’s video “Still” during the activity.  Post your reflections on its composition in the Moodle forum.  Alternatively, you may attach a story canvas for “Still” to evaluate its design and effect.</a:t>
            </a:r>
          </a:p>
          <a:p>
            <a:r>
              <a:rPr lang="en-US" b="1" dirty="0"/>
              <a:t>Watch the LinkedIn Learning tutorial on digital audio recording with Audacity. </a:t>
            </a:r>
          </a:p>
          <a:p>
            <a:r>
              <a:rPr lang="en-US" b="1" dirty="0"/>
              <a:t>And don’t forget to go to… </a:t>
            </a:r>
          </a:p>
        </p:txBody>
      </p:sp>
    </p:spTree>
    <p:extLst>
      <p:ext uri="{BB962C8B-B14F-4D97-AF65-F5344CB8AC3E}">
        <p14:creationId xmlns:p14="http://schemas.microsoft.com/office/powerpoint/2010/main" val="2639378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E031B-3B13-4580-9E73-7012E648CB5F}"/>
              </a:ext>
            </a:extLst>
          </p:cNvPr>
          <p:cNvSpPr>
            <a:spLocks noGrp="1"/>
          </p:cNvSpPr>
          <p:nvPr>
            <p:ph type="title"/>
          </p:nvPr>
        </p:nvSpPr>
        <p:spPr/>
        <p:txBody>
          <a:bodyPr/>
          <a:lstStyle/>
          <a:p>
            <a:r>
              <a:rPr lang="en-US" dirty="0">
                <a:hlinkClick r:id="rId2"/>
              </a:rPr>
              <a:t>Podcasting 101: Tips and Resources</a:t>
            </a:r>
            <a:endParaRPr lang="en-US" dirty="0"/>
          </a:p>
        </p:txBody>
      </p:sp>
      <p:pic>
        <p:nvPicPr>
          <p:cNvPr id="6" name="Content Placeholder 5" descr="Graphical user interface, text, application&#10;&#10;Description automatically generated">
            <a:extLst>
              <a:ext uri="{FF2B5EF4-FFF2-40B4-BE49-F238E27FC236}">
                <a16:creationId xmlns:a16="http://schemas.microsoft.com/office/drawing/2014/main" id="{FB85B133-1896-4122-A8F5-188850CAA0DA}"/>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483555" y="1600200"/>
            <a:ext cx="3985890" cy="4525963"/>
          </a:xfrm>
        </p:spPr>
      </p:pic>
      <p:pic>
        <p:nvPicPr>
          <p:cNvPr id="8" name="Content Placeholder 7" descr="Graphical user interface, application&#10;&#10;Description automatically generated">
            <a:extLst>
              <a:ext uri="{FF2B5EF4-FFF2-40B4-BE49-F238E27FC236}">
                <a16:creationId xmlns:a16="http://schemas.microsoft.com/office/drawing/2014/main" id="{B3625444-9959-4DE3-AFE6-FC155E1C1C74}"/>
              </a:ext>
            </a:extLst>
          </p:cNvPr>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4648200" y="1673269"/>
            <a:ext cx="4038600" cy="4379824"/>
          </a:xfrm>
        </p:spPr>
      </p:pic>
    </p:spTree>
    <p:extLst>
      <p:ext uri="{BB962C8B-B14F-4D97-AF65-F5344CB8AC3E}">
        <p14:creationId xmlns:p14="http://schemas.microsoft.com/office/powerpoint/2010/main" val="2995394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hlinkClick r:id="rId2"/>
              </a:rPr>
              <a:t>Digital Competenc</a:t>
            </a:r>
            <a:r>
              <a:rPr lang="en-US" b="1" dirty="0">
                <a:hlinkClick r:id="rId2"/>
              </a:rPr>
              <a:t>ie</a:t>
            </a:r>
            <a:r>
              <a:rPr lang="en-US" b="1" dirty="0">
                <a:hlinkClick r:id="rId2"/>
              </a:rPr>
              <a:t>s</a:t>
            </a:r>
            <a:endParaRPr lang="en-US" b="1" dirty="0"/>
          </a:p>
        </p:txBody>
      </p:sp>
      <p:sp>
        <p:nvSpPr>
          <p:cNvPr id="3" name="Content Placeholder 2"/>
          <p:cNvSpPr>
            <a:spLocks noGrp="1"/>
          </p:cNvSpPr>
          <p:nvPr>
            <p:ph idx="1"/>
          </p:nvPr>
        </p:nvSpPr>
        <p:spPr>
          <a:xfrm>
            <a:off x="457200" y="1600200"/>
            <a:ext cx="8229600" cy="4800600"/>
          </a:xfrm>
        </p:spPr>
        <p:txBody>
          <a:bodyPr>
            <a:noAutofit/>
          </a:bodyPr>
          <a:lstStyle/>
          <a:p>
            <a:pPr marL="0" indent="0" algn="l">
              <a:buNone/>
            </a:pPr>
            <a:r>
              <a:rPr lang="en-US" sz="3600" b="1" i="0" dirty="0">
                <a:solidFill>
                  <a:srgbClr val="2B313A"/>
                </a:solidFill>
                <a:effectLst/>
                <a:latin typeface="Carter Sans"/>
              </a:rPr>
              <a:t>2.3 Audiovisual analysis and production</a:t>
            </a:r>
          </a:p>
          <a:p>
            <a:pPr marL="0" indent="0" algn="l">
              <a:buNone/>
            </a:pPr>
            <a:r>
              <a:rPr lang="en-US" sz="1600" b="0" i="0" dirty="0">
                <a:solidFill>
                  <a:srgbClr val="2B313A"/>
                </a:solidFill>
                <a:effectLst/>
                <a:latin typeface="Arial" panose="020B0604020202020204" pitchFamily="34" charset="0"/>
              </a:rPr>
              <a:t>		</a:t>
            </a:r>
          </a:p>
          <a:p>
            <a:pPr marL="0" indent="0" algn="l">
              <a:buNone/>
            </a:pPr>
            <a:r>
              <a:rPr lang="en-US" sz="2000" b="1" i="0" dirty="0">
                <a:solidFill>
                  <a:srgbClr val="2B313A"/>
                </a:solidFill>
                <a:effectLst/>
                <a:latin typeface="Arial" panose="020B0604020202020204" pitchFamily="34" charset="0"/>
              </a:rPr>
              <a:t>Developing this competency involves:</a:t>
            </a:r>
            <a:endParaRPr lang="en-US" sz="1600" b="1" i="0" dirty="0">
              <a:solidFill>
                <a:srgbClr val="2B313A"/>
              </a:solidFill>
              <a:effectLst/>
              <a:latin typeface="Arial" panose="020B0604020202020204" pitchFamily="34" charset="0"/>
            </a:endParaRPr>
          </a:p>
          <a:p>
            <a:pPr lvl="1">
              <a:buFont typeface="Arial" panose="020B0604020202020204" pitchFamily="34" charset="0"/>
              <a:buChar char="•"/>
            </a:pPr>
            <a:r>
              <a:rPr lang="en-US" sz="1600" b="1" i="0" dirty="0">
                <a:solidFill>
                  <a:srgbClr val="2B313A"/>
                </a:solidFill>
                <a:effectLst/>
                <a:latin typeface="Arial" panose="020B0604020202020204" pitchFamily="34" charset="0"/>
              </a:rPr>
              <a:t>Learning and using a range of methodologies to critically analyze images, film, audio recordings, animations, and other audiovisual “texts” and how they are used.</a:t>
            </a:r>
          </a:p>
          <a:p>
            <a:pPr lvl="1">
              <a:buFont typeface="Arial" panose="020B0604020202020204" pitchFamily="34" charset="0"/>
              <a:buChar char="•"/>
            </a:pPr>
            <a:r>
              <a:rPr lang="en-US" sz="1600" b="1" i="0" dirty="0">
                <a:solidFill>
                  <a:srgbClr val="2B313A"/>
                </a:solidFill>
                <a:effectLst/>
                <a:latin typeface="Arial" panose="020B0604020202020204" pitchFamily="34" charset="0"/>
              </a:rPr>
              <a:t>Learning to effectively communicate ideas using audiovisual media (podcasts, video, etc.) and techniques (e.g. digital story-telling).</a:t>
            </a:r>
          </a:p>
          <a:p>
            <a:pPr lvl="1">
              <a:buFont typeface="Arial" panose="020B0604020202020204" pitchFamily="34" charset="0"/>
              <a:buChar char="•"/>
            </a:pPr>
            <a:r>
              <a:rPr lang="en-US" sz="1600" b="1" i="0" dirty="0">
                <a:solidFill>
                  <a:srgbClr val="2B313A"/>
                </a:solidFill>
                <a:effectLst/>
                <a:latin typeface="Arial" panose="020B0604020202020204" pitchFamily="34" charset="0"/>
              </a:rPr>
              <a:t>Becoming familiar with and comfortable using a range of tools for publishing and sharing digital audiovisual content, and learning to identify those most appropriate to given audiences, topics, and content.</a:t>
            </a:r>
          </a:p>
          <a:p>
            <a:pPr lvl="1">
              <a:buFont typeface="Arial" panose="020B0604020202020204" pitchFamily="34" charset="0"/>
              <a:buChar char="•"/>
            </a:pPr>
            <a:r>
              <a:rPr lang="en-US" sz="1600" b="1" i="0" dirty="0">
                <a:solidFill>
                  <a:srgbClr val="2B313A"/>
                </a:solidFill>
                <a:effectLst/>
                <a:latin typeface="Arial" panose="020B0604020202020204" pitchFamily="34" charset="0"/>
              </a:rPr>
              <a:t>Learning to format and optimize audiovisual media for sharing via different print and digital platforms.</a:t>
            </a:r>
          </a:p>
          <a:p>
            <a:pPr lvl="1">
              <a:buFont typeface="Arial" panose="020B0604020202020204" pitchFamily="34" charset="0"/>
              <a:buChar char="•"/>
            </a:pPr>
            <a:r>
              <a:rPr lang="en-US" sz="1600" b="1" i="0" dirty="0">
                <a:solidFill>
                  <a:srgbClr val="2B313A"/>
                </a:solidFill>
                <a:effectLst/>
                <a:latin typeface="Arial" panose="020B0604020202020204" pitchFamily="34" charset="0"/>
              </a:rPr>
              <a:t>Learning how to give credit to other’s creative work and original ideas using attribution conventions appropriate for audiovisual media</a:t>
            </a:r>
          </a:p>
        </p:txBody>
      </p:sp>
    </p:spTree>
    <p:extLst>
      <p:ext uri="{BB962C8B-B14F-4D97-AF65-F5344CB8AC3E}">
        <p14:creationId xmlns:p14="http://schemas.microsoft.com/office/powerpoint/2010/main" val="2093261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hlinkClick r:id="rId2"/>
              </a:rPr>
              <a:t>More Digital Competencies</a:t>
            </a:r>
            <a:endParaRPr lang="en-US" b="1" dirty="0"/>
          </a:p>
        </p:txBody>
      </p:sp>
      <p:sp>
        <p:nvSpPr>
          <p:cNvPr id="3" name="Content Placeholder 2"/>
          <p:cNvSpPr>
            <a:spLocks noGrp="1"/>
          </p:cNvSpPr>
          <p:nvPr>
            <p:ph idx="1"/>
          </p:nvPr>
        </p:nvSpPr>
        <p:spPr>
          <a:xfrm>
            <a:off x="457200" y="1600200"/>
            <a:ext cx="8229600" cy="4800600"/>
          </a:xfrm>
        </p:spPr>
        <p:txBody>
          <a:bodyPr>
            <a:noAutofit/>
          </a:bodyPr>
          <a:lstStyle/>
          <a:p>
            <a:pPr marL="0" indent="0">
              <a:buNone/>
            </a:pPr>
            <a:r>
              <a:rPr lang="en-US" b="1" i="0" dirty="0">
                <a:solidFill>
                  <a:srgbClr val="2B313A"/>
                </a:solidFill>
                <a:effectLst/>
                <a:latin typeface="Carter Sans"/>
              </a:rPr>
              <a:t>1.1 Networks and file management</a:t>
            </a:r>
          </a:p>
          <a:p>
            <a:pPr marL="0" indent="0">
              <a:buNone/>
            </a:pPr>
            <a:r>
              <a:rPr lang="en-US" b="1" i="0" dirty="0">
                <a:solidFill>
                  <a:srgbClr val="2B313A"/>
                </a:solidFill>
                <a:effectLst/>
                <a:latin typeface="Carter Sans"/>
              </a:rPr>
              <a:t>1.2 Metacognition and life-long learning</a:t>
            </a:r>
          </a:p>
          <a:p>
            <a:pPr marL="0" indent="0">
              <a:buNone/>
            </a:pPr>
            <a:r>
              <a:rPr lang="en-US" b="1" i="0" dirty="0">
                <a:solidFill>
                  <a:srgbClr val="2B313A"/>
                </a:solidFill>
                <a:effectLst/>
                <a:latin typeface="Carter Sans"/>
              </a:rPr>
              <a:t>1.3 Troubleshooting</a:t>
            </a:r>
          </a:p>
          <a:p>
            <a:pPr marL="0" indent="0">
              <a:buNone/>
            </a:pPr>
            <a:r>
              <a:rPr lang="en-US" b="1" i="0" dirty="0">
                <a:solidFill>
                  <a:srgbClr val="2B313A"/>
                </a:solidFill>
                <a:effectLst/>
                <a:latin typeface="Carter Sans"/>
              </a:rPr>
              <a:t>1.4 Managing digital identity, privacy, security</a:t>
            </a:r>
          </a:p>
          <a:p>
            <a:pPr marL="0" indent="0">
              <a:buNone/>
            </a:pPr>
            <a:r>
              <a:rPr lang="en-US" b="1" i="0" dirty="0">
                <a:solidFill>
                  <a:srgbClr val="2B313A"/>
                </a:solidFill>
                <a:effectLst/>
                <a:latin typeface="Carter Sans"/>
              </a:rPr>
              <a:t>1.5 Strategic web and database searching</a:t>
            </a:r>
          </a:p>
          <a:p>
            <a:pPr marL="0" indent="0">
              <a:buNone/>
            </a:pPr>
            <a:endParaRPr lang="en-US" sz="800" b="1" dirty="0">
              <a:solidFill>
                <a:srgbClr val="2B313A"/>
              </a:solidFill>
              <a:latin typeface="Carter Sans"/>
            </a:endParaRPr>
          </a:p>
          <a:p>
            <a:pPr marL="0" indent="0">
              <a:buNone/>
            </a:pPr>
            <a:r>
              <a:rPr lang="en-US" b="1" i="0" dirty="0">
                <a:solidFill>
                  <a:srgbClr val="2B313A"/>
                </a:solidFill>
                <a:effectLst/>
                <a:latin typeface="Arial" panose="020B0604020202020204" pitchFamily="34" charset="0"/>
              </a:rPr>
              <a:t>5.2 Design thinking</a:t>
            </a:r>
          </a:p>
          <a:p>
            <a:pPr marL="0" indent="0">
              <a:buNone/>
            </a:pPr>
            <a:r>
              <a:rPr lang="en-US" b="1" i="0" dirty="0">
                <a:solidFill>
                  <a:srgbClr val="2B313A"/>
                </a:solidFill>
                <a:effectLst/>
                <a:latin typeface="Arial" panose="020B0604020202020204" pitchFamily="34" charset="0"/>
              </a:rPr>
              <a:t>5.3 Project management</a:t>
            </a:r>
          </a:p>
        </p:txBody>
      </p:sp>
    </p:spTree>
    <p:extLst>
      <p:ext uri="{BB962C8B-B14F-4D97-AF65-F5344CB8AC3E}">
        <p14:creationId xmlns:p14="http://schemas.microsoft.com/office/powerpoint/2010/main" val="4129010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Nature of Digital Narratives</a:t>
            </a:r>
          </a:p>
        </p:txBody>
      </p:sp>
      <p:sp>
        <p:nvSpPr>
          <p:cNvPr id="3" name="Content Placeholder 2"/>
          <p:cNvSpPr>
            <a:spLocks noGrp="1"/>
          </p:cNvSpPr>
          <p:nvPr>
            <p:ph idx="1"/>
          </p:nvPr>
        </p:nvSpPr>
        <p:spPr>
          <a:xfrm>
            <a:off x="457200" y="1600200"/>
            <a:ext cx="8229600" cy="4800600"/>
          </a:xfrm>
        </p:spPr>
        <p:txBody>
          <a:bodyPr>
            <a:noAutofit/>
          </a:bodyPr>
          <a:lstStyle/>
          <a:p>
            <a:pPr marL="0" indent="0">
              <a:buNone/>
            </a:pPr>
            <a:r>
              <a:rPr lang="en-US" sz="2800" b="1" dirty="0"/>
              <a:t>	While storytellers have composed narratives (historical, informative, persuasive, and/or reflective) through oral and print-based media for centuries, emerging technologies allow for an increasing array of possibilities to develop and share the narratives that matter to our communities and to us as individuals. Using digital text, audio, images, and video together with research and narrative composition strategies, this workshop will introduce students to the use of digital tools, techniques, and resources for composing successful digital narratives in a variety of contexts.</a:t>
            </a:r>
          </a:p>
        </p:txBody>
      </p:sp>
    </p:spTree>
    <p:extLst>
      <p:ext uri="{BB962C8B-B14F-4D97-AF65-F5344CB8AC3E}">
        <p14:creationId xmlns:p14="http://schemas.microsoft.com/office/powerpoint/2010/main" val="1132421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7 Elements of Digital Storytelling</a:t>
            </a:r>
          </a:p>
        </p:txBody>
      </p:sp>
      <p:sp>
        <p:nvSpPr>
          <p:cNvPr id="3" name="Content Placeholder 2"/>
          <p:cNvSpPr>
            <a:spLocks noGrp="1"/>
          </p:cNvSpPr>
          <p:nvPr>
            <p:ph idx="1"/>
          </p:nvPr>
        </p:nvSpPr>
        <p:spPr>
          <a:xfrm>
            <a:off x="457200" y="1371600"/>
            <a:ext cx="8382000" cy="5486400"/>
          </a:xfrm>
        </p:spPr>
        <p:txBody>
          <a:bodyPr>
            <a:normAutofit fontScale="25000" lnSpcReduction="20000"/>
          </a:bodyPr>
          <a:lstStyle/>
          <a:p>
            <a:pPr marL="0" indent="0">
              <a:buNone/>
            </a:pPr>
            <a:r>
              <a:rPr lang="en-US" sz="5600" b="1" dirty="0"/>
              <a:t>The Center </a:t>
            </a:r>
            <a:r>
              <a:rPr lang="en-US" sz="4800" b="1" dirty="0"/>
              <a:t>for</a:t>
            </a:r>
            <a:r>
              <a:rPr lang="en-US" sz="5600" b="1" dirty="0"/>
              <a:t> Digital Storytelling in Berkeley, California developed and disseminated the Seven Elements of Digital Storytelling, which are often cited as a useful starting point as you begin working with digital stories.</a:t>
            </a:r>
          </a:p>
          <a:p>
            <a:pPr marL="0" indent="0">
              <a:buNone/>
            </a:pPr>
            <a:endParaRPr lang="en-US" b="1" dirty="0"/>
          </a:p>
          <a:p>
            <a:pPr marL="0" indent="0">
              <a:buNone/>
            </a:pPr>
            <a:r>
              <a:rPr lang="en-US" sz="8000" b="1" dirty="0"/>
              <a:t>1. Point of View </a:t>
            </a:r>
          </a:p>
          <a:p>
            <a:pPr marL="0" indent="0">
              <a:buNone/>
            </a:pPr>
            <a:r>
              <a:rPr lang="en-US" sz="5600" b="1" dirty="0"/>
              <a:t> What is the main point of the story and what is the perspective of the author?</a:t>
            </a:r>
          </a:p>
          <a:p>
            <a:pPr marL="0" indent="0">
              <a:buNone/>
            </a:pPr>
            <a:endParaRPr lang="en-US" b="1" dirty="0"/>
          </a:p>
          <a:p>
            <a:pPr marL="0" indent="0">
              <a:buNone/>
            </a:pPr>
            <a:r>
              <a:rPr lang="en-US" sz="8000" b="1" dirty="0"/>
              <a:t>2. A Dramatic Question </a:t>
            </a:r>
          </a:p>
          <a:p>
            <a:pPr marL="0" indent="0">
              <a:buNone/>
            </a:pPr>
            <a:r>
              <a:rPr lang="en-US" sz="5600" b="1" dirty="0"/>
              <a:t> A key question that keeps the viewer's attention and will be answered by the end of the story.</a:t>
            </a:r>
          </a:p>
          <a:p>
            <a:pPr marL="0" indent="0">
              <a:buNone/>
            </a:pPr>
            <a:endParaRPr lang="en-US" b="1" dirty="0"/>
          </a:p>
          <a:p>
            <a:pPr marL="0" indent="0">
              <a:buNone/>
            </a:pPr>
            <a:r>
              <a:rPr lang="en-US" sz="8000" b="1" dirty="0"/>
              <a:t>3. Emotional Content (Choice of Engaging Content)</a:t>
            </a:r>
          </a:p>
          <a:p>
            <a:pPr marL="0" indent="0">
              <a:buNone/>
            </a:pPr>
            <a:r>
              <a:rPr lang="en-US" sz="5600" b="1" dirty="0"/>
              <a:t> Serious issues that come alive in a personal and powerful way and connects the audience to the story.</a:t>
            </a:r>
          </a:p>
          <a:p>
            <a:pPr marL="0" indent="0">
              <a:buNone/>
            </a:pPr>
            <a:endParaRPr lang="en-US" b="1" dirty="0"/>
          </a:p>
          <a:p>
            <a:pPr marL="0" indent="0">
              <a:buNone/>
            </a:pPr>
            <a:r>
              <a:rPr lang="en-US" sz="8000" b="1" dirty="0"/>
              <a:t>4. The Gift of Your Voice (Clarity of Voice/Authorial Presence)</a:t>
            </a:r>
          </a:p>
          <a:p>
            <a:pPr marL="0" indent="0">
              <a:buNone/>
            </a:pPr>
            <a:r>
              <a:rPr lang="en-US" sz="5600" b="1" dirty="0"/>
              <a:t> A way to personalize the story to help the audience understand the context.</a:t>
            </a:r>
          </a:p>
          <a:p>
            <a:pPr marL="0" indent="0">
              <a:buNone/>
            </a:pPr>
            <a:endParaRPr lang="en-US" b="1" dirty="0"/>
          </a:p>
          <a:p>
            <a:pPr marL="0" indent="0">
              <a:buNone/>
            </a:pPr>
            <a:r>
              <a:rPr lang="en-US" sz="8000" b="1" dirty="0"/>
              <a:t>5. The Power of the Soundtrack (The Quality of All Multimedia Elements)</a:t>
            </a:r>
          </a:p>
          <a:p>
            <a:pPr marL="0" indent="0">
              <a:buNone/>
            </a:pPr>
            <a:r>
              <a:rPr lang="en-US" sz="5600" b="1" dirty="0"/>
              <a:t> Music or other sounds that support and embellish the story.</a:t>
            </a:r>
          </a:p>
          <a:p>
            <a:pPr marL="0" indent="0">
              <a:buNone/>
            </a:pPr>
            <a:endParaRPr lang="en-US" b="1" dirty="0"/>
          </a:p>
          <a:p>
            <a:pPr marL="0" indent="0">
              <a:buNone/>
            </a:pPr>
            <a:r>
              <a:rPr lang="en-US" sz="8000" b="1" dirty="0"/>
              <a:t>6. Economy </a:t>
            </a:r>
          </a:p>
          <a:p>
            <a:pPr marL="0" indent="0">
              <a:buNone/>
            </a:pPr>
            <a:r>
              <a:rPr lang="en-US" sz="5600" b="1" dirty="0"/>
              <a:t> Using just enough content to tell the story without overloading the viewer.</a:t>
            </a:r>
          </a:p>
          <a:p>
            <a:pPr marL="0" indent="0">
              <a:buNone/>
            </a:pPr>
            <a:endParaRPr lang="en-US" b="1" dirty="0"/>
          </a:p>
          <a:p>
            <a:pPr marL="0" indent="0">
              <a:buNone/>
            </a:pPr>
            <a:r>
              <a:rPr lang="en-US" sz="8000" b="1" dirty="0"/>
              <a:t>7. Pacing </a:t>
            </a:r>
          </a:p>
          <a:p>
            <a:pPr marL="0" indent="0">
              <a:buNone/>
            </a:pPr>
            <a:r>
              <a:rPr lang="en-US" sz="5600" b="1" dirty="0"/>
              <a:t> The rhythm of the story and how slowly or quickly it progresses.</a:t>
            </a:r>
          </a:p>
          <a:p>
            <a:pPr marL="0" indent="0">
              <a:buNone/>
            </a:pPr>
            <a:endParaRPr lang="en-US" dirty="0"/>
          </a:p>
        </p:txBody>
      </p:sp>
    </p:spTree>
    <p:extLst>
      <p:ext uri="{BB962C8B-B14F-4D97-AF65-F5344CB8AC3E}">
        <p14:creationId xmlns:p14="http://schemas.microsoft.com/office/powerpoint/2010/main" val="5002902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Process is Iterative</a:t>
            </a:r>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5000" y="1371600"/>
            <a:ext cx="5353731" cy="52606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32139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Brainstorming: Fill in Your Canvas</a:t>
            </a:r>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2000" y="1143000"/>
            <a:ext cx="7620000" cy="571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98542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Brainstorming: Fill in Your Canvas</a:t>
            </a:r>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62000" y="1143000"/>
            <a:ext cx="7619999" cy="56006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55130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Brainstorming: Fill in Your Canvas</a:t>
            </a:r>
          </a:p>
        </p:txBody>
      </p:sp>
      <p:pic>
        <p:nvPicPr>
          <p:cNvPr id="5122"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28600" y="1143000"/>
            <a:ext cx="8686800" cy="541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686483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12639</TotalTime>
  <Words>665</Words>
  <Application>Microsoft Office PowerPoint</Application>
  <PresentationFormat>On-screen Show (4:3)</PresentationFormat>
  <Paragraphs>60</Paragraphs>
  <Slides>12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Carter Sans</vt:lpstr>
      <vt:lpstr>Office Theme</vt:lpstr>
      <vt:lpstr>Podcasting and Video Stories Virtual Intensive</vt:lpstr>
      <vt:lpstr>Digital Competencies</vt:lpstr>
      <vt:lpstr>More Digital Competencies</vt:lpstr>
      <vt:lpstr>The Nature of Digital Narratives</vt:lpstr>
      <vt:lpstr>7 Elements of Digital Storytelling</vt:lpstr>
      <vt:lpstr>The Process is Iterative</vt:lpstr>
      <vt:lpstr>Brainstorming: Fill in Your Canvas</vt:lpstr>
      <vt:lpstr>Brainstorming: Fill in Your Canvas</vt:lpstr>
      <vt:lpstr>Brainstorming: Fill in Your Canvas</vt:lpstr>
      <vt:lpstr>Breakout Room: ends at 1:25</vt:lpstr>
      <vt:lpstr>After today’s Zoom session…</vt:lpstr>
      <vt:lpstr>Podcasting 101: Tips and Resources</vt:lpstr>
    </vt:vector>
  </TitlesOfParts>
  <Company>Bryn Mawr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Narratives Intensive</dc:title>
  <dc:creator>Christine Boyland</dc:creator>
  <cp:lastModifiedBy>Christine Boyland</cp:lastModifiedBy>
  <cp:revision>37</cp:revision>
  <dcterms:created xsi:type="dcterms:W3CDTF">2019-03-05T14:01:42Z</dcterms:created>
  <dcterms:modified xsi:type="dcterms:W3CDTF">2020-10-20T13:15:03Z</dcterms:modified>
</cp:coreProperties>
</file>