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1"/>
  </p:sldMasterIdLst>
  <p:sldIdLst>
    <p:sldId id="268" r:id="rId2"/>
    <p:sldId id="271" r:id="rId3"/>
    <p:sldId id="259" r:id="rId4"/>
    <p:sldId id="258" r:id="rId5"/>
    <p:sldId id="260" r:id="rId6"/>
    <p:sldId id="262" r:id="rId7"/>
    <p:sldId id="263" r:id="rId8"/>
    <p:sldId id="270" r:id="rId9"/>
    <p:sldId id="264" r:id="rId10"/>
    <p:sldId id="265" r:id="rId11"/>
    <p:sldId id="266" r:id="rId12"/>
    <p:sldId id="267"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5200"/>
    <a:srgbClr val="1080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96"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C6574A-E6D1-624F-8CB4-7A8E4C88ADC3}" type="datetimeFigureOut">
              <a:t>10/19/20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C6574A-E6D1-624F-8CB4-7A8E4C88ADC3}" type="datetimeFigureOut">
              <a:t>10/19/20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AB78C-0F08-054D-BC3E-12904BCE1912}" type="slidenum">
              <a:rPr lang="uk-UA"/>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C6574A-E6D1-624F-8CB4-7A8E4C88ADC3}" type="datetimeFigureOut">
              <a:t>10/19/20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AB78C-0F08-054D-BC3E-12904BCE1912}" type="slidenum">
              <a:rPr lang="uk-UA"/>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C6574A-E6D1-624F-8CB4-7A8E4C88ADC3}" type="datetimeFigureOut">
              <a:t>10/19/20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AB78C-0F08-054D-BC3E-12904BCE1912}" type="slidenum">
              <a:rPr lang="uk-UA"/>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C6574A-E6D1-624F-8CB4-7A8E4C88ADC3}" type="datetimeFigureOut">
              <a:t>10/19/20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AB78C-0F08-054D-BC3E-12904BCE1912}" type="slidenum">
              <a:rPr lang="uk-UA"/>
              <a:t>‹#›</a:t>
            </a:fld>
            <a:endParaRPr lang="uk-UA"/>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C6574A-E6D1-624F-8CB4-7A8E4C88ADC3}" type="datetimeFigureOut">
              <a:t>10/19/20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AB78C-0F08-054D-BC3E-12904BCE1912}" type="slidenum">
              <a:rPr lang="uk-UA"/>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C6574A-E6D1-624F-8CB4-7A8E4C88ADC3}" type="datetimeFigureOut">
              <a:t>10/19/20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DAB78C-0F08-054D-BC3E-12904BCE1912}" type="slidenum">
              <a:rPr lang="uk-UA"/>
              <a:t>‹#›</a:t>
            </a:fld>
            <a:endParaRPr lang="uk-UA"/>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C6574A-E6D1-624F-8CB4-7A8E4C88ADC3}" type="datetimeFigureOut">
              <a:t>10/19/20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DAB78C-0F08-054D-BC3E-12904BCE1912}" type="slidenum">
              <a:rPr lang="uk-UA"/>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6574A-E6D1-624F-8CB4-7A8E4C88ADC3}" type="datetimeFigureOut">
              <a:t>10/19/20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DAB78C-0F08-054D-BC3E-12904BCE1912}" type="slidenum">
              <a:rPr lang="uk-UA"/>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C6574A-E6D1-624F-8CB4-7A8E4C88ADC3}" type="datetimeFigureOut">
              <a:t>10/19/20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C6574A-E6D1-624F-8CB4-7A8E4C88ADC3}" type="datetimeFigureOut">
              <a:t>10/19/20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AB78C-0F08-054D-BC3E-12904BCE1912}" type="slidenum">
              <a:rPr lang="uk-UA"/>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AC6574A-E6D1-624F-8CB4-7A8E4C88ADC3}" type="datetimeFigureOut">
              <a:t>10/19/20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3DAB78C-0F08-054D-BC3E-12904BCE1912}" type="slidenum">
              <a:rPr lang="uk-UA"/>
              <a:t>‹#›</a:t>
            </a:fld>
            <a:endParaRPr lang="uk-UA"/>
          </a:p>
        </p:txBody>
      </p:sp>
    </p:spTree>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1.3 Feedback</a:t>
            </a:r>
          </a:p>
        </p:txBody>
      </p:sp>
      <p:sp>
        <p:nvSpPr>
          <p:cNvPr id="3" name="Content Placeholder 2"/>
          <p:cNvSpPr>
            <a:spLocks noGrp="1"/>
          </p:cNvSpPr>
          <p:nvPr>
            <p:ph idx="1"/>
          </p:nvPr>
        </p:nvSpPr>
        <p:spPr/>
        <p:txBody>
          <a:bodyPr/>
          <a:lstStyle/>
          <a:p>
            <a:r>
              <a:rPr lang="en-US"/>
              <a:t>Careful about file names </a:t>
            </a:r>
            <a:r>
              <a:rPr lang="mr-IN"/>
              <a:t>–</a:t>
            </a:r>
            <a:r>
              <a:rPr lang="en-US"/>
              <a:t> most programs think anything after a period is a file extensions telling it what kind of file it is, so it’s best not to use any periods in a filename</a:t>
            </a:r>
          </a:p>
        </p:txBody>
      </p:sp>
    </p:spTree>
    <p:extLst>
      <p:ext uri="{BB962C8B-B14F-4D97-AF65-F5344CB8AC3E}">
        <p14:creationId xmlns:p14="http://schemas.microsoft.com/office/powerpoint/2010/main" val="1361961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would mean a solid “B”?</a:t>
            </a:r>
            <a:endParaRPr lang="en-US" dirty="0"/>
          </a:p>
        </p:txBody>
      </p:sp>
      <p:sp>
        <p:nvSpPr>
          <p:cNvPr id="3" name="Content Placeholder 2"/>
          <p:cNvSpPr>
            <a:spLocks noGrp="1"/>
          </p:cNvSpPr>
          <p:nvPr>
            <p:ph idx="1"/>
          </p:nvPr>
        </p:nvSpPr>
        <p:spPr>
          <a:xfrm>
            <a:off x="457200" y="1427164"/>
            <a:ext cx="8534400" cy="5202237"/>
          </a:xfrm>
        </p:spPr>
        <p:txBody>
          <a:bodyPr/>
          <a:lstStyle/>
          <a:p>
            <a:pPr marL="0" indent="0">
              <a:spcAft>
                <a:spcPts val="1200"/>
              </a:spcAft>
              <a:buNone/>
              <a:defRPr/>
            </a:pPr>
            <a:r>
              <a:rPr lang="en-US" sz="2400" i="1" dirty="0" smtClean="0">
                <a:solidFill>
                  <a:srgbClr val="008000"/>
                </a:solidFill>
              </a:rPr>
              <a:t>Articulation</a:t>
            </a:r>
          </a:p>
          <a:p>
            <a:pPr marL="0" indent="0">
              <a:spcAft>
                <a:spcPts val="1200"/>
              </a:spcAft>
              <a:buNone/>
              <a:defRPr/>
            </a:pPr>
            <a:r>
              <a:rPr lang="en-US" sz="2400" dirty="0">
                <a:sym typeface="Zapf Dingbats"/>
              </a:rPr>
              <a:t></a:t>
            </a:r>
            <a:r>
              <a:rPr lang="en-US" sz="2400" dirty="0"/>
              <a:t> Your paper has a </a:t>
            </a:r>
            <a:r>
              <a:rPr lang="en-US" sz="2400" dirty="0">
                <a:solidFill>
                  <a:srgbClr val="CE5200"/>
                </a:solidFill>
              </a:rPr>
              <a:t>clear structure </a:t>
            </a:r>
            <a:r>
              <a:rPr lang="en-US" sz="2400" dirty="0"/>
              <a:t>with a </a:t>
            </a:r>
            <a:r>
              <a:rPr lang="en-US" sz="2400" dirty="0">
                <a:solidFill>
                  <a:srgbClr val="008000"/>
                </a:solidFill>
              </a:rPr>
              <a:t>thesis</a:t>
            </a:r>
            <a:r>
              <a:rPr lang="en-US" sz="2400" dirty="0"/>
              <a:t>, supported by “</a:t>
            </a:r>
            <a:r>
              <a:rPr lang="en-US" sz="2400" dirty="0">
                <a:solidFill>
                  <a:srgbClr val="008000"/>
                </a:solidFill>
              </a:rPr>
              <a:t>evidence</a:t>
            </a:r>
            <a:r>
              <a:rPr lang="en-US" sz="2400" dirty="0"/>
              <a:t>” (observations and discussion of the readings), to reach a logical and clearly articulated </a:t>
            </a:r>
            <a:r>
              <a:rPr lang="en-US" sz="2400" dirty="0">
                <a:solidFill>
                  <a:srgbClr val="008000"/>
                </a:solidFill>
              </a:rPr>
              <a:t>conclusion</a:t>
            </a:r>
          </a:p>
          <a:p>
            <a:pPr marL="0" indent="0">
              <a:spcAft>
                <a:spcPts val="1200"/>
              </a:spcAft>
              <a:buNone/>
              <a:defRPr/>
            </a:pPr>
            <a:r>
              <a:rPr lang="en-US" sz="2400" dirty="0">
                <a:sym typeface="Zapf Dingbats"/>
              </a:rPr>
              <a:t></a:t>
            </a:r>
            <a:r>
              <a:rPr lang="en-US" sz="2400" dirty="0"/>
              <a:t> Your writing is clear and free of grammatical errors</a:t>
            </a:r>
          </a:p>
        </p:txBody>
      </p:sp>
    </p:spTree>
    <p:extLst>
      <p:ext uri="{BB962C8B-B14F-4D97-AF65-F5344CB8AC3E}">
        <p14:creationId xmlns:p14="http://schemas.microsoft.com/office/powerpoint/2010/main" val="69239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would mean a solid “B”?</a:t>
            </a:r>
            <a:endParaRPr lang="en-US" dirty="0"/>
          </a:p>
        </p:txBody>
      </p:sp>
      <p:sp>
        <p:nvSpPr>
          <p:cNvPr id="3" name="Content Placeholder 2"/>
          <p:cNvSpPr>
            <a:spLocks noGrp="1"/>
          </p:cNvSpPr>
          <p:nvPr>
            <p:ph idx="1"/>
          </p:nvPr>
        </p:nvSpPr>
        <p:spPr>
          <a:xfrm>
            <a:off x="457200" y="1427164"/>
            <a:ext cx="8534400" cy="5202237"/>
          </a:xfrm>
        </p:spPr>
        <p:txBody>
          <a:bodyPr/>
          <a:lstStyle/>
          <a:p>
            <a:pPr marL="0" indent="0">
              <a:spcAft>
                <a:spcPts val="1200"/>
              </a:spcAft>
              <a:buNone/>
              <a:defRPr/>
            </a:pPr>
            <a:r>
              <a:rPr lang="en-US" sz="2400" i="1" dirty="0" smtClean="0">
                <a:solidFill>
                  <a:srgbClr val="008000"/>
                </a:solidFill>
              </a:rPr>
              <a:t>Sources &amp; Citations</a:t>
            </a:r>
          </a:p>
          <a:p>
            <a:pPr marL="0" indent="0">
              <a:spcAft>
                <a:spcPts val="1200"/>
              </a:spcAft>
              <a:buNone/>
              <a:defRPr/>
            </a:pPr>
            <a:r>
              <a:rPr lang="en-US" sz="2400" dirty="0">
                <a:sym typeface="Zapf Dingbats"/>
              </a:rPr>
              <a:t></a:t>
            </a:r>
            <a:r>
              <a:rPr lang="en-US" sz="2400" dirty="0"/>
              <a:t> You gave credit where needed to acknowledge other sources and back up your claims</a:t>
            </a:r>
          </a:p>
          <a:p>
            <a:pPr marL="0" indent="0">
              <a:spcAft>
                <a:spcPts val="1200"/>
              </a:spcAft>
              <a:buNone/>
              <a:defRPr/>
            </a:pPr>
            <a:r>
              <a:rPr lang="en-US" sz="2400" dirty="0">
                <a:sym typeface="Zapf Dingbats"/>
              </a:rPr>
              <a:t></a:t>
            </a:r>
            <a:r>
              <a:rPr lang="en-US" sz="2400" dirty="0"/>
              <a:t> You provided complete information in your citations and reference list</a:t>
            </a:r>
          </a:p>
          <a:p>
            <a:pPr marL="0" indent="0">
              <a:spcAft>
                <a:spcPts val="1200"/>
              </a:spcAft>
              <a:buNone/>
              <a:defRPr/>
            </a:pPr>
            <a:r>
              <a:rPr lang="en-US" sz="2400" dirty="0">
                <a:sym typeface="Zapf Dingbats"/>
              </a:rPr>
              <a:t></a:t>
            </a:r>
            <a:r>
              <a:rPr lang="en-US" sz="2400" dirty="0"/>
              <a:t> You used all of the class sources related to the issues in your paper, indicating that you have read and understood the material</a:t>
            </a:r>
            <a:r>
              <a:rPr lang="en-US" sz="2400" dirty="0" smtClean="0"/>
              <a:t> </a:t>
            </a:r>
            <a:endParaRPr lang="en-US" sz="2400" dirty="0"/>
          </a:p>
        </p:txBody>
      </p:sp>
    </p:spTree>
    <p:extLst>
      <p:ext uri="{BB962C8B-B14F-4D97-AF65-F5344CB8AC3E}">
        <p14:creationId xmlns:p14="http://schemas.microsoft.com/office/powerpoint/2010/main" val="1882084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Structuring an argument</a:t>
            </a:r>
            <a:endParaRPr lang="en-US" dirty="0"/>
          </a:p>
        </p:txBody>
      </p:sp>
      <p:sp>
        <p:nvSpPr>
          <p:cNvPr id="3" name="Content Placeholder 2"/>
          <p:cNvSpPr>
            <a:spLocks noGrp="1"/>
          </p:cNvSpPr>
          <p:nvPr>
            <p:ph idx="1"/>
          </p:nvPr>
        </p:nvSpPr>
        <p:spPr>
          <a:xfrm>
            <a:off x="457200" y="1676400"/>
            <a:ext cx="8229600" cy="3778251"/>
          </a:xfrm>
        </p:spPr>
        <p:txBody>
          <a:bodyPr>
            <a:noAutofit/>
          </a:bodyPr>
          <a:lstStyle/>
          <a:p>
            <a:pPr>
              <a:spcAft>
                <a:spcPts val="1200"/>
              </a:spcAft>
              <a:defRPr/>
            </a:pPr>
            <a:r>
              <a:rPr lang="en-US" sz="2800" b="1" dirty="0" smtClean="0">
                <a:solidFill>
                  <a:schemeClr val="tx2">
                    <a:lumMod val="50000"/>
                  </a:schemeClr>
                </a:solidFill>
              </a:rPr>
              <a:t>Thesis</a:t>
            </a:r>
            <a:r>
              <a:rPr lang="en-US" sz="2800" dirty="0" smtClean="0">
                <a:solidFill>
                  <a:schemeClr val="tx2">
                    <a:lumMod val="50000"/>
                  </a:schemeClr>
                </a:solidFill>
              </a:rPr>
              <a:t> </a:t>
            </a:r>
            <a:r>
              <a:rPr lang="en-US" sz="2800" dirty="0" smtClean="0"/>
              <a:t>– you must have a point</a:t>
            </a:r>
          </a:p>
          <a:p>
            <a:pPr>
              <a:spcAft>
                <a:spcPts val="1200"/>
              </a:spcAft>
              <a:defRPr/>
            </a:pPr>
            <a:r>
              <a:rPr lang="en-US" sz="2800" b="1" dirty="0" smtClean="0">
                <a:solidFill>
                  <a:schemeClr val="bg2">
                    <a:lumMod val="50000"/>
                  </a:schemeClr>
                </a:solidFill>
              </a:rPr>
              <a:t>Evidence</a:t>
            </a:r>
            <a:r>
              <a:rPr lang="en-US" sz="2800" dirty="0" smtClean="0">
                <a:solidFill>
                  <a:schemeClr val="bg2">
                    <a:lumMod val="50000"/>
                  </a:schemeClr>
                </a:solidFill>
              </a:rPr>
              <a:t> </a:t>
            </a:r>
            <a:r>
              <a:rPr lang="en-US" sz="2800" dirty="0" smtClean="0"/>
              <a:t>– support for your claim</a:t>
            </a:r>
          </a:p>
          <a:p>
            <a:pPr>
              <a:spcAft>
                <a:spcPts val="1200"/>
              </a:spcAft>
              <a:defRPr/>
            </a:pPr>
            <a:r>
              <a:rPr lang="en-US" sz="2800" b="1" dirty="0" smtClean="0">
                <a:solidFill>
                  <a:srgbClr val="108040"/>
                </a:solidFill>
              </a:rPr>
              <a:t>Logical structure </a:t>
            </a:r>
            <a:r>
              <a:rPr lang="en-US" sz="2800" dirty="0" smtClean="0"/>
              <a:t>– reader has to be able to follow your line of reasoning and understand how points relate to each and build to your . . . </a:t>
            </a:r>
          </a:p>
          <a:p>
            <a:pPr>
              <a:spcAft>
                <a:spcPts val="1200"/>
              </a:spcAft>
              <a:defRPr/>
            </a:pPr>
            <a:r>
              <a:rPr lang="en-US" sz="2800" b="1" dirty="0" smtClean="0">
                <a:solidFill>
                  <a:schemeClr val="tx2">
                    <a:lumMod val="75000"/>
                  </a:schemeClr>
                </a:solidFill>
              </a:rPr>
              <a:t>Conclusion</a:t>
            </a:r>
            <a:endParaRPr lang="en-US" sz="2800" b="1" dirty="0">
              <a:solidFill>
                <a:schemeClr val="tx2">
                  <a:lumMod val="75000"/>
                </a:schemeClr>
              </a:solidFill>
            </a:endParaRPr>
          </a:p>
        </p:txBody>
      </p:sp>
      <p:sp>
        <p:nvSpPr>
          <p:cNvPr id="4" name="TextBox 3"/>
          <p:cNvSpPr txBox="1"/>
          <p:nvPr/>
        </p:nvSpPr>
        <p:spPr>
          <a:xfrm>
            <a:off x="491083" y="5557839"/>
            <a:ext cx="4267200" cy="923330"/>
          </a:xfrm>
          <a:prstGeom prst="rect">
            <a:avLst/>
          </a:prstGeom>
          <a:noFill/>
        </p:spPr>
        <p:txBody>
          <a:bodyPr>
            <a:spAutoFit/>
          </a:bodyPr>
          <a:lstStyle/>
          <a:p>
            <a:pPr>
              <a:defRPr/>
            </a:pPr>
            <a:r>
              <a:rPr lang="en-US" dirty="0">
                <a:solidFill>
                  <a:srgbClr val="47534C"/>
                </a:solidFill>
              </a:rPr>
              <a:t>Look for the thesis in your readings – usually just one sentence or one paragraph</a:t>
            </a:r>
          </a:p>
        </p:txBody>
      </p:sp>
      <p:sp>
        <p:nvSpPr>
          <p:cNvPr id="5" name="TextBox 4"/>
          <p:cNvSpPr txBox="1"/>
          <p:nvPr/>
        </p:nvSpPr>
        <p:spPr>
          <a:xfrm>
            <a:off x="4896632" y="5557839"/>
            <a:ext cx="3790168" cy="923330"/>
          </a:xfrm>
          <a:prstGeom prst="rect">
            <a:avLst/>
          </a:prstGeom>
          <a:noFill/>
        </p:spPr>
        <p:txBody>
          <a:bodyPr wrap="square">
            <a:spAutoFit/>
          </a:bodyPr>
          <a:lstStyle/>
          <a:p>
            <a:pPr>
              <a:defRPr/>
            </a:pPr>
            <a:r>
              <a:rPr lang="en-US" dirty="0">
                <a:solidFill>
                  <a:srgbClr val="47534C"/>
                </a:solidFill>
              </a:rPr>
              <a:t>Suggestion: Trade papers with someone else and see if they can find your thesis</a:t>
            </a:r>
          </a:p>
        </p:txBody>
      </p:sp>
    </p:spTree>
    <p:extLst>
      <p:ext uri="{BB962C8B-B14F-4D97-AF65-F5344CB8AC3E}">
        <p14:creationId xmlns:p14="http://schemas.microsoft.com/office/powerpoint/2010/main" val="3826886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Guidance on citations and references</a:t>
            </a:r>
          </a:p>
        </p:txBody>
      </p:sp>
      <p:sp>
        <p:nvSpPr>
          <p:cNvPr id="3" name="Content Placeholder 2"/>
          <p:cNvSpPr>
            <a:spLocks noGrp="1"/>
          </p:cNvSpPr>
          <p:nvPr>
            <p:ph idx="1"/>
          </p:nvPr>
        </p:nvSpPr>
        <p:spPr/>
        <p:txBody>
          <a:bodyPr>
            <a:normAutofit fontScale="85000" lnSpcReduction="10000"/>
          </a:bodyPr>
          <a:lstStyle/>
          <a:p>
            <a:r>
              <a:rPr lang="en-US"/>
              <a:t>We won’t be picky about format, but for citations and references, you need all of the information listed below:</a:t>
            </a:r>
          </a:p>
          <a:p>
            <a:endParaRPr lang="en-US"/>
          </a:p>
          <a:p>
            <a:r>
              <a:rPr lang="en-US" b="1" i="1"/>
              <a:t>Citations</a:t>
            </a:r>
            <a:r>
              <a:rPr lang="en-US"/>
              <a:t>:</a:t>
            </a:r>
          </a:p>
          <a:p>
            <a:pPr lvl="1"/>
            <a:r>
              <a:rPr lang="en-US"/>
              <a:t>Include author and year</a:t>
            </a:r>
          </a:p>
          <a:p>
            <a:pPr lvl="1"/>
            <a:r>
              <a:rPr lang="en-US"/>
              <a:t>If you are using a quotation, you also need a page number</a:t>
            </a:r>
          </a:p>
          <a:p>
            <a:pPr lvl="1"/>
            <a:endParaRPr lang="en-US"/>
          </a:p>
          <a:p>
            <a:pPr marL="182880" lvl="1"/>
            <a:r>
              <a:rPr lang="en-US" sz="2400" b="1" i="1"/>
              <a:t>References (Bibliography) </a:t>
            </a:r>
            <a:r>
              <a:rPr lang="mr-IN" sz="2400"/>
              <a:t>–</a:t>
            </a:r>
            <a:r>
              <a:rPr lang="en-US" sz="2400"/>
              <a:t> no matter what type of resource you are referencing, you need:</a:t>
            </a:r>
          </a:p>
          <a:p>
            <a:pPr lvl="1"/>
            <a:r>
              <a:rPr lang="en-US"/>
              <a:t>Author</a:t>
            </a:r>
          </a:p>
          <a:p>
            <a:pPr lvl="1"/>
            <a:r>
              <a:rPr lang="en-US"/>
              <a:t>Year</a:t>
            </a:r>
          </a:p>
          <a:p>
            <a:pPr lvl="1"/>
            <a:r>
              <a:rPr lang="en-US"/>
              <a:t>Title</a:t>
            </a:r>
          </a:p>
          <a:p>
            <a:pPr lvl="1"/>
            <a:r>
              <a:rPr lang="en-US"/>
              <a:t>Publisher</a:t>
            </a:r>
          </a:p>
          <a:p>
            <a:pPr lvl="1"/>
            <a:r>
              <a:rPr lang="en-US"/>
              <a:t>If a journal article or chapter from a book, the page numbers</a:t>
            </a:r>
          </a:p>
          <a:p>
            <a:pPr lvl="1"/>
            <a:r>
              <a:rPr lang="en-US"/>
              <a:t>If an electronic resource, also the web address (but note you still need the information above as well </a:t>
            </a:r>
            <a:r>
              <a:rPr lang="mr-IN"/>
              <a:t>–</a:t>
            </a:r>
            <a:r>
              <a:rPr lang="en-US"/>
              <a:t> a website address by itself is not sufficient)</a:t>
            </a:r>
          </a:p>
        </p:txBody>
      </p:sp>
    </p:spTree>
    <p:extLst>
      <p:ext uri="{BB962C8B-B14F-4D97-AF65-F5344CB8AC3E}">
        <p14:creationId xmlns:p14="http://schemas.microsoft.com/office/powerpoint/2010/main" val="2261403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1.3 Feedback: Writing</a:t>
            </a:r>
          </a:p>
        </p:txBody>
      </p:sp>
      <p:sp>
        <p:nvSpPr>
          <p:cNvPr id="3" name="Content Placeholder 2"/>
          <p:cNvSpPr>
            <a:spLocks noGrp="1"/>
          </p:cNvSpPr>
          <p:nvPr>
            <p:ph idx="1"/>
          </p:nvPr>
        </p:nvSpPr>
        <p:spPr>
          <a:xfrm>
            <a:off x="457200" y="1600200"/>
            <a:ext cx="8229600" cy="5257800"/>
          </a:xfrm>
        </p:spPr>
        <p:txBody>
          <a:bodyPr>
            <a:normAutofit fontScale="92500"/>
          </a:bodyPr>
          <a:lstStyle/>
          <a:p>
            <a:pPr marL="342900" lvl="1" indent="-342900">
              <a:spcAft>
                <a:spcPts val="600"/>
              </a:spcAft>
              <a:buFont typeface="Arial"/>
              <a:buChar char="•"/>
            </a:pPr>
            <a:r>
              <a:rPr lang="en-US" sz="2400" b="1" i="1"/>
              <a:t>How to start: </a:t>
            </a:r>
            <a:r>
              <a:rPr lang="en-US" sz="2400"/>
              <a:t>Start with saying something about the place you are writing about and why you are writing about it, not something about your thought process</a:t>
            </a:r>
          </a:p>
          <a:p>
            <a:pPr marL="342900" lvl="1" indent="-342900">
              <a:spcAft>
                <a:spcPts val="600"/>
              </a:spcAft>
              <a:buFont typeface="Arial"/>
              <a:buChar char="•"/>
            </a:pPr>
            <a:r>
              <a:rPr lang="en-US" sz="2400" b="1"/>
              <a:t>Simple is better than convoluted:</a:t>
            </a:r>
          </a:p>
          <a:p>
            <a:pPr marL="617220" lvl="2" indent="-342900">
              <a:spcAft>
                <a:spcPts val="600"/>
              </a:spcAft>
              <a:buFont typeface="Arial"/>
              <a:buChar char="•"/>
            </a:pPr>
            <a:r>
              <a:rPr lang="en-US" sz="2400"/>
              <a:t>“People in this aree are middle-class” instead of “People in this area are of the middle class”</a:t>
            </a:r>
          </a:p>
          <a:p>
            <a:pPr marL="617220" lvl="2" indent="-342900">
              <a:spcAft>
                <a:spcPts val="600"/>
              </a:spcAft>
              <a:buFont typeface="Arial"/>
              <a:buChar char="•"/>
            </a:pPr>
            <a:r>
              <a:rPr lang="en-US" sz="2400"/>
              <a:t>“entire eastern edge” rather than “entirety of the eastern edge”</a:t>
            </a:r>
          </a:p>
          <a:p>
            <a:pPr marL="342900" lvl="1" indent="-342900">
              <a:spcAft>
                <a:spcPts val="600"/>
              </a:spcAft>
              <a:buFont typeface="Arial"/>
              <a:buChar char="•"/>
            </a:pPr>
            <a:r>
              <a:rPr lang="en-US" sz="2400"/>
              <a:t>That goes for sentence structure too! Fewer clauses is usually better than too many clauses (channel Hemingway)</a:t>
            </a:r>
          </a:p>
          <a:p>
            <a:pPr marL="342900" lvl="1" indent="-342900">
              <a:spcAft>
                <a:spcPts val="600"/>
              </a:spcAft>
              <a:buFont typeface="Arial"/>
              <a:buChar char="•"/>
            </a:pPr>
            <a:r>
              <a:rPr lang="en-US" sz="2400"/>
              <a:t>When writing about directions on a map, use cardinal directions (north, south, east, west), not left and right. I might turn the map sideways, and then where would we be?</a:t>
            </a:r>
          </a:p>
          <a:p>
            <a:pPr marL="342900" lvl="1" indent="-342900">
              <a:spcAft>
                <a:spcPts val="600"/>
              </a:spcAft>
              <a:buFont typeface="Arial"/>
              <a:buChar char="•"/>
            </a:pPr>
            <a:endParaRPr lang="en-US" sz="2400"/>
          </a:p>
        </p:txBody>
      </p:sp>
    </p:spTree>
    <p:extLst>
      <p:ext uri="{BB962C8B-B14F-4D97-AF65-F5344CB8AC3E}">
        <p14:creationId xmlns:p14="http://schemas.microsoft.com/office/powerpoint/2010/main" val="209236170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1.2 Feedback: Writing, cont.</a:t>
            </a:r>
          </a:p>
        </p:txBody>
      </p:sp>
      <p:sp>
        <p:nvSpPr>
          <p:cNvPr id="3" name="Content Placeholder 2"/>
          <p:cNvSpPr>
            <a:spLocks noGrp="1"/>
          </p:cNvSpPr>
          <p:nvPr>
            <p:ph idx="1"/>
          </p:nvPr>
        </p:nvSpPr>
        <p:spPr>
          <a:xfrm>
            <a:off x="457200" y="1600200"/>
            <a:ext cx="8229600" cy="5257800"/>
          </a:xfrm>
        </p:spPr>
        <p:txBody>
          <a:bodyPr>
            <a:noAutofit/>
          </a:bodyPr>
          <a:lstStyle/>
          <a:p>
            <a:pPr marL="342900" lvl="1" indent="-342900">
              <a:spcAft>
                <a:spcPts val="600"/>
              </a:spcAft>
              <a:buFont typeface="Arial"/>
              <a:buChar char="•"/>
            </a:pPr>
            <a:r>
              <a:rPr lang="en-US" sz="2200"/>
              <a:t>DON’T use vague superlatives:</a:t>
            </a:r>
          </a:p>
          <a:p>
            <a:pPr marL="617220" lvl="2" indent="-342900">
              <a:spcAft>
                <a:spcPts val="600"/>
              </a:spcAft>
              <a:buFont typeface="Arial"/>
              <a:buChar char="•"/>
            </a:pPr>
            <a:r>
              <a:rPr lang="en-US" sz="2200"/>
              <a:t>Interesting, wonderful, perfect, beautiful, excellent, ideal</a:t>
            </a:r>
          </a:p>
          <a:p>
            <a:pPr marL="617220" lvl="2" indent="-342900">
              <a:spcAft>
                <a:spcPts val="600"/>
              </a:spcAft>
              <a:buFont typeface="Arial"/>
              <a:buChar char="•"/>
            </a:pPr>
            <a:r>
              <a:rPr lang="en-US" sz="2200"/>
              <a:t>DO describe things specifically, concretely</a:t>
            </a:r>
          </a:p>
          <a:p>
            <a:pPr marL="342900" lvl="1" indent="-342900">
              <a:spcAft>
                <a:spcPts val="600"/>
              </a:spcAft>
              <a:buFont typeface="Arial"/>
              <a:buChar char="•"/>
            </a:pPr>
            <a:r>
              <a:rPr lang="en-US" sz="2200"/>
              <a:t>DON’T use colloquialisms, contractions, or slang</a:t>
            </a:r>
          </a:p>
          <a:p>
            <a:pPr marL="617220" lvl="2" indent="-342900">
              <a:spcAft>
                <a:spcPts val="600"/>
              </a:spcAft>
              <a:buFont typeface="Arial"/>
              <a:buChar char="•"/>
            </a:pPr>
            <a:r>
              <a:rPr lang="en-US" sz="2200"/>
              <a:t>You can be personal in the way you write, but still formal</a:t>
            </a:r>
          </a:p>
          <a:p>
            <a:pPr marL="617220" lvl="2" indent="-342900">
              <a:spcAft>
                <a:spcPts val="600"/>
              </a:spcAft>
              <a:buFont typeface="Arial"/>
              <a:buChar char="•"/>
            </a:pPr>
            <a:r>
              <a:rPr lang="en-US" sz="2200"/>
              <a:t>“Many people” rather than “a lot of people”</a:t>
            </a:r>
          </a:p>
          <a:p>
            <a:pPr marL="617220" lvl="2" indent="-342900">
              <a:spcAft>
                <a:spcPts val="600"/>
              </a:spcAft>
              <a:buFont typeface="Arial"/>
              <a:buChar char="•"/>
            </a:pPr>
            <a:r>
              <a:rPr lang="en-US" sz="2200"/>
              <a:t>“people” instead of “folks”</a:t>
            </a:r>
          </a:p>
          <a:p>
            <a:pPr marL="342900" lvl="1" indent="-342900">
              <a:spcAft>
                <a:spcPts val="600"/>
              </a:spcAft>
              <a:buFont typeface="Arial"/>
              <a:buChar char="•"/>
            </a:pPr>
            <a:r>
              <a:rPr lang="en-US" sz="2200"/>
              <a:t>It’s ok to use “I”</a:t>
            </a:r>
          </a:p>
          <a:p>
            <a:pPr marL="342900" lvl="1" indent="-342900">
              <a:spcAft>
                <a:spcPts val="600"/>
              </a:spcAft>
              <a:buFont typeface="Arial"/>
              <a:buChar char="•"/>
            </a:pPr>
            <a:r>
              <a:rPr lang="en-US" sz="2200"/>
              <a:t>To find awakward phrasing that needs to be re-written, try reading your paper out loud.</a:t>
            </a:r>
          </a:p>
          <a:p>
            <a:pPr marL="342900" lvl="1" indent="-342900">
              <a:spcAft>
                <a:spcPts val="600"/>
              </a:spcAft>
              <a:buFont typeface="Arial"/>
              <a:buChar char="•"/>
            </a:pPr>
            <a:r>
              <a:rPr lang="en-US" sz="2200" b="1"/>
              <a:t>Take advantage of the Writing Center</a:t>
            </a:r>
          </a:p>
          <a:p>
            <a:pPr marL="342900" lvl="1" indent="-342900">
              <a:spcAft>
                <a:spcPts val="600"/>
              </a:spcAft>
              <a:buFont typeface="Arial"/>
              <a:buChar char="•"/>
            </a:pPr>
            <a:endParaRPr lang="en-US" sz="2200"/>
          </a:p>
        </p:txBody>
      </p:sp>
    </p:spTree>
    <p:extLst>
      <p:ext uri="{BB962C8B-B14F-4D97-AF65-F5344CB8AC3E}">
        <p14:creationId xmlns:p14="http://schemas.microsoft.com/office/powerpoint/2010/main" val="27364390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1.2 Feedback: Maps</a:t>
            </a:r>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pPr marL="342900" lvl="1" indent="-342900">
              <a:spcAft>
                <a:spcPts val="600"/>
              </a:spcAft>
              <a:buFont typeface="Arial"/>
              <a:buChar char="•"/>
            </a:pPr>
            <a:r>
              <a:rPr lang="en-US" sz="3200" b="1">
                <a:solidFill>
                  <a:srgbClr val="800000"/>
                </a:solidFill>
              </a:rPr>
              <a:t>Rotate images so they are the right way on the page</a:t>
            </a:r>
          </a:p>
          <a:p>
            <a:pPr marL="342900" lvl="1" indent="-342900">
              <a:spcAft>
                <a:spcPts val="600"/>
              </a:spcAft>
              <a:buFont typeface="Arial"/>
              <a:buChar char="•"/>
            </a:pPr>
            <a:r>
              <a:rPr lang="en-US" sz="3200"/>
              <a:t>Place images </a:t>
            </a:r>
            <a:r>
              <a:rPr lang="en-US" sz="3200" b="1"/>
              <a:t>after the text</a:t>
            </a:r>
            <a:r>
              <a:rPr lang="en-US" sz="3200"/>
              <a:t>, not before it</a:t>
            </a:r>
          </a:p>
          <a:p>
            <a:pPr marL="342900" lvl="1" indent="-342900">
              <a:spcAft>
                <a:spcPts val="600"/>
              </a:spcAft>
              <a:buFont typeface="Arial"/>
              <a:buChar char="•"/>
            </a:pPr>
            <a:r>
              <a:rPr lang="en-US" sz="3200"/>
              <a:t>Include all of the elements you discuss in your writing in the map </a:t>
            </a:r>
            <a:r>
              <a:rPr lang="mr-IN" sz="3200"/>
              <a:t>–</a:t>
            </a:r>
            <a:r>
              <a:rPr lang="en-US" sz="3200"/>
              <a:t> and discuss all of the important elements on the map in your writing</a:t>
            </a:r>
          </a:p>
          <a:p>
            <a:pPr marL="342900" lvl="1" indent="-342900">
              <a:spcAft>
                <a:spcPts val="600"/>
              </a:spcAft>
              <a:buFont typeface="Arial"/>
              <a:buChar char="•"/>
            </a:pPr>
            <a:r>
              <a:rPr lang="en-US" sz="3200"/>
              <a:t>Label anything you discuss in your writing on your map</a:t>
            </a:r>
          </a:p>
          <a:p>
            <a:pPr marL="342900" lvl="1" indent="-342900">
              <a:spcAft>
                <a:spcPts val="600"/>
              </a:spcAft>
              <a:buFont typeface="Arial"/>
              <a:buChar char="•"/>
            </a:pPr>
            <a:r>
              <a:rPr lang="en-US" sz="3200"/>
              <a:t>For digital images (which can easily change size), a scale needs to be a scale bar (a line that shows the distance on the map), not just a text scale (like 1” = 1,000’)</a:t>
            </a:r>
          </a:p>
        </p:txBody>
      </p:sp>
    </p:spTree>
    <p:extLst>
      <p:ext uri="{BB962C8B-B14F-4D97-AF65-F5344CB8AC3E}">
        <p14:creationId xmlns:p14="http://schemas.microsoft.com/office/powerpoint/2010/main" val="38611174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1.2 Feedback: Maps, cont.</a:t>
            </a:r>
          </a:p>
        </p:txBody>
      </p:sp>
      <p:sp>
        <p:nvSpPr>
          <p:cNvPr id="3" name="Content Placeholder 2"/>
          <p:cNvSpPr>
            <a:spLocks noGrp="1"/>
          </p:cNvSpPr>
          <p:nvPr>
            <p:ph idx="1"/>
          </p:nvPr>
        </p:nvSpPr>
        <p:spPr/>
        <p:txBody>
          <a:bodyPr>
            <a:normAutofit fontScale="77500" lnSpcReduction="20000"/>
          </a:bodyPr>
          <a:lstStyle/>
          <a:p>
            <a:pPr marL="182880" lvl="1">
              <a:spcAft>
                <a:spcPts val="600"/>
              </a:spcAft>
            </a:pPr>
            <a:r>
              <a:rPr lang="en-US" sz="3200"/>
              <a:t>Use multiple images to illustrate different points (or even the same image zoomed in and zoomed out)</a:t>
            </a:r>
          </a:p>
          <a:p>
            <a:pPr marL="182880" lvl="1">
              <a:spcAft>
                <a:spcPts val="600"/>
              </a:spcAft>
            </a:pPr>
            <a:r>
              <a:rPr lang="en-US" sz="3200"/>
              <a:t>If you’re using Google Earth, generally the overhead view is better than the oblique (angled) view </a:t>
            </a:r>
            <a:r>
              <a:rPr lang="mr-IN" sz="3200"/>
              <a:t>–</a:t>
            </a:r>
            <a:r>
              <a:rPr lang="en-US" sz="3200"/>
              <a:t> it distorts less and makes it easier to see relationships</a:t>
            </a:r>
          </a:p>
          <a:p>
            <a:pPr marL="457200" lvl="2">
              <a:spcAft>
                <a:spcPts val="600"/>
              </a:spcAft>
            </a:pPr>
            <a:r>
              <a:rPr lang="en-US" sz="3000"/>
              <a:t>The exception is if you’re trying to see building heights and massing</a:t>
            </a:r>
          </a:p>
          <a:p>
            <a:pPr>
              <a:spcAft>
                <a:spcPts val="600"/>
              </a:spcAft>
            </a:pPr>
            <a:r>
              <a:rPr lang="en-US" sz="3200" b="1">
                <a:solidFill>
                  <a:srgbClr val="008000"/>
                </a:solidFill>
              </a:rPr>
              <a:t>Things to include on/near your map: </a:t>
            </a:r>
          </a:p>
          <a:p>
            <a:pPr marL="274320" lvl="1" indent="0">
              <a:spcAft>
                <a:spcPts val="600"/>
              </a:spcAft>
              <a:buNone/>
            </a:pPr>
            <a:r>
              <a:rPr lang="en-US" sz="3200" b="1">
                <a:solidFill>
                  <a:srgbClr val="008000"/>
                </a:solidFill>
              </a:rPr>
              <a:t>--Title	--North arrow	--Scale	</a:t>
            </a:r>
          </a:p>
          <a:p>
            <a:pPr marL="274320" lvl="1" indent="0">
              <a:spcAft>
                <a:spcPts val="600"/>
              </a:spcAft>
              <a:buNone/>
            </a:pPr>
            <a:r>
              <a:rPr lang="en-US" sz="3200" b="1">
                <a:solidFill>
                  <a:srgbClr val="008000"/>
                </a:solidFill>
              </a:rPr>
              <a:t>--Labels	--Legend (if relevant)	--Map Source</a:t>
            </a:r>
          </a:p>
          <a:p>
            <a:pPr marL="274320" lvl="1" indent="0">
              <a:spcAft>
                <a:spcPts val="600"/>
              </a:spcAft>
              <a:buNone/>
            </a:pPr>
            <a:r>
              <a:rPr lang="en-US" sz="3200" b="1">
                <a:solidFill>
                  <a:srgbClr val="008000"/>
                </a:solidFill>
              </a:rPr>
              <a:t>--captions that explain what you think is important about the image (optional, but helpful)</a:t>
            </a:r>
          </a:p>
          <a:p>
            <a:pPr marL="274320" lvl="1" indent="0">
              <a:buNone/>
            </a:pPr>
            <a:endParaRPr lang="en-US" sz="3200"/>
          </a:p>
          <a:p>
            <a:endParaRPr lang="en-US" sz="3200"/>
          </a:p>
        </p:txBody>
      </p:sp>
    </p:spTree>
    <p:extLst>
      <p:ext uri="{BB962C8B-B14F-4D97-AF65-F5344CB8AC3E}">
        <p14:creationId xmlns:p14="http://schemas.microsoft.com/office/powerpoint/2010/main" val="27282135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Looking ahead to 1.5</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74208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322" y="228600"/>
            <a:ext cx="5707062" cy="1371600"/>
          </a:xfrm>
          <a:solidFill>
            <a:schemeClr val="bg2">
              <a:lumMod val="75000"/>
            </a:schemeClr>
          </a:solidFill>
        </p:spPr>
        <p:txBody>
          <a:bodyPr/>
          <a:lstStyle/>
          <a:p>
            <a:pPr>
              <a:defRPr/>
            </a:pPr>
            <a:r>
              <a:rPr lang="en-US" sz="3600" dirty="0" smtClean="0"/>
              <a:t>How to interpret grades?</a:t>
            </a:r>
            <a:endParaRPr lang="en-US" sz="3600" dirty="0"/>
          </a:p>
        </p:txBody>
      </p:sp>
      <p:sp>
        <p:nvSpPr>
          <p:cNvPr id="3" name="Content Placeholder 2"/>
          <p:cNvSpPr>
            <a:spLocks noGrp="1"/>
          </p:cNvSpPr>
          <p:nvPr>
            <p:ph sz="half" idx="1"/>
          </p:nvPr>
        </p:nvSpPr>
        <p:spPr>
          <a:xfrm>
            <a:off x="426983" y="2093871"/>
            <a:ext cx="6105677" cy="3641767"/>
          </a:xfrm>
        </p:spPr>
        <p:txBody>
          <a:bodyPr>
            <a:normAutofit/>
          </a:bodyPr>
          <a:lstStyle/>
          <a:p>
            <a:pPr marL="0" indent="0">
              <a:spcBef>
                <a:spcPts val="800"/>
              </a:spcBef>
              <a:spcAft>
                <a:spcPts val="1200"/>
              </a:spcAft>
              <a:buNone/>
              <a:defRPr/>
            </a:pPr>
            <a:r>
              <a:rPr lang="en-US" dirty="0">
                <a:solidFill>
                  <a:srgbClr val="3F5A22"/>
                </a:solidFill>
              </a:rPr>
              <a:t>“A” (4.0) requires outstanding work that shows original thinking</a:t>
            </a:r>
          </a:p>
          <a:p>
            <a:pPr marL="0" indent="0">
              <a:spcBef>
                <a:spcPts val="800"/>
              </a:spcBef>
              <a:spcAft>
                <a:spcPts val="1200"/>
              </a:spcAft>
              <a:buNone/>
              <a:defRPr/>
            </a:pPr>
            <a:r>
              <a:rPr lang="en-US" dirty="0" smtClean="0">
                <a:solidFill>
                  <a:srgbClr val="3F5A22"/>
                </a:solidFill>
              </a:rPr>
              <a:t>Fulfill basic requirements = “B” (3.0)</a:t>
            </a:r>
          </a:p>
          <a:p>
            <a:pPr marL="0" indent="0">
              <a:spcBef>
                <a:spcPts val="800"/>
              </a:spcBef>
              <a:spcAft>
                <a:spcPts val="1200"/>
              </a:spcAft>
              <a:buNone/>
              <a:defRPr/>
            </a:pPr>
            <a:r>
              <a:rPr lang="en-US" dirty="0" smtClean="0">
                <a:solidFill>
                  <a:srgbClr val="3F5A22"/>
                </a:solidFill>
              </a:rPr>
              <a:t>“C” (2.0) indicates substantial improvement is needed</a:t>
            </a:r>
            <a:endParaRPr lang="en-US" dirty="0">
              <a:solidFill>
                <a:srgbClr val="3F5A22"/>
              </a:solidFill>
            </a:endParaRPr>
          </a:p>
        </p:txBody>
      </p:sp>
      <p:sp>
        <p:nvSpPr>
          <p:cNvPr id="22531" name="Content Placeholder 3"/>
          <p:cNvSpPr>
            <a:spLocks noGrp="1"/>
          </p:cNvSpPr>
          <p:nvPr>
            <p:ph sz="half" idx="2"/>
          </p:nvPr>
        </p:nvSpPr>
        <p:spPr>
          <a:xfrm>
            <a:off x="6676972" y="1803400"/>
            <a:ext cx="1981200" cy="5384800"/>
          </a:xfrm>
          <a:noFill/>
        </p:spPr>
        <p:txBody>
          <a:bodyPr>
            <a:normAutofit/>
          </a:bodyPr>
          <a:lstStyle/>
          <a:p>
            <a:pPr marL="68263" indent="0">
              <a:spcBef>
                <a:spcPts val="1400"/>
              </a:spcBef>
              <a:buFont typeface="Wingdings" charset="0"/>
              <a:buNone/>
              <a:tabLst>
                <a:tab pos="1028700" algn="l"/>
              </a:tabLst>
              <a:defRPr/>
            </a:pPr>
            <a:r>
              <a:rPr lang="en-US" dirty="0">
                <a:latin typeface="Corbel" charset="0"/>
              </a:rPr>
              <a:t>4.0	A</a:t>
            </a:r>
          </a:p>
          <a:p>
            <a:pPr marL="68263" indent="0">
              <a:spcBef>
                <a:spcPts val="1400"/>
              </a:spcBef>
              <a:buFont typeface="Wingdings" charset="0"/>
              <a:buNone/>
              <a:tabLst>
                <a:tab pos="1028700" algn="l"/>
              </a:tabLst>
              <a:defRPr/>
            </a:pPr>
            <a:r>
              <a:rPr lang="en-US" dirty="0">
                <a:latin typeface="Corbel" charset="0"/>
              </a:rPr>
              <a:t>3.7	A-</a:t>
            </a:r>
          </a:p>
          <a:p>
            <a:pPr marL="68263" indent="0">
              <a:spcBef>
                <a:spcPts val="1400"/>
              </a:spcBef>
              <a:buFont typeface="Wingdings" charset="0"/>
              <a:buNone/>
              <a:tabLst>
                <a:tab pos="1028700" algn="l"/>
              </a:tabLst>
              <a:defRPr/>
            </a:pPr>
            <a:r>
              <a:rPr lang="en-US" dirty="0">
                <a:latin typeface="Corbel" charset="0"/>
              </a:rPr>
              <a:t>3.3	B+</a:t>
            </a:r>
          </a:p>
          <a:p>
            <a:pPr marL="68263" indent="0">
              <a:spcBef>
                <a:spcPts val="1400"/>
              </a:spcBef>
              <a:buFont typeface="Wingdings" charset="0"/>
              <a:buNone/>
              <a:tabLst>
                <a:tab pos="1028700" algn="l"/>
              </a:tabLst>
              <a:defRPr/>
            </a:pPr>
            <a:r>
              <a:rPr lang="en-US" dirty="0">
                <a:latin typeface="Corbel" charset="0"/>
              </a:rPr>
              <a:t>3.0	B</a:t>
            </a:r>
          </a:p>
          <a:p>
            <a:pPr marL="68263" indent="0">
              <a:spcBef>
                <a:spcPts val="1400"/>
              </a:spcBef>
              <a:buFont typeface="Wingdings" charset="0"/>
              <a:buNone/>
              <a:tabLst>
                <a:tab pos="1028700" algn="l"/>
              </a:tabLst>
              <a:defRPr/>
            </a:pPr>
            <a:r>
              <a:rPr lang="en-US" dirty="0">
                <a:latin typeface="Corbel" charset="0"/>
              </a:rPr>
              <a:t>2.7	B-</a:t>
            </a:r>
          </a:p>
          <a:p>
            <a:pPr marL="68263" indent="0">
              <a:spcBef>
                <a:spcPts val="1400"/>
              </a:spcBef>
              <a:buFont typeface="Wingdings" charset="0"/>
              <a:buNone/>
              <a:tabLst>
                <a:tab pos="1028700" algn="l"/>
              </a:tabLst>
              <a:defRPr/>
            </a:pPr>
            <a:r>
              <a:rPr lang="en-US" dirty="0">
                <a:latin typeface="Corbel" charset="0"/>
              </a:rPr>
              <a:t>2.3	C+</a:t>
            </a:r>
          </a:p>
          <a:p>
            <a:pPr marL="68263" indent="0">
              <a:spcBef>
                <a:spcPts val="1400"/>
              </a:spcBef>
              <a:buFont typeface="Wingdings" charset="0"/>
              <a:buNone/>
              <a:tabLst>
                <a:tab pos="1028700" algn="l"/>
              </a:tabLst>
              <a:defRPr/>
            </a:pPr>
            <a:r>
              <a:rPr lang="en-US" dirty="0">
                <a:latin typeface="Corbel" charset="0"/>
              </a:rPr>
              <a:t>2.0	C</a:t>
            </a:r>
          </a:p>
        </p:txBody>
      </p:sp>
    </p:spTree>
    <p:extLst>
      <p:ext uri="{BB962C8B-B14F-4D97-AF65-F5344CB8AC3E}">
        <p14:creationId xmlns:p14="http://schemas.microsoft.com/office/powerpoint/2010/main" val="1487967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92545"/>
          </a:xfrm>
        </p:spPr>
        <p:txBody>
          <a:bodyPr>
            <a:normAutofit fontScale="90000"/>
          </a:bodyPr>
          <a:lstStyle/>
          <a:p>
            <a:r>
              <a:rPr lang="en-US" sz="2800"/>
              <a:t>Task for 1.5</a:t>
            </a:r>
          </a:p>
        </p:txBody>
      </p:sp>
      <p:sp>
        <p:nvSpPr>
          <p:cNvPr id="5" name="Content Placeholder 4"/>
          <p:cNvSpPr>
            <a:spLocks noGrp="1"/>
          </p:cNvSpPr>
          <p:nvPr>
            <p:ph idx="1"/>
          </p:nvPr>
        </p:nvSpPr>
        <p:spPr>
          <a:xfrm>
            <a:off x="138544" y="427181"/>
            <a:ext cx="8913091" cy="6142182"/>
          </a:xfrm>
        </p:spPr>
        <p:txBody>
          <a:bodyPr>
            <a:noAutofit/>
          </a:bodyPr>
          <a:lstStyle/>
          <a:p>
            <a:pPr marL="0" indent="0">
              <a:lnSpc>
                <a:spcPct val="110000"/>
              </a:lnSpc>
              <a:buNone/>
            </a:pPr>
            <a:r>
              <a:rPr lang="en-US" sz="1550"/>
              <a:t>Normally, we would have asked you to observe a living space to see how people interact (Whyte, Gehl, Jacobs, etc). Instead, we have worked our way around a place you know using different tools suitable to study from a distance. And we have learned with you by asking questions and listening to new answers. In this final paper we ask you to </a:t>
            </a:r>
            <a:r>
              <a:rPr lang="en-US" sz="1550" b="1">
                <a:solidFill>
                  <a:srgbClr val="108040"/>
                </a:solidFill>
              </a:rPr>
              <a:t>talk about the place you have been studying in terms of its complexities within a wider city</a:t>
            </a:r>
            <a:r>
              <a:rPr lang="en-US" sz="1550"/>
              <a:t>, informed by your new sense of space and context. We had suggested originally that you could </a:t>
            </a:r>
            <a:r>
              <a:rPr lang="en-US" sz="1550" b="1">
                <a:solidFill>
                  <a:srgbClr val="CE5200"/>
                </a:solidFill>
              </a:rPr>
              <a:t>use an event in your space that allows us to understand urban society and culture</a:t>
            </a:r>
            <a:r>
              <a:rPr lang="en-US" sz="1550"/>
              <a:t>; it might well be a protest you have attended. Or a regular event like a market or chess games or children playing or people walking dogs. Yet, you have also reminded us of </a:t>
            </a:r>
            <a:r>
              <a:rPr lang="en-US" sz="1550" b="1"/>
              <a:t>the importance of context and change, whether historical or in the rhythms of the day</a:t>
            </a:r>
            <a:r>
              <a:rPr lang="en-US" sz="1550"/>
              <a:t>. In a private space, we see social </a:t>
            </a:r>
            <a:r>
              <a:rPr lang="en-US" sz="1550" b="1">
                <a:solidFill>
                  <a:srgbClr val="108040"/>
                </a:solidFill>
              </a:rPr>
              <a:t>patterns of inclusion and exclusion</a:t>
            </a:r>
            <a:r>
              <a:rPr lang="en-US" sz="1550"/>
              <a:t> in a neighborhood party in the backyard or kitchen. Here, you have had to think about what constitutes a neighborhood as seen in more intimate spaces and how you learn edges and differece. </a:t>
            </a:r>
          </a:p>
          <a:p>
            <a:pPr marL="0" indent="0">
              <a:lnSpc>
                <a:spcPct val="110000"/>
              </a:lnSpc>
              <a:buNone/>
            </a:pPr>
            <a:r>
              <a:rPr lang="en-US" sz="1550"/>
              <a:t>So, we would ask you to let 1.5 grow organically out of the issues you have discovered in writing and reflection although you may use other sources like newspapers or telephone calls home. Your paper should </a:t>
            </a:r>
            <a:r>
              <a:rPr lang="en-US" sz="1550" b="1">
                <a:solidFill>
                  <a:srgbClr val="CE5200"/>
                </a:solidFill>
              </a:rPr>
              <a:t>introduce the space and its complex context</a:t>
            </a:r>
            <a:r>
              <a:rPr lang="en-US" sz="1550" b="1"/>
              <a:t>, using writings and maps YOU HAVE ALREADY MADE</a:t>
            </a:r>
            <a:r>
              <a:rPr lang="en-US" sz="1550"/>
              <a:t> and make an argument about “how it works.” </a:t>
            </a:r>
            <a:r>
              <a:rPr lang="en-US" sz="1550" b="1">
                <a:solidFill>
                  <a:srgbClr val="0000FF"/>
                </a:solidFill>
              </a:rPr>
              <a:t>FOCUS ON ONE CLEAR THEME</a:t>
            </a:r>
            <a:r>
              <a:rPr lang="en-US" sz="1550"/>
              <a:t> that allows you </a:t>
            </a:r>
            <a:r>
              <a:rPr lang="en-US" sz="1550" b="1">
                <a:solidFill>
                  <a:srgbClr val="108040"/>
                </a:solidFill>
              </a:rPr>
              <a:t>to use your maps and data for supporting arguments</a:t>
            </a:r>
            <a:r>
              <a:rPr lang="en-US" sz="1550"/>
              <a:t>. That is, you may have seen themes of identity embodied in a place, or urban divisions or questions of change in rebuilding or even places that create their own centrality or defy the context around them. In some cases, you can almost do this with restatement of the materials you have produced, in a cogent order. In others, we have asked you to think further and more critically. In either case you have the pieces: now put them together in terms of an essay you can –and should –share with family and friends to see how they understand and interpret the spaces you share. </a:t>
            </a:r>
          </a:p>
        </p:txBody>
      </p:sp>
    </p:spTree>
    <p:extLst>
      <p:ext uri="{BB962C8B-B14F-4D97-AF65-F5344CB8AC3E}">
        <p14:creationId xmlns:p14="http://schemas.microsoft.com/office/powerpoint/2010/main" val="779065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would mean a solid “B”?</a:t>
            </a:r>
            <a:endParaRPr lang="en-US" dirty="0"/>
          </a:p>
        </p:txBody>
      </p:sp>
      <p:sp>
        <p:nvSpPr>
          <p:cNvPr id="3" name="Content Placeholder 2"/>
          <p:cNvSpPr>
            <a:spLocks noGrp="1"/>
          </p:cNvSpPr>
          <p:nvPr>
            <p:ph idx="1"/>
          </p:nvPr>
        </p:nvSpPr>
        <p:spPr>
          <a:xfrm>
            <a:off x="240254" y="1427164"/>
            <a:ext cx="8751345" cy="5430836"/>
          </a:xfrm>
        </p:spPr>
        <p:txBody>
          <a:bodyPr>
            <a:normAutofit fontScale="85000" lnSpcReduction="20000"/>
          </a:bodyPr>
          <a:lstStyle/>
          <a:p>
            <a:pPr marL="0" indent="0">
              <a:spcAft>
                <a:spcPts val="1200"/>
              </a:spcAft>
              <a:buNone/>
              <a:defRPr/>
            </a:pPr>
            <a:r>
              <a:rPr lang="en-US" sz="2400" i="1" dirty="0" smtClean="0">
                <a:solidFill>
                  <a:srgbClr val="008000"/>
                </a:solidFill>
              </a:rPr>
              <a:t>Analysis</a:t>
            </a:r>
          </a:p>
          <a:p>
            <a:pPr marL="0" indent="0">
              <a:spcAft>
                <a:spcPts val="1200"/>
              </a:spcAft>
              <a:buNone/>
              <a:defRPr/>
            </a:pPr>
            <a:r>
              <a:rPr lang="en-US" sz="2400" dirty="0">
                <a:sym typeface="Zapf Dingbats"/>
              </a:rPr>
              <a:t></a:t>
            </a:r>
            <a:r>
              <a:rPr lang="en-US" sz="2400" dirty="0"/>
              <a:t> You defined a specific focus topic and reported clear observations related to that topic</a:t>
            </a:r>
          </a:p>
          <a:p>
            <a:pPr marL="0" indent="0">
              <a:spcAft>
                <a:spcPts val="1200"/>
              </a:spcAft>
              <a:buNone/>
              <a:defRPr/>
            </a:pPr>
            <a:r>
              <a:rPr lang="en-US" dirty="0">
                <a:sym typeface="Zapf Dingbats"/>
              </a:rPr>
              <a:t></a:t>
            </a:r>
            <a:r>
              <a:rPr lang="en-US" dirty="0"/>
              <a:t> Your discussion of the readings in relation to your topic and your observations indicates that you have understood and integrated the material</a:t>
            </a:r>
            <a:r>
              <a:rPr lang="en-US" sz="2400" dirty="0" smtClean="0"/>
              <a:t> </a:t>
            </a:r>
          </a:p>
          <a:p>
            <a:pPr marL="0" indent="0">
              <a:spcAft>
                <a:spcPts val="1200"/>
              </a:spcAft>
              <a:buNone/>
              <a:defRPr/>
            </a:pPr>
            <a:r>
              <a:rPr lang="en-US" dirty="0">
                <a:sym typeface="Zapf Dingbats"/>
              </a:rPr>
              <a:t></a:t>
            </a:r>
            <a:r>
              <a:rPr lang="en-US" dirty="0"/>
              <a:t> You used maps, data, and perhaps exerpts from newspapers and/or conversations with people from home, as well as your own memories, as evidence in making your argument</a:t>
            </a:r>
          </a:p>
          <a:p>
            <a:pPr marL="0" indent="0">
              <a:spcAft>
                <a:spcPts val="1200"/>
              </a:spcAft>
              <a:buNone/>
              <a:defRPr/>
            </a:pPr>
            <a:r>
              <a:rPr lang="en-US" dirty="0">
                <a:sym typeface="Zapf Dingbats"/>
              </a:rPr>
              <a:t></a:t>
            </a:r>
            <a:r>
              <a:rPr lang="en-US" dirty="0"/>
              <a:t> You addressed issues of meaning, change, and social differences, and the way these interact with space</a:t>
            </a:r>
            <a:endParaRPr lang="en-US" sz="2400" dirty="0" smtClean="0"/>
          </a:p>
          <a:p>
            <a:pPr marL="0" indent="0">
              <a:spcAft>
                <a:spcPts val="1200"/>
              </a:spcAft>
              <a:buNone/>
              <a:defRPr/>
            </a:pPr>
            <a:r>
              <a:rPr lang="en-US" dirty="0">
                <a:sym typeface="Zapf Dingbats"/>
              </a:rPr>
              <a:t></a:t>
            </a:r>
            <a:r>
              <a:rPr lang="en-US" dirty="0"/>
              <a:t> Your maps and images are clear and easy to understand. They include necessary elements: title, labels, north arrow, scale, legend (where relevant)</a:t>
            </a:r>
          </a:p>
          <a:p>
            <a:pPr marL="0" indent="0">
              <a:spcAft>
                <a:spcPts val="1200"/>
              </a:spcAft>
              <a:buNone/>
              <a:defRPr/>
            </a:pPr>
            <a:r>
              <a:rPr lang="en-US" dirty="0">
                <a:sym typeface="Zapf Dingbats"/>
              </a:rPr>
              <a:t></a:t>
            </a:r>
            <a:r>
              <a:rPr lang="en-US" dirty="0"/>
              <a:t> Your maps and images include the elements you discuss in your writing, and your writing includes the important elements from your maps and images</a:t>
            </a:r>
          </a:p>
        </p:txBody>
      </p:sp>
    </p:spTree>
    <p:extLst>
      <p:ext uri="{BB962C8B-B14F-4D97-AF65-F5344CB8AC3E}">
        <p14:creationId xmlns:p14="http://schemas.microsoft.com/office/powerpoint/2010/main" val="26821136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1014</TotalTime>
  <Words>1393</Words>
  <Application>Microsoft Macintosh PowerPoint</Application>
  <PresentationFormat>On-screen Show (4:3)</PresentationFormat>
  <Paragraphs>87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1.3 Feedback</vt:lpstr>
      <vt:lpstr>1.3 Feedback: Writing</vt:lpstr>
      <vt:lpstr>1.2 Feedback: Writing, cont.</vt:lpstr>
      <vt:lpstr>1.2 Feedback: Maps</vt:lpstr>
      <vt:lpstr>1.2 Feedback: Maps, cont.</vt:lpstr>
      <vt:lpstr>Looking ahead to 1.5</vt:lpstr>
      <vt:lpstr>How to interpret grades?</vt:lpstr>
      <vt:lpstr>Task for 1.5</vt:lpstr>
      <vt:lpstr>What would mean a solid “B”?</vt:lpstr>
      <vt:lpstr>What would mean a solid “B”?</vt:lpstr>
      <vt:lpstr>What would mean a solid “B”?</vt:lpstr>
      <vt:lpstr>Structuring an argument</vt:lpstr>
      <vt:lpstr>Guidance on citations and references</vt:lpstr>
    </vt:vector>
  </TitlesOfParts>
  <Company>Hurley-Franks &amp;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1.2 Feedback</dc:title>
  <dc:creator>Jennifer Hurley</dc:creator>
  <cp:lastModifiedBy>Jennifer Hurley</cp:lastModifiedBy>
  <cp:revision>47</cp:revision>
  <dcterms:created xsi:type="dcterms:W3CDTF">2020-09-30T20:54:56Z</dcterms:created>
  <dcterms:modified xsi:type="dcterms:W3CDTF">2020-10-19T13:10:40Z</dcterms:modified>
</cp:coreProperties>
</file>