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65" r:id="rId5"/>
    <p:sldId id="267" r:id="rId6"/>
    <p:sldId id="269" r:id="rId7"/>
    <p:sldId id="272" r:id="rId8"/>
    <p:sldId id="268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8"/>
  </p:normalViewPr>
  <p:slideViewPr>
    <p:cSldViewPr snapToGrid="0" snapToObjects="1">
      <p:cViewPr>
        <p:scale>
          <a:sx n="106" d="100"/>
          <a:sy n="106" d="100"/>
        </p:scale>
        <p:origin x="1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91C7-EAB3-D542-BCC7-CF3413638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75859-68BE-C646-86EA-48AB1A106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9DAD7-5B5C-1A4F-91D3-E9E6A4AF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92573-BBF2-6D43-8CD4-FED50E16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7DA83-B98A-1843-920B-FCD3FFFF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3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BBAA-CE4F-224D-8D88-4DE0529D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BC58E-027A-CF4C-89A8-F9FB45D17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719DD-C00F-4843-9E15-B6F7C3DEC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11C44-7C1C-DD4D-BCAC-A1348413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0D3F7-9EBB-434B-873D-4B246095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8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910058-5FF8-4840-8414-C128935D0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FFD54-F280-7F4F-BE4C-964A42BD9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E4D7-5B5D-744C-8652-5E0EE5BB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85B65-66F1-C44F-A3D5-646FEB1F3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4A5C3-1DC0-D84B-8E59-203F714B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2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C0E0-B636-284D-8859-43B77C05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2C48D-5481-6A4F-9716-7D14409B8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03268-4385-D649-B894-E458BC2B8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C1CAA-4F87-9645-97A3-D31EC962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B0AD7-778C-0A4A-A23B-EC47468E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3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4454-7382-454D-BDB6-2F6E591D4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1BA2B-E993-9047-9039-970B810D6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4751A-1271-5C45-BD9A-B7017EE7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EBD04-5E3E-4047-A788-265B3110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E515A-2CD7-2243-8D79-9836C2BB3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041D-2C23-C449-971B-39018E0A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6C8D7-6F46-914A-B008-60934B710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91560-DB22-3247-B585-B59A5745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BE22E-65C1-E34B-AE0D-615824C8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737E8-3944-2D42-BE1D-D932D8A2E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15F74-104E-B34C-84E5-6EFC756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D5A3F-93FA-5347-902D-96D6437E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2E3D1-7A5B-5649-9F6A-3CC7DD2A0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6C570-B6B0-934B-96C9-76B6FC8D3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B31DC8-16E1-C149-94E0-0DA3124B6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26FFB-1B40-B344-B03E-D87829E49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F20A6-376E-5C4F-97F7-143B8E5C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A833A-DAED-774E-B3D5-5235CA97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44BCF1-474A-C44F-B43A-5D7BDC56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A0F4-14DC-2D47-877F-DE40B58F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57CD8-0724-D343-81C4-D8A627E7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B41EE-562A-5049-8BFC-897869C2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0974A-5848-7340-A3FA-89B365D3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5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C60C5-0E30-4642-A02A-8A72C85D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383BE-81DF-054E-A80F-87547522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C703B-AC06-3C4D-8FF2-A3F82C0C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8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92E25-3A87-B549-B91B-29A991C4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A5DD6-C3AA-8B4C-AE22-9F18BF6F7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CB7B4-5833-4447-A496-6E23D44F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B439B-D9D9-2D47-8417-1179E954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B059C-1B10-9048-A1CA-9D4DF185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39B0-0660-0A42-961B-D442F65A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8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DD664-E4C5-284B-9E6E-4C8685F6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8A3D8D-4B41-4B49-9E5F-79CCFA8E3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6F74C-A307-FE45-BD92-B8D260595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750E9-99AF-5F43-B74D-3492C0BA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BAB74-C34D-0F4D-B002-83356196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E41B3-813B-E648-996B-62B2594F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F7EC6-5529-1B47-A144-4956EFB8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78509-F3E2-A641-B3C9-22200F7C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5DC5-96CE-814A-9330-C1B60A3DF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0DD1-71CA-F746-9B5A-CA6F48BBD62D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DBAD4-F078-9648-B427-2BB5658B3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25407-45A5-5848-BA0A-BCCCBD0F1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FC76E-934C-3C45-BA17-9DEEC20E3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2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26A66A-C258-C646-B161-F74EE78297CD}"/>
              </a:ext>
            </a:extLst>
          </p:cNvPr>
          <p:cNvSpPr txBox="1"/>
          <p:nvPr/>
        </p:nvSpPr>
        <p:spPr>
          <a:xfrm>
            <a:off x="667001" y="451184"/>
            <a:ext cx="110728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Heute ist der zwanzigste Oktober</a:t>
            </a:r>
          </a:p>
          <a:p>
            <a:endParaRPr lang="de-DE" sz="3200" dirty="0"/>
          </a:p>
          <a:p>
            <a:r>
              <a:rPr lang="de-DE" sz="3200" dirty="0"/>
              <a:t>-</a:t>
            </a:r>
            <a:r>
              <a:rPr lang="de-DE" sz="3200" dirty="0" err="1"/>
              <a:t>Pl</a:t>
            </a:r>
            <a:r>
              <a:rPr lang="de-DE" sz="3200" dirty="0"/>
              <a:t> Formen von Nomen</a:t>
            </a:r>
          </a:p>
          <a:p>
            <a:r>
              <a:rPr lang="de-DE" sz="3200" dirty="0"/>
              <a:t>-Possessivadjektive </a:t>
            </a:r>
          </a:p>
          <a:p>
            <a:r>
              <a:rPr lang="de-DE" sz="3200" dirty="0"/>
              <a:t>-Kennen</a:t>
            </a:r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Hausaufgaben: </a:t>
            </a:r>
          </a:p>
          <a:p>
            <a:r>
              <a:rPr lang="de-DE" sz="3200"/>
              <a:t>Arbeitsblatt 20.10</a:t>
            </a:r>
            <a:endParaRPr lang="de-DE" sz="3200" dirty="0"/>
          </a:p>
          <a:p>
            <a:r>
              <a:rPr lang="de-DE" sz="3200" dirty="0"/>
              <a:t>Test Kapitel 2 Korrekturen</a:t>
            </a:r>
          </a:p>
          <a:p>
            <a:r>
              <a:rPr lang="de-DE" sz="3200" dirty="0"/>
              <a:t>Schreibaufgabe 5,2 am Samstag fällig </a:t>
            </a:r>
          </a:p>
          <a:p>
            <a:r>
              <a:rPr lang="de-DE" sz="3200" dirty="0" err="1"/>
              <a:t>MindTap</a:t>
            </a:r>
            <a:r>
              <a:rPr lang="de-DE" sz="3200" dirty="0"/>
              <a:t>: 78, 81, 82, 83, 87, 88, 89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F269DB-E60F-EF4F-A692-26E5365A9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8"/>
    </mc:Choice>
    <mc:Fallback>
      <p:transition spd="slow" advTm="4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E6E2C-9E4C-A941-90E0-987802FE0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1" y="584869"/>
            <a:ext cx="4828408" cy="284413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16B2BAE3-13E2-E44F-ACE2-DE0DF316732E}"/>
              </a:ext>
            </a:extLst>
          </p:cNvPr>
          <p:cNvSpPr/>
          <p:nvPr/>
        </p:nvSpPr>
        <p:spPr>
          <a:xfrm>
            <a:off x="5257800" y="1203158"/>
            <a:ext cx="1720516" cy="565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7B69A-437C-7E46-BF3B-A5080182C731}"/>
              </a:ext>
            </a:extLst>
          </p:cNvPr>
          <p:cNvSpPr txBox="1"/>
          <p:nvPr/>
        </p:nvSpPr>
        <p:spPr>
          <a:xfrm>
            <a:off x="7447547" y="1383632"/>
            <a:ext cx="44155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Sie </a:t>
            </a:r>
            <a:r>
              <a:rPr lang="en-US" sz="2800" dirty="0" err="1"/>
              <a:t>ist</a:t>
            </a:r>
            <a:r>
              <a:rPr lang="en-US" sz="2800" dirty="0"/>
              <a:t> die </a:t>
            </a:r>
            <a:r>
              <a:rPr lang="en-US" sz="2800" dirty="0" err="1"/>
              <a:t>Obstverkäuferin</a:t>
            </a:r>
            <a:r>
              <a:rPr lang="en-US" sz="2800" dirty="0"/>
              <a:t>. (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verkauft</a:t>
            </a:r>
            <a:r>
              <a:rPr lang="en-US" sz="2800" dirty="0"/>
              <a:t> </a:t>
            </a:r>
            <a:r>
              <a:rPr lang="en-US" sz="2800" dirty="0" err="1"/>
              <a:t>Obst</a:t>
            </a:r>
            <a:r>
              <a:rPr lang="en-US" sz="2800" dirty="0"/>
              <a:t>)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Ich </a:t>
            </a:r>
            <a:r>
              <a:rPr lang="en-US" sz="2800" dirty="0" err="1"/>
              <a:t>kenne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nicht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Die Frau </a:t>
            </a:r>
            <a:r>
              <a:rPr lang="en-US" sz="2800" dirty="0" err="1"/>
              <a:t>kennt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6CAAB-4BE5-324E-AE51-B269EFB0E0D3}"/>
              </a:ext>
            </a:extLst>
          </p:cNvPr>
          <p:cNvSpPr txBox="1"/>
          <p:nvPr/>
        </p:nvSpPr>
        <p:spPr>
          <a:xfrm>
            <a:off x="296112" y="3741820"/>
            <a:ext cx="66822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kennen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ich </a:t>
            </a:r>
            <a:r>
              <a:rPr lang="en-US" sz="2800" dirty="0" err="1"/>
              <a:t>kenne</a:t>
            </a:r>
            <a:r>
              <a:rPr lang="en-US" sz="2800" dirty="0"/>
              <a:t> 			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kennen</a:t>
            </a:r>
            <a:endParaRPr lang="en-US" sz="2800" dirty="0"/>
          </a:p>
          <a:p>
            <a:r>
              <a:rPr lang="en-US" sz="2800" dirty="0"/>
              <a:t>du </a:t>
            </a:r>
            <a:r>
              <a:rPr lang="en-US" sz="2800" dirty="0" err="1"/>
              <a:t>kennst</a:t>
            </a:r>
            <a:r>
              <a:rPr lang="en-US" sz="2800" dirty="0"/>
              <a:t>			</a:t>
            </a:r>
            <a:r>
              <a:rPr lang="en-US" sz="2800" dirty="0" err="1"/>
              <a:t>ihr</a:t>
            </a:r>
            <a:r>
              <a:rPr lang="en-US" sz="2800" dirty="0"/>
              <a:t> </a:t>
            </a:r>
            <a:r>
              <a:rPr lang="en-US" sz="2800" dirty="0" err="1"/>
              <a:t>kennt</a:t>
            </a:r>
            <a:endParaRPr lang="en-US" sz="2800" dirty="0"/>
          </a:p>
          <a:p>
            <a:r>
              <a:rPr lang="en-US" sz="2800" dirty="0" err="1"/>
              <a:t>er</a:t>
            </a:r>
            <a:r>
              <a:rPr lang="en-US" sz="2800" dirty="0"/>
              <a:t>/</a:t>
            </a:r>
            <a:r>
              <a:rPr lang="en-US" sz="2800" dirty="0" err="1"/>
              <a:t>sie</a:t>
            </a:r>
            <a:r>
              <a:rPr lang="en-US" sz="2800" dirty="0"/>
              <a:t>/es/</a:t>
            </a:r>
            <a:r>
              <a:rPr lang="en-US" sz="2800" dirty="0" err="1"/>
              <a:t>xier</a:t>
            </a:r>
            <a:r>
              <a:rPr lang="en-US" sz="2800" dirty="0"/>
              <a:t> </a:t>
            </a:r>
            <a:r>
              <a:rPr lang="en-US" sz="2800" dirty="0" err="1"/>
              <a:t>kennt</a:t>
            </a:r>
            <a:r>
              <a:rPr lang="en-US" sz="2800" dirty="0"/>
              <a:t>	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kennen</a:t>
            </a:r>
            <a:endParaRPr lang="en-US" sz="2800" dirty="0"/>
          </a:p>
          <a:p>
            <a:r>
              <a:rPr lang="en-US" sz="2800" dirty="0"/>
              <a:t>		Sie </a:t>
            </a:r>
            <a:r>
              <a:rPr lang="en-US" sz="2800" dirty="0" err="1"/>
              <a:t>kennen</a:t>
            </a:r>
            <a:endParaRPr lang="en-US" sz="28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C1A9D2-BCD1-7B47-B2DE-4284D2413756}"/>
              </a:ext>
            </a:extLst>
          </p:cNvPr>
          <p:cNvSpPr txBox="1"/>
          <p:nvPr/>
        </p:nvSpPr>
        <p:spPr>
          <a:xfrm>
            <a:off x="7724274" y="5257800"/>
            <a:ext cx="383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Nr. 4  und 5 auf dem </a:t>
            </a:r>
            <a:r>
              <a:rPr lang="en-US" b="1" dirty="0" err="1"/>
              <a:t>Arbeitsblatt</a:t>
            </a:r>
            <a:r>
              <a:rPr lang="en-US" b="1" dirty="0"/>
              <a:t>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EB8FD6E-923B-A844-A2CF-710AC38AC1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70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47"/>
    </mc:Choice>
    <mc:Fallback>
      <p:transition spd="slow" advTm="7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283F-CF40-E245-B685-C382FE10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1464"/>
          </a:xfrm>
        </p:spPr>
        <p:txBody>
          <a:bodyPr>
            <a:normAutofit fontScale="90000"/>
          </a:bodyPr>
          <a:lstStyle/>
          <a:p>
            <a:r>
              <a:rPr lang="en-US" dirty="0"/>
              <a:t>Singular v PL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0D3DF-2325-B144-80FC-8F91D6619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37" y="1226886"/>
            <a:ext cx="5806272" cy="3859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8ED6A-3F92-7248-BCF4-55BC7431FC8F}"/>
              </a:ext>
            </a:extLst>
          </p:cNvPr>
          <p:cNvSpPr txBox="1"/>
          <p:nvPr/>
        </p:nvSpPr>
        <p:spPr>
          <a:xfrm>
            <a:off x="7086600" y="1226886"/>
            <a:ext cx="45840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en-US" sz="2800" dirty="0" err="1"/>
              <a:t>sehe</a:t>
            </a:r>
            <a:r>
              <a:rPr lang="en-US" sz="2800" dirty="0"/>
              <a:t>….</a:t>
            </a:r>
          </a:p>
          <a:p>
            <a:r>
              <a:rPr lang="en-US" sz="2800" dirty="0"/>
              <a:t>die </a:t>
            </a:r>
            <a:r>
              <a:rPr lang="en-US" sz="2800" dirty="0" err="1"/>
              <a:t>Bananen</a:t>
            </a:r>
            <a:endParaRPr lang="en-US" sz="2800" dirty="0"/>
          </a:p>
          <a:p>
            <a:r>
              <a:rPr lang="en-US" sz="2800" dirty="0"/>
              <a:t>die </a:t>
            </a:r>
            <a:r>
              <a:rPr lang="en-US" sz="2800" dirty="0" err="1"/>
              <a:t>Äpfel</a:t>
            </a:r>
            <a:endParaRPr lang="en-US" sz="2800" dirty="0"/>
          </a:p>
          <a:p>
            <a:r>
              <a:rPr lang="en-US" sz="2800" dirty="0"/>
              <a:t>die </a:t>
            </a:r>
            <a:r>
              <a:rPr lang="en-US" sz="2800" dirty="0" err="1"/>
              <a:t>Pfirsiche</a:t>
            </a:r>
            <a:endParaRPr lang="en-US" sz="2800" dirty="0"/>
          </a:p>
          <a:p>
            <a:r>
              <a:rPr lang="en-US" sz="2800" dirty="0"/>
              <a:t>die </a:t>
            </a:r>
            <a:r>
              <a:rPr lang="en-US" sz="2800" dirty="0" err="1"/>
              <a:t>Ananas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/>
              <a:t>Ich </a:t>
            </a:r>
            <a:r>
              <a:rPr lang="en-US" sz="2800" dirty="0" err="1"/>
              <a:t>sehe</a:t>
            </a:r>
            <a:r>
              <a:rPr lang="en-US" sz="2800" dirty="0"/>
              <a:t>…</a:t>
            </a:r>
          </a:p>
          <a:p>
            <a:r>
              <a:rPr lang="en-US" sz="2800" dirty="0"/>
              <a:t>die </a:t>
            </a:r>
            <a:r>
              <a:rPr lang="en-US" sz="2800" dirty="0" err="1"/>
              <a:t>Banane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b="1" dirty="0"/>
              <a:t>Nr. 1 auf dem </a:t>
            </a:r>
            <a:r>
              <a:rPr lang="en-US" sz="2800" b="1" dirty="0" err="1"/>
              <a:t>Arbeitsblatt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122B0F-1192-8A43-B721-13C79A3F66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46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20"/>
    </mc:Choice>
    <mc:Fallback>
      <p:transition spd="slow" advTm="5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E2C6D-627D-7E49-A933-62CDB7A54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62" y="450849"/>
            <a:ext cx="6518115" cy="52355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DDD3BE-067B-534B-AE88-66C93634C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6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8534" y="42333"/>
          <a:ext cx="9482667" cy="6729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0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2778">
                <a:tc>
                  <a:txBody>
                    <a:bodyPr/>
                    <a:lstStyle/>
                    <a:p>
                      <a:r>
                        <a:rPr lang="en-US" dirty="0"/>
                        <a:t>Genus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Regel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Beispiel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260">
                <a:tc rowSpan="5">
                  <a:txBody>
                    <a:bodyPr/>
                    <a:lstStyle/>
                    <a:p>
                      <a:r>
                        <a:rPr lang="en-US" dirty="0" err="1"/>
                        <a:t>Maskulin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male</a:t>
                      </a:r>
                      <a:r>
                        <a:rPr lang="en-US" baseline="0" dirty="0"/>
                        <a:t> beings/people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  <a:r>
                        <a:rPr lang="en-US" baseline="0" dirty="0"/>
                        <a:t> Mann, der Student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2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er</a:t>
                      </a:r>
                      <a:r>
                        <a:rPr lang="en-US" dirty="0"/>
                        <a:t>, agents of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  <a:r>
                        <a:rPr lang="en-US" baseline="0" dirty="0"/>
                        <a:t> Computer, der </a:t>
                      </a:r>
                      <a:r>
                        <a:rPr lang="en-US" baseline="0" dirty="0" err="1"/>
                        <a:t>Wissenschaftler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1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days,</a:t>
                      </a:r>
                      <a:r>
                        <a:rPr lang="en-US" baseline="0" dirty="0"/>
                        <a:t> months, seasons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  <a:r>
                        <a:rPr lang="en-US" baseline="0" dirty="0"/>
                        <a:t> Winter,  der Montag, der </a:t>
                      </a:r>
                      <a:r>
                        <a:rPr lang="en-US" baseline="0" dirty="0" err="1"/>
                        <a:t>Mittwoch</a:t>
                      </a:r>
                      <a:r>
                        <a:rPr lang="en-US" baseline="0" dirty="0"/>
                        <a:t>, der </a:t>
                      </a:r>
                      <a:r>
                        <a:rPr lang="en-US" baseline="0" dirty="0" err="1"/>
                        <a:t>Dezember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ig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-</a:t>
                      </a:r>
                      <a:r>
                        <a:rPr lang="en-US" baseline="0" dirty="0" err="1"/>
                        <a:t>ich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ing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ast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mus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Teppich</a:t>
                      </a:r>
                      <a:r>
                        <a:rPr lang="en-US" baseline="0" dirty="0"/>
                        <a:t>, der </a:t>
                      </a:r>
                      <a:r>
                        <a:rPr lang="en-US" baseline="0" dirty="0" err="1"/>
                        <a:t>Sozialismus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 of Compass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Norden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Süden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Osten</a:t>
                      </a:r>
                      <a:r>
                        <a:rPr lang="en-US" baseline="0" dirty="0"/>
                        <a:t>,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260">
                <a:tc rowSpan="3">
                  <a:txBody>
                    <a:bodyPr/>
                    <a:lstStyle/>
                    <a:p>
                      <a:r>
                        <a:rPr lang="en-US" dirty="0" err="1"/>
                        <a:t>Feminin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female</a:t>
                      </a:r>
                      <a:r>
                        <a:rPr lang="en-US" baseline="0" dirty="0"/>
                        <a:t> beings/people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Architektin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Professorin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trees,</a:t>
                      </a:r>
                      <a:r>
                        <a:rPr lang="en-US" baseline="0" dirty="0"/>
                        <a:t> fruits, flowers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Tomate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Eiche</a:t>
                      </a:r>
                      <a:r>
                        <a:rPr lang="en-US" baseline="0" dirty="0"/>
                        <a:t>, Rose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ei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-</a:t>
                      </a:r>
                      <a:r>
                        <a:rPr lang="en-US" b="1" baseline="0" dirty="0" err="1"/>
                        <a:t>ie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ik</a:t>
                      </a:r>
                      <a:r>
                        <a:rPr lang="en-US" baseline="0" dirty="0"/>
                        <a:t>, -in, -ion, -</a:t>
                      </a:r>
                      <a:r>
                        <a:rPr lang="en-US" baseline="0" dirty="0" err="1"/>
                        <a:t>heit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keit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schaft</a:t>
                      </a:r>
                      <a:r>
                        <a:rPr lang="en-US" baseline="0" dirty="0"/>
                        <a:t>, -</a:t>
                      </a:r>
                      <a:r>
                        <a:rPr lang="en-US" b="1" baseline="0" dirty="0" err="1"/>
                        <a:t>tät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ung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Kapazität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Bäckerei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Industrie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Musik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Hoffnung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Literatur</a:t>
                      </a:r>
                      <a:r>
                        <a:rPr lang="en-US" baseline="0" dirty="0"/>
                        <a:t>, Version, Gesundheit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r>
                        <a:rPr lang="en-US" dirty="0" err="1"/>
                        <a:t>Neutrum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r>
                        <a:rPr lang="en-US" dirty="0" err="1"/>
                        <a:t>lein</a:t>
                      </a:r>
                      <a:r>
                        <a:rPr lang="en-US" dirty="0"/>
                        <a:t> and –</a:t>
                      </a:r>
                      <a:r>
                        <a:rPr lang="en-US" dirty="0" err="1"/>
                        <a:t>chen</a:t>
                      </a:r>
                      <a:r>
                        <a:rPr lang="en-US" dirty="0"/>
                        <a:t> endings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Buchlein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Tischlein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Teilchen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-o endings (borrowed</a:t>
                      </a:r>
                      <a:r>
                        <a:rPr lang="en-US" baseline="0" dirty="0"/>
                        <a:t> words)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das</a:t>
                      </a:r>
                      <a:r>
                        <a:rPr lang="en-US" baseline="0" dirty="0"/>
                        <a:t> Video, das Auto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3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-infinitives as nouns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Wissen</a:t>
                      </a:r>
                      <a:r>
                        <a:rPr lang="en-US" baseline="0" dirty="0"/>
                        <a:t>, das </a:t>
                      </a:r>
                      <a:r>
                        <a:rPr lang="en-US" baseline="0" dirty="0" err="1"/>
                        <a:t>Gehen</a:t>
                      </a:r>
                      <a:r>
                        <a:rPr lang="en-US" baseline="0" dirty="0"/>
                        <a:t>, das Sein, das </a:t>
                      </a:r>
                      <a:r>
                        <a:rPr lang="en-US" baseline="0" dirty="0" err="1"/>
                        <a:t>Kommen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-um/-</a:t>
                      </a:r>
                      <a:r>
                        <a:rPr lang="en-US" dirty="0" err="1"/>
                        <a:t>ium</a:t>
                      </a:r>
                      <a:r>
                        <a:rPr lang="en-US" dirty="0"/>
                        <a:t> endings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das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Studium</a:t>
                      </a:r>
                      <a:r>
                        <a:rPr lang="en-US" baseline="0" dirty="0"/>
                        <a:t>, das </a:t>
                      </a:r>
                      <a:r>
                        <a:rPr lang="en-US" baseline="0" dirty="0" err="1"/>
                        <a:t>Universum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816BC1-203B-0D41-81B0-18A37E44D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00"/>
    </mc:Choice>
    <mc:Fallback>
      <p:transition spd="slow" advTm="1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45881E-0EEE-A247-8EDA-A3C2F3F4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94" y="1094372"/>
            <a:ext cx="5140438" cy="3224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65199-DDDA-EB4E-AC9C-DD4F48D11E5D}"/>
              </a:ext>
            </a:extLst>
          </p:cNvPr>
          <p:cNvSpPr txBox="1"/>
          <p:nvPr/>
        </p:nvSpPr>
        <p:spPr>
          <a:xfrm>
            <a:off x="5642812" y="360446"/>
            <a:ext cx="67256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Wassermelone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frisch</a:t>
            </a:r>
            <a:r>
              <a:rPr lang="en-US" sz="2400" dirty="0"/>
              <a:t>, </a:t>
            </a:r>
            <a:r>
              <a:rPr lang="en-US" sz="2400" dirty="0" err="1"/>
              <a:t>groß</a:t>
            </a:r>
            <a:r>
              <a:rPr lang="en-US" sz="2400" dirty="0"/>
              <a:t> und </a:t>
            </a:r>
            <a:r>
              <a:rPr lang="en-US" sz="2400" dirty="0" err="1"/>
              <a:t>grün</a:t>
            </a:r>
            <a:r>
              <a:rPr lang="en-US" sz="2400" dirty="0"/>
              <a:t>.</a:t>
            </a:r>
          </a:p>
          <a:p>
            <a:r>
              <a:rPr lang="en-US" sz="2400" dirty="0"/>
              <a:t>	S	         V       [ADJ/NOM]</a:t>
            </a:r>
          </a:p>
          <a:p>
            <a:endParaRPr lang="en-US" sz="2400" dirty="0"/>
          </a:p>
          <a:p>
            <a:r>
              <a:rPr lang="en-US" sz="2400" dirty="0"/>
              <a:t>Die Frau </a:t>
            </a:r>
            <a:r>
              <a:rPr lang="en-US" sz="2400" dirty="0" err="1"/>
              <a:t>kauft</a:t>
            </a:r>
            <a:r>
              <a:rPr lang="en-US" sz="2400" dirty="0"/>
              <a:t> die </a:t>
            </a:r>
            <a:r>
              <a:rPr lang="en-US" sz="2400" dirty="0" err="1"/>
              <a:t>Wassermelone</a:t>
            </a:r>
            <a:r>
              <a:rPr lang="en-US" sz="2400" dirty="0"/>
              <a:t>. </a:t>
            </a:r>
          </a:p>
          <a:p>
            <a:r>
              <a:rPr lang="en-US" sz="2400" dirty="0"/>
              <a:t>       S           V             DO [AKK]</a:t>
            </a:r>
          </a:p>
          <a:p>
            <a:endParaRPr lang="en-US" sz="2400" dirty="0"/>
          </a:p>
          <a:p>
            <a:r>
              <a:rPr lang="en-US" sz="2400" dirty="0"/>
              <a:t>Ich </a:t>
            </a:r>
            <a:r>
              <a:rPr lang="en-US" sz="2400" dirty="0" err="1"/>
              <a:t>sehe</a:t>
            </a:r>
            <a:r>
              <a:rPr lang="en-US" sz="2400" dirty="0"/>
              <a:t> die </a:t>
            </a:r>
            <a:r>
              <a:rPr lang="en-US" sz="2400" dirty="0" err="1"/>
              <a:t>Wassermelone</a:t>
            </a:r>
            <a:endParaRPr lang="en-US" sz="2400" dirty="0"/>
          </a:p>
          <a:p>
            <a:r>
              <a:rPr lang="en-US" sz="2400" dirty="0"/>
              <a:t>S        V           DO [AKK]</a:t>
            </a:r>
          </a:p>
          <a:p>
            <a:endParaRPr lang="en-US" sz="2400" dirty="0"/>
          </a:p>
          <a:p>
            <a:r>
              <a:rPr lang="en-US" sz="2400" dirty="0"/>
              <a:t>Die </a:t>
            </a:r>
            <a:r>
              <a:rPr lang="en-US" sz="2400" dirty="0" err="1"/>
              <a:t>Fraus</a:t>
            </a:r>
            <a:r>
              <a:rPr lang="en-US" sz="2400" dirty="0"/>
              <a:t> </a:t>
            </a:r>
            <a:r>
              <a:rPr lang="en-US" sz="2400" dirty="0" err="1"/>
              <a:t>Wassermelone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frisch</a:t>
            </a:r>
            <a:r>
              <a:rPr lang="en-US" sz="2400" dirty="0"/>
              <a:t>, gross und </a:t>
            </a:r>
            <a:r>
              <a:rPr lang="en-US" sz="2400" dirty="0" err="1"/>
              <a:t>grün</a:t>
            </a:r>
            <a:r>
              <a:rPr lang="en-US" sz="2400" dirty="0"/>
              <a:t>. </a:t>
            </a:r>
          </a:p>
          <a:p>
            <a:r>
              <a:rPr lang="en-US" sz="2400" b="1" dirty="0"/>
              <a:t>		S	    V       [NOM]</a:t>
            </a:r>
          </a:p>
          <a:p>
            <a:endParaRPr lang="en-US" sz="2400" b="1" dirty="0"/>
          </a:p>
          <a:p>
            <a:r>
              <a:rPr lang="en-US" sz="2400" b="1" dirty="0"/>
              <a:t>Das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ihre</a:t>
            </a:r>
            <a:r>
              <a:rPr lang="en-US" sz="2400" b="1" dirty="0"/>
              <a:t> </a:t>
            </a:r>
            <a:r>
              <a:rPr lang="en-US" sz="2400" b="1" dirty="0" err="1"/>
              <a:t>Wassermelone</a:t>
            </a:r>
            <a:r>
              <a:rPr lang="en-US" sz="2400" b="1" dirty="0"/>
              <a:t>.</a:t>
            </a:r>
          </a:p>
          <a:p>
            <a:r>
              <a:rPr lang="en-US" sz="2400" b="1" dirty="0" err="1"/>
              <a:t>Ihre</a:t>
            </a:r>
            <a:r>
              <a:rPr lang="en-US" sz="2400" b="1" dirty="0"/>
              <a:t> </a:t>
            </a:r>
            <a:r>
              <a:rPr lang="en-US" sz="2400" b="1" dirty="0" err="1"/>
              <a:t>Wassermelone</a:t>
            </a:r>
            <a:r>
              <a:rPr lang="en-US" sz="2400" b="1" dirty="0"/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frisch</a:t>
            </a:r>
            <a:r>
              <a:rPr lang="en-US" sz="2400" b="1" dirty="0"/>
              <a:t>, gross und </a:t>
            </a:r>
            <a:r>
              <a:rPr lang="en-US" sz="2400" b="1" dirty="0" err="1"/>
              <a:t>grün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r>
              <a:rPr lang="en-US" sz="2400" b="1" dirty="0"/>
              <a:t>Ich </a:t>
            </a:r>
            <a:r>
              <a:rPr lang="en-US" sz="2400" b="1" dirty="0" err="1"/>
              <a:t>sehe</a:t>
            </a:r>
            <a:r>
              <a:rPr lang="en-US" sz="2400" b="1" dirty="0"/>
              <a:t> </a:t>
            </a:r>
            <a:r>
              <a:rPr lang="en-US" sz="2400" b="1" dirty="0" err="1"/>
              <a:t>ihre</a:t>
            </a:r>
            <a:r>
              <a:rPr lang="en-US" sz="2400" b="1" dirty="0"/>
              <a:t> </a:t>
            </a:r>
            <a:r>
              <a:rPr lang="en-US" sz="2400" b="1" dirty="0" err="1"/>
              <a:t>Wassermelone</a:t>
            </a:r>
            <a:r>
              <a:rPr lang="en-US" sz="2400" b="1" dirty="0"/>
              <a:t>. </a:t>
            </a:r>
            <a:endParaRPr lang="en-US" sz="2400" dirty="0"/>
          </a:p>
          <a:p>
            <a:r>
              <a:rPr lang="en-US" sz="2400" dirty="0"/>
              <a:t>Nr. 2 auf dem </a:t>
            </a:r>
            <a:r>
              <a:rPr lang="en-US" sz="2400" dirty="0" err="1"/>
              <a:t>Arbeitsblatt</a:t>
            </a:r>
            <a:r>
              <a:rPr lang="en-US" sz="24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130D-13AC-1748-AA2D-3D6B69D35BD4}"/>
              </a:ext>
            </a:extLst>
          </p:cNvPr>
          <p:cNvSpPr txBox="1"/>
          <p:nvPr/>
        </p:nvSpPr>
        <p:spPr>
          <a:xfrm>
            <a:off x="481263" y="228600"/>
            <a:ext cx="1135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Possessivadjektive</a:t>
            </a:r>
            <a:r>
              <a:rPr lang="en-US" sz="2800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EBE1A77-23CA-5749-BA0E-1D138FA015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64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97"/>
    </mc:Choice>
    <mc:Fallback>
      <p:transition spd="slow" advTm="10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053CF-F18F-EB41-B7CF-000C41DAA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58" y="897689"/>
            <a:ext cx="4828408" cy="28441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B5BC03-974A-694B-BF1F-FCF74C179149}"/>
              </a:ext>
            </a:extLst>
          </p:cNvPr>
          <p:cNvSpPr txBox="1"/>
          <p:nvPr/>
        </p:nvSpPr>
        <p:spPr>
          <a:xfrm>
            <a:off x="6244389" y="745958"/>
            <a:ext cx="545030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der </a:t>
            </a:r>
            <a:r>
              <a:rPr lang="en-US" sz="2800" dirty="0" err="1"/>
              <a:t>Apfel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Der </a:t>
            </a:r>
            <a:r>
              <a:rPr lang="en-US" sz="2800" dirty="0" err="1"/>
              <a:t>Apfel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klein</a:t>
            </a:r>
            <a:r>
              <a:rPr lang="en-US" sz="2800" dirty="0"/>
              <a:t> und </a:t>
            </a:r>
            <a:r>
              <a:rPr lang="en-US" sz="2800" dirty="0" err="1"/>
              <a:t>frisch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Ich </a:t>
            </a:r>
            <a:r>
              <a:rPr lang="en-US" sz="2800" dirty="0" err="1"/>
              <a:t>sehe</a:t>
            </a:r>
            <a:r>
              <a:rPr lang="en-US" sz="2800" dirty="0"/>
              <a:t> </a:t>
            </a:r>
            <a:r>
              <a:rPr lang="en-US" sz="2800" b="1" dirty="0"/>
              <a:t>den</a:t>
            </a:r>
            <a:r>
              <a:rPr lang="en-US" sz="2800" dirty="0"/>
              <a:t> </a:t>
            </a:r>
            <a:r>
              <a:rPr lang="en-US" sz="2800" dirty="0" err="1"/>
              <a:t>Apfel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Die </a:t>
            </a:r>
            <a:r>
              <a:rPr lang="en-US" sz="2800" dirty="0" err="1"/>
              <a:t>Fraus</a:t>
            </a:r>
            <a:r>
              <a:rPr lang="en-US" sz="2800" dirty="0"/>
              <a:t> </a:t>
            </a:r>
            <a:r>
              <a:rPr lang="en-US" sz="2800" dirty="0" err="1"/>
              <a:t>Apfel</a:t>
            </a:r>
            <a:r>
              <a:rPr lang="en-US" sz="2800" dirty="0"/>
              <a:t> 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klein</a:t>
            </a:r>
            <a:r>
              <a:rPr lang="en-US" sz="2800" dirty="0"/>
              <a:t> und </a:t>
            </a:r>
            <a:r>
              <a:rPr lang="en-US" sz="2800" dirty="0" err="1"/>
              <a:t>frisch</a:t>
            </a:r>
            <a:endParaRPr lang="en-US" sz="2800" dirty="0"/>
          </a:p>
          <a:p>
            <a:r>
              <a:rPr lang="en-US" sz="2800" dirty="0"/>
              <a:t>	S       	        V   [NOM]</a:t>
            </a:r>
          </a:p>
          <a:p>
            <a:endParaRPr lang="en-US" sz="2800" dirty="0"/>
          </a:p>
          <a:p>
            <a:r>
              <a:rPr lang="en-US" sz="2800" dirty="0" err="1"/>
              <a:t>Ihr</a:t>
            </a:r>
            <a:r>
              <a:rPr lang="en-US" sz="2800" dirty="0"/>
              <a:t> </a:t>
            </a:r>
            <a:r>
              <a:rPr lang="en-US" sz="2800" dirty="0" err="1"/>
              <a:t>Apfel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klein</a:t>
            </a:r>
            <a:r>
              <a:rPr lang="en-US" sz="2800" dirty="0"/>
              <a:t> und Frisch </a:t>
            </a:r>
          </a:p>
          <a:p>
            <a:endParaRPr lang="en-US" sz="2800" dirty="0"/>
          </a:p>
          <a:p>
            <a:r>
              <a:rPr lang="en-US" sz="2800" dirty="0"/>
              <a:t>Ich </a:t>
            </a:r>
            <a:r>
              <a:rPr lang="en-US" sz="2800" dirty="0" err="1"/>
              <a:t>sehe</a:t>
            </a:r>
            <a:r>
              <a:rPr lang="en-US" sz="2800" dirty="0"/>
              <a:t> </a:t>
            </a:r>
            <a:r>
              <a:rPr lang="en-US" sz="2800" dirty="0" err="1"/>
              <a:t>ihr</a:t>
            </a:r>
            <a:r>
              <a:rPr lang="en-US" sz="2800" b="1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Apfel</a:t>
            </a:r>
            <a:r>
              <a:rPr lang="en-US" sz="2800" dirty="0"/>
              <a:t> </a:t>
            </a:r>
          </a:p>
          <a:p>
            <a:r>
              <a:rPr lang="en-US" sz="2800" dirty="0"/>
              <a:t>S       V         DO [AKK]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D0DEA2E-B91D-3744-BA74-38D04077BC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65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97"/>
    </mc:Choice>
    <mc:Fallback>
      <p:transition spd="slow" advTm="87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E910-25C3-E842-8AEC-62D56F0E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42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99545-587D-A84A-9DA1-2B2DD7818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89" y="1753434"/>
            <a:ext cx="10515600" cy="48519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ich: Mein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meinen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du: </a:t>
            </a:r>
            <a:r>
              <a:rPr lang="en-US" dirty="0" err="1"/>
              <a:t>Dein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deinen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er</a:t>
            </a:r>
            <a:r>
              <a:rPr lang="en-US" dirty="0"/>
              <a:t>: Sein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seinen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sie</a:t>
            </a:r>
            <a:r>
              <a:rPr lang="en-US" dirty="0"/>
              <a:t>: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es:  Sein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seinen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xier</a:t>
            </a:r>
            <a:r>
              <a:rPr lang="en-US" dirty="0"/>
              <a:t>: </a:t>
            </a:r>
            <a:r>
              <a:rPr lang="en-US" dirty="0" err="1"/>
              <a:t>Xies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xiesen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/>
              <a:t>: Unser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ihr</a:t>
            </a:r>
            <a:r>
              <a:rPr lang="en-US" dirty="0"/>
              <a:t>: </a:t>
            </a:r>
            <a:r>
              <a:rPr lang="en-US" dirty="0" err="1"/>
              <a:t>Euer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	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euren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Sie: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	           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sie</a:t>
            </a:r>
            <a:r>
              <a:rPr lang="en-US" dirty="0"/>
              <a:t>: 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frisch</a:t>
            </a:r>
            <a:r>
              <a:rPr lang="en-US" dirty="0"/>
              <a:t>. 		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Apfel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550C3-BAA1-0140-8C9D-E6FCC2E5E6AA}"/>
              </a:ext>
            </a:extLst>
          </p:cNvPr>
          <p:cNvSpPr txBox="1"/>
          <p:nvPr/>
        </p:nvSpPr>
        <p:spPr>
          <a:xfrm>
            <a:off x="1046747" y="890337"/>
            <a:ext cx="2827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NOM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45FDA-C852-7347-AA6F-DACEAAAED8DD}"/>
              </a:ext>
            </a:extLst>
          </p:cNvPr>
          <p:cNvSpPr txBox="1"/>
          <p:nvPr/>
        </p:nvSpPr>
        <p:spPr>
          <a:xfrm>
            <a:off x="5751095" y="890337"/>
            <a:ext cx="221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AKK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3259B5-E03A-A54D-B843-F393C0A4D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6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81"/>
    </mc:Choice>
    <mc:Fallback>
      <p:transition spd="slow" advTm="120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6203-EA13-0647-8955-9F7692E4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3022"/>
          </a:xfrm>
        </p:spPr>
        <p:txBody>
          <a:bodyPr>
            <a:normAutofit fontScale="90000"/>
          </a:bodyPr>
          <a:lstStyle/>
          <a:p>
            <a:r>
              <a:rPr lang="en-US" sz="3600" b="1" dirty="0" err="1"/>
              <a:t>Possessivadjektive</a:t>
            </a:r>
            <a:r>
              <a:rPr lang="en-US" sz="3600" b="1" dirty="0"/>
              <a:t> (AKK)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8CBD7B-D263-9747-975A-8CF5E60B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27571"/>
              </p:ext>
            </p:extLst>
          </p:nvPr>
        </p:nvGraphicFramePr>
        <p:xfrm>
          <a:off x="1310106" y="1533872"/>
          <a:ext cx="812800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2632199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984072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526691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4564712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686214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Pronomen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Maskulin</a:t>
                      </a:r>
                      <a:endParaRPr lang="en-US" dirty="0"/>
                    </a:p>
                    <a:p>
                      <a:r>
                        <a:rPr lang="en-US" dirty="0" err="1"/>
                        <a:t>einen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keinen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Feminin</a:t>
                      </a:r>
                      <a:endParaRPr lang="en-US" dirty="0"/>
                    </a:p>
                    <a:p>
                      <a:r>
                        <a:rPr lang="en-US" dirty="0" err="1"/>
                        <a:t>ein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kein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Neutum</a:t>
                      </a:r>
                      <a:endParaRPr lang="en-US" dirty="0"/>
                    </a:p>
                    <a:p>
                      <a:r>
                        <a:rPr lang="en-US" dirty="0" err="1"/>
                        <a:t>eine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keine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</a:t>
                      </a:r>
                    </a:p>
                    <a:p>
                      <a:r>
                        <a:rPr lang="en-US" dirty="0"/>
                        <a:t>---/</a:t>
                      </a:r>
                      <a:r>
                        <a:rPr lang="en-US" dirty="0" err="1"/>
                        <a:t>keine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9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mein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mein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mein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mein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34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dein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dein</a:t>
                      </a:r>
                      <a:r>
                        <a:rPr lang="en-US" b="1" dirty="0" err="1"/>
                        <a:t>e</a:t>
                      </a:r>
                      <a:r>
                        <a:rPr lang="en-US" b="1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dein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dein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257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sein</a:t>
                      </a:r>
                      <a:r>
                        <a:rPr lang="en-US" b="1" dirty="0" err="1"/>
                        <a:t>en</a:t>
                      </a:r>
                      <a:r>
                        <a:rPr lang="en-US" b="1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sein</a:t>
                      </a:r>
                      <a:r>
                        <a:rPr lang="en-US" b="1" dirty="0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sein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sein</a:t>
                      </a:r>
                      <a:r>
                        <a:rPr lang="en-US" b="1" dirty="0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96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301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sein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sein</a:t>
                      </a:r>
                      <a:r>
                        <a:rPr lang="en-US" b="1" dirty="0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Bananae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sein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sein</a:t>
                      </a:r>
                      <a:r>
                        <a:rPr lang="en-US" b="1" dirty="0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27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xier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xies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xies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xie</a:t>
                      </a:r>
                      <a:r>
                        <a:rPr lang="en-US" b="0" dirty="0" err="1"/>
                        <a:t>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xies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537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unser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unser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unser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unser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583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eur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err="1"/>
                        <a:t>eure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err="1"/>
                        <a:t>euer</a:t>
                      </a:r>
                      <a:r>
                        <a:rPr lang="en-US" u="sng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err="1"/>
                        <a:t>eure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347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80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en</a:t>
                      </a:r>
                      <a:r>
                        <a:rPr lang="en-US" b="1" dirty="0"/>
                        <a:t> </a:t>
                      </a:r>
                      <a:r>
                        <a:rPr lang="en-US" dirty="0" err="1"/>
                        <a:t>Apfel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Banane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ihr</a:t>
                      </a:r>
                      <a:r>
                        <a:rPr lang="en-US" b="1" dirty="0" err="1"/>
                        <a:t>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Äpfel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12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046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A6C2947-9E4A-2444-B002-BDBEB8D680FF}"/>
              </a:ext>
            </a:extLst>
          </p:cNvPr>
          <p:cNvSpPr txBox="1"/>
          <p:nvPr/>
        </p:nvSpPr>
        <p:spPr>
          <a:xfrm>
            <a:off x="998621" y="914400"/>
            <a:ext cx="6713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en-US" sz="2800" dirty="0" err="1"/>
              <a:t>sehe</a:t>
            </a:r>
            <a:r>
              <a:rPr lang="en-US" sz="2800" dirty="0"/>
              <a:t>…..Ich </a:t>
            </a:r>
            <a:r>
              <a:rPr lang="en-US" sz="2800" dirty="0" err="1"/>
              <a:t>habe</a:t>
            </a:r>
            <a:r>
              <a:rPr lang="en-US" sz="2800" dirty="0"/>
              <a:t>…..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7FE1898-C9BC-144F-A108-02164CA82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4"/>
    </mc:Choice>
    <mc:Fallback>
      <p:transition spd="slow" advTm="2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11CF5F-22C1-0948-A516-3F99D1955831}"/>
              </a:ext>
            </a:extLst>
          </p:cNvPr>
          <p:cNvSpPr txBox="1"/>
          <p:nvPr/>
        </p:nvSpPr>
        <p:spPr>
          <a:xfrm>
            <a:off x="1530016" y="1371600"/>
            <a:ext cx="9131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der </a:t>
            </a:r>
            <a:r>
              <a:rPr lang="en-US" sz="2800" dirty="0" err="1"/>
              <a:t>Orangensaft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 err="1">
                <a:highlight>
                  <a:srgbClr val="00FF00"/>
                </a:highlight>
              </a:rPr>
              <a:t>Wir</a:t>
            </a:r>
            <a:r>
              <a:rPr lang="en-US" sz="2800" dirty="0"/>
              <a:t> </a:t>
            </a:r>
            <a:r>
              <a:rPr lang="en-US" sz="2800" dirty="0" err="1"/>
              <a:t>kaufen</a:t>
            </a:r>
            <a:r>
              <a:rPr lang="en-US" sz="2800" dirty="0"/>
              <a:t> den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Organensaft</a:t>
            </a:r>
            <a:r>
              <a:rPr lang="en-US" sz="2800" dirty="0"/>
              <a:t>. Das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00FF00"/>
                </a:highlight>
              </a:rPr>
              <a:t>unser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Orangensaft</a:t>
            </a:r>
            <a:r>
              <a:rPr lang="en-US" sz="2800" dirty="0"/>
              <a:t>.  </a:t>
            </a:r>
            <a:r>
              <a:rPr lang="en-US" sz="2800" dirty="0" err="1"/>
              <a:t>Er</a:t>
            </a:r>
            <a:r>
              <a:rPr lang="en-US" sz="2800" dirty="0"/>
              <a:t> </a:t>
            </a:r>
            <a:r>
              <a:rPr lang="en-US" sz="2800" dirty="0" err="1"/>
              <a:t>trinkt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00FF00"/>
                </a:highlight>
              </a:rPr>
              <a:t>unser</a:t>
            </a:r>
            <a:r>
              <a:rPr lang="en-US" sz="2800" b="1" dirty="0" err="1">
                <a:highlight>
                  <a:srgbClr val="00FFFF"/>
                </a:highlight>
              </a:rPr>
              <a:t>en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Orangensaft</a:t>
            </a:r>
            <a:r>
              <a:rPr lang="en-US" dirty="0"/>
              <a:t>. </a:t>
            </a:r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1B84D483-F5A0-2448-A0FC-DD94D43C1CC6}"/>
              </a:ext>
            </a:extLst>
          </p:cNvPr>
          <p:cNvSpPr/>
          <p:nvPr/>
        </p:nvSpPr>
        <p:spPr>
          <a:xfrm flipH="1">
            <a:off x="5017168" y="1660358"/>
            <a:ext cx="2514600" cy="529389"/>
          </a:xfrm>
          <a:prstGeom prst="bentArrow">
            <a:avLst>
              <a:gd name="adj1" fmla="val 25000"/>
              <a:gd name="adj2" fmla="val 2954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117DB-3D2D-9E4E-8891-18034117E63D}"/>
              </a:ext>
            </a:extLst>
          </p:cNvPr>
          <p:cNvSpPr txBox="1"/>
          <p:nvPr/>
        </p:nvSpPr>
        <p:spPr>
          <a:xfrm>
            <a:off x="1798721" y="3429000"/>
            <a:ext cx="8951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highlight>
                  <a:srgbClr val="00FFFF"/>
                </a:highlight>
              </a:rPr>
              <a:t>ending</a:t>
            </a:r>
            <a:r>
              <a:rPr lang="en-US" sz="3200" dirty="0"/>
              <a:t> is determined by the gender, number, and case of the object being possessed. </a:t>
            </a:r>
          </a:p>
          <a:p>
            <a:endParaRPr lang="en-US" sz="3200" dirty="0"/>
          </a:p>
          <a:p>
            <a:r>
              <a:rPr lang="en-US" sz="3200" dirty="0" err="1"/>
              <a:t>Orangensaft</a:t>
            </a:r>
            <a:r>
              <a:rPr lang="en-US" sz="3200" dirty="0"/>
              <a:t>- masculine, accusative, singular </a:t>
            </a:r>
          </a:p>
          <a:p>
            <a:r>
              <a:rPr lang="en-US" sz="3200" dirty="0"/>
              <a:t>-</a:t>
            </a:r>
            <a:r>
              <a:rPr lang="en-US" sz="3200" dirty="0" err="1"/>
              <a:t>en</a:t>
            </a:r>
            <a:r>
              <a:rPr lang="en-US" sz="3200" dirty="0"/>
              <a:t> added to end of possessive adjective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3E7DB-2D51-3F44-A940-C16E9405546B}"/>
              </a:ext>
            </a:extLst>
          </p:cNvPr>
          <p:cNvSpPr txBox="1"/>
          <p:nvPr/>
        </p:nvSpPr>
        <p:spPr>
          <a:xfrm>
            <a:off x="6274468" y="5983545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3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A22CDDC-1290-7F42-9226-5B58AF4EF5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113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27"/>
    </mc:Choice>
    <mc:Fallback>
      <p:transition spd="slow" advTm="7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5|6.3|8.5|12.2|3.3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8.3|10.7|4|7.9|11.7|14.3|17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9|7.9|9.5|9.6|10.2|9.5|1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7.9|16.2|16.3|18.7|18.3|17.7|4.7|3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4.6|1.4|3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5|18.5|7.8|2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742</Words>
  <Application>Microsoft Macintosh PowerPoint</Application>
  <PresentationFormat>Widescreen</PresentationFormat>
  <Paragraphs>178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Singular v PL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Possessivadjektive (AKK)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13</cp:revision>
  <dcterms:created xsi:type="dcterms:W3CDTF">2020-10-20T01:56:30Z</dcterms:created>
  <dcterms:modified xsi:type="dcterms:W3CDTF">2020-10-20T12:04:27Z</dcterms:modified>
</cp:coreProperties>
</file>