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9" r:id="rId4"/>
    <p:sldId id="258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6"/>
  </p:normalViewPr>
  <p:slideViewPr>
    <p:cSldViewPr snapToGrid="0" snapToObjects="1">
      <p:cViewPr>
        <p:scale>
          <a:sx n="115" d="100"/>
          <a:sy n="115" d="100"/>
        </p:scale>
        <p:origin x="4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0D989-0588-B349-98EE-C5B342B1E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E51F1E-79CB-984E-8AB1-C57645B323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2E422-F954-914E-BA31-5F7CCB8C3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CE37-B4D6-6E46-AD65-B49B63FC6D61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230E8-E2D2-E140-BA31-A931F6067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BF203-EEA8-A74C-894B-A3E841D96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CD5-2D5D-E64B-84F8-FB678590E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56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92A78-B81F-6E40-89B2-FD77E896C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913272-C34A-5C4C-8192-8BC57DE7B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6C5AE-5D89-8645-9ACB-3A44C96B2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CE37-B4D6-6E46-AD65-B49B63FC6D61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1F352-4ADF-154A-81DC-CAEEF222A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2EDCD-6257-6047-938E-5F9694FEF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CD5-2D5D-E64B-84F8-FB678590E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84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5548A5-CF60-CD46-A180-FE2031BF62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CC4918-7680-E14D-B11C-19D3240E2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3CAD8-83D8-AE4D-8C95-C64C10BAA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CE37-B4D6-6E46-AD65-B49B63FC6D61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1C876-2E2D-5442-9B84-CC317043A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24E2E-CBF9-6743-A19E-C6ACB774D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CD5-2D5D-E64B-84F8-FB678590E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7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509D0-CAD0-7E47-9167-08BAD9191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A932D-D6C5-E64C-9E76-526B5B303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319C6-D57A-7D4E-842B-76CD6717A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CE37-B4D6-6E46-AD65-B49B63FC6D61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21D1-1AF6-3F48-A732-E94C59439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D0DD7-7158-134D-B246-418963E41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CD5-2D5D-E64B-84F8-FB678590E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91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D2C3B-A8D9-AA44-9D2E-A98AD14BD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C8A17-028B-0842-A2A1-EE9234DF1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A56EB-E6E1-904A-90EF-E88F5FB02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CE37-B4D6-6E46-AD65-B49B63FC6D61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BFBE3-4E5E-3049-8E68-08D10C47A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75501-BEFA-F94D-A95F-D76FAB7AC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CD5-2D5D-E64B-84F8-FB678590E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5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F9449-AA21-B946-9835-44F2D010E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3EE2E-D855-4C48-B5ED-718233503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A6A7B2-29F9-9B43-88DB-7E28C405D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7920BE-BCAA-6F43-BC3F-D079F7D4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CE37-B4D6-6E46-AD65-B49B63FC6D61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3EEEBF-0238-6045-9713-4D0534D3A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346EB-D982-414E-9612-026738BFD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CD5-2D5D-E64B-84F8-FB678590E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69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D1F8F-0F1D-F749-88D8-61AC363B6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9CD1F7-7B04-3448-96F4-A0058887F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EEDEE-62AE-C148-971F-E10E22E63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203594-F6F2-F04F-A160-F142443548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0FDA2A-5BAD-664E-811D-AA65C5B61D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D058BE-E53E-084A-B143-B016F9DB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CE37-B4D6-6E46-AD65-B49B63FC6D61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6A9AB1-CF70-C148-A510-8DA227E20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A3A6B5-159B-C944-9463-EBFADF3E7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CD5-2D5D-E64B-84F8-FB678590E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93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1A26B-44DC-8E45-A5A2-B29E8C3ED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50381F-28B9-6B42-B6D5-7B6277D99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CE37-B4D6-6E46-AD65-B49B63FC6D61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81D70C-BDA9-394D-8890-C4C2196D7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2251E0-B3C3-4D47-A8DC-FD57D807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CD5-2D5D-E64B-84F8-FB678590E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7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0C962A-D247-DE43-8108-0FF9016FF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CE37-B4D6-6E46-AD65-B49B63FC6D61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9A93F3-C768-B743-B29C-000748512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BA238C-6BDD-7343-A0C4-A59D08154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CD5-2D5D-E64B-84F8-FB678590E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1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90E57-C4F9-B640-A8A3-9CD00577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915B0-B80A-584D-B920-4B71EFE5F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6DD139-C63B-2F49-8AF3-7885C37166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9CCDBB-CF0D-5241-93C4-144433C85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CE37-B4D6-6E46-AD65-B49B63FC6D61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54FC2E-0C18-304F-AA4B-CFC07D107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5E0D52-8AA8-E84F-8988-428F6A8B9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CD5-2D5D-E64B-84F8-FB678590E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6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53889-EE7D-DD43-8BB9-687830DEE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5081D3-9FC8-E044-B157-AB7B9B0358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1211E5-2764-CB41-8321-E9321ED45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41FA72-FA33-4C4F-836C-1C4D48115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CE37-B4D6-6E46-AD65-B49B63FC6D61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ACA37-68DA-A84A-92E6-82F28E3D1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7DD2A-0630-B845-8A97-5340F290B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5CD5-2D5D-E64B-84F8-FB678590E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5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1D775E-DF82-3541-B9C2-0C5C9E3C8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F5AA3-4068-164A-B9D7-5D82DA1F0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062E2-A1BA-1041-B59C-560159609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0CE37-B4D6-6E46-AD65-B49B63FC6D61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55755-5226-E04B-B1E0-05E18E4874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64C67-1928-9446-95CB-F4EA0E1ED6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25CD5-2D5D-E64B-84F8-FB678590E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74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49C24EA-2555-2E44-9868-8CD634CABF32}"/>
              </a:ext>
            </a:extLst>
          </p:cNvPr>
          <p:cNvSpPr txBox="1"/>
          <p:nvPr/>
        </p:nvSpPr>
        <p:spPr>
          <a:xfrm>
            <a:off x="582244" y="592483"/>
            <a:ext cx="1127283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13. November </a:t>
            </a:r>
          </a:p>
          <a:p>
            <a:r>
              <a:rPr lang="de-DE" sz="2000" dirty="0"/>
              <a:t>-Schwarzfahrer Handlung</a:t>
            </a:r>
          </a:p>
          <a:p>
            <a:r>
              <a:rPr lang="de-DE" sz="2000" dirty="0"/>
              <a:t>-Schwarzfahrer Figuren </a:t>
            </a:r>
          </a:p>
          <a:p>
            <a:r>
              <a:rPr lang="de-DE" sz="2000" dirty="0"/>
              <a:t>-Schwarzfahrer Grammatik </a:t>
            </a:r>
          </a:p>
          <a:p>
            <a:r>
              <a:rPr lang="de-DE" sz="2000" dirty="0"/>
              <a:t>-Filme Vergleichen </a:t>
            </a:r>
          </a:p>
          <a:p>
            <a:r>
              <a:rPr lang="de-DE" sz="2000" dirty="0"/>
              <a:t>-Imperativ Wiederholung </a:t>
            </a:r>
          </a:p>
          <a:p>
            <a:r>
              <a:rPr lang="de-DE" sz="2000" dirty="0"/>
              <a:t>-Vokabelliste verteilen </a:t>
            </a:r>
          </a:p>
          <a:p>
            <a:pPr algn="ctr"/>
            <a:endParaRPr lang="de-DE" sz="2000" dirty="0"/>
          </a:p>
          <a:p>
            <a:pPr algn="ctr"/>
            <a:endParaRPr lang="de-DE" sz="2000" dirty="0"/>
          </a:p>
          <a:p>
            <a:pPr algn="ctr"/>
            <a:endParaRPr lang="de-DE" sz="2000" dirty="0"/>
          </a:p>
          <a:p>
            <a:r>
              <a:rPr lang="de-DE" sz="2000" dirty="0"/>
              <a:t>HA: </a:t>
            </a:r>
          </a:p>
          <a:p>
            <a:r>
              <a:rPr lang="de-DE" sz="2000" dirty="0"/>
              <a:t>Imperativ Wiederholung; Film Vergleich </a:t>
            </a:r>
          </a:p>
          <a:p>
            <a:r>
              <a:rPr lang="de-DE" sz="2000" dirty="0"/>
              <a:t>Schreibaufgabe 5,2, 6,1 am Montag </a:t>
            </a:r>
          </a:p>
          <a:p>
            <a:r>
              <a:rPr lang="de-DE" sz="2000" dirty="0"/>
              <a:t>Schreibaufgabe 7,1 [Schwarzfahrer oder Ausstieg Rechts] – </a:t>
            </a:r>
            <a:r>
              <a:rPr lang="de-DE" sz="2000" dirty="0" err="1"/>
              <a:t>next</a:t>
            </a:r>
            <a:r>
              <a:rPr lang="de-DE" sz="2000" dirty="0"/>
              <a:t> </a:t>
            </a:r>
            <a:r>
              <a:rPr lang="de-DE" sz="2000" dirty="0" err="1"/>
              <a:t>Friday</a:t>
            </a:r>
            <a:r>
              <a:rPr lang="de-DE" sz="2000" dirty="0"/>
              <a:t> </a:t>
            </a:r>
          </a:p>
          <a:p>
            <a:endParaRPr lang="de-DE" sz="2000" dirty="0"/>
          </a:p>
          <a:p>
            <a:r>
              <a:rPr lang="de-DE" sz="2000" dirty="0"/>
              <a:t>Montag: Wiederholung ½; Nationale Identität ½ </a:t>
            </a:r>
          </a:p>
          <a:p>
            <a:r>
              <a:rPr lang="de-DE" sz="2000" dirty="0"/>
              <a:t>Montag als HA: Quest Kapitel 4 [AKK Präpositionen, Modalverben, Imperativ Du/Ihr</a:t>
            </a:r>
            <a:r>
              <a:rPr lang="en-US" sz="20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6290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86A94-941A-ED46-975C-768C0DF44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7763"/>
          </a:xfrm>
        </p:spPr>
        <p:txBody>
          <a:bodyPr>
            <a:normAutofit fontScale="90000"/>
          </a:bodyPr>
          <a:lstStyle/>
          <a:p>
            <a:r>
              <a:rPr lang="en-US" dirty="0"/>
              <a:t>Completing Fall Semester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12443-45FA-C241-B4A1-723D57ED7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32" y="1156552"/>
            <a:ext cx="10515600" cy="4351338"/>
          </a:xfrm>
        </p:spPr>
        <p:txBody>
          <a:bodyPr/>
          <a:lstStyle/>
          <a:p>
            <a:r>
              <a:rPr lang="en-US" dirty="0"/>
              <a:t>Did not attend optional sessions: read through slides, write a 2-3 page paper double spaced in English, a reflection assignment – what did you learn? What was surprising etc.? </a:t>
            </a:r>
          </a:p>
          <a:p>
            <a:r>
              <a:rPr lang="en-US" dirty="0"/>
              <a:t>Longer analysis (2-3 pages in English) of May </a:t>
            </a:r>
            <a:r>
              <a:rPr lang="en-US" dirty="0" err="1"/>
              <a:t>Ayim’s</a:t>
            </a:r>
            <a:r>
              <a:rPr lang="en-US" dirty="0"/>
              <a:t> ,,</a:t>
            </a:r>
            <a:r>
              <a:rPr lang="en-US" dirty="0" err="1"/>
              <a:t>deutschland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herbst</a:t>
            </a:r>
            <a:r>
              <a:rPr lang="en-US" dirty="0"/>
              <a:t>” or other poems – will not be due until end of finals </a:t>
            </a:r>
          </a:p>
          <a:p>
            <a:r>
              <a:rPr lang="en-US" dirty="0"/>
              <a:t>Voice recordings available after the Thanksgiving Break for those sessions </a:t>
            </a:r>
          </a:p>
          <a:p>
            <a:r>
              <a:rPr lang="en-US" dirty="0"/>
              <a:t>All missing assignments due by last day of classes (individual arrangements can be made and I encourage you to do so!!! )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958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4B3D4-17CF-AB44-8971-0BEFDF668C9A}"/>
              </a:ext>
            </a:extLst>
          </p:cNvPr>
          <p:cNvSpPr/>
          <p:nvPr/>
        </p:nvSpPr>
        <p:spPr>
          <a:xfrm>
            <a:off x="836341" y="474345"/>
            <a:ext cx="830765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Zusammenfassung: Ordnen Sie die Handlung (1-8)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_____Der Kontrolleur steigt mit der Frau aus.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_____Die Fahrgäste schweigen [sagen nichts gegen] und ignorieren die alte </a:t>
            </a:r>
            <a:r>
              <a:rPr lang="de-DE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Fraus</a:t>
            </a:r>
            <a:r>
              <a:rPr lang="de-DE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Beleidigungen gegen viele Gruppen (Migranten).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_____Der Schwarze Mann fragt ,,Ist hier noch frei?”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_____Die alte Frau beleidigt den Schwarzen Mann.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______Der Schwarze Mann isst die alte </a:t>
            </a:r>
            <a:r>
              <a:rPr lang="de-DE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Fraus</a:t>
            </a:r>
            <a:r>
              <a:rPr lang="de-DE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Fahrschein und präsentiert seinen Fahrschein.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_____Viele Fahrgäste (ein Mann ohne sein Motorrad, ein Schwarzer Mann, eine Mutter und ihr Kind) steigen ein. 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______Der Kontrolleur beginnt die Fahrscheinkontrolle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______Die Straßenbahn kommt schnell an.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2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45B2E58-8C21-BA4A-B948-F30707B174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474662"/>
              </p:ext>
            </p:extLst>
          </p:nvPr>
        </p:nvGraphicFramePr>
        <p:xfrm>
          <a:off x="892100" y="173801"/>
          <a:ext cx="8776008" cy="6225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5336">
                  <a:extLst>
                    <a:ext uri="{9D8B030D-6E8A-4147-A177-3AD203B41FA5}">
                      <a16:colId xmlns:a16="http://schemas.microsoft.com/office/drawing/2014/main" val="388316452"/>
                    </a:ext>
                  </a:extLst>
                </a:gridCol>
                <a:gridCol w="2925336">
                  <a:extLst>
                    <a:ext uri="{9D8B030D-6E8A-4147-A177-3AD203B41FA5}">
                      <a16:colId xmlns:a16="http://schemas.microsoft.com/office/drawing/2014/main" val="3097631617"/>
                    </a:ext>
                  </a:extLst>
                </a:gridCol>
                <a:gridCol w="2925336">
                  <a:extLst>
                    <a:ext uri="{9D8B030D-6E8A-4147-A177-3AD203B41FA5}">
                      <a16:colId xmlns:a16="http://schemas.microsoft.com/office/drawing/2014/main" val="4256293359"/>
                    </a:ext>
                  </a:extLst>
                </a:gridCol>
              </a:tblGrid>
              <a:tr h="37873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Ausstieg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Rechts</a:t>
                      </a:r>
                      <a:r>
                        <a:rPr lang="en-US" sz="1400" dirty="0"/>
                        <a:t> (2015)</a:t>
                      </a:r>
                    </a:p>
                    <a:p>
                      <a:r>
                        <a:rPr lang="en-US" sz="1400" dirty="0" err="1"/>
                        <a:t>Regisseure</a:t>
                      </a:r>
                      <a:r>
                        <a:rPr lang="en-US" sz="1400" dirty="0"/>
                        <a:t>: Rupert </a:t>
                      </a:r>
                      <a:r>
                        <a:rPr lang="en-US" sz="1400" dirty="0" err="1"/>
                        <a:t>Hoeller</a:t>
                      </a:r>
                      <a:r>
                        <a:rPr lang="en-US" sz="1400" dirty="0"/>
                        <a:t> und Bernhard Wagner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Schwarzfahrer</a:t>
                      </a:r>
                      <a:r>
                        <a:rPr lang="en-US" sz="1400" dirty="0"/>
                        <a:t> (1992) </a:t>
                      </a:r>
                    </a:p>
                    <a:p>
                      <a:r>
                        <a:rPr lang="en-US" sz="1400" dirty="0"/>
                        <a:t>Regisseur: Pepe </a:t>
                      </a:r>
                      <a:r>
                        <a:rPr lang="en-US" sz="1400" dirty="0" err="1"/>
                        <a:t>Danquart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022931"/>
                  </a:ext>
                </a:extLst>
              </a:tr>
              <a:tr h="653710">
                <a:tc>
                  <a:txBody>
                    <a:bodyPr/>
                    <a:lstStyle/>
                    <a:p>
                      <a:r>
                        <a:rPr lang="en-US" sz="1400" dirty="0" err="1"/>
                        <a:t>Sprache</a:t>
                      </a:r>
                      <a:r>
                        <a:rPr lang="en-US" sz="1400" dirty="0"/>
                        <a:t>: Wie </a:t>
                      </a:r>
                      <a:r>
                        <a:rPr lang="en-US" sz="1400" dirty="0" err="1"/>
                        <a:t>sprechen</a:t>
                      </a:r>
                      <a:r>
                        <a:rPr lang="en-US" sz="1400" dirty="0"/>
                        <a:t> die </a:t>
                      </a:r>
                      <a:r>
                        <a:rPr lang="en-US" sz="1400" dirty="0" err="1"/>
                        <a:t>Figuren</a:t>
                      </a:r>
                      <a:r>
                        <a:rPr lang="en-US" sz="1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240268"/>
                  </a:ext>
                </a:extLst>
              </a:tr>
              <a:tr h="933871">
                <a:tc>
                  <a:txBody>
                    <a:bodyPr/>
                    <a:lstStyle/>
                    <a:p>
                      <a:r>
                        <a:rPr lang="en-US" sz="1400" dirty="0"/>
                        <a:t>Die </a:t>
                      </a:r>
                      <a:r>
                        <a:rPr lang="en-US" sz="1400" dirty="0" err="1"/>
                        <a:t>Fahrgäste</a:t>
                      </a:r>
                      <a:r>
                        <a:rPr lang="en-US" sz="1400" dirty="0"/>
                        <a:t>. </a:t>
                      </a:r>
                    </a:p>
                    <a:p>
                      <a:r>
                        <a:rPr lang="en-US" sz="1400" dirty="0"/>
                        <a:t>Wie </a:t>
                      </a:r>
                      <a:r>
                        <a:rPr lang="en-US" sz="1400" dirty="0" err="1"/>
                        <a:t>sind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sie</a:t>
                      </a:r>
                      <a:r>
                        <a:rPr lang="en-US" sz="1400" dirty="0"/>
                        <a:t>? </a:t>
                      </a:r>
                    </a:p>
                    <a:p>
                      <a:r>
                        <a:rPr lang="en-US" sz="1400" dirty="0"/>
                        <a:t>Was </a:t>
                      </a:r>
                      <a:r>
                        <a:rPr lang="en-US" sz="1400" dirty="0" err="1"/>
                        <a:t>machen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sie</a:t>
                      </a:r>
                      <a:r>
                        <a:rPr lang="en-US" sz="1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333504"/>
                  </a:ext>
                </a:extLst>
              </a:tr>
              <a:tr h="653710">
                <a:tc>
                  <a:txBody>
                    <a:bodyPr/>
                    <a:lstStyle/>
                    <a:p>
                      <a:r>
                        <a:rPr lang="en-US" sz="1400" dirty="0" err="1"/>
                        <a:t>Rassistische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Hauptfiguren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was </a:t>
                      </a:r>
                      <a:r>
                        <a:rPr lang="en-US" sz="1400" dirty="0" err="1"/>
                        <a:t>machen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sie</a:t>
                      </a:r>
                      <a:r>
                        <a:rPr lang="en-US" sz="1400" dirty="0"/>
                        <a:t>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der Mann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die </a:t>
                      </a:r>
                      <a:r>
                        <a:rPr lang="en-US" sz="1400" dirty="0" err="1"/>
                        <a:t>alte</a:t>
                      </a:r>
                      <a:r>
                        <a:rPr lang="en-US" sz="1400" dirty="0"/>
                        <a:t> Frau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997414"/>
                  </a:ext>
                </a:extLst>
              </a:tr>
              <a:tr h="933871">
                <a:tc>
                  <a:txBody>
                    <a:bodyPr/>
                    <a:lstStyle/>
                    <a:p>
                      <a:r>
                        <a:rPr lang="en-US" sz="1400" dirty="0"/>
                        <a:t>der </a:t>
                      </a:r>
                      <a:r>
                        <a:rPr lang="en-US" sz="1400" dirty="0" err="1"/>
                        <a:t>Standort</a:t>
                      </a:r>
                      <a:r>
                        <a:rPr lang="en-US" sz="1400" dirty="0"/>
                        <a:t>  - Wie </a:t>
                      </a:r>
                      <a:r>
                        <a:rPr lang="en-US" sz="1400" dirty="0" err="1"/>
                        <a:t>ist</a:t>
                      </a:r>
                      <a:r>
                        <a:rPr lang="en-US" sz="1400" dirty="0"/>
                        <a:t> der </a:t>
                      </a:r>
                      <a:r>
                        <a:rPr lang="en-US" sz="1400" dirty="0" err="1"/>
                        <a:t>Standort</a:t>
                      </a:r>
                      <a:r>
                        <a:rPr lang="en-US" sz="1400" dirty="0"/>
                        <a:t>?  Wie </a:t>
                      </a:r>
                      <a:r>
                        <a:rPr lang="en-US" sz="1400" dirty="0" err="1"/>
                        <a:t>sind</a:t>
                      </a:r>
                      <a:r>
                        <a:rPr lang="en-US" sz="1400" dirty="0"/>
                        <a:t> die </a:t>
                      </a:r>
                      <a:r>
                        <a:rPr lang="en-US" sz="1400" dirty="0" err="1"/>
                        <a:t>Personen</a:t>
                      </a:r>
                      <a:r>
                        <a:rPr lang="en-US" sz="1400" dirty="0"/>
                        <a:t> da?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06033"/>
                  </a:ext>
                </a:extLst>
              </a:tr>
              <a:tr h="653710">
                <a:tc>
                  <a:txBody>
                    <a:bodyPr/>
                    <a:lstStyle/>
                    <a:p>
                      <a:r>
                        <a:rPr lang="en-US" sz="1400" dirty="0"/>
                        <a:t>das </a:t>
                      </a:r>
                      <a:r>
                        <a:rPr lang="en-US" sz="1400" dirty="0" err="1"/>
                        <a:t>öffentliche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Verkehrsmittel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384563"/>
                  </a:ext>
                </a:extLst>
              </a:tr>
              <a:tr h="653710">
                <a:tc>
                  <a:txBody>
                    <a:bodyPr/>
                    <a:lstStyle/>
                    <a:p>
                      <a:r>
                        <a:rPr lang="en-US" sz="1400" dirty="0"/>
                        <a:t>die </a:t>
                      </a:r>
                      <a:r>
                        <a:rPr lang="en-US" sz="1400" dirty="0" err="1"/>
                        <a:t>Bahnpersonel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oder</a:t>
                      </a:r>
                      <a:r>
                        <a:rPr lang="en-US" sz="1400" dirty="0"/>
                        <a:t> </a:t>
                      </a:r>
                    </a:p>
                    <a:p>
                      <a:r>
                        <a:rPr lang="en-US" sz="1400" dirty="0"/>
                        <a:t>Mitarbeiter –was </a:t>
                      </a:r>
                      <a:r>
                        <a:rPr lang="en-US" sz="1400" dirty="0" err="1"/>
                        <a:t>machen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sie</a:t>
                      </a:r>
                      <a:r>
                        <a:rPr lang="en-US" sz="1400" dirty="0"/>
                        <a:t>?  Wie </a:t>
                      </a:r>
                      <a:r>
                        <a:rPr lang="en-US" sz="1400" dirty="0" err="1"/>
                        <a:t>sind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sie</a:t>
                      </a:r>
                      <a:r>
                        <a:rPr lang="en-US" sz="1400" dirty="0"/>
                        <a:t>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die </a:t>
                      </a:r>
                      <a:r>
                        <a:rPr lang="en-US" sz="1400" dirty="0" err="1"/>
                        <a:t>Busfahrerin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der </a:t>
                      </a:r>
                      <a:r>
                        <a:rPr lang="en-US" sz="1400" dirty="0" err="1"/>
                        <a:t>Kontrolleur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110901"/>
                  </a:ext>
                </a:extLst>
              </a:tr>
              <a:tr h="933871">
                <a:tc>
                  <a:txBody>
                    <a:bodyPr/>
                    <a:lstStyle/>
                    <a:p>
                      <a:r>
                        <a:rPr lang="en-US" sz="1400" dirty="0"/>
                        <a:t>die </a:t>
                      </a:r>
                      <a:r>
                        <a:rPr lang="en-US" sz="1400" dirty="0" err="1"/>
                        <a:t>Schwarzen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Männer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was </a:t>
                      </a:r>
                      <a:r>
                        <a:rPr lang="en-US" sz="1400" dirty="0" err="1"/>
                        <a:t>macht</a:t>
                      </a:r>
                      <a:r>
                        <a:rPr lang="en-US" sz="1400" dirty="0"/>
                        <a:t> er? Wie </a:t>
                      </a:r>
                      <a:r>
                        <a:rPr lang="en-US" sz="1400" dirty="0" err="1"/>
                        <a:t>sind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sie</a:t>
                      </a:r>
                      <a:r>
                        <a:rPr lang="en-US" sz="1400" dirty="0"/>
                        <a:t>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68466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2B1BD23-FFBD-8B4F-84F9-8074E2D7CA55}"/>
              </a:ext>
            </a:extLst>
          </p:cNvPr>
          <p:cNvSpPr txBox="1"/>
          <p:nvPr/>
        </p:nvSpPr>
        <p:spPr>
          <a:xfrm>
            <a:off x="1159727" y="6396335"/>
            <a:ext cx="10615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Welcher</a:t>
            </a:r>
            <a:r>
              <a:rPr lang="en-US" sz="2400" dirty="0"/>
              <a:t> Film </a:t>
            </a:r>
            <a:r>
              <a:rPr lang="en-US" sz="2400" dirty="0" err="1"/>
              <a:t>zeigt</a:t>
            </a:r>
            <a:r>
              <a:rPr lang="en-US" sz="2400" dirty="0"/>
              <a:t> </a:t>
            </a:r>
            <a:r>
              <a:rPr lang="en-US" sz="2400" dirty="0" err="1"/>
              <a:t>Zivilcourage</a:t>
            </a:r>
            <a:r>
              <a:rPr lang="en-US" sz="2400" dirty="0"/>
              <a:t>? </a:t>
            </a:r>
            <a:r>
              <a:rPr lang="en-US" sz="2400" dirty="0" err="1"/>
              <a:t>Welcher</a:t>
            </a:r>
            <a:r>
              <a:rPr lang="en-US" sz="2400" dirty="0"/>
              <a:t> Film </a:t>
            </a:r>
            <a:r>
              <a:rPr lang="en-US" sz="2400" dirty="0" err="1"/>
              <a:t>ist</a:t>
            </a:r>
            <a:r>
              <a:rPr lang="en-US" sz="2400" dirty="0"/>
              <a:t> anti-</a:t>
            </a:r>
            <a:r>
              <a:rPr lang="en-US" sz="2400" dirty="0" err="1"/>
              <a:t>rassistischer</a:t>
            </a:r>
            <a:r>
              <a:rPr lang="en-US" sz="2400" dirty="0"/>
              <a:t>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F8DAF0-0BEB-9141-96EE-1BB809D049AF}"/>
              </a:ext>
            </a:extLst>
          </p:cNvPr>
          <p:cNvSpPr txBox="1"/>
          <p:nvPr/>
        </p:nvSpPr>
        <p:spPr>
          <a:xfrm>
            <a:off x="10103004" y="2408663"/>
            <a:ext cx="1572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der </a:t>
            </a:r>
            <a:r>
              <a:rPr lang="en-US" dirty="0" err="1"/>
              <a:t>Standort</a:t>
            </a:r>
            <a:endParaRPr lang="en-US" dirty="0"/>
          </a:p>
          <a:p>
            <a:r>
              <a:rPr lang="en-US" dirty="0"/>
              <a:t>die </a:t>
            </a:r>
            <a:r>
              <a:rPr lang="en-US" dirty="0" err="1"/>
              <a:t>Handlung</a:t>
            </a:r>
            <a:endParaRPr lang="en-US" dirty="0"/>
          </a:p>
          <a:p>
            <a:r>
              <a:rPr lang="en-US" dirty="0"/>
              <a:t>die  </a:t>
            </a:r>
            <a:r>
              <a:rPr lang="en-US" dirty="0" err="1"/>
              <a:t>Figur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355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CF861E-BB2A-B747-8E7B-76BC645CB52F}"/>
              </a:ext>
            </a:extLst>
          </p:cNvPr>
          <p:cNvSpPr txBox="1"/>
          <p:nvPr/>
        </p:nvSpPr>
        <p:spPr>
          <a:xfrm>
            <a:off x="648182" y="347241"/>
            <a:ext cx="106139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Die </a:t>
            </a:r>
            <a:r>
              <a:rPr lang="en-US" sz="2800" dirty="0" err="1"/>
              <a:t>Zivilcourage</a:t>
            </a:r>
            <a:r>
              <a:rPr lang="en-US" sz="2800" dirty="0"/>
              <a:t> und das </a:t>
            </a:r>
            <a:r>
              <a:rPr lang="en-US" sz="2800" dirty="0" err="1"/>
              <a:t>Verhalten</a:t>
            </a:r>
            <a:r>
              <a:rPr lang="en-US" sz="2800" dirty="0"/>
              <a:t>: Was </a:t>
            </a:r>
            <a:r>
              <a:rPr lang="en-US" sz="2800" dirty="0" err="1"/>
              <a:t>sagen</a:t>
            </a:r>
            <a:r>
              <a:rPr lang="en-US" sz="2800" dirty="0"/>
              <a:t> Sie </a:t>
            </a:r>
            <a:r>
              <a:rPr lang="en-US" sz="2800" dirty="0" err="1"/>
              <a:t>zu</a:t>
            </a:r>
            <a:r>
              <a:rPr lang="en-US" sz="2800" dirty="0"/>
              <a:t> den </a:t>
            </a:r>
            <a:r>
              <a:rPr lang="en-US" sz="2800" dirty="0" err="1"/>
              <a:t>Fahrgästen</a:t>
            </a:r>
            <a:r>
              <a:rPr lang="en-US" sz="2800" dirty="0"/>
              <a:t> </a:t>
            </a:r>
            <a:r>
              <a:rPr lang="en-US" sz="2800" dirty="0" err="1"/>
              <a:t>im</a:t>
            </a:r>
            <a:r>
              <a:rPr lang="en-US" sz="2800" dirty="0"/>
              <a:t> Bus </a:t>
            </a:r>
            <a:r>
              <a:rPr lang="en-US" sz="2800" dirty="0" err="1"/>
              <a:t>oder</a:t>
            </a:r>
            <a:r>
              <a:rPr lang="en-US" sz="2800" dirty="0"/>
              <a:t> in </a:t>
            </a:r>
            <a:r>
              <a:rPr lang="en-US" sz="2800" dirty="0" err="1"/>
              <a:t>Strassenbahn</a:t>
            </a:r>
            <a:r>
              <a:rPr lang="en-US" sz="2800" dirty="0"/>
              <a:t>?  Der </a:t>
            </a:r>
            <a:r>
              <a:rPr lang="en-US" sz="2800" dirty="0" err="1"/>
              <a:t>Imperativ</a:t>
            </a:r>
            <a:r>
              <a:rPr lang="en-US" sz="2800" dirty="0"/>
              <a:t>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8A4400-9350-3F41-BD86-2ADFFF464245}"/>
              </a:ext>
            </a:extLst>
          </p:cNvPr>
          <p:cNvSpPr txBox="1"/>
          <p:nvPr/>
        </p:nvSpPr>
        <p:spPr>
          <a:xfrm>
            <a:off x="459058" y="1513871"/>
            <a:ext cx="1127388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VERBEN: </a:t>
            </a:r>
            <a:r>
              <a:rPr lang="de-DE" sz="2000" dirty="0"/>
              <a:t>zuhören, ignorieren, wegschauen, zuschauen, beleidigen, stören, sich setzen, bleiben, kaufen, sprechen, spielen, aufstehen, stoppen, geben, essen, schweigen, helfen, mitbringen,  einsteigen,  aussteigen, hören, sagen, nehmen, haben, finden , verteidigen, fahren, kontrollieren, präsentieren, stehen, diskriminieren, respektieren, tragen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_</a:t>
            </a:r>
            <a:r>
              <a:rPr lang="en-US" sz="2000" dirty="0" err="1"/>
              <a:t>Bleib</a:t>
            </a:r>
            <a:r>
              <a:rPr lang="en-US" sz="2000" dirty="0"/>
              <a:t> __ </a:t>
            </a:r>
            <a:r>
              <a:rPr lang="en-US" sz="2000" dirty="0" err="1"/>
              <a:t>nicht</a:t>
            </a:r>
            <a:r>
              <a:rPr lang="en-US" sz="2000" dirty="0"/>
              <a:t> still! (</a:t>
            </a:r>
            <a:r>
              <a:rPr lang="en-US" sz="2000" dirty="0" err="1"/>
              <a:t>bleiben</a:t>
            </a:r>
            <a:r>
              <a:rPr lang="en-US" sz="2000" dirty="0"/>
              <a:t>, du-Form) </a:t>
            </a:r>
          </a:p>
          <a:p>
            <a:endParaRPr lang="en-US" sz="2000" dirty="0"/>
          </a:p>
          <a:p>
            <a:r>
              <a:rPr lang="en-US" sz="2000" dirty="0"/>
              <a:t>__</a:t>
            </a:r>
            <a:r>
              <a:rPr lang="en-US" sz="2000" dirty="0" err="1"/>
              <a:t>Ignoriert</a:t>
            </a:r>
            <a:r>
              <a:rPr lang="en-US" sz="2000" dirty="0"/>
              <a:t>__die </a:t>
            </a:r>
            <a:r>
              <a:rPr lang="en-US" sz="2000" dirty="0" err="1"/>
              <a:t>alte</a:t>
            </a:r>
            <a:r>
              <a:rPr lang="en-US" sz="2000" dirty="0"/>
              <a:t> Frau! (</a:t>
            </a:r>
            <a:r>
              <a:rPr lang="en-US" sz="2000" dirty="0" err="1"/>
              <a:t>ignorieren</a:t>
            </a:r>
            <a:r>
              <a:rPr lang="en-US" sz="2000" dirty="0"/>
              <a:t>, </a:t>
            </a:r>
            <a:r>
              <a:rPr lang="en-US" sz="2000" dirty="0" err="1"/>
              <a:t>ihr</a:t>
            </a:r>
            <a:r>
              <a:rPr lang="en-US" sz="2000" dirty="0"/>
              <a:t>- Form)</a:t>
            </a:r>
          </a:p>
          <a:p>
            <a:endParaRPr lang="en-US" sz="2000" dirty="0"/>
          </a:p>
          <a:p>
            <a:r>
              <a:rPr lang="en-US" sz="2000" dirty="0"/>
              <a:t>___</a:t>
            </a:r>
            <a:r>
              <a:rPr lang="en-US" sz="2000" dirty="0" err="1"/>
              <a:t>Schauen_wir</a:t>
            </a:r>
            <a:r>
              <a:rPr lang="en-US" sz="2000" dirty="0"/>
              <a:t> </a:t>
            </a:r>
            <a:r>
              <a:rPr lang="en-US" sz="2000" dirty="0" err="1"/>
              <a:t>nicht</a:t>
            </a:r>
            <a:r>
              <a:rPr lang="en-US" sz="2000" dirty="0"/>
              <a:t> </a:t>
            </a:r>
            <a:r>
              <a:rPr lang="en-US" sz="2000" dirty="0" err="1"/>
              <a:t>weg</a:t>
            </a:r>
            <a:r>
              <a:rPr lang="en-US" sz="2000" dirty="0"/>
              <a:t>! (</a:t>
            </a:r>
            <a:r>
              <a:rPr lang="en-US" sz="2000" dirty="0" err="1"/>
              <a:t>wegschauen</a:t>
            </a:r>
            <a:r>
              <a:rPr lang="en-US" sz="2000" dirty="0"/>
              <a:t>)</a:t>
            </a:r>
          </a:p>
          <a:p>
            <a:endParaRPr lang="en-US" sz="2000" dirty="0"/>
          </a:p>
          <a:p>
            <a:r>
              <a:rPr lang="en-US" sz="2000" dirty="0"/>
              <a:t>___</a:t>
            </a:r>
            <a:r>
              <a:rPr lang="en-US" sz="2000" dirty="0" err="1"/>
              <a:t>Sagt</a:t>
            </a:r>
            <a:r>
              <a:rPr lang="en-US" sz="2000" dirty="0"/>
              <a:t>___ </a:t>
            </a:r>
            <a:r>
              <a:rPr lang="en-US" sz="2000" dirty="0" err="1"/>
              <a:t>nichts</a:t>
            </a:r>
            <a:r>
              <a:rPr lang="en-US" sz="2000" dirty="0"/>
              <a:t> </a:t>
            </a:r>
            <a:r>
              <a:rPr lang="en-US" sz="2000" dirty="0" err="1"/>
              <a:t>gegen</a:t>
            </a:r>
            <a:r>
              <a:rPr lang="en-US" sz="2000" dirty="0"/>
              <a:t> </a:t>
            </a:r>
            <a:r>
              <a:rPr lang="en-US" sz="2000" dirty="0" err="1"/>
              <a:t>andere</a:t>
            </a:r>
            <a:r>
              <a:rPr lang="en-US" sz="2000" dirty="0"/>
              <a:t> </a:t>
            </a:r>
            <a:r>
              <a:rPr lang="en-US" sz="2000" dirty="0" err="1"/>
              <a:t>Personen</a:t>
            </a:r>
            <a:r>
              <a:rPr lang="en-US" sz="2000" dirty="0"/>
              <a:t> (</a:t>
            </a:r>
            <a:r>
              <a:rPr lang="en-US" sz="2000" dirty="0" err="1"/>
              <a:t>sagen</a:t>
            </a:r>
            <a:r>
              <a:rPr lang="en-US" sz="2000" dirty="0"/>
              <a:t>, </a:t>
            </a:r>
            <a:r>
              <a:rPr lang="en-US" sz="2000" dirty="0" err="1"/>
              <a:t>ihr</a:t>
            </a:r>
            <a:r>
              <a:rPr lang="en-US" sz="2000" dirty="0"/>
              <a:t>-  Form)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80B040-F101-9C46-B08C-3C40CDBFDBBF}"/>
              </a:ext>
            </a:extLst>
          </p:cNvPr>
          <p:cNvSpPr txBox="1"/>
          <p:nvPr/>
        </p:nvSpPr>
        <p:spPr>
          <a:xfrm>
            <a:off x="8276062" y="2375210"/>
            <a:ext cx="34568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laut</a:t>
            </a:r>
            <a:r>
              <a:rPr lang="en-US" dirty="0"/>
              <a:t>/</a:t>
            </a:r>
            <a:r>
              <a:rPr lang="en-US" dirty="0" err="1"/>
              <a:t>leise</a:t>
            </a:r>
            <a:endParaRPr lang="en-US" dirty="0"/>
          </a:p>
          <a:p>
            <a:r>
              <a:rPr lang="en-US" dirty="0" err="1"/>
              <a:t>steif</a:t>
            </a:r>
            <a:r>
              <a:rPr lang="en-US" dirty="0"/>
              <a:t> </a:t>
            </a:r>
            <a:r>
              <a:rPr lang="en-US" dirty="0" err="1"/>
              <a:t>oder</a:t>
            </a:r>
            <a:r>
              <a:rPr lang="en-US" dirty="0"/>
              <a:t>. </a:t>
            </a:r>
            <a:r>
              <a:rPr lang="en-US" dirty="0" err="1"/>
              <a:t>ernst</a:t>
            </a:r>
            <a:r>
              <a:rPr lang="en-US" dirty="0"/>
              <a:t>/locker </a:t>
            </a:r>
            <a:r>
              <a:rPr lang="en-US" dirty="0" err="1"/>
              <a:t>oder</a:t>
            </a:r>
            <a:r>
              <a:rPr lang="en-US" dirty="0"/>
              <a:t> </a:t>
            </a:r>
            <a:r>
              <a:rPr lang="en-US" dirty="0" err="1"/>
              <a:t>heiter</a:t>
            </a:r>
            <a:endParaRPr lang="en-US" dirty="0"/>
          </a:p>
          <a:p>
            <a:r>
              <a:rPr lang="en-US" dirty="0"/>
              <a:t>schnell/</a:t>
            </a:r>
            <a:r>
              <a:rPr lang="en-US" dirty="0" err="1"/>
              <a:t>langsam</a:t>
            </a:r>
            <a:r>
              <a:rPr lang="en-US" dirty="0"/>
              <a:t> </a:t>
            </a:r>
          </a:p>
          <a:p>
            <a:r>
              <a:rPr lang="en-US" dirty="0" err="1"/>
              <a:t>nervös</a:t>
            </a:r>
            <a:r>
              <a:rPr lang="en-US" dirty="0"/>
              <a:t>/</a:t>
            </a:r>
            <a:r>
              <a:rPr lang="en-US" dirty="0" err="1"/>
              <a:t>selbstsicher</a:t>
            </a:r>
            <a:endParaRPr lang="en-US" dirty="0"/>
          </a:p>
          <a:p>
            <a:r>
              <a:rPr lang="en-US" dirty="0" err="1"/>
              <a:t>schüchtern</a:t>
            </a:r>
            <a:r>
              <a:rPr lang="en-US" dirty="0"/>
              <a:t>/</a:t>
            </a:r>
            <a:r>
              <a:rPr lang="en-US" dirty="0" err="1"/>
              <a:t>gesellig</a:t>
            </a:r>
            <a:r>
              <a:rPr lang="en-US" dirty="0"/>
              <a:t> </a:t>
            </a:r>
          </a:p>
          <a:p>
            <a:r>
              <a:rPr lang="en-US" dirty="0" err="1"/>
              <a:t>freundlich</a:t>
            </a:r>
            <a:r>
              <a:rPr lang="en-US" dirty="0"/>
              <a:t>/</a:t>
            </a:r>
            <a:r>
              <a:rPr lang="en-US" dirty="0" err="1"/>
              <a:t>unfreundlich</a:t>
            </a:r>
            <a:endParaRPr lang="en-US" dirty="0"/>
          </a:p>
          <a:p>
            <a:r>
              <a:rPr lang="en-US" dirty="0" err="1"/>
              <a:t>sympathisch</a:t>
            </a:r>
            <a:r>
              <a:rPr lang="en-US" dirty="0"/>
              <a:t>/</a:t>
            </a:r>
            <a:r>
              <a:rPr lang="en-US" dirty="0" err="1"/>
              <a:t>unsympathisch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D9C01A-2D50-CA48-89E1-6272D6D4A497}"/>
              </a:ext>
            </a:extLst>
          </p:cNvPr>
          <p:cNvSpPr txBox="1"/>
          <p:nvPr/>
        </p:nvSpPr>
        <p:spPr>
          <a:xfrm>
            <a:off x="8080916" y="4361022"/>
            <a:ext cx="38471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der </a:t>
            </a:r>
            <a:r>
              <a:rPr lang="en-US" dirty="0" err="1"/>
              <a:t>Sitzplatz</a:t>
            </a:r>
            <a:r>
              <a:rPr lang="en-US" dirty="0"/>
              <a:t>	der </a:t>
            </a:r>
            <a:r>
              <a:rPr lang="en-US" dirty="0" err="1"/>
              <a:t>Wagen</a:t>
            </a:r>
            <a:r>
              <a:rPr lang="en-US" dirty="0"/>
              <a:t>	</a:t>
            </a:r>
          </a:p>
          <a:p>
            <a:r>
              <a:rPr lang="en-US" dirty="0"/>
              <a:t>der </a:t>
            </a:r>
            <a:r>
              <a:rPr lang="en-US" dirty="0" err="1"/>
              <a:t>Fahrgast</a:t>
            </a:r>
            <a:r>
              <a:rPr lang="en-US" dirty="0"/>
              <a:t>	die </a:t>
            </a:r>
            <a:r>
              <a:rPr lang="en-US" dirty="0" err="1"/>
              <a:t>Strassenbahn</a:t>
            </a:r>
            <a:endParaRPr lang="en-US" dirty="0"/>
          </a:p>
          <a:p>
            <a:r>
              <a:rPr lang="en-US" dirty="0"/>
              <a:t>der </a:t>
            </a:r>
            <a:r>
              <a:rPr lang="en-US" dirty="0" err="1"/>
              <a:t>Fahrschein</a:t>
            </a:r>
            <a:r>
              <a:rPr lang="en-US" dirty="0"/>
              <a:t>	der Bus</a:t>
            </a:r>
          </a:p>
          <a:p>
            <a:r>
              <a:rPr lang="en-US" dirty="0"/>
              <a:t>die </a:t>
            </a:r>
            <a:r>
              <a:rPr lang="en-US" dirty="0" err="1"/>
              <a:t>Tasche</a:t>
            </a:r>
            <a:r>
              <a:rPr lang="en-US" dirty="0"/>
              <a:t>	die </a:t>
            </a:r>
            <a:r>
              <a:rPr lang="en-US" dirty="0" err="1"/>
              <a:t>Busfahrerin</a:t>
            </a:r>
            <a:endParaRPr lang="en-US" dirty="0"/>
          </a:p>
          <a:p>
            <a:r>
              <a:rPr lang="en-US" dirty="0"/>
              <a:t>die </a:t>
            </a:r>
            <a:r>
              <a:rPr lang="en-US" dirty="0" err="1"/>
              <a:t>Kopfhörer</a:t>
            </a:r>
            <a:r>
              <a:rPr lang="en-US" dirty="0"/>
              <a:t>	der </a:t>
            </a:r>
            <a:r>
              <a:rPr lang="en-US" dirty="0" err="1"/>
              <a:t>Kontrolleur</a:t>
            </a:r>
            <a:r>
              <a:rPr lang="en-US" dirty="0"/>
              <a:t> </a:t>
            </a:r>
          </a:p>
          <a:p>
            <a:r>
              <a:rPr lang="en-US" dirty="0"/>
              <a:t>das Fenster	die </a:t>
            </a:r>
            <a:r>
              <a:rPr lang="en-US" dirty="0" err="1"/>
              <a:t>Beleidigungen</a:t>
            </a:r>
            <a:endParaRPr lang="en-US" dirty="0"/>
          </a:p>
          <a:p>
            <a:r>
              <a:rPr lang="en-US" dirty="0"/>
              <a:t>die </a:t>
            </a:r>
            <a:r>
              <a:rPr lang="en-US" dirty="0" err="1"/>
              <a:t>Vorurteile</a:t>
            </a:r>
            <a:r>
              <a:rPr lang="en-US" dirty="0"/>
              <a:t> 	die Zeitung 	</a:t>
            </a:r>
          </a:p>
          <a:p>
            <a:r>
              <a:rPr lang="en-US" dirty="0"/>
              <a:t>die </a:t>
            </a:r>
            <a:r>
              <a:rPr lang="en-US" dirty="0" err="1"/>
              <a:t>Tür</a:t>
            </a:r>
            <a:r>
              <a:rPr lang="en-US" dirty="0"/>
              <a:t> 		</a:t>
            </a:r>
          </a:p>
          <a:p>
            <a:r>
              <a:rPr lang="en-US" dirty="0"/>
              <a:t>die </a:t>
            </a:r>
            <a:r>
              <a:rPr lang="en-US" dirty="0" err="1"/>
              <a:t>Aussage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92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603</Words>
  <Application>Microsoft Macintosh PowerPoint</Application>
  <PresentationFormat>Widescreen</PresentationFormat>
  <Paragraphs>91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Completing Fall Semester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Mackey</dc:creator>
  <cp:lastModifiedBy>Shane Mackey</cp:lastModifiedBy>
  <cp:revision>17</cp:revision>
  <dcterms:created xsi:type="dcterms:W3CDTF">2020-11-12T19:45:56Z</dcterms:created>
  <dcterms:modified xsi:type="dcterms:W3CDTF">2020-11-13T20:05:18Z</dcterms:modified>
</cp:coreProperties>
</file>