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70" r:id="rId4"/>
    <p:sldId id="286" r:id="rId5"/>
    <p:sldId id="284" r:id="rId6"/>
    <p:sldId id="281" r:id="rId7"/>
    <p:sldId id="280" r:id="rId8"/>
    <p:sldId id="278" r:id="rId9"/>
    <p:sldId id="279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59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80A5-7F2C-8B44-BE5B-DB8F1F6F4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161985-AFCC-B944-A500-90ADCE4BB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A436A-B818-C34E-943F-7F62BDE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A100-BAF8-AE42-B5F2-5D3B4C25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C97A4-78CD-2141-8E49-9F82B28A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1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7066E-9B13-194E-90F5-13AF9119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1D106-5B85-5D4D-976A-BAF79810E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3AE70-3F12-5A41-9FF0-2B58F03D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A8CB5-A5A7-C048-8DD6-49026168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C39E-CDEA-C44D-8C89-C9712CB9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5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775764-86E4-4C41-8E1F-4654FAE34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2D2D3-D498-2740-8A92-DD382C33D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7C854-ACDA-8B4A-B660-8C38CB5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F1059-5F6B-B546-ACE6-63E7474C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21CA3-5617-4E49-BC12-D7079861B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1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CFB9-9A75-874F-AE9F-838A3926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67469-9FE6-424C-A486-276A92793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C8571-F821-AB4F-986A-A0DB58AF8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9DCAF-6637-5E46-B48A-882650F9E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617FB-FF24-0A4F-9D49-968CD762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BB699-5A17-8C47-97D1-1DD7893C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64E3-F9FE-3B46-9E3D-28816237E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E47CF-4428-2F43-B69A-545E9238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45956-8374-A84E-BFF2-5F59C6C3A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CF9CC-2235-0B4A-9ED4-F9E67751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3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1DDCB-1EED-E146-9637-F0565BFB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25521-569C-3043-A63B-B79DC319C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31E2A-F7E6-B04F-8DEF-85DCB84ED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D2209-F79B-7047-9272-A4562D24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3B880-3232-1842-B410-844B669C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8643C-9348-8648-9C03-0E0A1C38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8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A5C23-A0E3-354F-82F5-205CC9A3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D5E76-6C24-6C4C-B55B-AB00CC82B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A285D-FDA9-C244-81E9-A41D0F4E0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0CF30-4D7F-1D4F-97D6-EC891CF26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470ED8-6ED7-D54B-9C93-050F960E2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F690C-5CBC-E14E-8C2F-9D804633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6E059-7EF5-DD48-8417-8CCC1753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0C995-A70B-334B-95AE-95285222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4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70EFF-00DE-984B-8CBA-6F023212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8087AC-A125-8E42-8E1A-52153CC33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0D2C8-8D7C-E94D-8559-812B6DB88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25FD8-4EAC-6A48-8F77-BF233F1C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6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C1684-DF19-164F-977A-387E4C19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A075C-CE05-354D-AD2D-87B399B0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AD7DB-D303-3940-9CBF-ED13DEA1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3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6005D-6E05-5449-91C1-1527CBE3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AB0DD-F1E1-7442-A23D-9F02984CB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B8FE3-7D54-134E-9DAF-6A1042DB6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AD59F-7D4C-9C42-8848-DA09A178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80CB0-73AC-2249-99C0-4E406911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CC407-19E0-4C45-9B50-16CD201F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FF61-5874-C04B-B593-D148A909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626130-B5F5-2B4E-9C63-6E438AA48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DDE91-4773-1545-9700-8DD06C9CC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359A1-24BC-8F43-A7C9-07D6D5C4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0C00E-C103-B546-A778-4AD1E08C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D011-281B-984F-BC6E-BE5B0960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0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488F4-B941-0E40-91FD-A77B3765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A57D4-8A7B-8B4D-BEC6-CC35F148A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FADA2-77A9-6044-8394-F7864E904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5ECB7-319B-0849-A966-06545EB2DE6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4A877-2C2B-5146-9AFB-9814E1914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E752C-9AAD-2443-99A7-FB252BA8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96A0-A189-B64A-9FFD-AF7333CA4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9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6s/x5tkrxmj1vqbtqrm2pnygsgm0000gn/T/com.microsoft.Word/WebArchiveCopyPasteTempFiles/marketplace-crowded-with-tourists-and-town-hall-in-heidelberg-picture-id52120311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6s/x5tkrxmj1vqbtqrm2pnygsgm0000gn/T/com.microsoft.Word/WebArchiveCopyPasteTempFiles/bild_572428.jpg%3fh=00a22190&amp;itok=BBN_F0Ad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rnd das Brot und Corona - meinanzeiger.de">
            <a:extLst>
              <a:ext uri="{FF2B5EF4-FFF2-40B4-BE49-F238E27FC236}">
                <a16:creationId xmlns:a16="http://schemas.microsoft.com/office/drawing/2014/main" id="{49E2AD24-11EA-A640-97DF-74A64597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81" y="571500"/>
            <a:ext cx="3638219" cy="242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AA778-4F88-B14E-835D-AA62B3422C7C}"/>
              </a:ext>
            </a:extLst>
          </p:cNvPr>
          <p:cNvSpPr txBox="1"/>
          <p:nvPr/>
        </p:nvSpPr>
        <p:spPr>
          <a:xfrm>
            <a:off x="557434" y="571500"/>
            <a:ext cx="73521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28. </a:t>
            </a:r>
            <a:r>
              <a:rPr lang="en-US" sz="2400" dirty="0" err="1"/>
              <a:t>Oktober</a:t>
            </a:r>
            <a:endParaRPr lang="en-US" sz="2400" dirty="0"/>
          </a:p>
          <a:p>
            <a:pPr algn="ctr"/>
            <a:endParaRPr lang="en-US" sz="2400" dirty="0"/>
          </a:p>
          <a:p>
            <a:r>
              <a:rPr lang="en-US" sz="2400" dirty="0"/>
              <a:t>-Warm Up: </a:t>
            </a:r>
            <a:r>
              <a:rPr lang="en-US" sz="2400" dirty="0" err="1"/>
              <a:t>Posessivadjektive</a:t>
            </a:r>
            <a:r>
              <a:rPr lang="en-US" sz="2400" dirty="0"/>
              <a:t> + </a:t>
            </a:r>
            <a:r>
              <a:rPr lang="en-US" sz="2400" dirty="0" err="1"/>
              <a:t>Gepäck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Imperativ</a:t>
            </a:r>
            <a:r>
              <a:rPr lang="en-US" sz="2400" dirty="0"/>
              <a:t> </a:t>
            </a:r>
            <a:r>
              <a:rPr lang="en-US" sz="2400" dirty="0" err="1"/>
              <a:t>Wiederholung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Modalverben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Test 3 </a:t>
            </a:r>
            <a:r>
              <a:rPr lang="en-US" sz="2400" dirty="0" err="1"/>
              <a:t>Korrekturen</a:t>
            </a:r>
            <a:r>
              <a:rPr lang="en-US" sz="2400" dirty="0"/>
              <a:t> am Freitag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/>
              <a:t>In MindTap: TBD</a:t>
            </a:r>
          </a:p>
          <a:p>
            <a:r>
              <a:rPr lang="en-US" sz="2400" dirty="0"/>
              <a:t>Moodle: 5,2 und 6,1 am Sonntag 1.11 </a:t>
            </a:r>
            <a:r>
              <a:rPr lang="en-US" sz="2400" dirty="0" err="1"/>
              <a:t>fällig</a:t>
            </a:r>
            <a:r>
              <a:rPr lang="en-US" sz="2400" dirty="0"/>
              <a:t> 17 </a:t>
            </a:r>
            <a:r>
              <a:rPr lang="en-US" sz="2400" dirty="0" err="1"/>
              <a:t>Uhr</a:t>
            </a:r>
            <a:r>
              <a:rPr lang="en-US" sz="2400" dirty="0"/>
              <a:t>; </a:t>
            </a:r>
          </a:p>
          <a:p>
            <a:r>
              <a:rPr lang="en-US" sz="2400" dirty="0"/>
              <a:t>Interview in Zoom am Montag um 23.59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/>
              <a:t>Morgen: </a:t>
            </a:r>
            <a:r>
              <a:rPr lang="en-US" sz="2400" dirty="0" err="1"/>
              <a:t>Vorlesung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Eigenschaften</a:t>
            </a:r>
            <a:r>
              <a:rPr lang="en-US" sz="2400" dirty="0">
                <a:sym typeface="Wingdings" pitchFamily="2" charset="2"/>
              </a:rPr>
              <a:t> + </a:t>
            </a:r>
            <a:r>
              <a:rPr lang="en-US" sz="2400" dirty="0" err="1">
                <a:sym typeface="Wingdings" pitchFamily="2" charset="2"/>
              </a:rPr>
              <a:t>Modalverben</a:t>
            </a:r>
            <a:endParaRPr lang="en-US" sz="2400" dirty="0">
              <a:sym typeface="Wingdings" pitchFamily="2" charset="2"/>
            </a:endParaRP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INFOS: talk tomorrow Philipp </a:t>
            </a:r>
            <a:r>
              <a:rPr lang="en-US" sz="2400" dirty="0" err="1">
                <a:sym typeface="Wingdings" pitchFamily="2" charset="2"/>
              </a:rPr>
              <a:t>Stiasny</a:t>
            </a:r>
            <a:r>
              <a:rPr lang="en-US" sz="2400" dirty="0">
                <a:sym typeface="Wingdings" pitchFamily="2" charset="2"/>
              </a:rPr>
              <a:t> 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D02CF-17F5-834A-A040-D0C2E290EE90}"/>
              </a:ext>
            </a:extLst>
          </p:cNvPr>
          <p:cNvSpPr txBox="1"/>
          <p:nvPr/>
        </p:nvSpPr>
        <p:spPr>
          <a:xfrm>
            <a:off x="7702081" y="30596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Öffnen</a:t>
            </a:r>
            <a:r>
              <a:rPr lang="en-US" dirty="0"/>
              <a:t> Sie das Google Doc, bitte! </a:t>
            </a:r>
          </a:p>
        </p:txBody>
      </p:sp>
    </p:spTree>
    <p:extLst>
      <p:ext uri="{BB962C8B-B14F-4D97-AF65-F5344CB8AC3E}">
        <p14:creationId xmlns:p14="http://schemas.microsoft.com/office/powerpoint/2010/main" val="239927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A8902-57E6-EA4B-BB1B-F15CF2E1F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" y="553720"/>
            <a:ext cx="6592570" cy="4343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6C334-DA54-194F-8B1D-69069C21CAF2}"/>
              </a:ext>
            </a:extLst>
          </p:cNvPr>
          <p:cNvSpPr txBox="1"/>
          <p:nvPr/>
        </p:nvSpPr>
        <p:spPr>
          <a:xfrm>
            <a:off x="960120" y="4897060"/>
            <a:ext cx="610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Sonst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etwas</a:t>
            </a:r>
            <a:r>
              <a:rPr lang="en-US" dirty="0"/>
              <a:t>? Still something else? </a:t>
            </a:r>
          </a:p>
          <a:p>
            <a:endParaRPr lang="en-US" dirty="0"/>
          </a:p>
          <a:p>
            <a:r>
              <a:rPr lang="en-US" dirty="0"/>
              <a:t>Listen Sie </a:t>
            </a:r>
            <a:r>
              <a:rPr lang="en-US" dirty="0" err="1"/>
              <a:t>drei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Aktivitäten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Dinge/</a:t>
            </a:r>
            <a:r>
              <a:rPr lang="en-US" dirty="0" err="1"/>
              <a:t>Objekte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das Interview in Google Doc! </a:t>
            </a:r>
          </a:p>
        </p:txBody>
      </p:sp>
    </p:spTree>
    <p:extLst>
      <p:ext uri="{BB962C8B-B14F-4D97-AF65-F5344CB8AC3E}">
        <p14:creationId xmlns:p14="http://schemas.microsoft.com/office/powerpoint/2010/main" val="77962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A6D77-5628-0141-93BB-DE39CE3C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529" y="345987"/>
            <a:ext cx="4452991" cy="5926224"/>
          </a:xfrm>
          <a:prstGeom prst="rect">
            <a:avLst/>
          </a:prstGeom>
        </p:spPr>
      </p:pic>
      <p:pic>
        <p:nvPicPr>
          <p:cNvPr id="3074" name="Picture 2" descr="poster">
            <a:extLst>
              <a:ext uri="{FF2B5EF4-FFF2-40B4-BE49-F238E27FC236}">
                <a16:creationId xmlns:a16="http://schemas.microsoft.com/office/drawing/2014/main" id="{597E7A50-5C00-5D4B-99F8-C7E14B216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6" y="140175"/>
            <a:ext cx="3846513" cy="63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2D89E-6BDE-D84B-82B8-AFA55CDE2121}"/>
              </a:ext>
            </a:extLst>
          </p:cNvPr>
          <p:cNvSpPr txBox="1"/>
          <p:nvPr/>
        </p:nvSpPr>
        <p:spPr>
          <a:xfrm>
            <a:off x="300038" y="1171575"/>
            <a:ext cx="1971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GERM 002 </a:t>
            </a:r>
          </a:p>
          <a:p>
            <a:r>
              <a:rPr lang="en-US" dirty="0"/>
              <a:t>Bryn </a:t>
            </a:r>
            <a:r>
              <a:rPr lang="en-US" dirty="0" err="1"/>
              <a:t>Mawr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8:10 – 9:00, M-F, Michael </a:t>
            </a:r>
            <a:r>
              <a:rPr lang="en-US" dirty="0" err="1"/>
              <a:t>Burri</a:t>
            </a:r>
            <a:r>
              <a:rPr lang="en-US" dirty="0"/>
              <a:t> </a:t>
            </a:r>
          </a:p>
          <a:p>
            <a:r>
              <a:rPr lang="en-US" dirty="0"/>
              <a:t>Hybrid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GERM 002 </a:t>
            </a:r>
          </a:p>
          <a:p>
            <a:r>
              <a:rPr lang="en-US" dirty="0"/>
              <a:t>Haverford </a:t>
            </a:r>
          </a:p>
          <a:p>
            <a:r>
              <a:rPr lang="en-US" dirty="0"/>
              <a:t>9:30 -10:40, M –F</a:t>
            </a:r>
          </a:p>
          <a:p>
            <a:r>
              <a:rPr lang="en-US" dirty="0"/>
              <a:t>Margaret </a:t>
            </a:r>
            <a:r>
              <a:rPr lang="en-US" dirty="0" err="1"/>
              <a:t>Strair</a:t>
            </a:r>
            <a:endParaRPr lang="en-US" dirty="0"/>
          </a:p>
          <a:p>
            <a:r>
              <a:rPr lang="en-US" dirty="0"/>
              <a:t>Hybrid 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75E179A-3A64-5D4F-A749-52654C4D5B2E}"/>
              </a:ext>
            </a:extLst>
          </p:cNvPr>
          <p:cNvSpPr/>
          <p:nvPr/>
        </p:nvSpPr>
        <p:spPr>
          <a:xfrm>
            <a:off x="2271713" y="4529138"/>
            <a:ext cx="685800" cy="271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ED1A04B-EBF3-5C4B-84A2-6999F2C97740}"/>
              </a:ext>
            </a:extLst>
          </p:cNvPr>
          <p:cNvSpPr/>
          <p:nvPr/>
        </p:nvSpPr>
        <p:spPr>
          <a:xfrm>
            <a:off x="2271713" y="4832747"/>
            <a:ext cx="685799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6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0190BD-802B-8348-BC01-BFE2E078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10" y="2946229"/>
            <a:ext cx="7327176" cy="2528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9293F-BC83-144D-8E6F-20E5DF1D2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56" y="782938"/>
            <a:ext cx="6917288" cy="18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6D93D-9EE1-8C4C-BB8A-6ACA6D4F2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32" y="579698"/>
            <a:ext cx="8677395" cy="2313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5D430-CC03-E044-BB54-4890168778E1}"/>
              </a:ext>
            </a:extLst>
          </p:cNvPr>
          <p:cNvSpPr txBox="1"/>
          <p:nvPr/>
        </p:nvSpPr>
        <p:spPr>
          <a:xfrm>
            <a:off x="983848" y="3044142"/>
            <a:ext cx="6713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 und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Imperativ</a:t>
            </a:r>
            <a:r>
              <a:rPr lang="en-US" dirty="0"/>
              <a:t> Form </a:t>
            </a:r>
            <a:r>
              <a:rPr lang="en-US" dirty="0" err="1"/>
              <a:t>bauen</a:t>
            </a:r>
            <a:r>
              <a:rPr lang="en-US" dirty="0"/>
              <a:t>! </a:t>
            </a:r>
          </a:p>
          <a:p>
            <a:endParaRPr lang="en-US" dirty="0"/>
          </a:p>
          <a:p>
            <a:r>
              <a:rPr lang="en-US" dirty="0"/>
              <a:t>1. Anna (DU) 	</a:t>
            </a:r>
            <a:r>
              <a:rPr lang="en-US" dirty="0" err="1"/>
              <a:t>Yier</a:t>
            </a:r>
            <a:r>
              <a:rPr lang="en-US" dirty="0"/>
              <a:t> (</a:t>
            </a:r>
            <a:r>
              <a:rPr lang="en-US" dirty="0" err="1"/>
              <a:t>Ihr</a:t>
            </a:r>
            <a:r>
              <a:rPr lang="en-US" dirty="0"/>
              <a:t>) 		</a:t>
            </a:r>
          </a:p>
          <a:p>
            <a:r>
              <a:rPr lang="en-US" dirty="0"/>
              <a:t>2. </a:t>
            </a:r>
            <a:r>
              <a:rPr lang="en-US" dirty="0" err="1"/>
              <a:t>Xinrui</a:t>
            </a:r>
            <a:r>
              <a:rPr lang="en-US" dirty="0"/>
              <a:t> (Du)	</a:t>
            </a:r>
            <a:r>
              <a:rPr lang="en-US" dirty="0" err="1"/>
              <a:t>Adylade</a:t>
            </a:r>
            <a:r>
              <a:rPr lang="en-US" dirty="0"/>
              <a:t> (</a:t>
            </a:r>
            <a:r>
              <a:rPr lang="en-US" dirty="0" err="1"/>
              <a:t>Ihr</a:t>
            </a:r>
            <a:r>
              <a:rPr lang="en-US" dirty="0"/>
              <a:t>)</a:t>
            </a:r>
          </a:p>
          <a:p>
            <a:r>
              <a:rPr lang="en-US" dirty="0"/>
              <a:t>3.Norah(Du)	Saskia</a:t>
            </a:r>
          </a:p>
          <a:p>
            <a:r>
              <a:rPr lang="en-US" dirty="0"/>
              <a:t>4. Tessa		Clara </a:t>
            </a:r>
          </a:p>
          <a:p>
            <a:r>
              <a:rPr lang="en-US" dirty="0"/>
              <a:t>5. Claire		Michelle 		Lily (</a:t>
            </a:r>
            <a:r>
              <a:rPr lang="en-US" dirty="0" err="1"/>
              <a:t>wir</a:t>
            </a:r>
            <a:r>
              <a:rPr lang="en-US" dirty="0"/>
              <a:t>) </a:t>
            </a:r>
          </a:p>
          <a:p>
            <a:r>
              <a:rPr lang="en-US" dirty="0"/>
              <a:t>6. Emma U	</a:t>
            </a:r>
            <a:r>
              <a:rPr lang="en-US" dirty="0" err="1"/>
              <a:t>Pey</a:t>
            </a:r>
            <a:endParaRPr lang="en-US" dirty="0"/>
          </a:p>
          <a:p>
            <a:r>
              <a:rPr lang="en-US" dirty="0"/>
              <a:t>7. </a:t>
            </a:r>
            <a:r>
              <a:rPr lang="en-US" dirty="0" err="1"/>
              <a:t>Sangrou</a:t>
            </a:r>
            <a:r>
              <a:rPr lang="en-US" dirty="0"/>
              <a:t>	Nikita </a:t>
            </a:r>
          </a:p>
          <a:p>
            <a:r>
              <a:rPr lang="en-US" dirty="0"/>
              <a:t>8. Aliya		Avalon</a:t>
            </a:r>
          </a:p>
          <a:p>
            <a:r>
              <a:rPr lang="en-US" dirty="0"/>
              <a:t>9. Annabelle	Emma C </a:t>
            </a:r>
          </a:p>
          <a:p>
            <a:r>
              <a:rPr lang="en-US" dirty="0"/>
              <a:t>10. </a:t>
            </a:r>
            <a:r>
              <a:rPr lang="en-US" dirty="0" err="1"/>
              <a:t>Yunhan</a:t>
            </a:r>
            <a:r>
              <a:rPr lang="en-US" dirty="0"/>
              <a:t>	Marissa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CCABC-00EC-F348-833D-A2F8D1324D1C}"/>
              </a:ext>
            </a:extLst>
          </p:cNvPr>
          <p:cNvSpPr txBox="1"/>
          <p:nvPr/>
        </p:nvSpPr>
        <p:spPr>
          <a:xfrm>
            <a:off x="7234177" y="3159889"/>
            <a:ext cx="4236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Bau</a:t>
            </a:r>
            <a:r>
              <a:rPr lang="en-US" sz="2000" dirty="0"/>
              <a:t> das </a:t>
            </a:r>
            <a:r>
              <a:rPr lang="en-US" sz="2000" dirty="0" err="1"/>
              <a:t>Imperativ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Baut</a:t>
            </a:r>
            <a:r>
              <a:rPr lang="en-US" sz="2000" dirty="0"/>
              <a:t> das </a:t>
            </a:r>
            <a:r>
              <a:rPr lang="en-US" sz="2000" dirty="0" err="1"/>
              <a:t>Imperativ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Bauen</a:t>
            </a:r>
            <a:r>
              <a:rPr lang="en-US" sz="2000" dirty="0"/>
              <a:t> Sie das </a:t>
            </a:r>
            <a:r>
              <a:rPr lang="en-US" sz="2000" dirty="0" err="1"/>
              <a:t>Imperativ</a:t>
            </a:r>
            <a:r>
              <a:rPr lang="en-US" sz="20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50520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12BBF11-6773-454F-B0AC-64E6058B6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59" y="1165859"/>
            <a:ext cx="197909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6" descr="Marktplatz übersät mit Touristen und Rathaus in Heidelberg - Lizenzfrei Deutschland Stock-Foto">
            <a:extLst>
              <a:ext uri="{FF2B5EF4-FFF2-40B4-BE49-F238E27FC236}">
                <a16:creationId xmlns:a16="http://schemas.microsoft.com/office/drawing/2014/main" id="{B52EA56C-947F-C74E-81DD-FCAD96F2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548259"/>
            <a:ext cx="5669280" cy="40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16AE9D5-1EC4-5840-A26E-923D45204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5" name="Picture 7" descr="Bildungswissenschaft mit dem Schwerpunkt Organisationsentwicklung –  Universität Heidelberg">
            <a:extLst>
              <a:ext uri="{FF2B5EF4-FFF2-40B4-BE49-F238E27FC236}">
                <a16:creationId xmlns:a16="http://schemas.microsoft.com/office/drawing/2014/main" id="{4ABB63E1-063C-DC4E-B976-F4C77A89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91490"/>
            <a:ext cx="5566404" cy="417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8AD630-D471-A64E-A621-D41744238FC4}"/>
              </a:ext>
            </a:extLst>
          </p:cNvPr>
          <p:cNvSpPr txBox="1"/>
          <p:nvPr/>
        </p:nvSpPr>
        <p:spPr>
          <a:xfrm>
            <a:off x="557213" y="4774155"/>
            <a:ext cx="22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FOTO 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05525-E659-D642-8FF8-628AD4B938E5}"/>
              </a:ext>
            </a:extLst>
          </p:cNvPr>
          <p:cNvSpPr txBox="1"/>
          <p:nvPr/>
        </p:nvSpPr>
        <p:spPr>
          <a:xfrm>
            <a:off x="6443663" y="4834616"/>
            <a:ext cx="17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FOTO 2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6346-4445-0B49-A451-6888942FDBD4}"/>
              </a:ext>
            </a:extLst>
          </p:cNvPr>
          <p:cNvSpPr txBox="1"/>
          <p:nvPr/>
        </p:nvSpPr>
        <p:spPr>
          <a:xfrm>
            <a:off x="757238" y="5600700"/>
            <a:ext cx="475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Aktivitäten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in </a:t>
            </a:r>
            <a:r>
              <a:rPr lang="en-US" dirty="0" err="1"/>
              <a:t>einer</a:t>
            </a:r>
            <a:r>
              <a:rPr lang="en-US" dirty="0"/>
              <a:t> Stadt?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BE15E-BD73-B844-8E37-03BD4CE8E8F5}"/>
              </a:ext>
            </a:extLst>
          </p:cNvPr>
          <p:cNvSpPr txBox="1"/>
          <p:nvPr/>
        </p:nvSpPr>
        <p:spPr>
          <a:xfrm>
            <a:off x="6443663" y="5600700"/>
            <a:ext cx="462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Aktivitäten</a:t>
            </a:r>
            <a:r>
              <a:rPr lang="en-US" dirty="0"/>
              <a:t> an der Uni? </a:t>
            </a:r>
          </a:p>
        </p:txBody>
      </p:sp>
    </p:spTree>
    <p:extLst>
      <p:ext uri="{BB962C8B-B14F-4D97-AF65-F5344CB8AC3E}">
        <p14:creationId xmlns:p14="http://schemas.microsoft.com/office/powerpoint/2010/main" val="3953485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DF299-9105-F24A-97F9-24FC308E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1" y="58961"/>
            <a:ext cx="5501640" cy="411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36D57A-E68C-544D-B792-594068F1779E}"/>
              </a:ext>
            </a:extLst>
          </p:cNvPr>
          <p:cNvSpPr txBox="1"/>
          <p:nvPr/>
        </p:nvSpPr>
        <p:spPr>
          <a:xfrm>
            <a:off x="6007894" y="596159"/>
            <a:ext cx="3871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(Herr und Frau Mertens) </a:t>
            </a:r>
          </a:p>
          <a:p>
            <a:pPr marL="342900" indent="-342900">
              <a:buAutoNum type="arabicPeriod"/>
            </a:pPr>
            <a:r>
              <a:rPr lang="en-US" dirty="0"/>
              <a:t>(Dieter und Ingrid)</a:t>
            </a:r>
          </a:p>
          <a:p>
            <a:pPr marL="342900" indent="-342900">
              <a:buAutoNum type="arabicPeriod"/>
            </a:pPr>
            <a:r>
              <a:rPr lang="en-US" dirty="0"/>
              <a:t>(Du und ich) </a:t>
            </a:r>
          </a:p>
          <a:p>
            <a:pPr marL="342900" indent="-342900">
              <a:buAutoNum type="arabicPeriod"/>
            </a:pPr>
            <a:r>
              <a:rPr lang="en-US" dirty="0"/>
              <a:t>(</a:t>
            </a:r>
            <a:r>
              <a:rPr lang="en-US" dirty="0" err="1"/>
              <a:t>Siegrid</a:t>
            </a:r>
            <a:r>
              <a:rPr lang="en-US" dirty="0"/>
              <a:t> und Mario) </a:t>
            </a:r>
          </a:p>
          <a:p>
            <a:pPr marL="342900" indent="-342900">
              <a:buAutoNum type="arabicPeriod"/>
            </a:pPr>
            <a:r>
              <a:rPr lang="en-US" dirty="0"/>
              <a:t>(du und ich) </a:t>
            </a:r>
          </a:p>
          <a:p>
            <a:pPr marL="342900" indent="-342900">
              <a:buAutoNum type="arabicPeriod"/>
            </a:pPr>
            <a:r>
              <a:rPr lang="en-US" dirty="0"/>
              <a:t>(Martina) </a:t>
            </a:r>
          </a:p>
          <a:p>
            <a:pPr marL="342900" indent="-342900">
              <a:buAutoNum type="arabicPeriod"/>
            </a:pPr>
            <a:r>
              <a:rPr lang="en-US" dirty="0"/>
              <a:t>(</a:t>
            </a:r>
            <a:r>
              <a:rPr lang="en-US" dirty="0" err="1"/>
              <a:t>Tante</a:t>
            </a:r>
            <a:r>
              <a:rPr lang="en-US" dirty="0"/>
              <a:t> Frieda) </a:t>
            </a:r>
          </a:p>
          <a:p>
            <a:pPr marL="342900" indent="-342900">
              <a:buAutoNum type="arabicPeriod"/>
            </a:pPr>
            <a:r>
              <a:rPr lang="en-US" dirty="0"/>
              <a:t>(du und ich) </a:t>
            </a:r>
          </a:p>
          <a:p>
            <a:pPr marL="342900" indent="-342900">
              <a:buAutoNum type="arabicPeriod"/>
            </a:pPr>
            <a:r>
              <a:rPr lang="en-US" dirty="0"/>
              <a:t>(</a:t>
            </a:r>
            <a:r>
              <a:rPr lang="en-US" dirty="0" err="1"/>
              <a:t>Onkel</a:t>
            </a:r>
            <a:r>
              <a:rPr lang="en-US" dirty="0"/>
              <a:t> Fritz) </a:t>
            </a:r>
          </a:p>
          <a:p>
            <a:pPr marL="342900" indent="-342900">
              <a:buAutoNum type="arabicPeriod"/>
            </a:pPr>
            <a:r>
              <a:rPr lang="en-US" dirty="0"/>
              <a:t>(Heiner) 11. (du und ich)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525CD-1805-6A48-A8EE-03585E6F8713}"/>
              </a:ext>
            </a:extLst>
          </p:cNvPr>
          <p:cNvSpPr txBox="1"/>
          <p:nvPr/>
        </p:nvSpPr>
        <p:spPr>
          <a:xfrm>
            <a:off x="1200151" y="3809940"/>
            <a:ext cx="1185862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1 - 10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B2DF4-BFD6-244E-8B82-AD878BB60A4E}"/>
              </a:ext>
            </a:extLst>
          </p:cNvPr>
          <p:cNvSpPr txBox="1"/>
          <p:nvPr/>
        </p:nvSpPr>
        <p:spPr>
          <a:xfrm>
            <a:off x="6615113" y="3350242"/>
            <a:ext cx="1700213" cy="37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11- 21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699F0E-512B-AA44-BA05-42E41BA34032}"/>
              </a:ext>
            </a:extLst>
          </p:cNvPr>
          <p:cNvSpPr/>
          <p:nvPr/>
        </p:nvSpPr>
        <p:spPr>
          <a:xfrm>
            <a:off x="3981450" y="376511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1. Anna 	 	11. </a:t>
            </a:r>
            <a:r>
              <a:rPr lang="en-US" dirty="0" err="1"/>
              <a:t>Yier</a:t>
            </a:r>
            <a:r>
              <a:rPr lang="en-US" dirty="0"/>
              <a:t> 		</a:t>
            </a:r>
          </a:p>
          <a:p>
            <a:r>
              <a:rPr lang="en-US" dirty="0"/>
              <a:t>2. </a:t>
            </a:r>
            <a:r>
              <a:rPr lang="en-US" dirty="0" err="1"/>
              <a:t>Xinrui</a:t>
            </a:r>
            <a:r>
              <a:rPr lang="en-US" dirty="0"/>
              <a:t> 		12. </a:t>
            </a:r>
            <a:r>
              <a:rPr lang="en-US" dirty="0" err="1"/>
              <a:t>Adylade</a:t>
            </a:r>
            <a:r>
              <a:rPr lang="en-US" dirty="0"/>
              <a:t> </a:t>
            </a:r>
          </a:p>
          <a:p>
            <a:r>
              <a:rPr lang="en-US" dirty="0"/>
              <a:t>3.Norah		13. Saskia</a:t>
            </a:r>
          </a:p>
          <a:p>
            <a:r>
              <a:rPr lang="en-US" dirty="0"/>
              <a:t>4. Tessa		14. Clara </a:t>
            </a:r>
          </a:p>
          <a:p>
            <a:r>
              <a:rPr lang="en-US" dirty="0"/>
              <a:t>5. Claire		15. Michelle 		21. Lily  </a:t>
            </a:r>
          </a:p>
          <a:p>
            <a:r>
              <a:rPr lang="en-US" dirty="0"/>
              <a:t>6. Emma U	16. </a:t>
            </a:r>
            <a:r>
              <a:rPr lang="en-US" dirty="0" err="1"/>
              <a:t>Pey</a:t>
            </a:r>
            <a:endParaRPr lang="en-US" dirty="0"/>
          </a:p>
          <a:p>
            <a:r>
              <a:rPr lang="en-US" dirty="0"/>
              <a:t>7. </a:t>
            </a:r>
            <a:r>
              <a:rPr lang="en-US" dirty="0" err="1"/>
              <a:t>Sangrou</a:t>
            </a:r>
            <a:r>
              <a:rPr lang="en-US" dirty="0"/>
              <a:t>	17. Nikita </a:t>
            </a:r>
          </a:p>
          <a:p>
            <a:r>
              <a:rPr lang="en-US" dirty="0"/>
              <a:t>8. Aliya		18. Avalon</a:t>
            </a:r>
          </a:p>
          <a:p>
            <a:r>
              <a:rPr lang="en-US" dirty="0"/>
              <a:t>9. Annabelle	19. Emma C </a:t>
            </a:r>
          </a:p>
          <a:p>
            <a:r>
              <a:rPr lang="en-US" dirty="0"/>
              <a:t>10. </a:t>
            </a:r>
            <a:r>
              <a:rPr lang="en-US" dirty="0" err="1"/>
              <a:t>Yunhan</a:t>
            </a:r>
            <a:r>
              <a:rPr lang="en-US" dirty="0"/>
              <a:t>	20. Marissa</a:t>
            </a:r>
          </a:p>
        </p:txBody>
      </p:sp>
    </p:spTree>
    <p:extLst>
      <p:ext uri="{BB962C8B-B14F-4D97-AF65-F5344CB8AC3E}">
        <p14:creationId xmlns:p14="http://schemas.microsoft.com/office/powerpoint/2010/main" val="3895613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545A7-ECDA-6F40-B2C0-268C3769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7680"/>
            <a:ext cx="4991100" cy="567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AE18D-A5A2-C24B-B67D-D05B18DAED5E}"/>
              </a:ext>
            </a:extLst>
          </p:cNvPr>
          <p:cNvSpPr txBox="1"/>
          <p:nvPr/>
        </p:nvSpPr>
        <p:spPr>
          <a:xfrm>
            <a:off x="731520" y="5723989"/>
            <a:ext cx="546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9. </a:t>
            </a:r>
            <a:r>
              <a:rPr lang="en-US" sz="1200" dirty="0" err="1"/>
              <a:t>Hausaufgaben</a:t>
            </a:r>
            <a:r>
              <a:rPr lang="en-US" sz="1200" dirty="0"/>
              <a:t> </a:t>
            </a:r>
            <a:r>
              <a:rPr lang="en-US" sz="1200" dirty="0" err="1"/>
              <a:t>abgeben</a:t>
            </a:r>
            <a:r>
              <a:rPr lang="en-US" sz="1200" dirty="0"/>
              <a:t> (ab- separable prefix)</a:t>
            </a:r>
          </a:p>
          <a:p>
            <a:r>
              <a:rPr lang="en-US" sz="1200" dirty="0"/>
              <a:t>10. die </a:t>
            </a:r>
            <a:r>
              <a:rPr lang="en-US" sz="1200" dirty="0" err="1"/>
              <a:t>Antwort</a:t>
            </a:r>
            <a:r>
              <a:rPr lang="en-US" sz="1200" dirty="0"/>
              <a:t> </a:t>
            </a:r>
            <a:r>
              <a:rPr lang="en-US" sz="1200" dirty="0" err="1"/>
              <a:t>sagen</a:t>
            </a:r>
            <a:r>
              <a:rPr lang="en-US" sz="1200" dirty="0"/>
              <a:t> </a:t>
            </a:r>
          </a:p>
          <a:p>
            <a:r>
              <a:rPr lang="en-US" sz="1200" dirty="0"/>
              <a:t>11. </a:t>
            </a:r>
            <a:r>
              <a:rPr lang="en-US" sz="1200" dirty="0" err="1"/>
              <a:t>eine</a:t>
            </a:r>
            <a:r>
              <a:rPr lang="en-US" sz="1200" dirty="0"/>
              <a:t> </a:t>
            </a:r>
            <a:r>
              <a:rPr lang="en-US" sz="1200" dirty="0" err="1"/>
              <a:t>Frage</a:t>
            </a:r>
            <a:r>
              <a:rPr lang="en-US" sz="1200" dirty="0"/>
              <a:t> </a:t>
            </a:r>
            <a:r>
              <a:rPr lang="en-US" sz="1200" dirty="0" err="1"/>
              <a:t>stellen</a:t>
            </a:r>
            <a:r>
              <a:rPr lang="en-US" sz="1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3568A-E96A-4C43-B9F3-C0D192C7670F}"/>
              </a:ext>
            </a:extLst>
          </p:cNvPr>
          <p:cNvSpPr/>
          <p:nvPr/>
        </p:nvSpPr>
        <p:spPr>
          <a:xfrm>
            <a:off x="628650" y="487680"/>
            <a:ext cx="4629150" cy="872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BEC87-5FAD-5F48-A552-AA5B6B2B324B}"/>
              </a:ext>
            </a:extLst>
          </p:cNvPr>
          <p:cNvSpPr txBox="1"/>
          <p:nvPr/>
        </p:nvSpPr>
        <p:spPr>
          <a:xfrm>
            <a:off x="6195060" y="2357438"/>
            <a:ext cx="330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Stammwechsel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782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41A6F7-1BE8-A44D-8604-B02F1163DF6A}"/>
              </a:ext>
            </a:extLst>
          </p:cNvPr>
          <p:cNvSpPr txBox="1"/>
          <p:nvPr/>
        </p:nvSpPr>
        <p:spPr>
          <a:xfrm>
            <a:off x="184519" y="0"/>
            <a:ext cx="113200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Möchten</a:t>
            </a:r>
            <a:r>
              <a:rPr lang="en-US" sz="3600" dirty="0"/>
              <a:t> </a:t>
            </a:r>
            <a:r>
              <a:rPr lang="en-US" sz="3600" dirty="0">
                <a:sym typeface="Wingdings" pitchFamily="2" charset="2"/>
              </a:rPr>
              <a:t> </a:t>
            </a:r>
            <a:r>
              <a:rPr lang="en-US" sz="3600" dirty="0" err="1">
                <a:sym typeface="Wingdings" pitchFamily="2" charset="2"/>
              </a:rPr>
              <a:t>hypothetisch</a:t>
            </a:r>
            <a:r>
              <a:rPr lang="en-US" sz="3600" dirty="0">
                <a:sym typeface="Wingdings" pitchFamily="2" charset="2"/>
              </a:rPr>
              <a:t> 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Ich </a:t>
            </a:r>
            <a:r>
              <a:rPr lang="en-US" sz="2400" dirty="0" err="1">
                <a:sym typeface="Wingdings" pitchFamily="2" charset="2"/>
              </a:rPr>
              <a:t>möchte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nach</a:t>
            </a:r>
            <a:r>
              <a:rPr lang="en-US" sz="2400" dirty="0">
                <a:sym typeface="Wingdings" pitchFamily="2" charset="2"/>
              </a:rPr>
              <a:t> Deutschland </a:t>
            </a:r>
            <a:r>
              <a:rPr lang="en-US" sz="2400" dirty="0" err="1">
                <a:sym typeface="Wingdings" pitchFamily="2" charset="2"/>
              </a:rPr>
              <a:t>reisen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aber</a:t>
            </a:r>
            <a:r>
              <a:rPr lang="en-US" sz="2400" dirty="0">
                <a:sym typeface="Wingdings" pitchFamily="2" charset="2"/>
              </a:rPr>
              <a:t> ich  Ich </a:t>
            </a:r>
            <a:r>
              <a:rPr lang="en-US" sz="2400" dirty="0" err="1">
                <a:sym typeface="Wingdings" pitchFamily="2" charset="2"/>
              </a:rPr>
              <a:t>kann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nicht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nach</a:t>
            </a:r>
            <a:r>
              <a:rPr lang="en-US" sz="2400" dirty="0">
                <a:sym typeface="Wingdings" pitchFamily="2" charset="2"/>
              </a:rPr>
              <a:t> Deutschland </a:t>
            </a:r>
            <a:r>
              <a:rPr lang="en-US" sz="2400" dirty="0" err="1">
                <a:sym typeface="Wingdings" pitchFamily="2" charset="2"/>
              </a:rPr>
              <a:t>reisen</a:t>
            </a:r>
            <a:r>
              <a:rPr lang="en-US" sz="2400" dirty="0">
                <a:sym typeface="Wingdings" pitchFamily="2" charset="2"/>
              </a:rPr>
              <a:t>. Ich </a:t>
            </a:r>
            <a:r>
              <a:rPr lang="en-US" sz="2400" dirty="0" err="1">
                <a:sym typeface="Wingdings" pitchFamily="2" charset="2"/>
              </a:rPr>
              <a:t>kann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nicht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nach</a:t>
            </a:r>
            <a:r>
              <a:rPr lang="en-US" sz="2400" dirty="0">
                <a:sym typeface="Wingdings" pitchFamily="2" charset="2"/>
              </a:rPr>
              <a:t> Deutschland </a:t>
            </a:r>
            <a:r>
              <a:rPr lang="en-US" sz="2400" dirty="0" err="1">
                <a:sym typeface="Wingdings" pitchFamily="2" charset="2"/>
              </a:rPr>
              <a:t>reisen</a:t>
            </a:r>
            <a:r>
              <a:rPr lang="en-US" sz="2400" dirty="0">
                <a:sym typeface="Wingdings" pitchFamily="2" charset="2"/>
              </a:rPr>
              <a:t>,  </a:t>
            </a:r>
            <a:r>
              <a:rPr lang="en-US" sz="2400" dirty="0" err="1">
                <a:sym typeface="Wingdings" pitchFamily="2" charset="2"/>
              </a:rPr>
              <a:t>denn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wir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haben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eine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Pandemie</a:t>
            </a:r>
            <a:r>
              <a:rPr lang="en-US" sz="2400" dirty="0">
                <a:sym typeface="Wingdings" pitchFamily="2" charset="2"/>
              </a:rPr>
              <a:t>.  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Ich </a:t>
            </a:r>
            <a:r>
              <a:rPr lang="en-US" sz="2400" dirty="0" err="1">
                <a:sym typeface="Wingdings" pitchFamily="2" charset="2"/>
              </a:rPr>
              <a:t>möchte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Musik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hören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aber</a:t>
            </a:r>
            <a:r>
              <a:rPr lang="en-US" sz="2400" dirty="0">
                <a:sym typeface="Wingdings" pitchFamily="2" charset="2"/>
              </a:rPr>
              <a:t> ich </a:t>
            </a:r>
            <a:r>
              <a:rPr lang="en-US" sz="2400" dirty="0" err="1">
                <a:sym typeface="Wingdings" pitchFamily="2" charset="2"/>
              </a:rPr>
              <a:t>habe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keine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Kopfhörer</a:t>
            </a:r>
            <a:r>
              <a:rPr lang="en-US" sz="2400" dirty="0">
                <a:sym typeface="Wingdings" pitchFamily="2" charset="2"/>
              </a:rPr>
              <a:t>! 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 err="1">
                <a:sym typeface="Wingdings" pitchFamily="2" charset="2"/>
              </a:rPr>
              <a:t>Wir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möchten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Fotos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machen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aber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wir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vergessen</a:t>
            </a:r>
            <a:r>
              <a:rPr lang="en-US" sz="2400" dirty="0">
                <a:sym typeface="Wingdings" pitchFamily="2" charset="2"/>
              </a:rPr>
              <a:t> die </a:t>
            </a:r>
            <a:r>
              <a:rPr lang="en-US" sz="2400" dirty="0" err="1">
                <a:sym typeface="Wingdings" pitchFamily="2" charset="2"/>
              </a:rPr>
              <a:t>Kamera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zu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Hause</a:t>
            </a:r>
            <a:r>
              <a:rPr lang="en-US" sz="2400" dirty="0">
                <a:sym typeface="Wingdings" pitchFamily="2" charset="2"/>
              </a:rPr>
              <a:t>! 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 err="1">
                <a:sym typeface="Wingdings" pitchFamily="2" charset="2"/>
              </a:rPr>
              <a:t>Möchten</a:t>
            </a:r>
            <a:r>
              <a:rPr lang="en-US" sz="2400" dirty="0">
                <a:sym typeface="Wingdings" pitchFamily="2" charset="2"/>
              </a:rPr>
              <a:t> , </a:t>
            </a:r>
            <a:r>
              <a:rPr lang="en-US" sz="2400" dirty="0" err="1">
                <a:sym typeface="Wingdings" pitchFamily="2" charset="2"/>
              </a:rPr>
              <a:t>aber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Struktur</a:t>
            </a:r>
            <a:r>
              <a:rPr lang="en-US" sz="2400" dirty="0">
                <a:sym typeface="Wingdings" pitchFamily="2" charset="2"/>
              </a:rPr>
              <a:t>  Reisen, </a:t>
            </a:r>
            <a:r>
              <a:rPr lang="en-US" sz="2400" dirty="0" err="1">
                <a:sym typeface="Wingdings" pitchFamily="2" charset="2"/>
              </a:rPr>
              <a:t>Alltag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oder</a:t>
            </a:r>
            <a:r>
              <a:rPr lang="en-US" sz="2400" dirty="0">
                <a:sym typeface="Wingdings" pitchFamily="2" charset="2"/>
              </a:rPr>
              <a:t> Essen/</a:t>
            </a:r>
            <a:r>
              <a:rPr lang="en-US" sz="2400" dirty="0" err="1">
                <a:sym typeface="Wingdings" pitchFamily="2" charset="2"/>
              </a:rPr>
              <a:t>Lebensmittel</a:t>
            </a:r>
            <a:r>
              <a:rPr lang="en-US" sz="2400" dirty="0">
                <a:sym typeface="Wingdings" pitchFamily="2" charset="2"/>
              </a:rPr>
              <a:t>!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F33F0-FB46-9346-A6DA-39FC33ACE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42" y="4260158"/>
            <a:ext cx="8677395" cy="23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A40D-DB71-DA48-BF3E-DE816F7AD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6" y="44190"/>
            <a:ext cx="10515600" cy="6418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mögen</a:t>
            </a:r>
            <a:r>
              <a:rPr lang="en-US" b="1" dirty="0"/>
              <a:t> – </a:t>
            </a:r>
            <a:r>
              <a:rPr lang="en-US" b="1" dirty="0" err="1"/>
              <a:t>Fakt</a:t>
            </a:r>
            <a:r>
              <a:rPr lang="en-US" b="1" dirty="0"/>
              <a:t>! Die </a:t>
            </a:r>
            <a:r>
              <a:rPr lang="en-US" b="1" dirty="0" err="1"/>
              <a:t>Realität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0FCBD-86E3-B148-A0F7-632F0D60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6" y="1006998"/>
            <a:ext cx="12118693" cy="5485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Ich </a:t>
            </a:r>
            <a:r>
              <a:rPr lang="en-US" dirty="0" err="1"/>
              <a:t>schreibe</a:t>
            </a:r>
            <a:r>
              <a:rPr lang="en-US" dirty="0"/>
              <a:t> </a:t>
            </a:r>
            <a:r>
              <a:rPr lang="en-US" dirty="0" err="1"/>
              <a:t>Ansichtskarten</a:t>
            </a:r>
            <a:r>
              <a:rPr lang="en-US" dirty="0"/>
              <a:t> </a:t>
            </a:r>
            <a:r>
              <a:rPr lang="en-US" dirty="0" err="1"/>
              <a:t>gern</a:t>
            </a:r>
            <a:r>
              <a:rPr lang="en-US" dirty="0">
                <a:sym typeface="Wingdings" pitchFamily="2" charset="2"/>
              </a:rPr>
              <a:t> ich </a:t>
            </a:r>
            <a:r>
              <a:rPr lang="en-US" dirty="0">
                <a:highlight>
                  <a:srgbClr val="00FF00"/>
                </a:highlight>
                <a:sym typeface="Wingdings" pitchFamily="2" charset="2"/>
              </a:rPr>
              <a:t>mag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Ansichtskarten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schreiben</a:t>
            </a: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Du </a:t>
            </a:r>
            <a:r>
              <a:rPr lang="en-US" dirty="0" err="1">
                <a:sym typeface="Wingdings" pitchFamily="2" charset="2"/>
              </a:rPr>
              <a:t>bleibst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zu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Hause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gern</a:t>
            </a:r>
            <a:r>
              <a:rPr lang="en-US" dirty="0">
                <a:sym typeface="Wingdings" pitchFamily="2" charset="2"/>
              </a:rPr>
              <a:t>  Du </a:t>
            </a:r>
            <a:r>
              <a:rPr lang="en-US" dirty="0" err="1">
                <a:highlight>
                  <a:srgbClr val="00FF00"/>
                </a:highlight>
                <a:sym typeface="Wingdings" pitchFamily="2" charset="2"/>
              </a:rPr>
              <a:t>mag</a:t>
            </a:r>
            <a:r>
              <a:rPr lang="en-US" b="1" dirty="0" err="1">
                <a:highlight>
                  <a:srgbClr val="00FF00"/>
                </a:highlight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zu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Hause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bleiben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Er </a:t>
            </a:r>
            <a:r>
              <a:rPr lang="en-US" dirty="0" err="1">
                <a:sym typeface="Wingdings" pitchFamily="2" charset="2"/>
              </a:rPr>
              <a:t>gibt</a:t>
            </a:r>
            <a:r>
              <a:rPr lang="en-US" dirty="0">
                <a:sym typeface="Wingdings" pitchFamily="2" charset="2"/>
              </a:rPr>
              <a:t> Geld </a:t>
            </a:r>
            <a:r>
              <a:rPr lang="en-US" dirty="0" err="1">
                <a:sym typeface="Wingdings" pitchFamily="2" charset="2"/>
              </a:rPr>
              <a:t>für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Andenken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gern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aus</a:t>
            </a:r>
            <a:r>
              <a:rPr lang="en-US" dirty="0">
                <a:sym typeface="Wingdings" pitchFamily="2" charset="2"/>
              </a:rPr>
              <a:t>  Er </a:t>
            </a:r>
            <a:r>
              <a:rPr lang="en-US" dirty="0">
                <a:highlight>
                  <a:srgbClr val="00FF00"/>
                </a:highlight>
                <a:sym typeface="Wingdings" pitchFamily="2" charset="2"/>
              </a:rPr>
              <a:t>mag</a:t>
            </a:r>
            <a:r>
              <a:rPr lang="en-US" dirty="0">
                <a:sym typeface="Wingdings" pitchFamily="2" charset="2"/>
              </a:rPr>
              <a:t> Geld </a:t>
            </a:r>
            <a:r>
              <a:rPr lang="en-US" dirty="0" err="1">
                <a:sym typeface="Wingdings" pitchFamily="2" charset="2"/>
              </a:rPr>
              <a:t>für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Andenken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ausgeben</a:t>
            </a: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Wir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wandern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im</a:t>
            </a:r>
            <a:r>
              <a:rPr lang="en-US" dirty="0">
                <a:sym typeface="Wingdings" pitchFamily="2" charset="2"/>
              </a:rPr>
              <a:t> Wald </a:t>
            </a:r>
            <a:r>
              <a:rPr lang="en-US" dirty="0" err="1">
                <a:sym typeface="Wingdings" pitchFamily="2" charset="2"/>
              </a:rPr>
              <a:t>gern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Wir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highlight>
                  <a:srgbClr val="00FF00"/>
                </a:highlight>
                <a:sym typeface="Wingdings" pitchFamily="2" charset="2"/>
              </a:rPr>
              <a:t>mög</a:t>
            </a:r>
            <a:r>
              <a:rPr lang="en-US" b="1" dirty="0" err="1">
                <a:highlight>
                  <a:srgbClr val="00FF00"/>
                </a:highlight>
                <a:sym typeface="Wingdings" pitchFamily="2" charset="2"/>
              </a:rPr>
              <a:t>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im</a:t>
            </a:r>
            <a:r>
              <a:rPr lang="en-US" dirty="0">
                <a:sym typeface="Wingdings" pitchFamily="2" charset="2"/>
              </a:rPr>
              <a:t> Wald </a:t>
            </a:r>
            <a:r>
              <a:rPr lang="en-US" dirty="0" err="1">
                <a:sym typeface="Wingdings" pitchFamily="2" charset="2"/>
              </a:rPr>
              <a:t>wandern</a:t>
            </a: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Ihr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besucht</a:t>
            </a:r>
            <a:r>
              <a:rPr lang="en-US" dirty="0">
                <a:sym typeface="Wingdings" pitchFamily="2" charset="2"/>
              </a:rPr>
              <a:t> Freunde und </a:t>
            </a:r>
            <a:r>
              <a:rPr lang="en-US" dirty="0" err="1">
                <a:sym typeface="Wingdings" pitchFamily="2" charset="2"/>
              </a:rPr>
              <a:t>Verwandte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gern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Ihr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highlight>
                  <a:srgbClr val="00FF00"/>
                </a:highlight>
                <a:sym typeface="Wingdings" pitchFamily="2" charset="2"/>
              </a:rPr>
              <a:t>mög</a:t>
            </a:r>
            <a:r>
              <a:rPr lang="en-US" b="1" dirty="0" err="1">
                <a:highlight>
                  <a:srgbClr val="00FF00"/>
                </a:highlight>
                <a:sym typeface="Wingdings" pitchFamily="2" charset="2"/>
              </a:rPr>
              <a:t>t</a:t>
            </a:r>
            <a:r>
              <a:rPr lang="en-US" dirty="0">
                <a:sym typeface="Wingdings" pitchFamily="2" charset="2"/>
              </a:rPr>
              <a:t> Freunde und </a:t>
            </a:r>
            <a:r>
              <a:rPr lang="en-US" dirty="0" err="1">
                <a:sym typeface="Wingdings" pitchFamily="2" charset="2"/>
              </a:rPr>
              <a:t>Familie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besuchen</a:t>
            </a:r>
            <a:r>
              <a:rPr lang="en-US" dirty="0">
                <a:sym typeface="Wingdings" pitchFamily="2" charset="2"/>
              </a:rPr>
              <a:t>. </a:t>
            </a: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sie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gehen</a:t>
            </a:r>
            <a:r>
              <a:rPr lang="en-US" dirty="0">
                <a:sym typeface="Wingdings" pitchFamily="2" charset="2"/>
              </a:rPr>
              <a:t> ins Theater </a:t>
            </a:r>
            <a:r>
              <a:rPr lang="en-US" dirty="0" err="1">
                <a:sym typeface="Wingdings" pitchFamily="2" charset="2"/>
              </a:rPr>
              <a:t>gern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sie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highlight>
                  <a:srgbClr val="00FF00"/>
                </a:highlight>
                <a:sym typeface="Wingdings" pitchFamily="2" charset="2"/>
              </a:rPr>
              <a:t>mög</a:t>
            </a:r>
            <a:r>
              <a:rPr lang="en-US" b="1" dirty="0" err="1">
                <a:highlight>
                  <a:srgbClr val="00FF00"/>
                </a:highlight>
                <a:sym typeface="Wingdings" pitchFamily="2" charset="2"/>
              </a:rPr>
              <a:t>en</a:t>
            </a:r>
            <a:r>
              <a:rPr lang="en-US" dirty="0">
                <a:sym typeface="Wingdings" pitchFamily="2" charset="2"/>
              </a:rPr>
              <a:t> ins Theater </a:t>
            </a:r>
            <a:r>
              <a:rPr lang="en-US" dirty="0" err="1">
                <a:sym typeface="Wingdings" pitchFamily="2" charset="2"/>
              </a:rPr>
              <a:t>gehen</a:t>
            </a: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Sie </a:t>
            </a:r>
            <a:r>
              <a:rPr lang="en-US" dirty="0" err="1">
                <a:sym typeface="Wingdings" pitchFamily="2" charset="2"/>
              </a:rPr>
              <a:t>tragen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warme</a:t>
            </a:r>
            <a:r>
              <a:rPr lang="en-US" dirty="0">
                <a:sym typeface="Wingdings" pitchFamily="2" charset="2"/>
              </a:rPr>
              <a:t> Pullovers </a:t>
            </a:r>
            <a:r>
              <a:rPr lang="en-US" dirty="0" err="1">
                <a:sym typeface="Wingdings" pitchFamily="2" charset="2"/>
              </a:rPr>
              <a:t>gern</a:t>
            </a:r>
            <a:r>
              <a:rPr lang="en-US" dirty="0">
                <a:sym typeface="Wingdings" pitchFamily="2" charset="2"/>
              </a:rPr>
              <a:t>  Sie </a:t>
            </a:r>
            <a:r>
              <a:rPr lang="en-US" dirty="0" err="1">
                <a:highlight>
                  <a:srgbClr val="00FF00"/>
                </a:highlight>
                <a:sym typeface="Wingdings" pitchFamily="2" charset="2"/>
              </a:rPr>
              <a:t>mög</a:t>
            </a:r>
            <a:r>
              <a:rPr lang="en-US" b="1" dirty="0" err="1">
                <a:highlight>
                  <a:srgbClr val="00FF00"/>
                </a:highlight>
                <a:sym typeface="Wingdings" pitchFamily="2" charset="2"/>
              </a:rPr>
              <a:t>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warme</a:t>
            </a:r>
            <a:r>
              <a:rPr lang="en-US" dirty="0">
                <a:sym typeface="Wingdings" pitchFamily="2" charset="2"/>
              </a:rPr>
              <a:t> Pullovers </a:t>
            </a:r>
            <a:r>
              <a:rPr lang="en-US" dirty="0" err="1">
                <a:sym typeface="Wingdings" pitchFamily="2" charset="2"/>
              </a:rPr>
              <a:t>tragen</a:t>
            </a:r>
            <a:r>
              <a:rPr lang="en-US" sz="3000" dirty="0">
                <a:sym typeface="Wingdings" pitchFamily="2" charset="2"/>
              </a:rPr>
              <a:t>.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12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3239</TotalTime>
  <Words>547</Words>
  <Application>Microsoft Macintosh PowerPoint</Application>
  <PresentationFormat>Widescreen</PresentationFormat>
  <Paragraphs>96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mögen – Fakt! Die Realität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13</cp:revision>
  <dcterms:created xsi:type="dcterms:W3CDTF">2020-10-26T15:28:31Z</dcterms:created>
  <dcterms:modified xsi:type="dcterms:W3CDTF">2020-10-29T13:07:58Z</dcterms:modified>
</cp:coreProperties>
</file>