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64" r:id="rId4"/>
    <p:sldId id="287" r:id="rId5"/>
    <p:sldId id="258" r:id="rId6"/>
    <p:sldId id="288" r:id="rId7"/>
    <p:sldId id="265" r:id="rId8"/>
    <p:sldId id="29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4FAD-2196-614D-9245-20632D35F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D32F5-C8A1-694E-8812-EBC656974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94DE-B10F-0248-A6DE-8005D84C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D02E4-AC7B-B149-8AED-24F8F18B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D734-8765-D945-889C-6D2736F9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7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F019-4198-7E4B-B545-8AA58FA4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D75AC-3321-7F4F-BDD6-458E7D1B1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4312-F35B-9843-8FEE-93FCDFAF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FE34D-2ACF-154F-BD3F-22131573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C0AEC-3400-644F-8A00-DC406E26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D04D7-BBC2-5340-BB25-E7B607209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4A189-4FF6-9D4C-8FE0-EE14A1DB5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F589-7D2A-9B43-8BF0-E9D4330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09EED-4921-254F-9EA4-984FDCA9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6DC11-C5C5-844B-8B83-3EAC5D5E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00D6-FC84-6F47-BAA2-D660D11F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9CDF-2ED9-924A-BFF6-B965248F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16D75-A697-BC45-BB63-C7CDE652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91C36-DC19-B24F-949D-5423A455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99E9-0A60-084A-A2D7-EBBCB5FC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95E0-E343-A94F-A3F0-36A16033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CF231-DA1B-1649-9E99-2E1D77B2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3F748-157F-9B40-B14E-8BA8B3F2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1F06-5FBA-C84A-B5DD-5D0657A5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01CD-FD0C-9348-BB63-DF5E3474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8D61-D30D-AB4B-8ADD-833F6F69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BB22-C0FE-0747-B320-41217AFA1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93AA2-F82E-B14A-B756-0A68F486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543E6-552D-AB46-A12B-1BE633FB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2567F-19A7-814C-9139-C213B69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3287A-EFE3-5942-977A-5C970B76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5D6E-70F8-8045-9404-6D119AB1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E8971-B1B8-FC46-A736-71837E630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809D2-F86C-394A-B36C-9C9A3C6F9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873D8-A92F-814B-866E-679D10E50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CD4E9-9161-934C-984F-7A214DBF6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79B30-D8DD-944F-A5BF-431A4E19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8BFDC-EBE6-3A45-9E79-8577D350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0E4A1-4643-624A-8DE2-73E5640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39AC-C7C8-F240-B45A-21DB4743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4FA33-757A-034E-9CBB-7CAD59D1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62642-3E88-3E43-A6D5-DCD91D7B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DBACE-8217-0947-8894-708E838D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A6A1E-EFA1-C240-AAD0-BBB8A087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2D4CF-5A03-2448-878E-106C1C9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C984A-B404-E541-9170-D51A9AC2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1753-D659-744D-9C4C-EE26EC8A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0B98-C384-F34E-AC07-741BDAEA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A378B-145A-C14D-9B1F-2FF942D4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3C5C2-A9BE-2048-A006-2AB2B103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F9177-5E9F-3F44-AAC5-D64AE7FE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D1AE4-3126-454C-8895-246D274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0CBD-3CF7-BE4B-AFA8-FD79B16C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A2D9D-B942-CF42-BA0C-420BE31E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72F0E-1E95-9A44-A723-C2D3DA208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B86C-B406-EB43-9C92-83314CC6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F24F8-FD1B-474A-9300-D15EC08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70E68-C6B7-5A48-AFF8-B8D3DA99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1FBD3-C835-0D4E-A5F3-7EBB442A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2946E-99E2-0741-A5E5-DA271654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02FEF-20A8-D44A-A7CA-CABC9F94D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AC91-14F4-7743-B75A-57A60CF92AD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9B43-2AB1-3B46-A360-41A06F5A1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C7B28-4768-E644-8B6E-4A37E7D88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BC06-2518-2A47-8076-860268683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3F4EC-185D-F442-8C0F-29473AB86F17}"/>
              </a:ext>
            </a:extLst>
          </p:cNvPr>
          <p:cNvSpPr txBox="1"/>
          <p:nvPr/>
        </p:nvSpPr>
        <p:spPr>
          <a:xfrm>
            <a:off x="642938" y="585788"/>
            <a:ext cx="110156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9. November </a:t>
            </a:r>
          </a:p>
          <a:p>
            <a:endParaRPr lang="en-US" sz="2800" dirty="0"/>
          </a:p>
          <a:p>
            <a:r>
              <a:rPr lang="en-US" sz="2800" dirty="0"/>
              <a:t>-Questions/Discussion </a:t>
            </a:r>
          </a:p>
          <a:p>
            <a:r>
              <a:rPr lang="en-US" sz="2800" dirty="0"/>
              <a:t>-Review </a:t>
            </a:r>
            <a:r>
              <a:rPr lang="en-US" sz="2800" dirty="0" err="1"/>
              <a:t>Eigenschaften</a:t>
            </a:r>
            <a:r>
              <a:rPr lang="en-US" sz="2800" dirty="0"/>
              <a:t> und </a:t>
            </a:r>
            <a:r>
              <a:rPr lang="en-US" sz="2800" dirty="0" err="1"/>
              <a:t>Modalverben</a:t>
            </a:r>
            <a:r>
              <a:rPr lang="en-US" sz="2800" dirty="0"/>
              <a:t> 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Ausstieg</a:t>
            </a:r>
            <a:r>
              <a:rPr lang="en-US" sz="2800" dirty="0"/>
              <a:t> </a:t>
            </a:r>
            <a:r>
              <a:rPr lang="en-US" sz="2800" dirty="0" err="1"/>
              <a:t>Rechts</a:t>
            </a:r>
            <a:r>
              <a:rPr lang="en-US" sz="2800" dirty="0"/>
              <a:t> und </a:t>
            </a:r>
            <a:r>
              <a:rPr lang="en-US" sz="2800" dirty="0" err="1"/>
              <a:t>Arbeitsblatt</a:t>
            </a:r>
            <a:r>
              <a:rPr lang="en-US" sz="2800" dirty="0"/>
              <a:t> 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Diskussion</a:t>
            </a:r>
            <a:r>
              <a:rPr lang="en-US" sz="2800" dirty="0"/>
              <a:t>: </a:t>
            </a:r>
            <a:r>
              <a:rPr lang="en-US" sz="2800" dirty="0" err="1"/>
              <a:t>Warum</a:t>
            </a:r>
            <a:r>
              <a:rPr lang="en-US" sz="2800" dirty="0"/>
              <a:t> </a:t>
            </a:r>
            <a:r>
              <a:rPr lang="en-US" sz="2800" dirty="0" err="1"/>
              <a:t>heisst</a:t>
            </a:r>
            <a:r>
              <a:rPr lang="en-US" sz="2800" dirty="0"/>
              <a:t> der Film ,,</a:t>
            </a:r>
            <a:r>
              <a:rPr lang="en-US" sz="2800" dirty="0" err="1"/>
              <a:t>Ausstieg</a:t>
            </a:r>
            <a:r>
              <a:rPr lang="en-US" sz="2800" dirty="0"/>
              <a:t> </a:t>
            </a:r>
            <a:r>
              <a:rPr lang="en-US" sz="2800" dirty="0" err="1"/>
              <a:t>Rechts</a:t>
            </a:r>
            <a:r>
              <a:rPr lang="en-US" sz="2800" dirty="0"/>
              <a:t>?”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HA: </a:t>
            </a:r>
          </a:p>
          <a:p>
            <a:r>
              <a:rPr lang="en-US" sz="2800" dirty="0"/>
              <a:t>Missing Work from Last Thursday [See Email]</a:t>
            </a:r>
          </a:p>
          <a:p>
            <a:r>
              <a:rPr lang="en-US" sz="2800" dirty="0"/>
              <a:t>MindTap and </a:t>
            </a:r>
            <a:r>
              <a:rPr lang="en-US" sz="2800" dirty="0" err="1"/>
              <a:t>Arbeitsblatt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2050" name="Picture 2" descr="Fall of the Berlin Wall - Wikipedia">
            <a:extLst>
              <a:ext uri="{FF2B5EF4-FFF2-40B4-BE49-F238E27FC236}">
                <a16:creationId xmlns:a16="http://schemas.microsoft.com/office/drawing/2014/main" id="{F98F78A3-9EA1-D34E-B43C-3492EED2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7" y="361950"/>
            <a:ext cx="3016251" cy="22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6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stieg Rechts (2015) - IMDb">
            <a:extLst>
              <a:ext uri="{FF2B5EF4-FFF2-40B4-BE49-F238E27FC236}">
                <a16:creationId xmlns:a16="http://schemas.microsoft.com/office/drawing/2014/main" id="{23890868-4115-7046-B4DA-029BE1112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300794"/>
            <a:ext cx="4271963" cy="60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SSTIEG RECHTS (EXIT RIGHT) - short film on Vimeo">
            <a:extLst>
              <a:ext uri="{FF2B5EF4-FFF2-40B4-BE49-F238E27FC236}">
                <a16:creationId xmlns:a16="http://schemas.microsoft.com/office/drawing/2014/main" id="{256CBED6-3E24-8945-816C-F99EB8E6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83050"/>
            <a:ext cx="6172200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A532C-CD1A-BA40-ACD4-50EDF7F0E7F7}"/>
              </a:ext>
            </a:extLst>
          </p:cNvPr>
          <p:cNvSpPr txBox="1"/>
          <p:nvPr/>
        </p:nvSpPr>
        <p:spPr>
          <a:xfrm>
            <a:off x="5072063" y="4334232"/>
            <a:ext cx="61721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der </a:t>
            </a:r>
            <a:r>
              <a:rPr lang="en-US" sz="2800" dirty="0" err="1"/>
              <a:t>Ausstieg</a:t>
            </a:r>
            <a:r>
              <a:rPr lang="en-US" sz="2800" dirty="0"/>
              <a:t> </a:t>
            </a:r>
          </a:p>
          <a:p>
            <a:r>
              <a:rPr lang="en-US" sz="2800" dirty="0" err="1">
                <a:highlight>
                  <a:srgbClr val="FFFF00"/>
                </a:highlight>
              </a:rPr>
              <a:t>aus</a:t>
            </a:r>
            <a:r>
              <a:rPr lang="en-US" sz="2800" dirty="0" err="1"/>
              <a:t>steigen</a:t>
            </a:r>
            <a:r>
              <a:rPr lang="en-US" sz="2800" dirty="0"/>
              <a:t>/</a:t>
            </a:r>
            <a:r>
              <a:rPr lang="en-US" sz="2800" dirty="0" err="1">
                <a:highlight>
                  <a:srgbClr val="FFFF00"/>
                </a:highlight>
              </a:rPr>
              <a:t>ein</a:t>
            </a:r>
            <a:r>
              <a:rPr lang="en-US" sz="2800" dirty="0" err="1"/>
              <a:t>steigen</a:t>
            </a:r>
            <a:endParaRPr lang="en-US" sz="2800" dirty="0"/>
          </a:p>
          <a:p>
            <a:r>
              <a:rPr lang="en-US" sz="2800" dirty="0"/>
              <a:t>Man </a:t>
            </a:r>
            <a:r>
              <a:rPr lang="en-US" sz="2800" dirty="0" err="1"/>
              <a:t>steigt</a:t>
            </a:r>
            <a:r>
              <a:rPr lang="en-US" sz="2800" dirty="0"/>
              <a:t> </a:t>
            </a:r>
            <a:r>
              <a:rPr lang="en-US" sz="2800" dirty="0" err="1"/>
              <a:t>rechts</a:t>
            </a:r>
            <a:r>
              <a:rPr lang="en-US" sz="2800" dirty="0"/>
              <a:t> </a:t>
            </a:r>
            <a:r>
              <a:rPr lang="en-US" sz="2800" dirty="0" err="1"/>
              <a:t>oder</a:t>
            </a:r>
            <a:r>
              <a:rPr lang="en-US" sz="2800" dirty="0"/>
              <a:t> links </a:t>
            </a:r>
            <a:r>
              <a:rPr lang="en-US" sz="2800" dirty="0" err="1"/>
              <a:t>aus.</a:t>
            </a:r>
            <a:endParaRPr lang="en-US" sz="2800" dirty="0"/>
          </a:p>
          <a:p>
            <a:r>
              <a:rPr lang="en-US" sz="2800" dirty="0"/>
              <a:t>Das </a:t>
            </a:r>
            <a:r>
              <a:rPr lang="en-US" sz="2800" dirty="0" err="1"/>
              <a:t>Recht</a:t>
            </a:r>
            <a:r>
              <a:rPr lang="en-US" sz="2800" dirty="0"/>
              <a:t>/die </a:t>
            </a:r>
            <a:r>
              <a:rPr lang="en-US" sz="2800" dirty="0" err="1"/>
              <a:t>Rechte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rechtsextrem</a:t>
            </a:r>
            <a:r>
              <a:rPr lang="en-US" sz="2800" dirty="0"/>
              <a:t>/der </a:t>
            </a:r>
            <a:r>
              <a:rPr lang="en-US" sz="2800" dirty="0" err="1"/>
              <a:t>Rechtsextremismus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9CA8-17EA-7345-B1F7-409741DD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Modalverben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F4E3-FC00-1F41-AB0D-0B432507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Sollen</a:t>
            </a:r>
            <a:r>
              <a:rPr lang="en-US" dirty="0"/>
              <a:t>: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sollen</a:t>
            </a:r>
            <a:r>
              <a:rPr lang="en-US" dirty="0"/>
              <a:t> die </a:t>
            </a:r>
            <a:r>
              <a:rPr lang="en-US" dirty="0" err="1"/>
              <a:t>Eltern</a:t>
            </a:r>
            <a:r>
              <a:rPr lang="en-US" dirty="0"/>
              <a:t> </a:t>
            </a:r>
            <a:r>
              <a:rPr lang="en-US" dirty="0" err="1"/>
              <a:t>anrufen</a:t>
            </a:r>
            <a:r>
              <a:rPr lang="en-US" dirty="0"/>
              <a:t>. [Die </a:t>
            </a:r>
            <a:r>
              <a:rPr lang="en-US" dirty="0" err="1"/>
              <a:t>Aktivität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bisschen</a:t>
            </a:r>
            <a:r>
              <a:rPr lang="en-US" dirty="0"/>
              <a:t> </a:t>
            </a:r>
            <a:r>
              <a:rPr lang="en-US" dirty="0" err="1"/>
              <a:t>obligatorisch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Dürfen</a:t>
            </a:r>
            <a:r>
              <a:rPr lang="en-US" dirty="0"/>
              <a:t>: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dürfen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stehen</a:t>
            </a:r>
            <a:r>
              <a:rPr lang="en-US" dirty="0"/>
              <a:t> [Die </a:t>
            </a:r>
            <a:r>
              <a:rPr lang="en-US" dirty="0" err="1"/>
              <a:t>Aktivität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erlaubt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erlaubt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Müssen</a:t>
            </a:r>
            <a:r>
              <a:rPr lang="en-US" dirty="0"/>
              <a:t>: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früh</a:t>
            </a:r>
            <a:r>
              <a:rPr lang="en-US" dirty="0"/>
              <a:t> </a:t>
            </a:r>
            <a:r>
              <a:rPr lang="en-US" dirty="0" err="1"/>
              <a:t>ankommen</a:t>
            </a:r>
            <a:r>
              <a:rPr lang="en-US" dirty="0"/>
              <a:t>. [Die </a:t>
            </a:r>
            <a:r>
              <a:rPr lang="en-US" dirty="0" err="1"/>
              <a:t>Aktivität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notwendig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Wollen</a:t>
            </a:r>
            <a:r>
              <a:rPr lang="en-US" dirty="0"/>
              <a:t>: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Auto </a:t>
            </a:r>
            <a:r>
              <a:rPr lang="en-US" dirty="0" err="1"/>
              <a:t>mieten</a:t>
            </a:r>
            <a:r>
              <a:rPr lang="en-US" dirty="0"/>
              <a:t>. [Ein </a:t>
            </a:r>
            <a:r>
              <a:rPr lang="en-US" dirty="0" err="1"/>
              <a:t>Wünsch</a:t>
            </a:r>
            <a:r>
              <a:rPr lang="en-US" dirty="0"/>
              <a:t> – </a:t>
            </a:r>
            <a:r>
              <a:rPr lang="en-US" dirty="0" err="1"/>
              <a:t>später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Möchten</a:t>
            </a:r>
            <a:r>
              <a:rPr lang="en-US" dirty="0"/>
              <a:t>: Ich </a:t>
            </a:r>
            <a:r>
              <a:rPr lang="en-US" dirty="0" err="1"/>
              <a:t>möchte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Kaffee</a:t>
            </a:r>
            <a:r>
              <a:rPr lang="en-US" dirty="0"/>
              <a:t> </a:t>
            </a:r>
            <a:r>
              <a:rPr lang="en-US" dirty="0" err="1"/>
              <a:t>trinken</a:t>
            </a:r>
            <a:r>
              <a:rPr lang="en-US" dirty="0"/>
              <a:t> [Ein </a:t>
            </a:r>
            <a:r>
              <a:rPr lang="en-US" dirty="0" err="1"/>
              <a:t>Wünsch</a:t>
            </a:r>
            <a:r>
              <a:rPr lang="en-US" dirty="0"/>
              <a:t> – </a:t>
            </a:r>
            <a:r>
              <a:rPr lang="en-US" dirty="0" err="1"/>
              <a:t>jetzt</a:t>
            </a:r>
            <a:r>
              <a:rPr lang="en-US" dirty="0"/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9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01"/>
    </mc:Choice>
    <mc:Fallback xmlns="">
      <p:transition spd="slow" advTm="106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09A8-9AFD-6046-A0E3-1A060484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highlight>
                  <a:srgbClr val="FFFF00"/>
                </a:highlight>
              </a:rPr>
              <a:t>könn</a:t>
            </a:r>
            <a:r>
              <a:rPr lang="en-US" b="1" dirty="0" err="1"/>
              <a:t>en</a:t>
            </a:r>
            <a:r>
              <a:rPr lang="en-US" b="1" dirty="0"/>
              <a:t>, </a:t>
            </a:r>
            <a:r>
              <a:rPr lang="en-US" b="1" dirty="0" err="1"/>
              <a:t>mögen</a:t>
            </a:r>
            <a:r>
              <a:rPr lang="en-US" b="1" dirty="0"/>
              <a:t>, </a:t>
            </a:r>
            <a:r>
              <a:rPr lang="en-US" b="1" dirty="0" err="1"/>
              <a:t>müssen</a:t>
            </a:r>
            <a:r>
              <a:rPr lang="en-US" b="1" dirty="0"/>
              <a:t>, </a:t>
            </a:r>
            <a:r>
              <a:rPr lang="en-US" b="1" dirty="0" err="1"/>
              <a:t>dürfen</a:t>
            </a:r>
            <a:r>
              <a:rPr lang="en-US" b="1" dirty="0"/>
              <a:t>, </a:t>
            </a:r>
            <a:r>
              <a:rPr lang="en-US" b="1" dirty="0" err="1"/>
              <a:t>sollen</a:t>
            </a:r>
            <a:r>
              <a:rPr lang="en-US" b="1" dirty="0"/>
              <a:t>, </a:t>
            </a:r>
            <a:r>
              <a:rPr lang="en-US" b="1" dirty="0" err="1"/>
              <a:t>wollen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A2ECE-0ED3-CC4E-A5BF-AC60D6DA296C}"/>
              </a:ext>
            </a:extLst>
          </p:cNvPr>
          <p:cNvSpPr txBox="1"/>
          <p:nvPr/>
        </p:nvSpPr>
        <p:spPr>
          <a:xfrm>
            <a:off x="2839453" y="4981073"/>
            <a:ext cx="6809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Nr. 2  und Nr. 3 auf dem </a:t>
            </a:r>
            <a:r>
              <a:rPr lang="en-US" sz="2000" dirty="0" err="1"/>
              <a:t>Arbeitsblatt</a:t>
            </a:r>
            <a:r>
              <a:rPr lang="en-US" sz="2000" dirty="0"/>
              <a:t>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A4A44-F13D-3D4A-8C53-1F9307D6D3B6}"/>
              </a:ext>
            </a:extLst>
          </p:cNvPr>
          <p:cNvSpPr txBox="1"/>
          <p:nvPr/>
        </p:nvSpPr>
        <p:spPr>
          <a:xfrm>
            <a:off x="5093368" y="1125891"/>
            <a:ext cx="32244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musst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müssen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müsst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müssen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13BF3-5236-8E40-9AB3-261F85C7E544}"/>
              </a:ext>
            </a:extLst>
          </p:cNvPr>
          <p:cNvSpPr txBox="1"/>
          <p:nvPr/>
        </p:nvSpPr>
        <p:spPr>
          <a:xfrm>
            <a:off x="104274" y="1128431"/>
            <a:ext cx="3481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ich </a:t>
            </a:r>
            <a:r>
              <a:rPr lang="en-US" sz="2800" dirty="0" err="1">
                <a:highlight>
                  <a:srgbClr val="00FF00"/>
                </a:highlight>
              </a:rPr>
              <a:t>kann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 </a:t>
            </a:r>
            <a:r>
              <a:rPr lang="en-US" sz="2800" dirty="0" err="1">
                <a:highlight>
                  <a:srgbClr val="00FF00"/>
                </a:highlight>
              </a:rPr>
              <a:t>kann</a:t>
            </a:r>
            <a:r>
              <a:rPr lang="en-US" sz="2800" dirty="0" err="1"/>
              <a:t>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Er/</a:t>
            </a:r>
            <a:r>
              <a:rPr lang="en-US" sz="2800" dirty="0" err="1"/>
              <a:t>sie</a:t>
            </a:r>
            <a:r>
              <a:rPr lang="en-US" sz="2800" dirty="0"/>
              <a:t>/es/</a:t>
            </a:r>
            <a:r>
              <a:rPr lang="en-US" sz="2800" dirty="0" err="1"/>
              <a:t>xier</a:t>
            </a: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kann</a:t>
            </a:r>
            <a:endParaRPr lang="en-US" sz="2800" dirty="0">
              <a:highlight>
                <a:srgbClr val="00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>
                <a:highlight>
                  <a:srgbClr val="FFFF00"/>
                </a:highlight>
              </a:rPr>
              <a:t>könn</a:t>
            </a:r>
            <a:r>
              <a:rPr lang="en-US" sz="2800" dirty="0" err="1"/>
              <a:t>en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ihr</a:t>
            </a:r>
            <a:r>
              <a:rPr lang="en-US" sz="2800" dirty="0"/>
              <a:t> </a:t>
            </a:r>
            <a:r>
              <a:rPr lang="en-US" sz="2800" dirty="0" err="1">
                <a:highlight>
                  <a:srgbClr val="FFFF00"/>
                </a:highlight>
              </a:rPr>
              <a:t>könn</a:t>
            </a:r>
            <a:r>
              <a:rPr lang="en-US" sz="2800" dirty="0" err="1"/>
              <a:t>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Sie/</a:t>
            </a:r>
            <a:r>
              <a:rPr lang="en-US" sz="2800" dirty="0" err="1"/>
              <a:t>sie</a:t>
            </a:r>
            <a:r>
              <a:rPr lang="en-US" sz="2800" dirty="0"/>
              <a:t> </a:t>
            </a:r>
            <a:r>
              <a:rPr lang="en-US" sz="2800" dirty="0" err="1">
                <a:highlight>
                  <a:srgbClr val="FFFF00"/>
                </a:highlight>
              </a:rPr>
              <a:t>könn</a:t>
            </a:r>
            <a:r>
              <a:rPr lang="en-US" sz="2800" dirty="0" err="1"/>
              <a:t>en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85ACA-C46E-EF42-9E0F-EF967E43CB77}"/>
              </a:ext>
            </a:extLst>
          </p:cNvPr>
          <p:cNvSpPr txBox="1"/>
          <p:nvPr/>
        </p:nvSpPr>
        <p:spPr>
          <a:xfrm>
            <a:off x="3356811" y="1128430"/>
            <a:ext cx="27391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magst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mögen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mögt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mögen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A8D3C-9A79-D14E-B6B7-B99113CE6E05}"/>
              </a:ext>
            </a:extLst>
          </p:cNvPr>
          <p:cNvSpPr txBox="1"/>
          <p:nvPr/>
        </p:nvSpPr>
        <p:spPr>
          <a:xfrm>
            <a:off x="6633409" y="1154369"/>
            <a:ext cx="22739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darf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darfst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darf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dürfen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dürft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dürfen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41D64-E1AC-1E47-8F80-9D0DBA8E57BA}"/>
              </a:ext>
            </a:extLst>
          </p:cNvPr>
          <p:cNvSpPr txBox="1"/>
          <p:nvPr/>
        </p:nvSpPr>
        <p:spPr>
          <a:xfrm>
            <a:off x="8317831" y="1125891"/>
            <a:ext cx="3136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soll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sollst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soll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sollen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sollt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sollen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F592B-3073-894B-9917-4F7311DF6B7B}"/>
              </a:ext>
            </a:extLst>
          </p:cNvPr>
          <p:cNvSpPr txBox="1"/>
          <p:nvPr/>
        </p:nvSpPr>
        <p:spPr>
          <a:xfrm>
            <a:off x="9885947" y="1097413"/>
            <a:ext cx="2025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willst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will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wollen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wollt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wollen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7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28"/>
    </mc:Choice>
    <mc:Fallback xmlns="">
      <p:transition spd="slow" advTm="159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F9F7-5159-F345-B7AF-2DEEF994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" y="50716"/>
            <a:ext cx="12082830" cy="657559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Unterwegs</a:t>
            </a:r>
            <a:r>
              <a:rPr lang="en-US" sz="3600" b="1" dirty="0"/>
              <a:t>: die </a:t>
            </a:r>
            <a:r>
              <a:rPr lang="en-US" sz="3600" b="1"/>
              <a:t>öffentlichen </a:t>
            </a:r>
            <a:r>
              <a:rPr lang="en-US" sz="3600" b="1" dirty="0" err="1"/>
              <a:t>Verkehrsmittel</a:t>
            </a:r>
            <a:r>
              <a:rPr lang="en-US" sz="3600" b="1" dirty="0"/>
              <a:t>: Regional und Fern  </a:t>
            </a:r>
          </a:p>
        </p:txBody>
      </p:sp>
      <p:pic>
        <p:nvPicPr>
          <p:cNvPr id="1026" name="Picture 2" descr="Buses &amp; Bus Routes – Berlin.de">
            <a:extLst>
              <a:ext uri="{FF2B5EF4-FFF2-40B4-BE49-F238E27FC236}">
                <a16:creationId xmlns:a16="http://schemas.microsoft.com/office/drawing/2014/main" id="{6E3D4D39-2A13-AF49-889C-32B427B8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0" y="1020892"/>
            <a:ext cx="2791327" cy="20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emens contests Berlin U-Bahn train order | International Railway Journal">
            <a:extLst>
              <a:ext uri="{FF2B5EF4-FFF2-40B4-BE49-F238E27FC236}">
                <a16:creationId xmlns:a16="http://schemas.microsoft.com/office/drawing/2014/main" id="{0D8E331C-5E2F-E144-AAE8-ECFB16DA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18" y="1147329"/>
            <a:ext cx="2809606" cy="18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aßenbahn Pilsen – Wikipedia">
            <a:extLst>
              <a:ext uri="{FF2B5EF4-FFF2-40B4-BE49-F238E27FC236}">
                <a16:creationId xmlns:a16="http://schemas.microsoft.com/office/drawing/2014/main" id="{47166EAC-B6EA-7346-8096-196F65CC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52" y="1108339"/>
            <a:ext cx="2669005" cy="17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cts and figures | S-Bahn Berlin GmbH">
            <a:extLst>
              <a:ext uri="{FF2B5EF4-FFF2-40B4-BE49-F238E27FC236}">
                <a16:creationId xmlns:a16="http://schemas.microsoft.com/office/drawing/2014/main" id="{87937F04-54C4-7743-B14A-3567AA66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7" y="4126831"/>
            <a:ext cx="2791327" cy="1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utodächer von Taxis  © DAAD/contentküche">
            <a:extLst>
              <a:ext uri="{FF2B5EF4-FFF2-40B4-BE49-F238E27FC236}">
                <a16:creationId xmlns:a16="http://schemas.microsoft.com/office/drawing/2014/main" id="{148D06E9-0047-2340-824E-236B6FD6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51" y="4170469"/>
            <a:ext cx="2809606" cy="15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hrrad-Symbol auf der Straße für den Fahrradweg © DAAD/contentküche">
            <a:extLst>
              <a:ext uri="{FF2B5EF4-FFF2-40B4-BE49-F238E27FC236}">
                <a16:creationId xmlns:a16="http://schemas.microsoft.com/office/drawing/2014/main" id="{BDC3DC16-46F0-B141-87A4-320CBAB09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93" y="3824181"/>
            <a:ext cx="3684561" cy="19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415D8-6926-6B44-83EB-52C36CCEB438}"/>
              </a:ext>
            </a:extLst>
          </p:cNvPr>
          <p:cNvSpPr txBox="1"/>
          <p:nvPr/>
        </p:nvSpPr>
        <p:spPr>
          <a:xfrm>
            <a:off x="313546" y="3241998"/>
            <a:ext cx="224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Bus </a:t>
            </a:r>
          </a:p>
          <a:p>
            <a:r>
              <a:rPr lang="en-US" dirty="0"/>
              <a:t>Ich </a:t>
            </a:r>
            <a:r>
              <a:rPr lang="en-US" dirty="0" err="1"/>
              <a:t>fahre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Bus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F7FFC-1A8A-CF40-B947-9594BADD7EBD}"/>
              </a:ext>
            </a:extLst>
          </p:cNvPr>
          <p:cNvSpPr txBox="1"/>
          <p:nvPr/>
        </p:nvSpPr>
        <p:spPr>
          <a:xfrm>
            <a:off x="3181318" y="3217013"/>
            <a:ext cx="247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U-Bahn</a:t>
            </a:r>
          </a:p>
          <a:p>
            <a:r>
              <a:rPr lang="en-US" dirty="0"/>
              <a:t>Ich </a:t>
            </a:r>
            <a:r>
              <a:rPr lang="en-US" dirty="0" err="1"/>
              <a:t>fahre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U-Bahn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6638C-E3E4-B64F-B8DB-CC9F71596028}"/>
              </a:ext>
            </a:extLst>
          </p:cNvPr>
          <p:cNvSpPr txBox="1"/>
          <p:nvPr/>
        </p:nvSpPr>
        <p:spPr>
          <a:xfrm>
            <a:off x="6271745" y="2992004"/>
            <a:ext cx="319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Strassenbahn</a:t>
            </a:r>
            <a:endParaRPr lang="en-US" dirty="0"/>
          </a:p>
          <a:p>
            <a:r>
              <a:rPr lang="en-US" dirty="0"/>
              <a:t>Sie </a:t>
            </a:r>
            <a:r>
              <a:rPr lang="en-US" dirty="0" err="1"/>
              <a:t>fährt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Strassenbahn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38" name="Picture 14" descr="Microservices Design | Deutsche Bahn Customer Story | Rancher">
            <a:extLst>
              <a:ext uri="{FF2B5EF4-FFF2-40B4-BE49-F238E27FC236}">
                <a16:creationId xmlns:a16="http://schemas.microsoft.com/office/drawing/2014/main" id="{F5DED089-28E5-4845-BE83-DC0E08BB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5" y="1020892"/>
            <a:ext cx="2943844" cy="16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21C02-D2F4-CE4B-A375-74AA79EECBD7}"/>
              </a:ext>
            </a:extLst>
          </p:cNvPr>
          <p:cNvSpPr txBox="1"/>
          <p:nvPr/>
        </p:nvSpPr>
        <p:spPr>
          <a:xfrm>
            <a:off x="9283375" y="2810693"/>
            <a:ext cx="246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Zug</a:t>
            </a:r>
          </a:p>
          <a:p>
            <a:r>
              <a:rPr lang="en-US" dirty="0"/>
              <a:t>Er </a:t>
            </a:r>
            <a:r>
              <a:rPr lang="en-US" dirty="0" err="1"/>
              <a:t>fährt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Zug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19C11-422A-3B4C-AA60-76888A19B565}"/>
              </a:ext>
            </a:extLst>
          </p:cNvPr>
          <p:cNvSpPr txBox="1"/>
          <p:nvPr/>
        </p:nvSpPr>
        <p:spPr>
          <a:xfrm>
            <a:off x="313546" y="6056786"/>
            <a:ext cx="345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S-Bahn 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fahren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S-Bahn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6A685-3EEF-C448-96F6-60F77235985D}"/>
              </a:ext>
            </a:extLst>
          </p:cNvPr>
          <p:cNvSpPr txBox="1"/>
          <p:nvPr/>
        </p:nvSpPr>
        <p:spPr>
          <a:xfrm>
            <a:off x="3770620" y="5986568"/>
            <a:ext cx="250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Taxi/das Auto </a:t>
            </a:r>
          </a:p>
          <a:p>
            <a:r>
              <a:rPr lang="en-US" dirty="0"/>
              <a:t>Du </a:t>
            </a:r>
            <a:r>
              <a:rPr lang="en-US" dirty="0" err="1"/>
              <a:t>fährst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Taxi </a:t>
            </a:r>
            <a:r>
              <a:rPr lang="en-US" dirty="0" err="1"/>
              <a:t>oder</a:t>
            </a:r>
            <a:r>
              <a:rPr lang="en-US" dirty="0"/>
              <a:t> dem Auto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7A133-7EBA-A449-94C7-CDEE4B3B0052}"/>
              </a:ext>
            </a:extLst>
          </p:cNvPr>
          <p:cNvSpPr txBox="1"/>
          <p:nvPr/>
        </p:nvSpPr>
        <p:spPr>
          <a:xfrm>
            <a:off x="6821905" y="5986568"/>
            <a:ext cx="356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 </a:t>
            </a:r>
            <a:r>
              <a:rPr lang="en-US" dirty="0" err="1"/>
              <a:t>Fahrrad</a:t>
            </a:r>
            <a:r>
              <a:rPr lang="en-US" dirty="0"/>
              <a:t> 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fahren</a:t>
            </a:r>
            <a:r>
              <a:rPr lang="en-US" dirty="0"/>
              <a:t> Rad,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fahren</a:t>
            </a:r>
            <a:r>
              <a:rPr lang="en-US" dirty="0"/>
              <a:t> </a:t>
            </a:r>
            <a:r>
              <a:rPr lang="en-US" dirty="0" err="1"/>
              <a:t>Fahrrad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10"/>
    </mc:Choice>
    <mc:Fallback xmlns="">
      <p:transition spd="slow" advTm="134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299A-4B9B-D14D-A272-6AE13E5D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7150"/>
            <a:ext cx="10515600" cy="524272"/>
          </a:xfrm>
        </p:spPr>
        <p:txBody>
          <a:bodyPr>
            <a:normAutofit/>
          </a:bodyPr>
          <a:lstStyle/>
          <a:p>
            <a:r>
              <a:rPr lang="en-US" sz="1800" b="1" dirty="0"/>
              <a:t>Was </a:t>
            </a:r>
            <a:r>
              <a:rPr lang="en-US" sz="1800" b="1" dirty="0" err="1"/>
              <a:t>darf</a:t>
            </a:r>
            <a:r>
              <a:rPr lang="en-US" sz="1800" b="1" dirty="0"/>
              <a:t> man </a:t>
            </a:r>
            <a:r>
              <a:rPr lang="en-US" sz="1800" b="1" dirty="0" err="1"/>
              <a:t>im</a:t>
            </a:r>
            <a:r>
              <a:rPr lang="en-US" sz="1800" b="1" dirty="0"/>
              <a:t> Zug </a:t>
            </a:r>
            <a:r>
              <a:rPr lang="en-US" sz="1800" b="1" dirty="0" err="1"/>
              <a:t>oder</a:t>
            </a:r>
            <a:r>
              <a:rPr lang="en-US" sz="1800" b="1" dirty="0"/>
              <a:t> </a:t>
            </a:r>
            <a:r>
              <a:rPr lang="en-US" sz="1800" b="1" dirty="0" err="1"/>
              <a:t>im</a:t>
            </a:r>
            <a:r>
              <a:rPr lang="en-US" sz="1800" b="1" dirty="0"/>
              <a:t> Bus </a:t>
            </a:r>
            <a:r>
              <a:rPr lang="en-US" sz="1800" b="1" dirty="0" err="1"/>
              <a:t>nicht</a:t>
            </a:r>
            <a:r>
              <a:rPr lang="en-US" sz="1800" b="1" dirty="0"/>
              <a:t> </a:t>
            </a:r>
            <a:r>
              <a:rPr lang="en-US" sz="1800" b="1" dirty="0" err="1"/>
              <a:t>machen</a:t>
            </a:r>
            <a:r>
              <a:rPr lang="en-US" sz="1800" b="1" dirty="0"/>
              <a:t>? Was muss man </a:t>
            </a:r>
            <a:r>
              <a:rPr lang="en-US" sz="1800" b="1" dirty="0" err="1"/>
              <a:t>machen</a:t>
            </a:r>
            <a:r>
              <a:rPr lang="en-US" sz="1800" b="1" dirty="0"/>
              <a:t>? Was </a:t>
            </a:r>
            <a:r>
              <a:rPr lang="en-US" sz="1800" b="1" dirty="0" err="1"/>
              <a:t>kann</a:t>
            </a:r>
            <a:r>
              <a:rPr lang="en-US" sz="1800" b="1" dirty="0"/>
              <a:t> man </a:t>
            </a:r>
            <a:r>
              <a:rPr lang="en-US" sz="1800" b="1" dirty="0" err="1"/>
              <a:t>machen</a:t>
            </a:r>
            <a:r>
              <a:rPr lang="en-US" sz="1800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F90A-C53E-5E46-B5E5-0BA86690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19" y="536972"/>
            <a:ext cx="10515600" cy="5784055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1. </a:t>
            </a:r>
            <a:r>
              <a:rPr lang="en-US" sz="2100" dirty="0" err="1"/>
              <a:t>ohne</a:t>
            </a:r>
            <a:r>
              <a:rPr lang="en-US" sz="2100" dirty="0"/>
              <a:t> </a:t>
            </a:r>
            <a:r>
              <a:rPr lang="en-US" sz="2100" dirty="0" err="1"/>
              <a:t>Maske</a:t>
            </a:r>
            <a:r>
              <a:rPr lang="en-US" sz="2100" dirty="0"/>
              <a:t> </a:t>
            </a:r>
            <a:r>
              <a:rPr lang="en-US" sz="2100" dirty="0" err="1"/>
              <a:t>reisen</a:t>
            </a:r>
            <a:r>
              <a:rPr lang="en-US" sz="2100" dirty="0"/>
              <a:t> (</a:t>
            </a:r>
            <a:r>
              <a:rPr lang="en-US" sz="2100" dirty="0" err="1"/>
              <a:t>wir</a:t>
            </a:r>
            <a:r>
              <a:rPr lang="en-US" sz="2100" dirty="0"/>
              <a:t>)</a:t>
            </a:r>
          </a:p>
          <a:p>
            <a:r>
              <a:rPr lang="en-US" sz="2100" dirty="0"/>
              <a:t>2. </a:t>
            </a:r>
            <a:r>
              <a:rPr lang="en-US" sz="2100" dirty="0" err="1"/>
              <a:t>rauchen</a:t>
            </a:r>
            <a:r>
              <a:rPr lang="en-US" sz="2100" dirty="0"/>
              <a:t> (</a:t>
            </a:r>
            <a:r>
              <a:rPr lang="en-US" sz="2100" dirty="0" err="1"/>
              <a:t>Ihr</a:t>
            </a:r>
            <a:r>
              <a:rPr lang="en-US" sz="2100" dirty="0"/>
              <a:t>)</a:t>
            </a:r>
          </a:p>
          <a:p>
            <a:r>
              <a:rPr lang="en-US" sz="2100" dirty="0"/>
              <a:t>3. </a:t>
            </a:r>
            <a:r>
              <a:rPr lang="en-US" sz="2100" dirty="0" err="1"/>
              <a:t>laut</a:t>
            </a:r>
            <a:r>
              <a:rPr lang="en-US" sz="2100" dirty="0"/>
              <a:t> </a:t>
            </a:r>
            <a:r>
              <a:rPr lang="en-US" sz="2100" dirty="0" err="1"/>
              <a:t>sprechen</a:t>
            </a:r>
            <a:r>
              <a:rPr lang="en-US" sz="2100" dirty="0"/>
              <a:t> (du)</a:t>
            </a:r>
          </a:p>
          <a:p>
            <a:r>
              <a:rPr lang="en-US" sz="2100" dirty="0"/>
              <a:t>4. </a:t>
            </a:r>
            <a:r>
              <a:rPr lang="en-US" sz="2100" dirty="0" err="1"/>
              <a:t>laute</a:t>
            </a:r>
            <a:r>
              <a:rPr lang="en-US" sz="2100" dirty="0"/>
              <a:t> </a:t>
            </a:r>
            <a:r>
              <a:rPr lang="en-US" sz="2100" dirty="0" err="1"/>
              <a:t>Musik</a:t>
            </a:r>
            <a:r>
              <a:rPr lang="en-US" sz="2100" dirty="0"/>
              <a:t> </a:t>
            </a:r>
            <a:r>
              <a:rPr lang="en-US" sz="2100" dirty="0" err="1"/>
              <a:t>spielen</a:t>
            </a:r>
            <a:r>
              <a:rPr lang="en-US" sz="2100" dirty="0"/>
              <a:t> (ich)</a:t>
            </a:r>
          </a:p>
          <a:p>
            <a:r>
              <a:rPr lang="en-US" sz="2100" dirty="0"/>
              <a:t>5. </a:t>
            </a:r>
            <a:r>
              <a:rPr lang="en-US" sz="2100" dirty="0" err="1"/>
              <a:t>ohne</a:t>
            </a:r>
            <a:r>
              <a:rPr lang="en-US" sz="2100" dirty="0"/>
              <a:t> </a:t>
            </a:r>
            <a:r>
              <a:rPr lang="en-US" sz="2100" dirty="0" err="1"/>
              <a:t>eine</a:t>
            </a:r>
            <a:r>
              <a:rPr lang="en-US" sz="2100" dirty="0"/>
              <a:t> </a:t>
            </a:r>
            <a:r>
              <a:rPr lang="en-US" sz="2100" dirty="0" err="1"/>
              <a:t>Karte</a:t>
            </a:r>
            <a:r>
              <a:rPr lang="en-US" sz="2100" dirty="0"/>
              <a:t> </a:t>
            </a:r>
            <a:r>
              <a:rPr lang="en-US" sz="2100" dirty="0" err="1"/>
              <a:t>reisen</a:t>
            </a:r>
            <a:r>
              <a:rPr lang="en-US" sz="2100" dirty="0"/>
              <a:t>  (</a:t>
            </a:r>
            <a:r>
              <a:rPr lang="en-US" sz="2100" dirty="0" err="1"/>
              <a:t>sie</a:t>
            </a:r>
            <a:r>
              <a:rPr lang="en-US" sz="2100" dirty="0"/>
              <a:t> sing)</a:t>
            </a:r>
          </a:p>
          <a:p>
            <a:r>
              <a:rPr lang="en-US" sz="2100" dirty="0"/>
              <a:t>6. </a:t>
            </a:r>
            <a:r>
              <a:rPr lang="en-US" sz="2100" dirty="0" err="1"/>
              <a:t>eine</a:t>
            </a:r>
            <a:r>
              <a:rPr lang="en-US" sz="2100" dirty="0"/>
              <a:t> </a:t>
            </a:r>
            <a:r>
              <a:rPr lang="en-US" sz="2100" dirty="0" err="1"/>
              <a:t>Karte</a:t>
            </a:r>
            <a:r>
              <a:rPr lang="en-US" sz="2100" dirty="0"/>
              <a:t> </a:t>
            </a:r>
            <a:r>
              <a:rPr lang="en-US" sz="2100" dirty="0" err="1"/>
              <a:t>oder</a:t>
            </a:r>
            <a:r>
              <a:rPr lang="en-US" sz="2100" dirty="0"/>
              <a:t> </a:t>
            </a:r>
            <a:r>
              <a:rPr lang="en-US" sz="2100" dirty="0" err="1">
                <a:highlight>
                  <a:srgbClr val="FFFF00"/>
                </a:highlight>
              </a:rPr>
              <a:t>einen</a:t>
            </a:r>
            <a:r>
              <a:rPr lang="en-US" sz="2100" dirty="0">
                <a:highlight>
                  <a:srgbClr val="FFFF00"/>
                </a:highlight>
              </a:rPr>
              <a:t> </a:t>
            </a:r>
            <a:r>
              <a:rPr lang="en-US" sz="2100" dirty="0" err="1">
                <a:highlight>
                  <a:srgbClr val="FFFF00"/>
                </a:highlight>
              </a:rPr>
              <a:t>Fahrausweis</a:t>
            </a:r>
            <a:r>
              <a:rPr lang="en-US" sz="2100" dirty="0">
                <a:highlight>
                  <a:srgbClr val="FFFF00"/>
                </a:highlight>
              </a:rPr>
              <a:t> </a:t>
            </a:r>
            <a:r>
              <a:rPr lang="en-US" sz="2100" b="1" dirty="0" err="1">
                <a:highlight>
                  <a:srgbClr val="FFFF00"/>
                </a:highlight>
              </a:rPr>
              <a:t>entwerten</a:t>
            </a:r>
            <a:r>
              <a:rPr lang="en-US" sz="2100" dirty="0">
                <a:highlight>
                  <a:srgbClr val="FFFF00"/>
                </a:highlight>
              </a:rPr>
              <a:t> </a:t>
            </a:r>
            <a:r>
              <a:rPr lang="en-US" sz="2100" dirty="0"/>
              <a:t>(du)</a:t>
            </a:r>
          </a:p>
          <a:p>
            <a:r>
              <a:rPr lang="en-US" sz="2100" dirty="0"/>
              <a:t>7. </a:t>
            </a:r>
            <a:r>
              <a:rPr lang="en-US" sz="2100" dirty="0" err="1"/>
              <a:t>essen</a:t>
            </a:r>
            <a:r>
              <a:rPr lang="en-US" sz="2100" dirty="0"/>
              <a:t> </a:t>
            </a:r>
            <a:r>
              <a:rPr lang="en-US" sz="2100" dirty="0" err="1"/>
              <a:t>oder</a:t>
            </a:r>
            <a:r>
              <a:rPr lang="en-US" sz="2100" dirty="0"/>
              <a:t> </a:t>
            </a:r>
            <a:r>
              <a:rPr lang="en-US" sz="2100" dirty="0" err="1"/>
              <a:t>trinken</a:t>
            </a:r>
            <a:r>
              <a:rPr lang="en-US" sz="2100" dirty="0"/>
              <a:t> (er)</a:t>
            </a:r>
          </a:p>
          <a:p>
            <a:r>
              <a:rPr lang="en-US" sz="2100" dirty="0"/>
              <a:t>8. </a:t>
            </a:r>
            <a:r>
              <a:rPr lang="en-US" sz="2100" dirty="0" err="1"/>
              <a:t>ruhig</a:t>
            </a:r>
            <a:r>
              <a:rPr lang="en-US" sz="2100" dirty="0"/>
              <a:t> </a:t>
            </a:r>
            <a:r>
              <a:rPr lang="en-US" sz="2100" dirty="0" err="1"/>
              <a:t>bleiben</a:t>
            </a:r>
            <a:r>
              <a:rPr lang="en-US" sz="2100" dirty="0"/>
              <a:t> (man)</a:t>
            </a:r>
          </a:p>
          <a:p>
            <a:r>
              <a:rPr lang="en-US" sz="2100" dirty="0"/>
              <a:t>9. </a:t>
            </a:r>
            <a:r>
              <a:rPr lang="en-US" sz="2100" dirty="0" err="1"/>
              <a:t>leise</a:t>
            </a:r>
            <a:r>
              <a:rPr lang="en-US" sz="2100" dirty="0"/>
              <a:t> </a:t>
            </a:r>
            <a:r>
              <a:rPr lang="en-US" sz="2100" dirty="0" err="1"/>
              <a:t>sprechen</a:t>
            </a:r>
            <a:r>
              <a:rPr lang="en-US" sz="2100" dirty="0"/>
              <a:t> (ich)</a:t>
            </a:r>
          </a:p>
          <a:p>
            <a:r>
              <a:rPr lang="en-US" sz="2100" dirty="0"/>
              <a:t>10. </a:t>
            </a:r>
            <a:r>
              <a:rPr lang="en-US" sz="2100" dirty="0" err="1"/>
              <a:t>einen</a:t>
            </a:r>
            <a:r>
              <a:rPr lang="en-US" sz="2100" dirty="0"/>
              <a:t> </a:t>
            </a:r>
            <a:r>
              <a:rPr lang="en-US" sz="2100" dirty="0" err="1">
                <a:highlight>
                  <a:srgbClr val="FFFF00"/>
                </a:highlight>
              </a:rPr>
              <a:t>Sitzplatz</a:t>
            </a:r>
            <a:r>
              <a:rPr lang="en-US" sz="2100" dirty="0"/>
              <a:t> </a:t>
            </a:r>
            <a:r>
              <a:rPr lang="en-US" sz="2100" dirty="0" err="1"/>
              <a:t>finden</a:t>
            </a:r>
            <a:r>
              <a:rPr lang="en-US" sz="2100" dirty="0"/>
              <a:t> (</a:t>
            </a:r>
            <a:r>
              <a:rPr lang="en-US" sz="2100" dirty="0" err="1"/>
              <a:t>sie</a:t>
            </a:r>
            <a:r>
              <a:rPr lang="en-US" sz="2100" dirty="0"/>
              <a:t> pl)</a:t>
            </a:r>
          </a:p>
          <a:p>
            <a:r>
              <a:rPr lang="en-US" sz="2100" dirty="0"/>
              <a:t>11. Ein Buch </a:t>
            </a:r>
            <a:r>
              <a:rPr lang="en-US" sz="2100" dirty="0" err="1"/>
              <a:t>oder</a:t>
            </a:r>
            <a:r>
              <a:rPr lang="en-US" sz="2100" dirty="0"/>
              <a:t> </a:t>
            </a:r>
            <a:r>
              <a:rPr lang="en-US" sz="2100" dirty="0" err="1"/>
              <a:t>eine</a:t>
            </a:r>
            <a:r>
              <a:rPr lang="en-US" sz="2100" dirty="0"/>
              <a:t> Zeitung </a:t>
            </a:r>
            <a:r>
              <a:rPr lang="en-US" sz="2100" dirty="0" err="1"/>
              <a:t>lesen</a:t>
            </a:r>
            <a:r>
              <a:rPr lang="en-US" sz="2100" dirty="0"/>
              <a:t> (</a:t>
            </a:r>
            <a:r>
              <a:rPr lang="en-US" sz="2100" dirty="0" err="1"/>
              <a:t>sie</a:t>
            </a:r>
            <a:r>
              <a:rPr lang="en-US" sz="2100" dirty="0"/>
              <a:t> sing.)</a:t>
            </a:r>
          </a:p>
          <a:p>
            <a:r>
              <a:rPr lang="en-US" sz="2100" dirty="0"/>
              <a:t>12. </a:t>
            </a:r>
            <a:r>
              <a:rPr lang="en-US" sz="2100" dirty="0" err="1"/>
              <a:t>mit</a:t>
            </a:r>
            <a:r>
              <a:rPr lang="en-US" sz="2100" dirty="0"/>
              <a:t> dem Handy </a:t>
            </a:r>
            <a:r>
              <a:rPr lang="en-US" sz="2100" dirty="0" err="1"/>
              <a:t>spielen</a:t>
            </a:r>
            <a:r>
              <a:rPr lang="en-US" sz="2100" dirty="0"/>
              <a:t> (Sie </a:t>
            </a:r>
            <a:r>
              <a:rPr lang="en-US" sz="2100" dirty="0" err="1"/>
              <a:t>formell</a:t>
            </a:r>
            <a:r>
              <a:rPr lang="en-US" sz="2100" dirty="0"/>
              <a:t>)</a:t>
            </a:r>
          </a:p>
          <a:p>
            <a:r>
              <a:rPr lang="en-US" sz="2100" dirty="0"/>
              <a:t>13. </a:t>
            </a:r>
            <a:r>
              <a:rPr lang="en-US" sz="2100" dirty="0" err="1"/>
              <a:t>eine</a:t>
            </a:r>
            <a:r>
              <a:rPr lang="en-US" sz="2100" dirty="0"/>
              <a:t> </a:t>
            </a:r>
            <a:r>
              <a:rPr lang="en-US" sz="2100" dirty="0" err="1"/>
              <a:t>Maske</a:t>
            </a:r>
            <a:r>
              <a:rPr lang="en-US" sz="2100" dirty="0"/>
              <a:t> </a:t>
            </a:r>
            <a:r>
              <a:rPr lang="en-US" sz="2100" dirty="0" err="1"/>
              <a:t>tragen</a:t>
            </a:r>
            <a:r>
              <a:rPr lang="en-US" sz="2100" dirty="0"/>
              <a:t> (ich)</a:t>
            </a:r>
          </a:p>
          <a:p>
            <a:r>
              <a:rPr lang="en-US" sz="2100" dirty="0"/>
              <a:t>14. </a:t>
            </a:r>
            <a:r>
              <a:rPr lang="en-US" sz="2100" dirty="0" err="1"/>
              <a:t>eine</a:t>
            </a:r>
            <a:r>
              <a:rPr lang="en-US" sz="2100" dirty="0"/>
              <a:t> </a:t>
            </a:r>
            <a:r>
              <a:rPr lang="en-US" sz="2100" dirty="0" err="1"/>
              <a:t>Karte</a:t>
            </a:r>
            <a:r>
              <a:rPr lang="en-US" sz="2100" dirty="0"/>
              <a:t> </a:t>
            </a:r>
            <a:r>
              <a:rPr lang="en-US" sz="2100" dirty="0" err="1"/>
              <a:t>oder</a:t>
            </a:r>
            <a:r>
              <a:rPr lang="en-US" sz="2100" dirty="0"/>
              <a:t> </a:t>
            </a:r>
            <a:r>
              <a:rPr lang="en-US" sz="2100" dirty="0" err="1"/>
              <a:t>einen</a:t>
            </a:r>
            <a:r>
              <a:rPr lang="en-US" sz="2100" dirty="0"/>
              <a:t> </a:t>
            </a:r>
            <a:r>
              <a:rPr lang="en-US" sz="2100" dirty="0" err="1"/>
              <a:t>Fahrausweis</a:t>
            </a:r>
            <a:r>
              <a:rPr lang="en-US" sz="2100" dirty="0"/>
              <a:t> </a:t>
            </a:r>
            <a:r>
              <a:rPr lang="en-US" sz="2100" dirty="0" err="1"/>
              <a:t>kaufen</a:t>
            </a:r>
            <a:r>
              <a:rPr lang="en-US" sz="2100" dirty="0"/>
              <a:t> ( er)</a:t>
            </a:r>
          </a:p>
          <a:p>
            <a:r>
              <a:rPr lang="en-US" sz="2100" dirty="0"/>
              <a:t>15. </a:t>
            </a:r>
            <a:r>
              <a:rPr lang="en-US" sz="2100" dirty="0" err="1"/>
              <a:t>mit</a:t>
            </a:r>
            <a:r>
              <a:rPr lang="en-US" sz="2100" dirty="0"/>
              <a:t> </a:t>
            </a:r>
            <a:r>
              <a:rPr lang="en-US" sz="2100" dirty="0" err="1"/>
              <a:t>anderen</a:t>
            </a:r>
            <a:r>
              <a:rPr lang="en-US" sz="2100" dirty="0"/>
              <a:t> </a:t>
            </a:r>
            <a:r>
              <a:rPr lang="en-US" sz="2100" dirty="0" err="1">
                <a:highlight>
                  <a:srgbClr val="FFFF00"/>
                </a:highlight>
              </a:rPr>
              <a:t>Fahrgästen</a:t>
            </a:r>
            <a:r>
              <a:rPr lang="en-US" sz="2100" dirty="0"/>
              <a:t> </a:t>
            </a:r>
            <a:r>
              <a:rPr lang="en-US" sz="2100" dirty="0" err="1"/>
              <a:t>reden</a:t>
            </a:r>
            <a:r>
              <a:rPr lang="en-US" sz="2100" dirty="0"/>
              <a:t> (</a:t>
            </a:r>
            <a:r>
              <a:rPr lang="en-US" sz="2100" dirty="0" err="1"/>
              <a:t>wir</a:t>
            </a:r>
            <a:r>
              <a:rPr lang="en-US" sz="2100" dirty="0"/>
              <a:t>)</a:t>
            </a:r>
          </a:p>
          <a:p>
            <a:r>
              <a:rPr lang="en-US" sz="2100" dirty="0"/>
              <a:t>16. </a:t>
            </a:r>
            <a:r>
              <a:rPr lang="en-US" sz="2100" dirty="0" err="1"/>
              <a:t>eine</a:t>
            </a:r>
            <a:r>
              <a:rPr lang="en-US" sz="2100" dirty="0"/>
              <a:t> </a:t>
            </a:r>
            <a:r>
              <a:rPr lang="en-US" sz="2100" dirty="0" err="1"/>
              <a:t>Tasche</a:t>
            </a:r>
            <a:r>
              <a:rPr lang="en-US" sz="2100" dirty="0"/>
              <a:t> </a:t>
            </a:r>
            <a:r>
              <a:rPr lang="en-US" sz="2100" dirty="0" err="1"/>
              <a:t>mitbringen</a:t>
            </a:r>
            <a:r>
              <a:rPr lang="en-US" sz="2100" dirty="0"/>
              <a:t> (</a:t>
            </a:r>
            <a:r>
              <a:rPr lang="en-US" sz="2100" dirty="0" err="1"/>
              <a:t>ihr</a:t>
            </a:r>
            <a:r>
              <a:rPr lang="en-US" sz="2100" dirty="0"/>
              <a:t>) </a:t>
            </a:r>
          </a:p>
          <a:p>
            <a:r>
              <a:rPr lang="en-US" sz="2100" dirty="0"/>
              <a:t>17. </a:t>
            </a:r>
            <a:r>
              <a:rPr lang="en-US" sz="2100" dirty="0" err="1"/>
              <a:t>andere</a:t>
            </a:r>
            <a:r>
              <a:rPr lang="en-US" sz="2100" dirty="0"/>
              <a:t> </a:t>
            </a:r>
            <a:r>
              <a:rPr lang="en-US" sz="2100" dirty="0" err="1"/>
              <a:t>Fahrgäste</a:t>
            </a:r>
            <a:r>
              <a:rPr lang="en-US" sz="2100" dirty="0"/>
              <a:t> </a:t>
            </a:r>
            <a:r>
              <a:rPr lang="en-US" sz="2100" dirty="0" err="1">
                <a:highlight>
                  <a:srgbClr val="FFFF00"/>
                </a:highlight>
              </a:rPr>
              <a:t>stören</a:t>
            </a:r>
            <a:r>
              <a:rPr lang="en-US" sz="2100" dirty="0"/>
              <a:t> </a:t>
            </a:r>
            <a:r>
              <a:rPr lang="en-US" sz="2100" dirty="0" err="1"/>
              <a:t>oder</a:t>
            </a:r>
            <a:r>
              <a:rPr lang="en-US" sz="2100" dirty="0">
                <a:highlight>
                  <a:srgbClr val="FFFF00"/>
                </a:highlight>
              </a:rPr>
              <a:t> </a:t>
            </a:r>
            <a:r>
              <a:rPr lang="en-US" sz="2100" dirty="0" err="1">
                <a:highlight>
                  <a:srgbClr val="FFFF00"/>
                </a:highlight>
              </a:rPr>
              <a:t>beleidigen</a:t>
            </a:r>
            <a:r>
              <a:rPr lang="en-US" sz="2100" dirty="0">
                <a:highlight>
                  <a:srgbClr val="FFFF00"/>
                </a:highlight>
              </a:rPr>
              <a:t> </a:t>
            </a:r>
            <a:r>
              <a:rPr lang="en-US" sz="2100" dirty="0"/>
              <a:t>(</a:t>
            </a:r>
            <a:r>
              <a:rPr lang="en-US" sz="2100" dirty="0" err="1"/>
              <a:t>sie</a:t>
            </a:r>
            <a:r>
              <a:rPr lang="en-US" sz="2100" dirty="0"/>
              <a:t> sing.)</a:t>
            </a:r>
          </a:p>
          <a:p>
            <a:r>
              <a:rPr lang="en-US" sz="2100" dirty="0"/>
              <a:t>18. </a:t>
            </a:r>
            <a:r>
              <a:rPr lang="en-US" sz="2100" dirty="0" err="1"/>
              <a:t>rechts</a:t>
            </a:r>
            <a:r>
              <a:rPr lang="en-US" sz="2100" dirty="0"/>
              <a:t> </a:t>
            </a:r>
            <a:r>
              <a:rPr lang="en-US" sz="2100" dirty="0" err="1"/>
              <a:t>oder</a:t>
            </a:r>
            <a:r>
              <a:rPr lang="en-US" sz="2100" dirty="0"/>
              <a:t> links </a:t>
            </a:r>
            <a:r>
              <a:rPr lang="en-US" sz="2100" dirty="0" err="1">
                <a:highlight>
                  <a:srgbClr val="FFFF00"/>
                </a:highlight>
              </a:rPr>
              <a:t>einsteigen</a:t>
            </a:r>
            <a:r>
              <a:rPr lang="en-US" sz="2100" dirty="0"/>
              <a:t> (</a:t>
            </a:r>
            <a:r>
              <a:rPr lang="en-US" sz="2100" dirty="0" err="1"/>
              <a:t>xier</a:t>
            </a:r>
            <a:r>
              <a:rPr lang="en-US" sz="2100" dirty="0"/>
              <a:t>)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Rauchen verboten Aufkleber kaufen | Hinweis-Aufkleber | KOMMUNALBEDARF.AT">
            <a:extLst>
              <a:ext uri="{FF2B5EF4-FFF2-40B4-BE49-F238E27FC236}">
                <a16:creationId xmlns:a16="http://schemas.microsoft.com/office/drawing/2014/main" id="{230739BF-13F9-C940-813A-95A1BE60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7955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RLIN, GERMANY - 28 JANUARY 2015: View Of Passengers Sitting On Seats In  The U-Bahn Wagon And It Jolt And Turns. Stock Video - Video of engineering,  public: 80307987">
            <a:extLst>
              <a:ext uri="{FF2B5EF4-FFF2-40B4-BE49-F238E27FC236}">
                <a16:creationId xmlns:a16="http://schemas.microsoft.com/office/drawing/2014/main" id="{D5EBA2F2-9BE5-9245-B41C-95B6806A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82" y="3568700"/>
            <a:ext cx="4802118" cy="30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25"/>
    </mc:Choice>
    <mc:Fallback xmlns="">
      <p:transition spd="slow" advTm="859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AFDBD-251B-9F4B-AAA8-7DFE49427E05}"/>
              </a:ext>
            </a:extLst>
          </p:cNvPr>
          <p:cNvSpPr txBox="1"/>
          <p:nvPr/>
        </p:nvSpPr>
        <p:spPr>
          <a:xfrm>
            <a:off x="214313" y="171450"/>
            <a:ext cx="117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Die </a:t>
            </a:r>
            <a:r>
              <a:rPr lang="en-US" sz="2800" b="1" dirty="0" err="1"/>
              <a:t>Eigenschaften</a:t>
            </a:r>
            <a:r>
              <a:rPr lang="en-US" sz="2800" b="1" dirty="0"/>
              <a:t> – Wie bin ich? Wie bin ich </a:t>
            </a:r>
            <a:r>
              <a:rPr lang="en-US" sz="2800" b="1" dirty="0" err="1"/>
              <a:t>im</a:t>
            </a:r>
            <a:r>
              <a:rPr lang="en-US" sz="2800" b="1" dirty="0"/>
              <a:t> Bus </a:t>
            </a:r>
            <a:r>
              <a:rPr lang="en-US" sz="2800" b="1" dirty="0" err="1"/>
              <a:t>oder</a:t>
            </a:r>
            <a:r>
              <a:rPr lang="en-US" sz="2800" b="1" dirty="0"/>
              <a:t> Zug?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72B53-0AEE-FA4B-9C54-0EAFCCD10950}"/>
              </a:ext>
            </a:extLst>
          </p:cNvPr>
          <p:cNvSpPr txBox="1"/>
          <p:nvPr/>
        </p:nvSpPr>
        <p:spPr>
          <a:xfrm>
            <a:off x="458980" y="-14171"/>
            <a:ext cx="11558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400" dirty="0"/>
          </a:p>
          <a:p>
            <a:endParaRPr lang="en-US" sz="2800" dirty="0"/>
          </a:p>
          <a:p>
            <a:r>
              <a:rPr lang="en-US" sz="2800" dirty="0" err="1"/>
              <a:t>Normalweise</a:t>
            </a:r>
            <a:r>
              <a:rPr lang="en-US" sz="2800" dirty="0"/>
              <a:t> bin ich </a:t>
            </a:r>
            <a:r>
              <a:rPr lang="en-US" sz="2800" dirty="0" err="1"/>
              <a:t>steif</a:t>
            </a:r>
            <a:r>
              <a:rPr lang="en-US" sz="2800" dirty="0"/>
              <a:t>, </a:t>
            </a:r>
            <a:r>
              <a:rPr lang="en-US" sz="2800" dirty="0" err="1"/>
              <a:t>ruhig</a:t>
            </a:r>
            <a:r>
              <a:rPr lang="en-US" sz="2800" dirty="0"/>
              <a:t> und </a:t>
            </a:r>
            <a:r>
              <a:rPr lang="en-US" sz="2800" dirty="0" err="1"/>
              <a:t>schüchtern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Bus </a:t>
            </a:r>
            <a:r>
              <a:rPr lang="en-US" sz="2800" dirty="0" err="1"/>
              <a:t>oder</a:t>
            </a:r>
            <a:r>
              <a:rPr lang="en-US" sz="2800" dirty="0"/>
              <a:t> Zug.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8146A-C52C-BD46-B968-B52435C0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13" y="2812908"/>
            <a:ext cx="2107682" cy="1676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B48C2-CFA3-0842-B0D1-1F36FE066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416" y="2730621"/>
            <a:ext cx="2576679" cy="1731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E4BB2-26D8-8F4D-BF0A-2D52206D1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095" y="2812908"/>
            <a:ext cx="2641809" cy="1754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9C3FB-6FD5-5C4D-B2C8-9DF2E8CC6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8" y="2840176"/>
            <a:ext cx="2407906" cy="1621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C7580-B7C1-184C-B399-EEEC9405D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23" y="4694371"/>
            <a:ext cx="2290417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91A91-E1A0-DD48-AA10-3C63C5E5E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292" y="4689999"/>
            <a:ext cx="2429026" cy="1601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0ADDA-C5E3-5E42-88EA-24364C945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227" y="4600155"/>
            <a:ext cx="2290417" cy="1781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B1E43D-98EF-594E-ADFA-AC6C0E656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7104" y="4607842"/>
            <a:ext cx="2338757" cy="168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8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42"/>
    </mc:Choice>
    <mc:Fallback xmlns="">
      <p:transition spd="slow" advTm="123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DCFE-BFAD-A444-935D-28E6ECBE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Sind Sie </a:t>
            </a:r>
            <a:r>
              <a:rPr lang="en-US" b="1" dirty="0" err="1"/>
              <a:t>manchmal</a:t>
            </a:r>
            <a:r>
              <a:rPr lang="en-US" b="1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hilfreich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mutig</a:t>
            </a:r>
            <a:r>
              <a:rPr lang="en-US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4640-E7F8-454A-8830-FC31E1B4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Soll man </a:t>
            </a:r>
            <a:r>
              <a:rPr lang="en-US" dirty="0" err="1"/>
              <a:t>hilfrech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mutig</a:t>
            </a:r>
            <a:r>
              <a:rPr lang="en-US" dirty="0"/>
              <a:t> sein? Soll man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gegen</a:t>
            </a:r>
            <a:r>
              <a:rPr lang="en-US" dirty="0"/>
              <a:t> [against] </a:t>
            </a:r>
            <a:r>
              <a:rPr lang="en-US" dirty="0" err="1"/>
              <a:t>ein</a:t>
            </a:r>
            <a:r>
              <a:rPr lang="en-US" dirty="0"/>
              <a:t> Problem sein? Soll man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ignorieren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Sprechen</a:t>
            </a:r>
            <a:r>
              <a:rPr lang="en-US" dirty="0"/>
              <a:t> Sie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Störungen</a:t>
            </a:r>
            <a:r>
              <a:rPr lang="en-US" dirty="0">
                <a:highlight>
                  <a:srgbClr val="FFFF00"/>
                </a:highlight>
              </a:rPr>
              <a:t>[die </a:t>
            </a:r>
            <a:r>
              <a:rPr lang="en-US" dirty="0" err="1">
                <a:highlight>
                  <a:srgbClr val="FFFF00"/>
                </a:highlight>
              </a:rPr>
              <a:t>Störung</a:t>
            </a:r>
            <a:r>
              <a:rPr lang="en-US" dirty="0">
                <a:highlight>
                  <a:srgbClr val="FFFF00"/>
                </a:highlight>
              </a:rPr>
              <a:t>]</a:t>
            </a:r>
            <a:r>
              <a:rPr lang="en-US" dirty="0"/>
              <a:t>? </a:t>
            </a:r>
            <a:r>
              <a:rPr lang="en-US" dirty="0" err="1"/>
              <a:t>Helfen</a:t>
            </a:r>
            <a:r>
              <a:rPr lang="en-US" dirty="0"/>
              <a:t> Sie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Notfällen</a:t>
            </a:r>
            <a:r>
              <a:rPr lang="en-US" dirty="0"/>
              <a:t> [der </a:t>
            </a:r>
            <a:r>
              <a:rPr lang="en-US" dirty="0" err="1"/>
              <a:t>Notfall</a:t>
            </a:r>
            <a:r>
              <a:rPr lang="en-US" dirty="0"/>
              <a:t>/emergencies] ? [</a:t>
            </a:r>
            <a:r>
              <a:rPr lang="en-US" dirty="0" err="1"/>
              <a:t>Sollen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Oder </a:t>
            </a:r>
            <a:r>
              <a:rPr lang="en-US" dirty="0" err="1"/>
              <a:t>schauen</a:t>
            </a:r>
            <a:r>
              <a:rPr lang="en-US" dirty="0"/>
              <a:t> Sie </a:t>
            </a:r>
            <a:r>
              <a:rPr lang="en-US" dirty="0" err="1"/>
              <a:t>zu</a:t>
            </a:r>
            <a:r>
              <a:rPr lang="en-US" dirty="0"/>
              <a:t>? Oder </a:t>
            </a:r>
            <a:r>
              <a:rPr lang="en-US" dirty="0" err="1"/>
              <a:t>schauen</a:t>
            </a:r>
            <a:r>
              <a:rPr lang="en-US" dirty="0"/>
              <a:t> Sie </a:t>
            </a:r>
            <a:r>
              <a:rPr lang="en-US" dirty="0" err="1"/>
              <a:t>weg</a:t>
            </a:r>
            <a:r>
              <a:rPr lang="en-US" dirty="0"/>
              <a:t>?  [</a:t>
            </a:r>
            <a:r>
              <a:rPr lang="en-US" dirty="0" err="1">
                <a:highlight>
                  <a:srgbClr val="FFFF00"/>
                </a:highlight>
              </a:rPr>
              <a:t>wegschauen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zuschauen</a:t>
            </a:r>
            <a:r>
              <a:rPr lang="en-US" dirty="0"/>
              <a:t>, der </a:t>
            </a:r>
            <a:r>
              <a:rPr lang="en-US" dirty="0" err="1"/>
              <a:t>Zuschauer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732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2AA6-E39F-6D40-B3BB-D854F58A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9" y="681037"/>
            <a:ext cx="10515600" cy="5938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62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9.2|18.4|18.6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4.7|21.9|27.8|22.8|28.5|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13.9|16.1|15|17|18.3|1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9.1|3.1|2.8|2.2|4.1|47.9|9.2|12|9.3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560</Words>
  <Application>Microsoft Macintosh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Modalverben</vt:lpstr>
      <vt:lpstr>können, mögen, müssen, dürfen, sollen, wollen</vt:lpstr>
      <vt:lpstr>Unterwegs: die öffentlichen Verkehrsmittel: Regional und Fern  </vt:lpstr>
      <vt:lpstr>Was darf man im Zug oder im Bus nicht machen? Was muss man machen? Was kann man machen? </vt:lpstr>
      <vt:lpstr>PowerPoint Presentation</vt:lpstr>
      <vt:lpstr>Sind Sie manchmal hilfreich oder mutig?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Mackey</dc:creator>
  <cp:lastModifiedBy>Shane Mackey</cp:lastModifiedBy>
  <cp:revision>7</cp:revision>
  <dcterms:created xsi:type="dcterms:W3CDTF">2020-11-09T03:19:06Z</dcterms:created>
  <dcterms:modified xsi:type="dcterms:W3CDTF">2020-11-09T12:58:55Z</dcterms:modified>
</cp:coreProperties>
</file>